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83" d="100"/>
          <a:sy n="83" d="100"/>
        </p:scale>
        <p:origin x="-1426" y="-77"/>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C2847E4-8A6D-430E-B774-8C4668D6ABDC}"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847E4-8A6D-430E-B774-8C4668D6ABDC}"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847E4-8A6D-430E-B774-8C4668D6ABDC}"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C2847E4-8A6D-430E-B774-8C4668D6ABDC}"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C2847E4-8A6D-430E-B774-8C4668D6ABDC}"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C2847E4-8A6D-430E-B774-8C4668D6ABDC}"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C2847E4-8A6D-430E-B774-8C4668D6ABDC}" type="datetimeFigureOut">
              <a:rPr lang="en-US" smtClean="0"/>
              <a:t>9/1/2022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C2847E4-8A6D-430E-B774-8C4668D6ABDC}" type="datetimeFigureOut">
              <a:rPr lang="en-US" smtClean="0"/>
              <a:t>9/1/2022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C2847E4-8A6D-430E-B774-8C4668D6ABDC}" type="datetimeFigureOut">
              <a:rPr lang="en-US" smtClean="0"/>
              <a:t>9/1/2022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47E4-8A6D-430E-B774-8C4668D6ABDC}"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C2847E4-8A6D-430E-B774-8C4668D6ABDC}" type="datetimeFigureOut">
              <a:rPr lang="en-US" smtClean="0"/>
              <a:t>9/1/2022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2FA205-D872-452A-906A-2D55DE756DE3}"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847E4-8A6D-430E-B774-8C4668D6ABDC}" type="datetimeFigureOut">
              <a:rPr lang="en-US" smtClean="0"/>
              <a:t>9/1/2022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D2FA205-D872-452A-906A-2D55DE756DE3}"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Python Inheritance</a:t>
            </a:r>
            <a:br>
              <a:rPr lang="en-US" dirty="0"/>
            </a:br>
            <a:endParaRPr lang="en-US" dirty="0"/>
          </a:p>
        </p:txBody>
      </p:sp>
      <p:sp>
        <p:nvSpPr>
          <p:cNvPr id="3" name="Subtitle 2"/>
          <p:cNvSpPr>
            <a:spLocks noGrp="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class</a:t>
            </a:r>
            <a:r>
              <a:rPr lang="en-US" dirty="0"/>
              <a:t> Calculation1:  </a:t>
            </a:r>
          </a:p>
          <a:p>
            <a:pPr>
              <a:buNone/>
            </a:pPr>
            <a:r>
              <a:rPr lang="en-US" dirty="0"/>
              <a:t>    </a:t>
            </a:r>
            <a:r>
              <a:rPr lang="en-US" b="1" dirty="0"/>
              <a:t>def</a:t>
            </a:r>
            <a:r>
              <a:rPr lang="en-US" dirty="0"/>
              <a:t> Summation(</a:t>
            </a:r>
            <a:r>
              <a:rPr lang="en-US" dirty="0" err="1"/>
              <a:t>self,a,b</a:t>
            </a:r>
            <a:r>
              <a:rPr lang="en-US" dirty="0"/>
              <a:t>):  </a:t>
            </a:r>
          </a:p>
          <a:p>
            <a:pPr>
              <a:buNone/>
            </a:pPr>
            <a:r>
              <a:rPr lang="en-US" dirty="0"/>
              <a:t>        </a:t>
            </a:r>
            <a:r>
              <a:rPr lang="en-US" b="1" dirty="0"/>
              <a:t>return</a:t>
            </a:r>
            <a:r>
              <a:rPr lang="en-US" dirty="0"/>
              <a:t> </a:t>
            </a:r>
            <a:r>
              <a:rPr lang="en-US" dirty="0" err="1"/>
              <a:t>a+b</a:t>
            </a:r>
            <a:r>
              <a:rPr lang="en-US" dirty="0"/>
              <a:t>;  </a:t>
            </a:r>
          </a:p>
          <a:p>
            <a:pPr>
              <a:buNone/>
            </a:pPr>
            <a:r>
              <a:rPr lang="en-US" b="1" dirty="0"/>
              <a:t>class</a:t>
            </a:r>
            <a:r>
              <a:rPr lang="en-US" dirty="0"/>
              <a:t> Calculation2:  </a:t>
            </a:r>
          </a:p>
          <a:p>
            <a:pPr>
              <a:buNone/>
            </a:pPr>
            <a:r>
              <a:rPr lang="en-US" dirty="0"/>
              <a:t>    </a:t>
            </a:r>
            <a:r>
              <a:rPr lang="en-US" b="1" dirty="0"/>
              <a:t>def</a:t>
            </a:r>
            <a:r>
              <a:rPr lang="en-US" dirty="0"/>
              <a:t> Multiplication(</a:t>
            </a:r>
            <a:r>
              <a:rPr lang="en-US" dirty="0" err="1"/>
              <a:t>self,a,b</a:t>
            </a:r>
            <a:r>
              <a:rPr lang="en-US" dirty="0"/>
              <a:t>):  </a:t>
            </a:r>
          </a:p>
          <a:p>
            <a:pPr>
              <a:buNone/>
            </a:pPr>
            <a:r>
              <a:rPr lang="en-US" dirty="0"/>
              <a:t>        </a:t>
            </a:r>
            <a:r>
              <a:rPr lang="en-US" b="1" dirty="0"/>
              <a:t>return</a:t>
            </a:r>
            <a:r>
              <a:rPr lang="en-US" dirty="0"/>
              <a:t> a*b;  </a:t>
            </a:r>
          </a:p>
          <a:p>
            <a:pPr>
              <a:buNone/>
            </a:pPr>
            <a:r>
              <a:rPr lang="en-US" b="1" dirty="0"/>
              <a:t>class</a:t>
            </a:r>
            <a:r>
              <a:rPr lang="en-US" dirty="0"/>
              <a:t> Derived(Calculation1,Calculation2):  </a:t>
            </a:r>
          </a:p>
          <a:p>
            <a:pPr>
              <a:buNone/>
            </a:pPr>
            <a:r>
              <a:rPr lang="en-US" dirty="0"/>
              <a:t>    </a:t>
            </a:r>
            <a:r>
              <a:rPr lang="en-US" b="1" dirty="0"/>
              <a:t>def</a:t>
            </a:r>
            <a:r>
              <a:rPr lang="en-US" dirty="0"/>
              <a:t> Divide(</a:t>
            </a:r>
            <a:r>
              <a:rPr lang="en-US" dirty="0" err="1"/>
              <a:t>self,a,b</a:t>
            </a:r>
            <a:r>
              <a:rPr lang="en-US" dirty="0"/>
              <a:t>):  </a:t>
            </a:r>
          </a:p>
          <a:p>
            <a:pPr>
              <a:buNone/>
            </a:pPr>
            <a:r>
              <a:rPr lang="en-US" dirty="0"/>
              <a:t>        </a:t>
            </a:r>
            <a:r>
              <a:rPr lang="en-US" b="1" dirty="0"/>
              <a:t>return</a:t>
            </a:r>
            <a:r>
              <a:rPr lang="en-US" dirty="0"/>
              <a:t> a/b;  </a:t>
            </a:r>
          </a:p>
          <a:p>
            <a:pPr>
              <a:buNone/>
            </a:pPr>
            <a:r>
              <a:rPr lang="en-US" dirty="0"/>
              <a:t>d = Derived()  </a:t>
            </a:r>
          </a:p>
          <a:p>
            <a:pPr>
              <a:buNone/>
            </a:pPr>
            <a:r>
              <a:rPr lang="en-US" b="1" dirty="0"/>
              <a:t>print</a:t>
            </a:r>
            <a:r>
              <a:rPr lang="en-US" dirty="0"/>
              <a:t>(</a:t>
            </a:r>
            <a:r>
              <a:rPr lang="en-US" dirty="0" err="1"/>
              <a:t>d.Summation</a:t>
            </a:r>
            <a:r>
              <a:rPr lang="en-US" dirty="0"/>
              <a:t>(10,20))  </a:t>
            </a:r>
          </a:p>
          <a:p>
            <a:pPr>
              <a:buNone/>
            </a:pPr>
            <a:r>
              <a:rPr lang="en-US" b="1" dirty="0"/>
              <a:t>print</a:t>
            </a:r>
            <a:r>
              <a:rPr lang="en-US" dirty="0"/>
              <a:t>(</a:t>
            </a:r>
            <a:r>
              <a:rPr lang="en-US" dirty="0" err="1"/>
              <a:t>d.Multiplication</a:t>
            </a:r>
            <a:r>
              <a:rPr lang="en-US" dirty="0"/>
              <a:t>(10,20))  </a:t>
            </a:r>
          </a:p>
          <a:p>
            <a:pPr>
              <a:buNone/>
            </a:pPr>
            <a:r>
              <a:rPr lang="en-US" b="1" dirty="0"/>
              <a:t>print</a:t>
            </a:r>
            <a:r>
              <a:rPr lang="en-US" dirty="0"/>
              <a:t>(</a:t>
            </a:r>
            <a:r>
              <a:rPr lang="en-US" dirty="0" err="1"/>
              <a:t>d.Divide</a:t>
            </a:r>
            <a:r>
              <a:rPr lang="en-US" dirty="0"/>
              <a:t>(10,20))  </a:t>
            </a:r>
          </a:p>
          <a:p>
            <a:pPr>
              <a:buNone/>
            </a:pP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issubclass</a:t>
            </a:r>
            <a:r>
              <a:rPr lang="en-US" dirty="0"/>
              <a:t>(</a:t>
            </a:r>
            <a:r>
              <a:rPr lang="en-US" dirty="0" err="1"/>
              <a:t>sub,sup</a:t>
            </a:r>
            <a:r>
              <a:rPr lang="en-US" dirty="0"/>
              <a:t>) method</a:t>
            </a:r>
            <a:br>
              <a:rPr lang="en-US" dirty="0"/>
            </a:br>
            <a:endParaRPr lang="en-US" dirty="0"/>
          </a:p>
        </p:txBody>
      </p:sp>
      <p:sp>
        <p:nvSpPr>
          <p:cNvPr id="3" name="Content Placeholder 2"/>
          <p:cNvSpPr>
            <a:spLocks noGrp="1"/>
          </p:cNvSpPr>
          <p:nvPr>
            <p:ph idx="1"/>
          </p:nvPr>
        </p:nvSpPr>
        <p:spPr/>
        <p:txBody>
          <a:bodyPr/>
          <a:lstStyle/>
          <a:p>
            <a:pPr algn="just"/>
            <a:r>
              <a:rPr lang="en-US" dirty="0"/>
              <a:t>The </a:t>
            </a:r>
            <a:r>
              <a:rPr lang="en-US" dirty="0" err="1"/>
              <a:t>issubclass</a:t>
            </a:r>
            <a:r>
              <a:rPr lang="en-US" dirty="0"/>
              <a:t>(sub, sup) method is used to check the relationships between the specified classes. It returns true if the first class is the subclass of the second class, and false otherwise.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class</a:t>
            </a:r>
            <a:r>
              <a:rPr lang="en-US" dirty="0"/>
              <a:t> Calculation1:  </a:t>
            </a:r>
          </a:p>
          <a:p>
            <a:pPr>
              <a:buNone/>
            </a:pPr>
            <a:r>
              <a:rPr lang="en-US" dirty="0"/>
              <a:t>    </a:t>
            </a:r>
            <a:r>
              <a:rPr lang="en-US" b="1" dirty="0"/>
              <a:t>def</a:t>
            </a:r>
            <a:r>
              <a:rPr lang="en-US" dirty="0"/>
              <a:t> Summation(</a:t>
            </a:r>
            <a:r>
              <a:rPr lang="en-US" dirty="0" err="1"/>
              <a:t>self,a,b</a:t>
            </a:r>
            <a:r>
              <a:rPr lang="en-US" dirty="0"/>
              <a:t>):  </a:t>
            </a:r>
          </a:p>
          <a:p>
            <a:pPr>
              <a:buNone/>
            </a:pPr>
            <a:r>
              <a:rPr lang="en-US" dirty="0"/>
              <a:t>        </a:t>
            </a:r>
            <a:r>
              <a:rPr lang="en-US" b="1" dirty="0"/>
              <a:t>return</a:t>
            </a:r>
            <a:r>
              <a:rPr lang="en-US" dirty="0"/>
              <a:t> </a:t>
            </a:r>
            <a:r>
              <a:rPr lang="en-US" dirty="0" err="1"/>
              <a:t>a+b</a:t>
            </a:r>
            <a:r>
              <a:rPr lang="en-US" dirty="0"/>
              <a:t>;  </a:t>
            </a:r>
          </a:p>
          <a:p>
            <a:pPr>
              <a:buNone/>
            </a:pPr>
            <a:r>
              <a:rPr lang="en-US" b="1" dirty="0"/>
              <a:t>class</a:t>
            </a:r>
            <a:r>
              <a:rPr lang="en-US" dirty="0"/>
              <a:t> Calculation2:  </a:t>
            </a:r>
          </a:p>
          <a:p>
            <a:pPr>
              <a:buNone/>
            </a:pPr>
            <a:r>
              <a:rPr lang="en-US" dirty="0"/>
              <a:t>    </a:t>
            </a:r>
            <a:r>
              <a:rPr lang="en-US" b="1" dirty="0"/>
              <a:t>def</a:t>
            </a:r>
            <a:r>
              <a:rPr lang="en-US" dirty="0"/>
              <a:t> Multiplication(</a:t>
            </a:r>
            <a:r>
              <a:rPr lang="en-US" dirty="0" err="1"/>
              <a:t>self,a,b</a:t>
            </a:r>
            <a:r>
              <a:rPr lang="en-US" dirty="0"/>
              <a:t>):  </a:t>
            </a:r>
          </a:p>
          <a:p>
            <a:pPr>
              <a:buNone/>
            </a:pPr>
            <a:r>
              <a:rPr lang="en-US" dirty="0"/>
              <a:t>        </a:t>
            </a:r>
            <a:r>
              <a:rPr lang="en-US" b="1" dirty="0"/>
              <a:t>return</a:t>
            </a:r>
            <a:r>
              <a:rPr lang="en-US" dirty="0"/>
              <a:t> a*b;  </a:t>
            </a:r>
          </a:p>
          <a:p>
            <a:pPr>
              <a:buNone/>
            </a:pPr>
            <a:r>
              <a:rPr lang="en-US" b="1" dirty="0"/>
              <a:t>class</a:t>
            </a:r>
            <a:r>
              <a:rPr lang="en-US" dirty="0"/>
              <a:t> Derived(Calculation1,Calculation2):  </a:t>
            </a:r>
          </a:p>
          <a:p>
            <a:pPr>
              <a:buNone/>
            </a:pPr>
            <a:r>
              <a:rPr lang="en-US" dirty="0"/>
              <a:t>    </a:t>
            </a:r>
            <a:r>
              <a:rPr lang="en-US" b="1" dirty="0"/>
              <a:t>def</a:t>
            </a:r>
            <a:r>
              <a:rPr lang="en-US" dirty="0"/>
              <a:t> Divide(</a:t>
            </a:r>
            <a:r>
              <a:rPr lang="en-US" dirty="0" err="1"/>
              <a:t>self,a,b</a:t>
            </a:r>
            <a:r>
              <a:rPr lang="en-US" dirty="0"/>
              <a:t>):  </a:t>
            </a:r>
          </a:p>
          <a:p>
            <a:pPr>
              <a:buNone/>
            </a:pPr>
            <a:r>
              <a:rPr lang="en-US" dirty="0"/>
              <a:t>        </a:t>
            </a:r>
            <a:r>
              <a:rPr lang="en-US" b="1" dirty="0"/>
              <a:t>return</a:t>
            </a:r>
            <a:r>
              <a:rPr lang="en-US" dirty="0"/>
              <a:t> a/b;  </a:t>
            </a:r>
          </a:p>
          <a:p>
            <a:pPr>
              <a:buNone/>
            </a:pPr>
            <a:r>
              <a:rPr lang="en-US" dirty="0"/>
              <a:t>d = Derived()  </a:t>
            </a:r>
          </a:p>
          <a:p>
            <a:pPr>
              <a:buNone/>
            </a:pPr>
            <a:r>
              <a:rPr lang="en-US" b="1" dirty="0"/>
              <a:t>print</a:t>
            </a:r>
            <a:r>
              <a:rPr lang="en-US" dirty="0"/>
              <a:t>(</a:t>
            </a:r>
            <a:r>
              <a:rPr lang="en-US" dirty="0" err="1"/>
              <a:t>issubclass</a:t>
            </a:r>
            <a:r>
              <a:rPr lang="en-US" dirty="0"/>
              <a:t>(Derived,Calculation2))  </a:t>
            </a:r>
          </a:p>
          <a:p>
            <a:pPr>
              <a:buNone/>
            </a:pPr>
            <a:r>
              <a:rPr lang="en-US" b="1" dirty="0"/>
              <a:t>print</a:t>
            </a:r>
            <a:r>
              <a:rPr lang="en-US" dirty="0"/>
              <a:t>(</a:t>
            </a:r>
            <a:r>
              <a:rPr lang="en-US" dirty="0" err="1"/>
              <a:t>issubclass</a:t>
            </a:r>
            <a:r>
              <a:rPr lang="en-US" dirty="0"/>
              <a:t>(Calculation1,Calculation2))  </a:t>
            </a:r>
          </a:p>
          <a:p>
            <a:pPr>
              <a:buNone/>
            </a:pP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a:t>
            </a:r>
            <a:r>
              <a:rPr lang="en-US" dirty="0" err="1"/>
              <a:t>isinstance</a:t>
            </a:r>
            <a:r>
              <a:rPr lang="en-US" dirty="0"/>
              <a:t> (</a:t>
            </a:r>
            <a:r>
              <a:rPr lang="en-US" dirty="0" err="1"/>
              <a:t>obj</a:t>
            </a:r>
            <a:r>
              <a:rPr lang="en-US" dirty="0"/>
              <a:t>, class) method</a:t>
            </a:r>
            <a:br>
              <a:rPr lang="en-US" dirty="0"/>
            </a:br>
            <a:r>
              <a:rPr lang="en-US" dirty="0" smtClean="0"/>
              <a:t> </a:t>
            </a:r>
            <a:endParaRPr lang="en-US" dirty="0"/>
          </a:p>
        </p:txBody>
      </p:sp>
      <p:sp>
        <p:nvSpPr>
          <p:cNvPr id="3" name="Content Placeholder 2"/>
          <p:cNvSpPr>
            <a:spLocks noGrp="1"/>
          </p:cNvSpPr>
          <p:nvPr>
            <p:ph idx="1"/>
          </p:nvPr>
        </p:nvSpPr>
        <p:spPr/>
        <p:txBody>
          <a:bodyPr/>
          <a:lstStyle/>
          <a:p>
            <a:pPr algn="just"/>
            <a:r>
              <a:rPr lang="en-US" dirty="0"/>
              <a:t>The </a:t>
            </a:r>
            <a:r>
              <a:rPr lang="en-US" dirty="0" err="1"/>
              <a:t>isinstance</a:t>
            </a:r>
            <a:r>
              <a:rPr lang="en-US" dirty="0"/>
              <a:t>() method is used to check the relationship between the objects and classes. It returns true if the first parameter, i.e., </a:t>
            </a:r>
            <a:r>
              <a:rPr lang="en-US" dirty="0" err="1"/>
              <a:t>obj</a:t>
            </a:r>
            <a:r>
              <a:rPr lang="en-US" dirty="0"/>
              <a:t> is the instance of the second parameter, i.e., class.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77500" lnSpcReduction="20000"/>
          </a:bodyPr>
          <a:lstStyle/>
          <a:p>
            <a:pPr>
              <a:buNone/>
            </a:pPr>
            <a:r>
              <a:rPr lang="en-US" b="1" dirty="0"/>
              <a:t>class</a:t>
            </a:r>
            <a:r>
              <a:rPr lang="en-US" dirty="0"/>
              <a:t> Calculation1:  </a:t>
            </a:r>
          </a:p>
          <a:p>
            <a:pPr>
              <a:buNone/>
            </a:pPr>
            <a:r>
              <a:rPr lang="en-US" dirty="0"/>
              <a:t>    </a:t>
            </a:r>
            <a:r>
              <a:rPr lang="en-US" b="1" dirty="0"/>
              <a:t>def</a:t>
            </a:r>
            <a:r>
              <a:rPr lang="en-US" dirty="0"/>
              <a:t> Summation(</a:t>
            </a:r>
            <a:r>
              <a:rPr lang="en-US" dirty="0" err="1"/>
              <a:t>self,a,b</a:t>
            </a:r>
            <a:r>
              <a:rPr lang="en-US" dirty="0"/>
              <a:t>):  </a:t>
            </a:r>
          </a:p>
          <a:p>
            <a:pPr>
              <a:buNone/>
            </a:pPr>
            <a:r>
              <a:rPr lang="en-US" dirty="0"/>
              <a:t>        </a:t>
            </a:r>
            <a:r>
              <a:rPr lang="en-US" b="1" dirty="0"/>
              <a:t>return</a:t>
            </a:r>
            <a:r>
              <a:rPr lang="en-US" dirty="0"/>
              <a:t> </a:t>
            </a:r>
            <a:r>
              <a:rPr lang="en-US" dirty="0" err="1"/>
              <a:t>a+b</a:t>
            </a:r>
            <a:r>
              <a:rPr lang="en-US" dirty="0"/>
              <a:t>;  </a:t>
            </a:r>
          </a:p>
          <a:p>
            <a:pPr>
              <a:buNone/>
            </a:pPr>
            <a:r>
              <a:rPr lang="en-US" b="1" dirty="0"/>
              <a:t>class</a:t>
            </a:r>
            <a:r>
              <a:rPr lang="en-US" dirty="0"/>
              <a:t> Calculation2:  </a:t>
            </a:r>
          </a:p>
          <a:p>
            <a:pPr>
              <a:buNone/>
            </a:pPr>
            <a:r>
              <a:rPr lang="en-US" dirty="0"/>
              <a:t>    </a:t>
            </a:r>
            <a:r>
              <a:rPr lang="en-US" b="1" dirty="0"/>
              <a:t>def</a:t>
            </a:r>
            <a:r>
              <a:rPr lang="en-US" dirty="0"/>
              <a:t> Multiplication(</a:t>
            </a:r>
            <a:r>
              <a:rPr lang="en-US" dirty="0" err="1"/>
              <a:t>self,a,b</a:t>
            </a:r>
            <a:r>
              <a:rPr lang="en-US" dirty="0"/>
              <a:t>):  </a:t>
            </a:r>
          </a:p>
          <a:p>
            <a:pPr>
              <a:buNone/>
            </a:pPr>
            <a:r>
              <a:rPr lang="en-US" dirty="0"/>
              <a:t>        </a:t>
            </a:r>
            <a:r>
              <a:rPr lang="en-US" b="1" dirty="0"/>
              <a:t>return</a:t>
            </a:r>
            <a:r>
              <a:rPr lang="en-US" dirty="0"/>
              <a:t> a*b;  </a:t>
            </a:r>
          </a:p>
          <a:p>
            <a:pPr>
              <a:buNone/>
            </a:pPr>
            <a:r>
              <a:rPr lang="en-US" b="1" dirty="0"/>
              <a:t>class</a:t>
            </a:r>
            <a:r>
              <a:rPr lang="en-US" dirty="0"/>
              <a:t> Derived(Calculation1,Calculation2):  </a:t>
            </a:r>
          </a:p>
          <a:p>
            <a:pPr>
              <a:buNone/>
            </a:pPr>
            <a:r>
              <a:rPr lang="en-US" dirty="0"/>
              <a:t>    </a:t>
            </a:r>
            <a:r>
              <a:rPr lang="en-US" b="1" dirty="0"/>
              <a:t>def</a:t>
            </a:r>
            <a:r>
              <a:rPr lang="en-US" dirty="0"/>
              <a:t> Divide(</a:t>
            </a:r>
            <a:r>
              <a:rPr lang="en-US" dirty="0" err="1"/>
              <a:t>self,a,b</a:t>
            </a:r>
            <a:r>
              <a:rPr lang="en-US" dirty="0"/>
              <a:t>):  </a:t>
            </a:r>
          </a:p>
          <a:p>
            <a:pPr>
              <a:buNone/>
            </a:pPr>
            <a:r>
              <a:rPr lang="en-US" dirty="0"/>
              <a:t>        </a:t>
            </a:r>
            <a:r>
              <a:rPr lang="en-US" b="1" dirty="0"/>
              <a:t>return</a:t>
            </a:r>
            <a:r>
              <a:rPr lang="en-US" dirty="0"/>
              <a:t> a/b;  </a:t>
            </a:r>
          </a:p>
          <a:p>
            <a:pPr>
              <a:buNone/>
            </a:pPr>
            <a:r>
              <a:rPr lang="en-US" dirty="0"/>
              <a:t>d = Derived()  </a:t>
            </a:r>
          </a:p>
          <a:p>
            <a:pPr>
              <a:buNone/>
            </a:pPr>
            <a:r>
              <a:rPr lang="en-US" b="1" dirty="0"/>
              <a:t>print</a:t>
            </a:r>
            <a:r>
              <a:rPr lang="en-US" dirty="0"/>
              <a:t>(</a:t>
            </a:r>
            <a:r>
              <a:rPr lang="en-US" dirty="0" err="1"/>
              <a:t>isinstance</a:t>
            </a:r>
            <a:r>
              <a:rPr lang="en-US" dirty="0"/>
              <a:t>(</a:t>
            </a:r>
            <a:r>
              <a:rPr lang="en-US" dirty="0" err="1"/>
              <a:t>d,Derived</a:t>
            </a:r>
            <a:r>
              <a:rPr lang="en-US" dirty="0"/>
              <a:t>))  </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Method Overriding</a:t>
            </a:r>
            <a:br>
              <a:rPr lang="en-US" dirty="0"/>
            </a:br>
            <a:endParaRPr lang="en-US" dirty="0"/>
          </a:p>
        </p:txBody>
      </p:sp>
      <p:sp>
        <p:nvSpPr>
          <p:cNvPr id="3" name="Content Placeholder 2"/>
          <p:cNvSpPr>
            <a:spLocks noGrp="1"/>
          </p:cNvSpPr>
          <p:nvPr>
            <p:ph idx="1"/>
          </p:nvPr>
        </p:nvSpPr>
        <p:spPr/>
        <p:txBody>
          <a:bodyPr/>
          <a:lstStyle/>
          <a:p>
            <a:pPr algn="just"/>
            <a:r>
              <a:rPr lang="en-US" dirty="0"/>
              <a:t>We can provide some specific implementation of the parent class method in our child class. When the parent class method is defined in the child class with some specific implementation, then the concept is called method overriding. We may need to perform method overriding in the scenario where the different definition of a parent class method is needed in the child class.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class</a:t>
            </a:r>
            <a:r>
              <a:rPr lang="en-US" dirty="0"/>
              <a:t> Animal:  </a:t>
            </a:r>
          </a:p>
          <a:p>
            <a:pPr>
              <a:buNone/>
            </a:pPr>
            <a:r>
              <a:rPr lang="en-US" dirty="0"/>
              <a:t>    </a:t>
            </a:r>
            <a:r>
              <a:rPr lang="en-US" b="1" dirty="0"/>
              <a:t>def</a:t>
            </a:r>
            <a:r>
              <a:rPr lang="en-US" dirty="0"/>
              <a:t> speak(self):  </a:t>
            </a:r>
          </a:p>
          <a:p>
            <a:pPr>
              <a:buNone/>
            </a:pPr>
            <a:r>
              <a:rPr lang="en-US" dirty="0"/>
              <a:t>        </a:t>
            </a:r>
            <a:r>
              <a:rPr lang="en-US" b="1" dirty="0"/>
              <a:t>print</a:t>
            </a:r>
            <a:r>
              <a:rPr lang="en-US" dirty="0"/>
              <a:t>("speaking")  </a:t>
            </a:r>
          </a:p>
          <a:p>
            <a:pPr>
              <a:buNone/>
            </a:pPr>
            <a:r>
              <a:rPr lang="en-US" b="1" dirty="0"/>
              <a:t>class</a:t>
            </a:r>
            <a:r>
              <a:rPr lang="en-US" dirty="0"/>
              <a:t> Dog(Animal):  </a:t>
            </a:r>
          </a:p>
          <a:p>
            <a:pPr>
              <a:buNone/>
            </a:pPr>
            <a:r>
              <a:rPr lang="en-US" dirty="0"/>
              <a:t>    </a:t>
            </a:r>
            <a:r>
              <a:rPr lang="en-US" b="1" dirty="0"/>
              <a:t>def</a:t>
            </a:r>
            <a:r>
              <a:rPr lang="en-US" dirty="0"/>
              <a:t> speak(self):  </a:t>
            </a:r>
          </a:p>
          <a:p>
            <a:pPr>
              <a:buNone/>
            </a:pPr>
            <a:r>
              <a:rPr lang="en-US" dirty="0"/>
              <a:t>        </a:t>
            </a:r>
            <a:r>
              <a:rPr lang="en-US" b="1" dirty="0"/>
              <a:t>print</a:t>
            </a:r>
            <a:r>
              <a:rPr lang="en-US" dirty="0"/>
              <a:t>("Barking")  </a:t>
            </a:r>
          </a:p>
          <a:p>
            <a:pPr>
              <a:buNone/>
            </a:pPr>
            <a:r>
              <a:rPr lang="en-US" dirty="0"/>
              <a:t>d = Dog()  </a:t>
            </a:r>
          </a:p>
          <a:p>
            <a:pPr>
              <a:buNone/>
            </a:pPr>
            <a:r>
              <a:rPr lang="en-US" dirty="0" err="1"/>
              <a:t>d.speak</a:t>
            </a:r>
            <a:r>
              <a:rPr lang="en-US" dirty="0"/>
              <a:t>()  </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Real Life Example of method overriding</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class</a:t>
            </a:r>
            <a:r>
              <a:rPr lang="en-US" dirty="0"/>
              <a:t> Bank:  </a:t>
            </a:r>
          </a:p>
          <a:p>
            <a:pPr>
              <a:buNone/>
            </a:pPr>
            <a:r>
              <a:rPr lang="en-US" dirty="0"/>
              <a:t>    </a:t>
            </a:r>
            <a:r>
              <a:rPr lang="en-US" b="1" dirty="0"/>
              <a:t>def</a:t>
            </a:r>
            <a:r>
              <a:rPr lang="en-US" dirty="0"/>
              <a:t> </a:t>
            </a:r>
            <a:r>
              <a:rPr lang="en-US" dirty="0" err="1"/>
              <a:t>getroi</a:t>
            </a:r>
            <a:r>
              <a:rPr lang="en-US" dirty="0"/>
              <a:t>(self):  </a:t>
            </a:r>
          </a:p>
          <a:p>
            <a:pPr>
              <a:buNone/>
            </a:pPr>
            <a:r>
              <a:rPr lang="en-US" dirty="0"/>
              <a:t>        </a:t>
            </a:r>
            <a:r>
              <a:rPr lang="en-US" b="1" dirty="0"/>
              <a:t>return</a:t>
            </a:r>
            <a:r>
              <a:rPr lang="en-US" dirty="0"/>
              <a:t> 10;  </a:t>
            </a:r>
          </a:p>
          <a:p>
            <a:pPr>
              <a:buNone/>
            </a:pPr>
            <a:r>
              <a:rPr lang="en-US" b="1" dirty="0"/>
              <a:t>class</a:t>
            </a:r>
            <a:r>
              <a:rPr lang="en-US" dirty="0"/>
              <a:t> SBI(Bank):  </a:t>
            </a:r>
          </a:p>
          <a:p>
            <a:pPr>
              <a:buNone/>
            </a:pPr>
            <a:r>
              <a:rPr lang="en-US" dirty="0"/>
              <a:t>    </a:t>
            </a:r>
            <a:r>
              <a:rPr lang="en-US" b="1" dirty="0"/>
              <a:t>def</a:t>
            </a:r>
            <a:r>
              <a:rPr lang="en-US" dirty="0"/>
              <a:t> </a:t>
            </a:r>
            <a:r>
              <a:rPr lang="en-US" dirty="0" err="1"/>
              <a:t>getroi</a:t>
            </a:r>
            <a:r>
              <a:rPr lang="en-US" dirty="0"/>
              <a:t>(self):  </a:t>
            </a:r>
          </a:p>
          <a:p>
            <a:pPr>
              <a:buNone/>
            </a:pPr>
            <a:r>
              <a:rPr lang="en-US" dirty="0"/>
              <a:t>        </a:t>
            </a:r>
            <a:r>
              <a:rPr lang="en-US" b="1" dirty="0"/>
              <a:t>return</a:t>
            </a:r>
            <a:r>
              <a:rPr lang="en-US" dirty="0"/>
              <a:t> 7;  </a:t>
            </a:r>
          </a:p>
          <a:p>
            <a:pPr>
              <a:buNone/>
            </a:pPr>
            <a:r>
              <a:rPr lang="en-US" dirty="0"/>
              <a:t>  </a:t>
            </a:r>
          </a:p>
          <a:p>
            <a:pPr>
              <a:buNone/>
            </a:pPr>
            <a:r>
              <a:rPr lang="en-US" b="1" dirty="0"/>
              <a:t>class</a:t>
            </a:r>
            <a:r>
              <a:rPr lang="en-US" dirty="0"/>
              <a:t> ICICI(Bank):  </a:t>
            </a:r>
          </a:p>
          <a:p>
            <a:pPr>
              <a:buNone/>
            </a:pPr>
            <a:r>
              <a:rPr lang="en-US" dirty="0"/>
              <a:t>    </a:t>
            </a:r>
            <a:r>
              <a:rPr lang="en-US" b="1" dirty="0"/>
              <a:t>def</a:t>
            </a:r>
            <a:r>
              <a:rPr lang="en-US" dirty="0"/>
              <a:t> </a:t>
            </a:r>
            <a:r>
              <a:rPr lang="en-US" dirty="0" err="1"/>
              <a:t>getroi</a:t>
            </a:r>
            <a:r>
              <a:rPr lang="en-US" dirty="0"/>
              <a:t>(self):  </a:t>
            </a:r>
          </a:p>
          <a:p>
            <a:pPr>
              <a:buNone/>
            </a:pPr>
            <a:r>
              <a:rPr lang="en-US" dirty="0"/>
              <a:t>        </a:t>
            </a:r>
            <a:r>
              <a:rPr lang="en-US" b="1" dirty="0"/>
              <a:t>return</a:t>
            </a:r>
            <a:r>
              <a:rPr lang="en-US" dirty="0"/>
              <a:t> 8;  </a:t>
            </a:r>
          </a:p>
          <a:p>
            <a:pPr>
              <a:buNone/>
            </a:pPr>
            <a:r>
              <a:rPr lang="en-US" dirty="0"/>
              <a:t>b1 = Bank()  </a:t>
            </a:r>
          </a:p>
          <a:p>
            <a:pPr>
              <a:buNone/>
            </a:pPr>
            <a:r>
              <a:rPr lang="en-US" dirty="0"/>
              <a:t>b2 = SBI()  </a:t>
            </a:r>
          </a:p>
          <a:p>
            <a:pPr>
              <a:buNone/>
            </a:pPr>
            <a:r>
              <a:rPr lang="en-US" dirty="0"/>
              <a:t>b3 = ICICI()  </a:t>
            </a:r>
          </a:p>
          <a:p>
            <a:pPr>
              <a:buNone/>
            </a:pPr>
            <a:r>
              <a:rPr lang="en-US" b="1" dirty="0"/>
              <a:t>print</a:t>
            </a:r>
            <a:r>
              <a:rPr lang="en-US" dirty="0"/>
              <a:t>("Bank Rate of interest:",b1.getroi());  </a:t>
            </a:r>
          </a:p>
          <a:p>
            <a:pPr>
              <a:buNone/>
            </a:pPr>
            <a:r>
              <a:rPr lang="en-US" b="1" dirty="0"/>
              <a:t>print</a:t>
            </a:r>
            <a:r>
              <a:rPr lang="en-US" dirty="0"/>
              <a:t>("SBI Rate of interest:",b2.getroi());  </a:t>
            </a:r>
          </a:p>
          <a:p>
            <a:pPr>
              <a:buNone/>
            </a:pPr>
            <a:r>
              <a:rPr lang="en-US" b="1" dirty="0"/>
              <a:t>print</a:t>
            </a:r>
            <a:r>
              <a:rPr lang="en-US" dirty="0"/>
              <a:t>("ICICI Rate of interest:",b3.getroi());  </a:t>
            </a:r>
          </a:p>
          <a:p>
            <a:pPr>
              <a:buNone/>
            </a:pPr>
            <a:endParaRPr lang="en-US" dirty="0"/>
          </a:p>
        </p:txBody>
      </p:sp>
      <p:sp>
        <p:nvSpPr>
          <p:cNvPr id="5" name="TextBox 4"/>
          <p:cNvSpPr txBox="1"/>
          <p:nvPr/>
        </p:nvSpPr>
        <p:spPr>
          <a:xfrm>
            <a:off x="-32" y="285728"/>
            <a:ext cx="8572560" cy="369332"/>
          </a:xfrm>
          <a:prstGeom prst="rect">
            <a:avLst/>
          </a:prstGeom>
          <a:noFill/>
        </p:spPr>
        <p:txBody>
          <a:bodyPr wrap="square" rtlCol="0">
            <a:spAutoFit/>
          </a:bodyPr>
          <a:lstStyle/>
          <a:p>
            <a:endParaRPr lang="en-US" dirty="0"/>
          </a:p>
        </p:txBody>
      </p:sp>
      <p:sp>
        <p:nvSpPr>
          <p:cNvPr id="6" name="TextBox 5"/>
          <p:cNvSpPr txBox="1"/>
          <p:nvPr/>
        </p:nvSpPr>
        <p:spPr>
          <a:xfrm>
            <a:off x="5143504" y="2357430"/>
            <a:ext cx="3429024" cy="923330"/>
          </a:xfrm>
          <a:prstGeom prst="rect">
            <a:avLst/>
          </a:prstGeom>
          <a:noFill/>
        </p:spPr>
        <p:txBody>
          <a:bodyPr wrap="square" rtlCol="0">
            <a:spAutoFit/>
          </a:bodyPr>
          <a:lstStyle/>
          <a:p>
            <a:r>
              <a:rPr lang="en-US" dirty="0" smtClean="0"/>
              <a:t>Bank Rate of interest: 10 </a:t>
            </a:r>
          </a:p>
          <a:p>
            <a:r>
              <a:rPr lang="en-US" dirty="0" smtClean="0"/>
              <a:t>SBI Rate of interest: 7 </a:t>
            </a:r>
          </a:p>
          <a:p>
            <a:r>
              <a:rPr lang="en-US" dirty="0" smtClean="0"/>
              <a:t>ICICI Rate of interest: 8</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 abstraction in python</a:t>
            </a:r>
            <a:br>
              <a:rPr lang="en-US" dirty="0"/>
            </a:br>
            <a:endParaRPr lang="en-US" dirty="0"/>
          </a:p>
        </p:txBody>
      </p:sp>
      <p:sp>
        <p:nvSpPr>
          <p:cNvPr id="3" name="Content Placeholder 2"/>
          <p:cNvSpPr>
            <a:spLocks noGrp="1"/>
          </p:cNvSpPr>
          <p:nvPr>
            <p:ph idx="1"/>
          </p:nvPr>
        </p:nvSpPr>
        <p:spPr/>
        <p:txBody>
          <a:bodyPr/>
          <a:lstStyle/>
          <a:p>
            <a:pPr algn="just"/>
            <a:r>
              <a:rPr lang="en-US" dirty="0"/>
              <a:t>Abstraction is an important aspect of object-oriented programming. In python, we can also perform data hiding by adding the double underscore (___) as a prefix to the attribute which is to be hidden. After this, the attribute will not be visible outside of the class through the object.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class</a:t>
            </a:r>
            <a:r>
              <a:rPr lang="en-US" dirty="0"/>
              <a:t> Employee:  </a:t>
            </a:r>
          </a:p>
          <a:p>
            <a:pPr>
              <a:buNone/>
            </a:pPr>
            <a:r>
              <a:rPr lang="en-US" dirty="0"/>
              <a:t>    __count = 0;  </a:t>
            </a:r>
          </a:p>
          <a:p>
            <a:pPr>
              <a:buNone/>
            </a:pPr>
            <a:r>
              <a:rPr lang="en-US" dirty="0"/>
              <a:t>    </a:t>
            </a:r>
            <a:r>
              <a:rPr lang="en-US" b="1" dirty="0"/>
              <a:t>def</a:t>
            </a:r>
            <a:r>
              <a:rPr lang="en-US" dirty="0"/>
              <a:t> __init__(self):  </a:t>
            </a:r>
          </a:p>
          <a:p>
            <a:pPr>
              <a:buNone/>
            </a:pPr>
            <a:r>
              <a:rPr lang="en-US" dirty="0"/>
              <a:t>        </a:t>
            </a:r>
            <a:r>
              <a:rPr lang="en-US" dirty="0" err="1"/>
              <a:t>Employee.__count</a:t>
            </a:r>
            <a:r>
              <a:rPr lang="en-US" dirty="0"/>
              <a:t> = Employee.__count+1  </a:t>
            </a:r>
          </a:p>
          <a:p>
            <a:pPr>
              <a:buNone/>
            </a:pPr>
            <a:r>
              <a:rPr lang="en-US" dirty="0"/>
              <a:t>    </a:t>
            </a:r>
            <a:r>
              <a:rPr lang="en-US" b="1" dirty="0"/>
              <a:t>def</a:t>
            </a:r>
            <a:r>
              <a:rPr lang="en-US" dirty="0"/>
              <a:t> display(self):  </a:t>
            </a:r>
          </a:p>
          <a:p>
            <a:pPr>
              <a:buNone/>
            </a:pPr>
            <a:r>
              <a:rPr lang="en-US" dirty="0"/>
              <a:t>        </a:t>
            </a:r>
            <a:r>
              <a:rPr lang="en-US" b="1" dirty="0"/>
              <a:t>print</a:t>
            </a:r>
            <a:r>
              <a:rPr lang="en-US" dirty="0"/>
              <a:t>("The number of </a:t>
            </a:r>
            <a:r>
              <a:rPr lang="en-US" dirty="0" err="1"/>
              <a:t>employees",Employee.__count</a:t>
            </a:r>
            <a:r>
              <a:rPr lang="en-US" dirty="0"/>
              <a:t>)  </a:t>
            </a:r>
          </a:p>
          <a:p>
            <a:pPr>
              <a:buNone/>
            </a:pPr>
            <a:r>
              <a:rPr lang="en-US" dirty="0" err="1"/>
              <a:t>emp</a:t>
            </a:r>
            <a:r>
              <a:rPr lang="en-US" dirty="0"/>
              <a:t> = Employee()  </a:t>
            </a:r>
          </a:p>
          <a:p>
            <a:pPr>
              <a:buNone/>
            </a:pPr>
            <a:r>
              <a:rPr lang="en-US" dirty="0"/>
              <a:t>emp2 = Employee()  </a:t>
            </a:r>
          </a:p>
          <a:p>
            <a:pPr>
              <a:buNone/>
            </a:pPr>
            <a:r>
              <a:rPr lang="en-US" b="1" dirty="0"/>
              <a:t>try</a:t>
            </a:r>
            <a:r>
              <a:rPr lang="en-US" dirty="0"/>
              <a:t>:  </a:t>
            </a:r>
          </a:p>
          <a:p>
            <a:pPr>
              <a:buNone/>
            </a:pPr>
            <a:r>
              <a:rPr lang="en-US" dirty="0"/>
              <a:t>    </a:t>
            </a:r>
            <a:r>
              <a:rPr lang="en-US" b="1" dirty="0"/>
              <a:t>print</a:t>
            </a:r>
            <a:r>
              <a:rPr lang="en-US" dirty="0"/>
              <a:t>(</a:t>
            </a:r>
            <a:r>
              <a:rPr lang="en-US" dirty="0" err="1"/>
              <a:t>emp.__count</a:t>
            </a:r>
            <a:r>
              <a:rPr lang="en-US" dirty="0"/>
              <a:t>)  </a:t>
            </a:r>
          </a:p>
          <a:p>
            <a:pPr>
              <a:buNone/>
            </a:pPr>
            <a:r>
              <a:rPr lang="en-US" b="1" dirty="0"/>
              <a:t>finally</a:t>
            </a:r>
            <a:r>
              <a:rPr lang="en-US" dirty="0"/>
              <a:t>:  </a:t>
            </a:r>
          </a:p>
          <a:p>
            <a:pPr>
              <a:buNone/>
            </a:pPr>
            <a:r>
              <a:rPr lang="en-US" dirty="0"/>
              <a:t>    </a:t>
            </a:r>
            <a:r>
              <a:rPr lang="en-US" dirty="0" err="1"/>
              <a:t>emp.display</a:t>
            </a:r>
            <a:r>
              <a:rPr lang="en-US" dirty="0"/>
              <a:t>()  </a:t>
            </a:r>
          </a:p>
          <a:p>
            <a:pPr>
              <a:buNone/>
            </a:pPr>
            <a:endParaRPr lang="en-US" dirty="0"/>
          </a:p>
        </p:txBody>
      </p:sp>
      <p:sp>
        <p:nvSpPr>
          <p:cNvPr id="4" name="TextBox 3"/>
          <p:cNvSpPr txBox="1"/>
          <p:nvPr/>
        </p:nvSpPr>
        <p:spPr>
          <a:xfrm>
            <a:off x="3643306" y="5000636"/>
            <a:ext cx="5857884" cy="584775"/>
          </a:xfrm>
          <a:prstGeom prst="rect">
            <a:avLst/>
          </a:prstGeom>
          <a:noFill/>
        </p:spPr>
        <p:txBody>
          <a:bodyPr wrap="square" rtlCol="0">
            <a:spAutoFit/>
          </a:bodyPr>
          <a:lstStyle/>
          <a:p>
            <a:r>
              <a:rPr lang="en-US" sz="1600" b="1" dirty="0" smtClean="0"/>
              <a:t>The number of employees 2 </a:t>
            </a:r>
          </a:p>
          <a:p>
            <a:r>
              <a:rPr lang="en-US" sz="1600" b="1" dirty="0" err="1" smtClean="0"/>
              <a:t>AttributeError</a:t>
            </a:r>
            <a:r>
              <a:rPr lang="en-US" sz="1600" b="1" dirty="0" smtClean="0"/>
              <a:t>: 'Employee' object has no attribute '__count'</a:t>
            </a:r>
            <a:endParaRPr lang="en-US" sz="1600" b="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Inheritance</a:t>
            </a:r>
            <a:endParaRPr lang="en-US" dirty="0"/>
          </a:p>
        </p:txBody>
      </p:sp>
      <p:sp>
        <p:nvSpPr>
          <p:cNvPr id="3" name="Content Placeholder 2"/>
          <p:cNvSpPr>
            <a:spLocks noGrp="1"/>
          </p:cNvSpPr>
          <p:nvPr>
            <p:ph idx="1"/>
          </p:nvPr>
        </p:nvSpPr>
        <p:spPr/>
        <p:txBody>
          <a:bodyPr>
            <a:normAutofit fontScale="92500" lnSpcReduction="10000"/>
          </a:bodyPr>
          <a:lstStyle/>
          <a:p>
            <a:pPr algn="just"/>
            <a:r>
              <a:rPr lang="en-US" dirty="0"/>
              <a:t>Inheritance is an important aspect of the object-oriented paradigm. Inheritance provides code reusability to the program because we can use an existing class to create a new class instead of creating it from scratch.</a:t>
            </a:r>
          </a:p>
          <a:p>
            <a:pPr algn="just"/>
            <a:r>
              <a:rPr lang="en-US" dirty="0"/>
              <a:t>In inheritance, the child class acquires the properties and can access all the data members and functions defined in the parent class. A child class can also provide its specific implementation to the functions of the parent class</a:t>
            </a:r>
          </a:p>
          <a:p>
            <a:pPr algn="just"/>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0034" y="2714620"/>
            <a:ext cx="8229600" cy="1143000"/>
          </a:xfrm>
        </p:spPr>
        <p:txBody>
          <a:bodyPr/>
          <a:lstStyle/>
          <a:p>
            <a:r>
              <a:rPr lang="en-IN" dirty="0" smtClean="0"/>
              <a:t>Thanks</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a:t>
            </a:r>
            <a:br>
              <a:rPr lang="en-US" dirty="0"/>
            </a:br>
            <a:endParaRPr lang="en-US" dirty="0"/>
          </a:p>
        </p:txBody>
      </p:sp>
      <p:sp>
        <p:nvSpPr>
          <p:cNvPr id="3" name="Content Placeholder 2"/>
          <p:cNvSpPr>
            <a:spLocks noGrp="1"/>
          </p:cNvSpPr>
          <p:nvPr>
            <p:ph idx="1"/>
          </p:nvPr>
        </p:nvSpPr>
        <p:spPr/>
        <p:txBody>
          <a:bodyPr/>
          <a:lstStyle/>
          <a:p>
            <a:pPr>
              <a:buNone/>
            </a:pPr>
            <a:r>
              <a:rPr lang="en-US" sz="2400" b="1" dirty="0"/>
              <a:t>class</a:t>
            </a:r>
            <a:r>
              <a:rPr lang="en-US" sz="2400" dirty="0"/>
              <a:t> derived-</a:t>
            </a:r>
            <a:r>
              <a:rPr lang="en-US" sz="2400" b="1" dirty="0"/>
              <a:t>class</a:t>
            </a:r>
            <a:r>
              <a:rPr lang="en-US" sz="2400" dirty="0"/>
              <a:t>(base </a:t>
            </a:r>
            <a:r>
              <a:rPr lang="en-US" sz="2400" b="1" dirty="0"/>
              <a:t>class</a:t>
            </a:r>
            <a:r>
              <a:rPr lang="en-US" sz="2400" dirty="0"/>
              <a:t>):  </a:t>
            </a:r>
          </a:p>
          <a:p>
            <a:pPr>
              <a:buNone/>
            </a:pPr>
            <a:r>
              <a:rPr lang="en-US" sz="2400" dirty="0"/>
              <a:t>    &lt;</a:t>
            </a:r>
            <a:r>
              <a:rPr lang="en-US" sz="2400" b="1" dirty="0"/>
              <a:t>class</a:t>
            </a:r>
            <a:r>
              <a:rPr lang="en-US" sz="2400" dirty="0"/>
              <a:t>-suite&gt; </a:t>
            </a:r>
            <a:r>
              <a:rPr lang="en-US" dirty="0"/>
              <a:t>  </a:t>
            </a:r>
            <a:endParaRPr lang="en-US" dirty="0" smtClean="0"/>
          </a:p>
          <a:p>
            <a:pPr>
              <a:buNone/>
            </a:pPr>
            <a:endParaRPr lang="en-US" dirty="0" smtClean="0"/>
          </a:p>
          <a:p>
            <a:pPr>
              <a:buNone/>
            </a:pPr>
            <a:r>
              <a:rPr lang="en-US" sz="2000" b="1" dirty="0"/>
              <a:t>class</a:t>
            </a:r>
            <a:r>
              <a:rPr lang="en-US" sz="2000" dirty="0"/>
              <a:t> derive-</a:t>
            </a:r>
            <a:r>
              <a:rPr lang="en-US" sz="2000" b="1" dirty="0"/>
              <a:t>class</a:t>
            </a:r>
            <a:r>
              <a:rPr lang="en-US" sz="2000" dirty="0"/>
              <a:t>(&lt;base </a:t>
            </a:r>
            <a:r>
              <a:rPr lang="en-US" sz="2000" b="1" dirty="0"/>
              <a:t>class</a:t>
            </a:r>
            <a:r>
              <a:rPr lang="en-US" sz="2000" dirty="0"/>
              <a:t> 1&gt;, &lt;base </a:t>
            </a:r>
            <a:r>
              <a:rPr lang="en-US" sz="2000" b="1" dirty="0"/>
              <a:t>class</a:t>
            </a:r>
            <a:r>
              <a:rPr lang="en-US" sz="2000" dirty="0"/>
              <a:t> 2&gt;, ..... &lt;base </a:t>
            </a:r>
            <a:r>
              <a:rPr lang="en-US" sz="2000" b="1" dirty="0"/>
              <a:t>class</a:t>
            </a:r>
            <a:r>
              <a:rPr lang="en-US" sz="2000" dirty="0"/>
              <a:t> n&gt;):  </a:t>
            </a:r>
          </a:p>
          <a:p>
            <a:pPr>
              <a:buNone/>
            </a:pPr>
            <a:r>
              <a:rPr lang="en-US" sz="2000" dirty="0"/>
              <a:t>    &lt;</a:t>
            </a:r>
            <a:r>
              <a:rPr lang="en-US" sz="2000" b="1" dirty="0"/>
              <a:t>class</a:t>
            </a:r>
            <a:r>
              <a:rPr lang="en-US" sz="2000" dirty="0"/>
              <a:t> - suite&gt;   </a:t>
            </a:r>
            <a:endParaRPr lang="en-US" dirty="0"/>
          </a:p>
          <a:p>
            <a:pPr>
              <a:buNone/>
            </a:pPr>
            <a:endParaRPr lang="en-US" dirty="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 1</a:t>
            </a:r>
            <a:br>
              <a:rPr lang="en-US" dirty="0"/>
            </a:br>
            <a:endParaRPr lang="en-US" dirty="0"/>
          </a:p>
        </p:txBody>
      </p:sp>
      <p:sp>
        <p:nvSpPr>
          <p:cNvPr id="3" name="Content Placeholder 2"/>
          <p:cNvSpPr>
            <a:spLocks noGrp="1"/>
          </p:cNvSpPr>
          <p:nvPr>
            <p:ph idx="1"/>
          </p:nvPr>
        </p:nvSpPr>
        <p:spPr/>
        <p:txBody>
          <a:bodyPr>
            <a:normAutofit fontScale="85000" lnSpcReduction="20000"/>
          </a:bodyPr>
          <a:lstStyle/>
          <a:p>
            <a:pPr>
              <a:buNone/>
            </a:pPr>
            <a:r>
              <a:rPr lang="en-US" b="1" dirty="0"/>
              <a:t>class</a:t>
            </a:r>
            <a:r>
              <a:rPr lang="en-US" dirty="0"/>
              <a:t> Animal:  </a:t>
            </a:r>
          </a:p>
          <a:p>
            <a:pPr>
              <a:buNone/>
            </a:pPr>
            <a:r>
              <a:rPr lang="en-US" dirty="0"/>
              <a:t>    </a:t>
            </a:r>
            <a:r>
              <a:rPr lang="en-US" b="1" dirty="0"/>
              <a:t>def</a:t>
            </a:r>
            <a:r>
              <a:rPr lang="en-US" dirty="0"/>
              <a:t> speak(self):  </a:t>
            </a:r>
          </a:p>
          <a:p>
            <a:pPr>
              <a:buNone/>
            </a:pPr>
            <a:r>
              <a:rPr lang="en-US" dirty="0"/>
              <a:t>        </a:t>
            </a:r>
            <a:r>
              <a:rPr lang="en-US" b="1" dirty="0"/>
              <a:t>print</a:t>
            </a:r>
            <a:r>
              <a:rPr lang="en-US" dirty="0"/>
              <a:t>("Animal Speaking")  </a:t>
            </a:r>
          </a:p>
          <a:p>
            <a:pPr>
              <a:buNone/>
            </a:pPr>
            <a:r>
              <a:rPr lang="en-US" dirty="0"/>
              <a:t>#child class Dog inherits the base class Animal  </a:t>
            </a:r>
          </a:p>
          <a:p>
            <a:pPr>
              <a:buNone/>
            </a:pPr>
            <a:r>
              <a:rPr lang="en-US" b="1" dirty="0"/>
              <a:t>class</a:t>
            </a:r>
            <a:r>
              <a:rPr lang="en-US" dirty="0"/>
              <a:t> Dog(Animal):  </a:t>
            </a:r>
          </a:p>
          <a:p>
            <a:pPr>
              <a:buNone/>
            </a:pPr>
            <a:r>
              <a:rPr lang="en-US" dirty="0"/>
              <a:t>    </a:t>
            </a:r>
            <a:r>
              <a:rPr lang="en-US" b="1" dirty="0"/>
              <a:t>def</a:t>
            </a:r>
            <a:r>
              <a:rPr lang="en-US" dirty="0"/>
              <a:t> bark(self):  </a:t>
            </a:r>
          </a:p>
          <a:p>
            <a:pPr>
              <a:buNone/>
            </a:pPr>
            <a:r>
              <a:rPr lang="en-US" dirty="0"/>
              <a:t>        </a:t>
            </a:r>
            <a:r>
              <a:rPr lang="en-US" b="1" dirty="0"/>
              <a:t>print</a:t>
            </a:r>
            <a:r>
              <a:rPr lang="en-US" dirty="0"/>
              <a:t>("dog barking")  </a:t>
            </a:r>
          </a:p>
          <a:p>
            <a:pPr>
              <a:buNone/>
            </a:pPr>
            <a:r>
              <a:rPr lang="en-US" dirty="0"/>
              <a:t>d = Dog()  </a:t>
            </a:r>
          </a:p>
          <a:p>
            <a:pPr>
              <a:buNone/>
            </a:pPr>
            <a:r>
              <a:rPr lang="en-US" dirty="0" err="1"/>
              <a:t>d.bark</a:t>
            </a:r>
            <a:r>
              <a:rPr lang="en-US" dirty="0"/>
              <a:t>()  </a:t>
            </a:r>
          </a:p>
          <a:p>
            <a:pPr>
              <a:buNone/>
            </a:pPr>
            <a:r>
              <a:rPr lang="en-US" dirty="0" err="1"/>
              <a:t>d.speak</a:t>
            </a:r>
            <a:r>
              <a:rPr lang="en-US" dirty="0"/>
              <a:t>()  </a:t>
            </a:r>
          </a:p>
          <a:p>
            <a:pPr>
              <a:buNone/>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Multi-Level inheritance</a:t>
            </a:r>
            <a:br>
              <a:rPr lang="en-US" dirty="0"/>
            </a:br>
            <a:endParaRPr lang="en-US" dirty="0"/>
          </a:p>
        </p:txBody>
      </p:sp>
      <p:sp>
        <p:nvSpPr>
          <p:cNvPr id="3" name="Content Placeholder 2"/>
          <p:cNvSpPr>
            <a:spLocks noGrp="1"/>
          </p:cNvSpPr>
          <p:nvPr>
            <p:ph idx="1"/>
          </p:nvPr>
        </p:nvSpPr>
        <p:spPr/>
        <p:txBody>
          <a:bodyPr/>
          <a:lstStyle/>
          <a:p>
            <a:pPr algn="just"/>
            <a:r>
              <a:rPr lang="en-US" dirty="0"/>
              <a:t>Multi-Level inheritance is possible in python like other object-oriented languages. Multi-level inheritance is archived when a derived class inherits another derived class. There is no limit on the number of levels up to which, the multi-level inheritance is archived in python.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a:t>
            </a:r>
            <a:br>
              <a:rPr lang="en-US" dirty="0"/>
            </a:br>
            <a:endParaRPr lang="en-US" dirty="0"/>
          </a:p>
        </p:txBody>
      </p:sp>
      <p:sp>
        <p:nvSpPr>
          <p:cNvPr id="3" name="Content Placeholder 2"/>
          <p:cNvSpPr>
            <a:spLocks noGrp="1"/>
          </p:cNvSpPr>
          <p:nvPr>
            <p:ph idx="1"/>
          </p:nvPr>
        </p:nvSpPr>
        <p:spPr/>
        <p:txBody>
          <a:bodyPr>
            <a:normAutofit lnSpcReduction="10000"/>
          </a:bodyPr>
          <a:lstStyle/>
          <a:p>
            <a:pPr>
              <a:buNone/>
            </a:pPr>
            <a:r>
              <a:rPr lang="en-US" b="1" dirty="0"/>
              <a:t>class</a:t>
            </a:r>
            <a:r>
              <a:rPr lang="en-US" dirty="0"/>
              <a:t> class1:  </a:t>
            </a:r>
          </a:p>
          <a:p>
            <a:pPr>
              <a:buNone/>
            </a:pPr>
            <a:r>
              <a:rPr lang="en-US" dirty="0"/>
              <a:t>    &lt;</a:t>
            </a:r>
            <a:r>
              <a:rPr lang="en-US" b="1" dirty="0"/>
              <a:t>class</a:t>
            </a:r>
            <a:r>
              <a:rPr lang="en-US" dirty="0"/>
              <a:t>-suite&gt;   </a:t>
            </a:r>
          </a:p>
          <a:p>
            <a:pPr>
              <a:buNone/>
            </a:pPr>
            <a:r>
              <a:rPr lang="en-US" b="1" dirty="0"/>
              <a:t>class</a:t>
            </a:r>
            <a:r>
              <a:rPr lang="en-US" dirty="0"/>
              <a:t> class2(class1):  </a:t>
            </a:r>
          </a:p>
          <a:p>
            <a:pPr>
              <a:buNone/>
            </a:pPr>
            <a:r>
              <a:rPr lang="en-US" dirty="0"/>
              <a:t>    &lt;</a:t>
            </a:r>
            <a:r>
              <a:rPr lang="en-US" b="1" dirty="0"/>
              <a:t>class</a:t>
            </a:r>
            <a:r>
              <a:rPr lang="en-US" dirty="0"/>
              <a:t> suite&gt;  </a:t>
            </a:r>
          </a:p>
          <a:p>
            <a:pPr>
              <a:buNone/>
            </a:pPr>
            <a:r>
              <a:rPr lang="en-US" b="1" dirty="0"/>
              <a:t>class</a:t>
            </a:r>
            <a:r>
              <a:rPr lang="en-US" dirty="0"/>
              <a:t> class3(class2):  </a:t>
            </a:r>
          </a:p>
          <a:p>
            <a:pPr>
              <a:buNone/>
            </a:pPr>
            <a:r>
              <a:rPr lang="en-US" dirty="0"/>
              <a:t>    &lt;</a:t>
            </a:r>
            <a:r>
              <a:rPr lang="en-US" b="1" dirty="0"/>
              <a:t>class</a:t>
            </a:r>
            <a:r>
              <a:rPr lang="en-US" dirty="0"/>
              <a:t> suite&gt;  </a:t>
            </a:r>
          </a:p>
          <a:p>
            <a:pPr>
              <a:buNone/>
            </a:pPr>
            <a:r>
              <a:rPr lang="en-US" dirty="0"/>
              <a:t>.  </a:t>
            </a:r>
          </a:p>
          <a:p>
            <a:pPr>
              <a:buNone/>
            </a:pPr>
            <a:r>
              <a:rPr lang="en-US" dirty="0"/>
              <a:t>.  </a:t>
            </a:r>
          </a:p>
          <a:p>
            <a:pPr>
              <a:buNone/>
            </a:pP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Example</a:t>
            </a:r>
            <a:br>
              <a:rPr lang="en-US" dirty="0"/>
            </a:br>
            <a:endParaRPr lang="en-US" dirty="0"/>
          </a:p>
        </p:txBody>
      </p:sp>
      <p:sp>
        <p:nvSpPr>
          <p:cNvPr id="3" name="Content Placeholder 2"/>
          <p:cNvSpPr>
            <a:spLocks noGrp="1"/>
          </p:cNvSpPr>
          <p:nvPr>
            <p:ph idx="1"/>
          </p:nvPr>
        </p:nvSpPr>
        <p:spPr/>
        <p:txBody>
          <a:bodyPr>
            <a:normAutofit fontScale="55000" lnSpcReduction="20000"/>
          </a:bodyPr>
          <a:lstStyle/>
          <a:p>
            <a:pPr>
              <a:buNone/>
            </a:pPr>
            <a:r>
              <a:rPr lang="en-US" b="1" dirty="0"/>
              <a:t>class</a:t>
            </a:r>
            <a:r>
              <a:rPr lang="en-US" dirty="0"/>
              <a:t> Animal:  </a:t>
            </a:r>
          </a:p>
          <a:p>
            <a:pPr>
              <a:buNone/>
            </a:pPr>
            <a:r>
              <a:rPr lang="en-US" dirty="0"/>
              <a:t>    </a:t>
            </a:r>
            <a:r>
              <a:rPr lang="en-US" b="1" dirty="0"/>
              <a:t>def</a:t>
            </a:r>
            <a:r>
              <a:rPr lang="en-US" dirty="0"/>
              <a:t> speak(self):  </a:t>
            </a:r>
          </a:p>
          <a:p>
            <a:pPr>
              <a:buNone/>
            </a:pPr>
            <a:r>
              <a:rPr lang="en-US" dirty="0"/>
              <a:t>        </a:t>
            </a:r>
            <a:r>
              <a:rPr lang="en-US" b="1" dirty="0"/>
              <a:t>print</a:t>
            </a:r>
            <a:r>
              <a:rPr lang="en-US" dirty="0"/>
              <a:t>("Animal Speaking")  </a:t>
            </a:r>
          </a:p>
          <a:p>
            <a:pPr>
              <a:buNone/>
            </a:pPr>
            <a:r>
              <a:rPr lang="en-US" dirty="0"/>
              <a:t>#The child class Dog inherits the base class Animal  </a:t>
            </a:r>
          </a:p>
          <a:p>
            <a:pPr>
              <a:buNone/>
            </a:pPr>
            <a:r>
              <a:rPr lang="en-US" b="1" dirty="0"/>
              <a:t>class</a:t>
            </a:r>
            <a:r>
              <a:rPr lang="en-US" dirty="0"/>
              <a:t> Dog(Animal):  </a:t>
            </a:r>
          </a:p>
          <a:p>
            <a:pPr>
              <a:buNone/>
            </a:pPr>
            <a:r>
              <a:rPr lang="en-US" dirty="0"/>
              <a:t>    </a:t>
            </a:r>
            <a:r>
              <a:rPr lang="en-US" b="1" dirty="0"/>
              <a:t>def</a:t>
            </a:r>
            <a:r>
              <a:rPr lang="en-US" dirty="0"/>
              <a:t> bark(self):  </a:t>
            </a:r>
          </a:p>
          <a:p>
            <a:pPr>
              <a:buNone/>
            </a:pPr>
            <a:r>
              <a:rPr lang="en-US" dirty="0"/>
              <a:t>        </a:t>
            </a:r>
            <a:r>
              <a:rPr lang="en-US" b="1" dirty="0"/>
              <a:t>print</a:t>
            </a:r>
            <a:r>
              <a:rPr lang="en-US" dirty="0"/>
              <a:t>("dog barking")  </a:t>
            </a:r>
          </a:p>
          <a:p>
            <a:pPr>
              <a:buNone/>
            </a:pPr>
            <a:r>
              <a:rPr lang="en-US" dirty="0"/>
              <a:t>#The child class </a:t>
            </a:r>
            <a:r>
              <a:rPr lang="en-US" dirty="0" err="1"/>
              <a:t>Dogchild</a:t>
            </a:r>
            <a:r>
              <a:rPr lang="en-US" dirty="0"/>
              <a:t> inherits another child class Dog  </a:t>
            </a:r>
          </a:p>
          <a:p>
            <a:pPr>
              <a:buNone/>
            </a:pPr>
            <a:r>
              <a:rPr lang="en-US" b="1" dirty="0"/>
              <a:t>class</a:t>
            </a:r>
            <a:r>
              <a:rPr lang="en-US" dirty="0"/>
              <a:t> </a:t>
            </a:r>
            <a:r>
              <a:rPr lang="en-US" dirty="0" err="1"/>
              <a:t>DogChild</a:t>
            </a:r>
            <a:r>
              <a:rPr lang="en-US" dirty="0"/>
              <a:t>(Dog):  </a:t>
            </a:r>
          </a:p>
          <a:p>
            <a:pPr>
              <a:buNone/>
            </a:pPr>
            <a:r>
              <a:rPr lang="en-US" dirty="0"/>
              <a:t>    </a:t>
            </a:r>
            <a:r>
              <a:rPr lang="en-US" b="1" dirty="0"/>
              <a:t>def</a:t>
            </a:r>
            <a:r>
              <a:rPr lang="en-US" dirty="0"/>
              <a:t> eat(self):  </a:t>
            </a:r>
          </a:p>
          <a:p>
            <a:pPr>
              <a:buNone/>
            </a:pPr>
            <a:r>
              <a:rPr lang="en-US" dirty="0"/>
              <a:t>        </a:t>
            </a:r>
            <a:r>
              <a:rPr lang="en-US" b="1" dirty="0"/>
              <a:t>print</a:t>
            </a:r>
            <a:r>
              <a:rPr lang="en-US" dirty="0"/>
              <a:t>("Eating bread...")  </a:t>
            </a:r>
          </a:p>
          <a:p>
            <a:pPr>
              <a:buNone/>
            </a:pPr>
            <a:r>
              <a:rPr lang="en-US" dirty="0"/>
              <a:t>d = </a:t>
            </a:r>
            <a:r>
              <a:rPr lang="en-US" dirty="0" err="1"/>
              <a:t>DogChild</a:t>
            </a:r>
            <a:r>
              <a:rPr lang="en-US" dirty="0"/>
              <a:t>()  </a:t>
            </a:r>
          </a:p>
          <a:p>
            <a:pPr>
              <a:buNone/>
            </a:pPr>
            <a:r>
              <a:rPr lang="en-US" dirty="0" err="1"/>
              <a:t>d.bark</a:t>
            </a:r>
            <a:r>
              <a:rPr lang="en-US" dirty="0"/>
              <a:t>()  </a:t>
            </a:r>
          </a:p>
          <a:p>
            <a:pPr>
              <a:buNone/>
            </a:pPr>
            <a:r>
              <a:rPr lang="en-US" dirty="0" err="1"/>
              <a:t>d.speak</a:t>
            </a:r>
            <a:r>
              <a:rPr lang="en-US" dirty="0"/>
              <a:t>()  </a:t>
            </a:r>
          </a:p>
          <a:p>
            <a:pPr>
              <a:buNone/>
            </a:pPr>
            <a:r>
              <a:rPr lang="en-US" dirty="0"/>
              <a:t>d.eat() </a:t>
            </a:r>
          </a:p>
          <a:p>
            <a:pPr>
              <a:buNone/>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Python Multiple inheritance</a:t>
            </a:r>
            <a:br>
              <a:rPr lang="en-US" dirty="0"/>
            </a:br>
            <a:endParaRPr lang="en-US" dirty="0"/>
          </a:p>
        </p:txBody>
      </p:sp>
      <p:sp>
        <p:nvSpPr>
          <p:cNvPr id="3" name="Content Placeholder 2"/>
          <p:cNvSpPr>
            <a:spLocks noGrp="1"/>
          </p:cNvSpPr>
          <p:nvPr>
            <p:ph idx="1"/>
          </p:nvPr>
        </p:nvSpPr>
        <p:spPr/>
        <p:txBody>
          <a:bodyPr/>
          <a:lstStyle/>
          <a:p>
            <a:r>
              <a:rPr lang="en-US" dirty="0"/>
              <a:t>Python provides us the flexibility to inherit multiple base classes in the child class.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Syntax</a:t>
            </a:r>
            <a:br>
              <a:rPr lang="en-US" dirty="0"/>
            </a:br>
            <a:endParaRPr lang="en-US" dirty="0"/>
          </a:p>
        </p:txBody>
      </p:sp>
      <p:sp>
        <p:nvSpPr>
          <p:cNvPr id="3" name="Content Placeholder 2"/>
          <p:cNvSpPr>
            <a:spLocks noGrp="1"/>
          </p:cNvSpPr>
          <p:nvPr>
            <p:ph idx="1"/>
          </p:nvPr>
        </p:nvSpPr>
        <p:spPr/>
        <p:txBody>
          <a:bodyPr>
            <a:normAutofit fontScale="70000" lnSpcReduction="20000"/>
          </a:bodyPr>
          <a:lstStyle/>
          <a:p>
            <a:pPr>
              <a:buNone/>
            </a:pPr>
            <a:r>
              <a:rPr lang="en-US" b="1" dirty="0"/>
              <a:t>class</a:t>
            </a:r>
            <a:r>
              <a:rPr lang="en-US" dirty="0"/>
              <a:t> Base1:  </a:t>
            </a:r>
          </a:p>
          <a:p>
            <a:pPr>
              <a:buNone/>
            </a:pPr>
            <a:r>
              <a:rPr lang="en-US" dirty="0"/>
              <a:t>    &lt;</a:t>
            </a:r>
            <a:r>
              <a:rPr lang="en-US" b="1" dirty="0"/>
              <a:t>class</a:t>
            </a:r>
            <a:r>
              <a:rPr lang="en-US" dirty="0"/>
              <a:t>-suite&gt;  </a:t>
            </a:r>
          </a:p>
          <a:p>
            <a:pPr>
              <a:buNone/>
            </a:pPr>
            <a:r>
              <a:rPr lang="en-US" dirty="0"/>
              <a:t>  </a:t>
            </a:r>
          </a:p>
          <a:p>
            <a:pPr>
              <a:buNone/>
            </a:pPr>
            <a:r>
              <a:rPr lang="en-US" b="1" dirty="0"/>
              <a:t>class</a:t>
            </a:r>
            <a:r>
              <a:rPr lang="en-US" dirty="0"/>
              <a:t> Base2:  </a:t>
            </a:r>
          </a:p>
          <a:p>
            <a:pPr>
              <a:buNone/>
            </a:pPr>
            <a:r>
              <a:rPr lang="en-US" dirty="0"/>
              <a:t>    &lt;</a:t>
            </a:r>
            <a:r>
              <a:rPr lang="en-US" b="1" dirty="0"/>
              <a:t>class</a:t>
            </a:r>
            <a:r>
              <a:rPr lang="en-US" dirty="0"/>
              <a:t>-suite&gt;  </a:t>
            </a:r>
          </a:p>
          <a:p>
            <a:pPr>
              <a:buNone/>
            </a:pPr>
            <a:r>
              <a:rPr lang="en-US" dirty="0"/>
              <a:t>.  </a:t>
            </a:r>
          </a:p>
          <a:p>
            <a:pPr>
              <a:buNone/>
            </a:pPr>
            <a:r>
              <a:rPr lang="en-US" dirty="0"/>
              <a:t>.  </a:t>
            </a:r>
          </a:p>
          <a:p>
            <a:pPr>
              <a:buNone/>
            </a:pPr>
            <a:r>
              <a:rPr lang="en-US" dirty="0"/>
              <a:t>.  </a:t>
            </a:r>
          </a:p>
          <a:p>
            <a:pPr>
              <a:buNone/>
            </a:pPr>
            <a:r>
              <a:rPr lang="en-US" b="1" dirty="0"/>
              <a:t>class</a:t>
            </a:r>
            <a:r>
              <a:rPr lang="en-US" dirty="0"/>
              <a:t> </a:t>
            </a:r>
            <a:r>
              <a:rPr lang="en-US" dirty="0" err="1"/>
              <a:t>BaseN</a:t>
            </a:r>
            <a:r>
              <a:rPr lang="en-US" dirty="0"/>
              <a:t>:  </a:t>
            </a:r>
          </a:p>
          <a:p>
            <a:pPr>
              <a:buNone/>
            </a:pPr>
            <a:r>
              <a:rPr lang="en-US" dirty="0"/>
              <a:t>    &lt;</a:t>
            </a:r>
            <a:r>
              <a:rPr lang="en-US" b="1" dirty="0"/>
              <a:t>class</a:t>
            </a:r>
            <a:r>
              <a:rPr lang="en-US" dirty="0"/>
              <a:t>-suite&gt;  </a:t>
            </a:r>
          </a:p>
          <a:p>
            <a:pPr>
              <a:buNone/>
            </a:pPr>
            <a:r>
              <a:rPr lang="en-US" dirty="0"/>
              <a:t>  </a:t>
            </a:r>
          </a:p>
          <a:p>
            <a:pPr>
              <a:buNone/>
            </a:pPr>
            <a:r>
              <a:rPr lang="en-US" b="1" dirty="0"/>
              <a:t>class</a:t>
            </a:r>
            <a:r>
              <a:rPr lang="en-US" dirty="0"/>
              <a:t> Derived(Base1, Base2, ...... </a:t>
            </a:r>
            <a:r>
              <a:rPr lang="en-US" dirty="0" err="1"/>
              <a:t>BaseN</a:t>
            </a:r>
            <a:r>
              <a:rPr lang="en-US" dirty="0"/>
              <a:t>):  </a:t>
            </a:r>
          </a:p>
          <a:p>
            <a:pPr>
              <a:buNone/>
            </a:pPr>
            <a:r>
              <a:rPr lang="en-US" dirty="0"/>
              <a:t>    &lt;</a:t>
            </a:r>
            <a:r>
              <a:rPr lang="en-US" b="1" dirty="0"/>
              <a:t>class</a:t>
            </a:r>
            <a:r>
              <a:rPr lang="en-US" dirty="0"/>
              <a:t>-suite&gt;  </a:t>
            </a:r>
          </a:p>
          <a:p>
            <a:pPr>
              <a:buNone/>
            </a:pP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TotalTime>
  <Words>420</Words>
  <Application>Microsoft Office PowerPoint</Application>
  <PresentationFormat>On-screen Show (4:3)</PresentationFormat>
  <Paragraphs>156</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Office Theme</vt:lpstr>
      <vt:lpstr>Python Inheritance </vt:lpstr>
      <vt:lpstr>Inheritance</vt:lpstr>
      <vt:lpstr>Syntax </vt:lpstr>
      <vt:lpstr>Example 1 </vt:lpstr>
      <vt:lpstr>Python Multi-Level inheritance </vt:lpstr>
      <vt:lpstr>Syntax </vt:lpstr>
      <vt:lpstr>Example </vt:lpstr>
      <vt:lpstr>Python Multiple inheritance </vt:lpstr>
      <vt:lpstr>Syntax </vt:lpstr>
      <vt:lpstr>Example </vt:lpstr>
      <vt:lpstr>The issubclass(sub,sup) method </vt:lpstr>
      <vt:lpstr>Example </vt:lpstr>
      <vt:lpstr>The isinstance (obj, class) method  </vt:lpstr>
      <vt:lpstr>Example </vt:lpstr>
      <vt:lpstr>Method Overriding </vt:lpstr>
      <vt:lpstr>Example </vt:lpstr>
      <vt:lpstr>Real Life Example of method overriding </vt:lpstr>
      <vt:lpstr>Data abstraction in python </vt:lpstr>
      <vt:lpstr>Example </vt:lpstr>
      <vt:lpstr>Thanks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Inheritance </dc:title>
  <dc:creator>Girish</dc:creator>
  <cp:lastModifiedBy>Girish</cp:lastModifiedBy>
  <cp:revision>6</cp:revision>
  <dcterms:created xsi:type="dcterms:W3CDTF">2022-09-01T04:08:35Z</dcterms:created>
  <dcterms:modified xsi:type="dcterms:W3CDTF">2022-09-01T04:17:31Z</dcterms:modified>
</cp:coreProperties>
</file>