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  <p:sldId id="268" r:id="rId3"/>
    <p:sldId id="284" r:id="rId4"/>
    <p:sldId id="285" r:id="rId5"/>
    <p:sldId id="283" r:id="rId6"/>
    <p:sldId id="282" r:id="rId7"/>
    <p:sldId id="278" r:id="rId8"/>
    <p:sldId id="277" r:id="rId9"/>
    <p:sldId id="269" r:id="rId10"/>
    <p:sldId id="28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0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46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2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26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6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233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08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3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39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41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1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E597B8-AC62-4AC7-956D-BC64E0F0897A}" type="datetimeFigureOut">
              <a:rPr lang="zh-TW" altLang="en-US" smtClean="0"/>
              <a:t>2017/12/2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22039-96D3-448E-9853-6B5B37AA7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5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dirty="0" smtClean="0">
                <a:solidFill>
                  <a:srgbClr val="002060"/>
                </a:solidFill>
                <a:latin typeface="+mj-lt"/>
              </a:rPr>
              <a:t>Digital Image Processing HW#3</a:t>
            </a:r>
            <a:endParaRPr lang="en-US" altLang="zh-TW" sz="3600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Instructor: Chih-Wei Tang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唐之瑋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TA: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Ching Huang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黃竫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Visual Communications Lab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Dep. of Communication Engineering</a:t>
            </a:r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National Central University</a:t>
            </a: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Date: 2017/12/01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1" y="3200400"/>
            <a:ext cx="1968201" cy="26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57" y="2532017"/>
            <a:ext cx="2152106" cy="14347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Kobe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載點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(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由於載下來為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600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*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400,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請自行裁剪如右下圖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,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重點是不要有右下角手臂那段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  <a:sym typeface="Wingdings" panose="05000000000000000000" pitchFamily="2" charset="2"/>
              </a:rPr>
              <a:t>)</a:t>
            </a:r>
          </a:p>
          <a:p>
            <a:endParaRPr lang="en-US" altLang="zh-TW" sz="2400" dirty="0">
              <a:latin typeface="Ebrima" panose="02000000000000000000" pitchFamily="2" charset="0"/>
              <a:cs typeface="Ebrima" panose="02000000000000000000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2400" dirty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http</a:t>
            </a: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://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img.ltn.com.tw/Upload/sports/page/800/2015/01/16/phpKTrfMs.jpg</a:t>
            </a:r>
          </a:p>
          <a:p>
            <a:r>
              <a:rPr lang="en-US" altLang="zh-TW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AngelaBaby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載點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TW" sz="2400" dirty="0">
                <a:latin typeface="Ebrima" panose="02000000000000000000" pitchFamily="2" charset="0"/>
                <a:cs typeface="Ebrima" panose="02000000000000000000" pitchFamily="2" charset="0"/>
              </a:rPr>
              <a:t>https://img.cnread.news/uploads/20170524/DA/DA54371F00DCw450h305.jpeg</a:t>
            </a:r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7437120" y="3140528"/>
            <a:ext cx="862148" cy="2177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25" y="2803297"/>
            <a:ext cx="1375955" cy="84257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6483532" y="3576708"/>
            <a:ext cx="548640" cy="478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Design a good skin detection algorithm.</a:t>
            </a:r>
            <a:endParaRPr lang="en-US" altLang="zh-TW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44" y="3319466"/>
            <a:ext cx="2857227" cy="1936565"/>
          </a:xfrm>
          <a:prstGeom prst="rect">
            <a:avLst/>
          </a:prstGeom>
        </p:spPr>
      </p:pic>
      <p:pic>
        <p:nvPicPr>
          <p:cNvPr id="8" name="內容版面配置區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02" y="3319466"/>
            <a:ext cx="3162465" cy="19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Flow 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38758" y="3010456"/>
            <a:ext cx="2041747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Skin detection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38758" y="2497197"/>
            <a:ext cx="2041747" cy="513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7897" y="1506584"/>
            <a:ext cx="2350698" cy="1285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356*218(</a:t>
            </a:r>
            <a:r>
              <a:rPr lang="zh-TW" altLang="en-US" dirty="0" smtClean="0">
                <a:solidFill>
                  <a:schemeClr val="tx1"/>
                </a:solidFill>
              </a:rPr>
              <a:t>不一定要跟我裁的大小一樣</a:t>
            </a:r>
            <a:r>
              <a:rPr lang="en-US" altLang="zh-TW" dirty="0" smtClean="0">
                <a:solidFill>
                  <a:schemeClr val="tx1"/>
                </a:solidFill>
              </a:rPr>
              <a:t>) </a:t>
            </a:r>
            <a:r>
              <a:rPr lang="en-US" altLang="zh-TW" dirty="0" smtClean="0">
                <a:solidFill>
                  <a:schemeClr val="tx1"/>
                </a:solidFill>
              </a:rPr>
              <a:t>24bits bmp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" name="內容版面配置區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0" y="2811667"/>
            <a:ext cx="2031732" cy="12441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40151" y="2458785"/>
            <a:ext cx="2035756" cy="59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HW2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40151" y="3021144"/>
            <a:ext cx="2035756" cy="846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Morphological image processing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69" y="4055817"/>
            <a:ext cx="2041747" cy="124473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272" y="2914993"/>
            <a:ext cx="2032690" cy="1244737"/>
          </a:xfrm>
          <a:prstGeom prst="rect">
            <a:avLst/>
          </a:prstGeom>
        </p:spPr>
      </p:pic>
      <p:cxnSp>
        <p:nvCxnSpPr>
          <p:cNvPr id="16" name="直線單箭頭接點 15"/>
          <p:cNvCxnSpPr>
            <a:stCxn id="7" idx="3"/>
            <a:endCxn id="4" idx="1"/>
          </p:cNvCxnSpPr>
          <p:nvPr/>
        </p:nvCxnSpPr>
        <p:spPr>
          <a:xfrm>
            <a:off x="2879112" y="3433742"/>
            <a:ext cx="1059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3"/>
            <a:endCxn id="9" idx="1"/>
          </p:cNvCxnSpPr>
          <p:nvPr/>
        </p:nvCxnSpPr>
        <p:spPr>
          <a:xfrm>
            <a:off x="5980505" y="3433742"/>
            <a:ext cx="1059646" cy="1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510328" y="3444430"/>
            <a:ext cx="0" cy="611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9" idx="3"/>
          </p:cNvCxnSpPr>
          <p:nvPr/>
        </p:nvCxnSpPr>
        <p:spPr>
          <a:xfrm>
            <a:off x="9075907" y="3444430"/>
            <a:ext cx="538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8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Skin </a:t>
            </a:r>
            <a:r>
              <a:rPr lang="en-US" altLang="zh-TW" dirty="0" smtClean="0"/>
              <a:t>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自行</a:t>
            </a: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survey paper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Color space </a:t>
            </a:r>
            <a:r>
              <a:rPr lang="zh-TW" altLang="en-US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候選</a:t>
            </a:r>
            <a:r>
              <a:rPr lang="en-US" altLang="zh-TW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zh-TW" altLang="en-US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TW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RGB, </a:t>
            </a:r>
            <a:r>
              <a:rPr lang="en-US" altLang="zh-TW" sz="20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YCbCr</a:t>
            </a:r>
            <a:r>
              <a:rPr lang="en-US" altLang="zh-TW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, HSI,…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偵</a:t>
            </a:r>
            <a:r>
              <a:rPr lang="zh-TW" altLang="en-US" sz="2000" dirty="0">
                <a:latin typeface="Ebrima" panose="02000000000000000000" pitchFamily="2" charset="0"/>
                <a:cs typeface="Ebrima" panose="02000000000000000000" pitchFamily="2" charset="0"/>
              </a:rPr>
              <a:t>測</a:t>
            </a:r>
            <a:r>
              <a:rPr lang="zh-TW" altLang="en-US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的</a:t>
            </a:r>
            <a:r>
              <a:rPr lang="en-US" altLang="zh-TW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rules</a:t>
            </a:r>
            <a:r>
              <a:rPr lang="zh-TW" altLang="en-US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為何</a:t>
            </a:r>
            <a:r>
              <a:rPr lang="en-US" altLang="zh-TW" sz="2000" dirty="0" smtClean="0">
                <a:latin typeface="Ebrima" panose="02000000000000000000" pitchFamily="2" charset="0"/>
                <a:cs typeface="Ebrima" panose="02000000000000000000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Ebrima" panose="02000000000000000000" pitchFamily="2" charset="0"/>
                <a:cs typeface="Ebrima" panose="02000000000000000000" pitchFamily="2" charset="0"/>
              </a:rPr>
              <a:t>因為</a:t>
            </a:r>
            <a:r>
              <a:rPr lang="zh-TW" altLang="en-US" sz="1800">
                <a:latin typeface="Ebrima" panose="02000000000000000000" pitchFamily="2" charset="0"/>
                <a:cs typeface="Ebrima" panose="02000000000000000000" pitchFamily="2" charset="0"/>
              </a:rPr>
              <a:t>不同</a:t>
            </a:r>
            <a:r>
              <a:rPr lang="zh-TW" altLang="en-US" sz="1800" smtClean="0">
                <a:latin typeface="Ebrima" panose="02000000000000000000" pitchFamily="2" charset="0"/>
                <a:cs typeface="Ebrima" panose="02000000000000000000" pitchFamily="2" charset="0"/>
              </a:rPr>
              <a:t>人種會</a:t>
            </a:r>
            <a:r>
              <a:rPr lang="zh-TW" altLang="en-US" sz="1800" dirty="0">
                <a:latin typeface="Ebrima" panose="02000000000000000000" pitchFamily="2" charset="0"/>
                <a:cs typeface="Ebrima" panose="02000000000000000000" pitchFamily="2" charset="0"/>
              </a:rPr>
              <a:t>有不同膚色分布</a:t>
            </a:r>
            <a:r>
              <a:rPr lang="zh-TW" altLang="en-US" sz="1800" dirty="0" smtClean="0">
                <a:latin typeface="Ebrima" panose="02000000000000000000" pitchFamily="2" charset="0"/>
                <a:cs typeface="Ebrima" panose="02000000000000000000" pitchFamily="2" charset="0"/>
              </a:rPr>
              <a:t>特性</a:t>
            </a:r>
            <a:r>
              <a:rPr lang="en-US" altLang="zh-TW" sz="1800" dirty="0" smtClean="0">
                <a:latin typeface="Ebrima" panose="02000000000000000000" pitchFamily="2" charset="0"/>
                <a:cs typeface="Ebrima" panose="02000000000000000000" pitchFamily="2" charset="0"/>
              </a:rPr>
              <a:t>,</a:t>
            </a:r>
            <a:r>
              <a:rPr lang="zh-TW" altLang="en-US" sz="1800" dirty="0" smtClean="0">
                <a:latin typeface="Ebrima" panose="02000000000000000000" pitchFamily="2" charset="0"/>
                <a:cs typeface="Ebrima" panose="02000000000000000000" pitchFamily="2" charset="0"/>
              </a:rPr>
              <a:t>因此</a:t>
            </a:r>
            <a:r>
              <a:rPr lang="en-US" altLang="zh-TW" sz="1800" dirty="0" smtClean="0">
                <a:latin typeface="Ebrima" panose="02000000000000000000" pitchFamily="2" charset="0"/>
                <a:cs typeface="Ebrima" panose="02000000000000000000" pitchFamily="2" charset="0"/>
              </a:rPr>
              <a:t>detection rules</a:t>
            </a:r>
            <a:r>
              <a:rPr lang="zh-TW" altLang="en-US" sz="1800" dirty="0" smtClean="0">
                <a:latin typeface="Ebrima" panose="02000000000000000000" pitchFamily="2" charset="0"/>
                <a:cs typeface="Ebrima" panose="02000000000000000000" pitchFamily="2" charset="0"/>
              </a:rPr>
              <a:t>需考量此部分</a:t>
            </a:r>
            <a:r>
              <a:rPr lang="en-US" altLang="zh-TW" sz="1800" dirty="0" smtClean="0">
                <a:latin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77" y="4475004"/>
            <a:ext cx="2031732" cy="1244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84" y="4467276"/>
            <a:ext cx="1847033" cy="12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Morphological Image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Goal: </a:t>
            </a: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使人臉區域完整</a:t>
            </a: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,</a:t>
            </a: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人臉內部無空洞</a:t>
            </a: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,</a:t>
            </a: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外圍輪廓接近真實輪廓</a:t>
            </a: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Method: Dilation, Erosion,…(</a:t>
            </a: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不限方法</a:t>
            </a: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33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Grading Policy(1/2)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Code and demo(70%)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HW1(40%)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HW2(30%)</a:t>
            </a:r>
          </a:p>
          <a:p>
            <a:pPr marL="274320" lvl="1" indent="0">
              <a:buNone/>
            </a:pP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HW1&amp;HW2 output</a:t>
            </a: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皆為圖片</a:t>
            </a:r>
            <a:r>
              <a:rPr lang="en-US" altLang="zh-TW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zh-TW" sz="22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Demo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時我會在使用其它兩張圖片作測試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zh-TW" sz="24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Use 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in C/C++ only, </a:t>
            </a:r>
            <a:r>
              <a:rPr lang="en-US" altLang="zh-TW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Matlab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or </a:t>
            </a:r>
            <a:r>
              <a:rPr lang="en-US" altLang="zh-TW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OpenCV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is not allowed.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0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Grading Policy(2/2)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Report(30%)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The report should include: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流程圖</a:t>
            </a:r>
            <a:endParaRPr lang="en-US" altLang="zh-TW" sz="22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實</a:t>
            </a:r>
            <a:r>
              <a:rPr lang="zh-TW" altLang="en-US" sz="2200" dirty="0">
                <a:latin typeface="Ebrima" panose="02000000000000000000" pitchFamily="2" charset="0"/>
                <a:cs typeface="Ebrima" panose="02000000000000000000" pitchFamily="2" charset="0"/>
              </a:rPr>
              <a:t>驗</a:t>
            </a: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結果</a:t>
            </a:r>
            <a:endParaRPr lang="en-US" altLang="zh-TW" sz="22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200" dirty="0" smtClean="0">
                <a:latin typeface="Ebrima" panose="02000000000000000000" pitchFamily="2" charset="0"/>
                <a:cs typeface="Ebrima" panose="02000000000000000000" pitchFamily="2" charset="0"/>
              </a:rPr>
              <a:t>分析比較</a:t>
            </a:r>
            <a:endParaRPr lang="en-US" altLang="zh-TW" sz="2200" dirty="0" smtClean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Reference(</a:t>
            </a:r>
            <a:r>
              <a:rPr lang="zh-TW" altLang="en-US" sz="22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需含參考的</a:t>
            </a:r>
            <a:r>
              <a:rPr lang="en-US" altLang="zh-TW" sz="22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paper)</a:t>
            </a:r>
            <a:endParaRPr lang="en-US" altLang="zh-TW" sz="2200" dirty="0">
              <a:solidFill>
                <a:srgbClr val="FF0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Due Date &amp; Demo 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Demo Date: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Tuesday Dec.19 or Wednesday Dec.20</a:t>
            </a:r>
          </a:p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Demo time: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14:00 or 18:00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at E1-214-1(@</a:t>
            </a:r>
            <a:r>
              <a:rPr lang="en-US" altLang="zh-TW" sz="2400" dirty="0" err="1" smtClean="0">
                <a:latin typeface="Ebrima" panose="02000000000000000000" pitchFamily="2" charset="0"/>
                <a:cs typeface="Ebrima" panose="02000000000000000000" pitchFamily="2" charset="0"/>
              </a:rPr>
              <a:t>VCLab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The domo schedule will be announced at the TA webpage.</a:t>
            </a:r>
          </a:p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You should send your project and report to LMS 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before Dec.19, 13:30.</a:t>
            </a:r>
          </a:p>
          <a:p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上傳檔名格式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學號</a:t>
            </a:r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_</a:t>
            </a:r>
            <a:r>
              <a:rPr lang="zh-TW" altLang="en-US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姓名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,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未依規定者扣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5</a:t>
            </a:r>
            <a:r>
              <a:rPr lang="zh-TW" altLang="en-US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分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altLang="zh-TW" sz="2400" dirty="0">
              <a:latin typeface="Ebrima" panose="02000000000000000000" pitchFamily="2" charset="0"/>
              <a:cs typeface="Ebrima" panose="02000000000000000000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The TA will use another image to test your code.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Do it yourself.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No delay!!!</a:t>
            </a:r>
            <a:r>
              <a:rPr lang="en-US" altLang="zh-TW" sz="2400" dirty="0" smtClean="0">
                <a:latin typeface="Ebrima" panose="02000000000000000000" pitchFamily="2" charset="0"/>
                <a:cs typeface="Ebrima" panose="02000000000000000000" pitchFamily="2" charset="0"/>
              </a:rPr>
              <a:t>(If you have special case, please send email tell us early.)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You still can get some grades when you fail to operate in demo(I will give grades according to your code).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5094514"/>
            <a:ext cx="9666514" cy="11146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The details will be announced on our course website.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(http://140.115.154.40/vclab/html/course/DIP2017.html)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8485</TotalTime>
  <Words>376</Words>
  <Application>Microsoft Office PowerPoint</Application>
  <PresentationFormat>寬螢幕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新細明體</vt:lpstr>
      <vt:lpstr>標楷體</vt:lpstr>
      <vt:lpstr>Arial</vt:lpstr>
      <vt:lpstr>Arial Rounded MT Bold</vt:lpstr>
      <vt:lpstr>Century Gothic</vt:lpstr>
      <vt:lpstr>Ebrima</vt:lpstr>
      <vt:lpstr>Garamond</vt:lpstr>
      <vt:lpstr>Wingdings</vt:lpstr>
      <vt:lpstr>肥皂</vt:lpstr>
      <vt:lpstr>PowerPoint 簡報</vt:lpstr>
      <vt:lpstr>Goal</vt:lpstr>
      <vt:lpstr>Flow Chart</vt:lpstr>
      <vt:lpstr>Skin Detection</vt:lpstr>
      <vt:lpstr>Morphological Image Processing</vt:lpstr>
      <vt:lpstr>Grading Policy(1/2)</vt:lpstr>
      <vt:lpstr>Grading Policy(2/2)</vt:lpstr>
      <vt:lpstr>Due Date &amp; Demo Schedule</vt:lpstr>
      <vt:lpstr>NOTE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</dc:creator>
  <cp:lastModifiedBy>chris</cp:lastModifiedBy>
  <cp:revision>205</cp:revision>
  <dcterms:created xsi:type="dcterms:W3CDTF">2016-10-02T07:41:37Z</dcterms:created>
  <dcterms:modified xsi:type="dcterms:W3CDTF">2017-12-02T10:16:41Z</dcterms:modified>
</cp:coreProperties>
</file>