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72" r:id="rId6"/>
    <p:sldId id="263" r:id="rId7"/>
    <p:sldId id="267" r:id="rId8"/>
    <p:sldId id="268" r:id="rId9"/>
    <p:sldId id="269" r:id="rId10"/>
    <p:sldId id="264" r:id="rId11"/>
    <p:sldId id="270" r:id="rId12"/>
    <p:sldId id="265" r:id="rId13"/>
    <p:sldId id="273" r:id="rId14"/>
    <p:sldId id="266" r:id="rId15"/>
    <p:sldId id="271"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3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347108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273250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162632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242825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169764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364076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10468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223626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21597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63427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4E86B2D-1E5E-4395-A45B-6A929AD6AD6E}" type="datetimeFigureOut">
              <a:rPr lang="zh-TW" altLang="en-US" smtClean="0"/>
              <a:t>2017/12/7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46603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86B2D-1E5E-4395-A45B-6A929AD6AD6E}" type="datetimeFigureOut">
              <a:rPr lang="zh-TW" altLang="en-US" smtClean="0"/>
              <a:t>2017/12/7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38495-326C-4FD4-86C9-081F04FCA02B}" type="slidenum">
              <a:rPr lang="zh-TW" altLang="en-US" smtClean="0"/>
              <a:t>‹#›</a:t>
            </a:fld>
            <a:endParaRPr lang="zh-TW" altLang="en-US"/>
          </a:p>
        </p:txBody>
      </p:sp>
    </p:spTree>
    <p:extLst>
      <p:ext uri="{BB962C8B-B14F-4D97-AF65-F5344CB8AC3E}">
        <p14:creationId xmlns:p14="http://schemas.microsoft.com/office/powerpoint/2010/main" val="278291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b="1" dirty="0"/>
              <a:t>Digital Image </a:t>
            </a:r>
            <a:r>
              <a:rPr lang="en-US" altLang="zh-TW" b="1" dirty="0" smtClean="0"/>
              <a:t>Processing</a:t>
            </a:r>
            <a:br>
              <a:rPr lang="en-US" altLang="zh-TW" b="1" dirty="0" smtClean="0"/>
            </a:br>
            <a:r>
              <a:rPr lang="en-US" altLang="zh-TW" sz="3600" b="1" dirty="0" smtClean="0"/>
              <a:t> second proposal</a:t>
            </a:r>
            <a:endParaRPr lang="zh-TW" altLang="en-US" dirty="0"/>
          </a:p>
        </p:txBody>
      </p:sp>
      <p:sp>
        <p:nvSpPr>
          <p:cNvPr id="3" name="副標題 2"/>
          <p:cNvSpPr>
            <a:spLocks noGrp="1"/>
          </p:cNvSpPr>
          <p:nvPr>
            <p:ph type="subTitle" idx="1"/>
          </p:nvPr>
        </p:nvSpPr>
        <p:spPr/>
        <p:txBody>
          <a:bodyPr>
            <a:normAutofit lnSpcReduction="10000"/>
          </a:bodyPr>
          <a:lstStyle/>
          <a:p>
            <a:endParaRPr lang="en-US" altLang="zh-TW" dirty="0" smtClean="0"/>
          </a:p>
          <a:p>
            <a:r>
              <a:rPr lang="zh-TW" altLang="en-US" dirty="0" smtClean="0"/>
              <a:t>光機電所</a:t>
            </a:r>
            <a:endParaRPr lang="en-US" altLang="zh-TW" dirty="0" smtClean="0"/>
          </a:p>
          <a:p>
            <a:r>
              <a:rPr lang="en-US" altLang="zh-TW" dirty="0" smtClean="0"/>
              <a:t>106327024</a:t>
            </a:r>
          </a:p>
          <a:p>
            <a:r>
              <a:rPr lang="zh-TW" altLang="en-US" dirty="0" smtClean="0"/>
              <a:t>顏</a:t>
            </a:r>
            <a:r>
              <a:rPr lang="zh-TW" altLang="en-US" dirty="0"/>
              <a:t>士</a:t>
            </a:r>
            <a:r>
              <a:rPr lang="zh-TW" altLang="en-US" dirty="0" smtClean="0"/>
              <a:t>閔</a:t>
            </a:r>
            <a:endParaRPr lang="en-US" altLang="zh-TW" dirty="0" smtClean="0"/>
          </a:p>
          <a:p>
            <a:endParaRPr lang="zh-TW" altLang="en-US" dirty="0"/>
          </a:p>
        </p:txBody>
      </p:sp>
    </p:spTree>
    <p:extLst>
      <p:ext uri="{BB962C8B-B14F-4D97-AF65-F5344CB8AC3E}">
        <p14:creationId xmlns:p14="http://schemas.microsoft.com/office/powerpoint/2010/main" val="3710249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方法介紹</a:t>
            </a:r>
            <a:r>
              <a:rPr lang="en-US" altLang="zh-TW" dirty="0"/>
              <a:t/>
            </a:r>
            <a:br>
              <a:rPr lang="en-US" altLang="zh-TW" dirty="0"/>
            </a:br>
            <a:r>
              <a:rPr lang="en-US" altLang="zh-TW" dirty="0" smtClean="0"/>
              <a:t>-</a:t>
            </a:r>
            <a:r>
              <a:rPr lang="zh-TW" altLang="en-US" dirty="0" smtClean="0"/>
              <a:t>消除</a:t>
            </a:r>
            <a:r>
              <a:rPr lang="zh-TW" altLang="en-US" dirty="0"/>
              <a:t>雜訊</a:t>
            </a:r>
          </a:p>
        </p:txBody>
      </p:sp>
      <p:sp>
        <p:nvSpPr>
          <p:cNvPr id="3" name="內容版面配置區 2"/>
          <p:cNvSpPr>
            <a:spLocks noGrp="1"/>
          </p:cNvSpPr>
          <p:nvPr>
            <p:ph idx="1"/>
          </p:nvPr>
        </p:nvSpPr>
        <p:spPr>
          <a:xfrm>
            <a:off x="838200" y="1690688"/>
            <a:ext cx="10515600" cy="4351338"/>
          </a:xfrm>
        </p:spPr>
        <p:txBody>
          <a:bodyPr/>
          <a:lstStyle/>
          <a:p>
            <a:r>
              <a:rPr lang="zh-TW" altLang="en-US" dirty="0" smtClean="0"/>
              <a:t>論文</a:t>
            </a:r>
            <a:r>
              <a:rPr lang="en-US" altLang="zh-TW" dirty="0" smtClean="0"/>
              <a:t>[3]</a:t>
            </a:r>
            <a:r>
              <a:rPr lang="zh-TW" altLang="en-US" dirty="0" smtClean="0"/>
              <a:t>中提及論文</a:t>
            </a:r>
            <a:r>
              <a:rPr lang="en-US" altLang="zh-TW" dirty="0" smtClean="0"/>
              <a:t>[4]</a:t>
            </a:r>
            <a:r>
              <a:rPr lang="zh-TW" altLang="en-US" dirty="0" smtClean="0"/>
              <a:t>說明</a:t>
            </a:r>
            <a:r>
              <a:rPr lang="en-US" altLang="zh-TW" dirty="0" smtClean="0"/>
              <a:t>RGB</a:t>
            </a:r>
            <a:r>
              <a:rPr lang="zh-TW" altLang="en-US" dirty="0" smtClean="0"/>
              <a:t>中</a:t>
            </a:r>
            <a:r>
              <a:rPr lang="en-US" altLang="zh-TW" dirty="0" smtClean="0"/>
              <a:t>Green channel</a:t>
            </a:r>
            <a:r>
              <a:rPr lang="zh-TW" altLang="en-US" dirty="0" smtClean="0"/>
              <a:t>在低光度影像中的雜訊比例較低，論文</a:t>
            </a:r>
            <a:r>
              <a:rPr lang="en-US" altLang="zh-TW" dirty="0" smtClean="0"/>
              <a:t>[3]</a:t>
            </a:r>
            <a:r>
              <a:rPr lang="zh-TW" altLang="en-US" dirty="0" smtClean="0"/>
              <a:t>將論文</a:t>
            </a:r>
            <a:r>
              <a:rPr lang="en-US" altLang="zh-TW" dirty="0" smtClean="0"/>
              <a:t>[5]</a:t>
            </a:r>
            <a:r>
              <a:rPr lang="zh-TW" altLang="en-US" dirty="0" smtClean="0"/>
              <a:t>消除雜訊方法改進如下</a:t>
            </a:r>
            <a:endParaRPr lang="en-US" altLang="zh-TW" dirty="0" smtClean="0"/>
          </a:p>
          <a:p>
            <a:r>
              <a:rPr lang="zh-TW" altLang="en-US" dirty="0" smtClean="0"/>
              <a:t>以雙邊濾波</a:t>
            </a:r>
            <a:r>
              <a:rPr lang="en-US" altLang="zh-TW" dirty="0" smtClean="0"/>
              <a:t>Bilateral</a:t>
            </a:r>
            <a:r>
              <a:rPr lang="zh-TW" altLang="en-US" dirty="0" smtClean="0"/>
              <a:t> </a:t>
            </a:r>
            <a:r>
              <a:rPr lang="en-US" altLang="zh-TW" dirty="0" smtClean="0"/>
              <a:t>Filter</a:t>
            </a:r>
            <a:r>
              <a:rPr lang="zh-TW" altLang="en-US" dirty="0" smtClean="0"/>
              <a:t>消除雜訊並保留邊緣</a:t>
            </a:r>
            <a:endParaRPr lang="en-US" altLang="zh-TW" dirty="0" smtClean="0"/>
          </a:p>
          <a:p>
            <a:pPr marL="0" indent="0">
              <a:buNone/>
            </a:pPr>
            <a:r>
              <a:rPr lang="en-US" altLang="zh-TW" dirty="0" smtClean="0"/>
              <a:t>Bilateral Filter:</a:t>
            </a:r>
          </a:p>
          <a:p>
            <a:pPr marL="0" indent="0">
              <a:buNone/>
            </a:pPr>
            <a:r>
              <a:rPr lang="zh-TW" altLang="en-US" b="1" dirty="0" smtClean="0"/>
              <a:t>距離</a:t>
            </a:r>
            <a:r>
              <a:rPr lang="zh-TW" altLang="en-US" dirty="0" smtClean="0"/>
              <a:t>權重即為高</a:t>
            </a:r>
            <a:r>
              <a:rPr lang="zh-TW" altLang="en-US" dirty="0"/>
              <a:t>斯</a:t>
            </a:r>
            <a:r>
              <a:rPr lang="zh-TW" altLang="en-US" dirty="0" smtClean="0"/>
              <a:t>濾波器</a:t>
            </a:r>
            <a:endParaRPr lang="en-US" altLang="zh-TW" dirty="0" smtClean="0"/>
          </a:p>
          <a:p>
            <a:pPr marL="0" indent="0">
              <a:buNone/>
            </a:pPr>
            <a:r>
              <a:rPr lang="zh-TW" altLang="en-US" b="1" dirty="0" smtClean="0"/>
              <a:t>像素色差</a:t>
            </a:r>
            <a:r>
              <a:rPr lang="zh-TW" altLang="en-US" dirty="0" smtClean="0"/>
              <a:t>權重</a:t>
            </a:r>
            <a:endParaRPr lang="en-US" altLang="zh-TW" dirty="0" smtClean="0"/>
          </a:p>
          <a:p>
            <a:pPr marL="0" indent="0">
              <a:buNone/>
            </a:pPr>
            <a:r>
              <a:rPr lang="zh-TW" altLang="en-US" dirty="0" smtClean="0"/>
              <a:t>兩者權重算出目標像素數值</a:t>
            </a:r>
            <a:endParaRPr lang="en-US" altLang="zh-TW" dirty="0" smtClean="0"/>
          </a:p>
          <a:p>
            <a:pPr marL="0" indent="0">
              <a:buNone/>
            </a:pPr>
            <a:endParaRPr lang="en-US" altLang="zh-TW" dirty="0" smtClean="0"/>
          </a:p>
        </p:txBody>
      </p:sp>
    </p:spTree>
    <p:extLst>
      <p:ext uri="{BB962C8B-B14F-4D97-AF65-F5344CB8AC3E}">
        <p14:creationId xmlns:p14="http://schemas.microsoft.com/office/powerpoint/2010/main" val="592559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方法介紹</a:t>
            </a:r>
            <a:r>
              <a:rPr lang="en-US" altLang="zh-TW" dirty="0"/>
              <a:t/>
            </a:r>
            <a:br>
              <a:rPr lang="en-US" altLang="zh-TW" dirty="0"/>
            </a:br>
            <a:r>
              <a:rPr lang="en-US" altLang="zh-TW" dirty="0" smtClean="0"/>
              <a:t>-</a:t>
            </a:r>
            <a:r>
              <a:rPr lang="zh-TW" altLang="en-US" dirty="0" smtClean="0"/>
              <a:t>消除</a:t>
            </a:r>
            <a:r>
              <a:rPr lang="zh-TW" altLang="en-US" dirty="0"/>
              <a:t>雜訊</a:t>
            </a:r>
          </a:p>
        </p:txBody>
      </p:sp>
      <p:sp>
        <p:nvSpPr>
          <p:cNvPr id="3" name="內容版面配置區 2"/>
          <p:cNvSpPr>
            <a:spLocks noGrp="1"/>
          </p:cNvSpPr>
          <p:nvPr>
            <p:ph idx="1"/>
          </p:nvPr>
        </p:nvSpPr>
        <p:spPr>
          <a:xfrm>
            <a:off x="838200" y="1690688"/>
            <a:ext cx="10515600" cy="4351338"/>
          </a:xfrm>
        </p:spPr>
        <p:txBody>
          <a:bodyPr/>
          <a:lstStyle/>
          <a:p>
            <a:pPr marL="0" indent="0">
              <a:buNone/>
            </a:pPr>
            <a:r>
              <a:rPr lang="zh-TW" altLang="en-US" dirty="0" smtClean="0"/>
              <a:t>步驟</a:t>
            </a:r>
            <a:r>
              <a:rPr lang="en-US" altLang="zh-TW" dirty="0" smtClean="0"/>
              <a:t>1:</a:t>
            </a:r>
            <a:r>
              <a:rPr lang="zh-TW" altLang="en-US" dirty="0" smtClean="0"/>
              <a:t>未</a:t>
            </a:r>
            <a:r>
              <a:rPr lang="zh-TW" altLang="en-US" dirty="0"/>
              <a:t>增強光度影像的</a:t>
            </a:r>
            <a:r>
              <a:rPr lang="en-US" altLang="zh-TW" dirty="0"/>
              <a:t>Green</a:t>
            </a:r>
            <a:r>
              <a:rPr lang="zh-TW" altLang="en-US" dirty="0"/>
              <a:t> </a:t>
            </a:r>
            <a:r>
              <a:rPr lang="en-US" altLang="zh-TW" dirty="0"/>
              <a:t>channel</a:t>
            </a:r>
            <a:r>
              <a:rPr lang="zh-TW" altLang="en-US" dirty="0"/>
              <a:t>進行雙邊</a:t>
            </a:r>
            <a:r>
              <a:rPr lang="zh-TW" altLang="en-US" dirty="0" smtClean="0"/>
              <a:t>濾波，濾波參數</a:t>
            </a:r>
            <a:r>
              <a:rPr lang="en-US" altLang="zh-TW" dirty="0" smtClean="0"/>
              <a:t>(</a:t>
            </a:r>
            <a:r>
              <a:rPr lang="zh-TW" altLang="en-US" dirty="0" smtClean="0"/>
              <a:t>距離</a:t>
            </a:r>
            <a:r>
              <a:rPr lang="zh-TW" altLang="en-US" dirty="0"/>
              <a:t>與像素</a:t>
            </a:r>
            <a:r>
              <a:rPr lang="zh-TW" altLang="en-US" dirty="0" smtClean="0"/>
              <a:t>色差</a:t>
            </a:r>
            <a:r>
              <a:rPr lang="en-US" altLang="zh-TW" dirty="0" smtClean="0"/>
              <a:t>)</a:t>
            </a:r>
            <a:r>
              <a:rPr lang="zh-TW" altLang="en-US" dirty="0" smtClean="0"/>
              <a:t>以</a:t>
            </a:r>
            <a:r>
              <a:rPr lang="zh-TW" altLang="en-US" dirty="0"/>
              <a:t>光度增強後取灰階並邊緣增強後的影像</a:t>
            </a:r>
            <a:r>
              <a:rPr lang="zh-TW" altLang="en-US" dirty="0" smtClean="0"/>
              <a:t>決定</a:t>
            </a:r>
            <a:endParaRPr lang="en-US" altLang="zh-TW" dirty="0" smtClean="0"/>
          </a:p>
          <a:p>
            <a:pPr marL="0" indent="0">
              <a:buNone/>
            </a:pPr>
            <a:r>
              <a:rPr lang="zh-TW" altLang="en-US" dirty="0" smtClean="0"/>
              <a:t>步驟</a:t>
            </a:r>
            <a:r>
              <a:rPr lang="en-US" altLang="zh-TW" dirty="0" smtClean="0"/>
              <a:t>2:</a:t>
            </a:r>
            <a:r>
              <a:rPr lang="zh-TW" altLang="en-US" dirty="0" smtClean="0"/>
              <a:t>增強光度影像進行雙邊濾波，濾波係數由步驟</a:t>
            </a:r>
            <a:r>
              <a:rPr lang="en-US" altLang="zh-TW" dirty="0"/>
              <a:t>1</a:t>
            </a:r>
            <a:r>
              <a:rPr lang="zh-TW" altLang="en-US" dirty="0"/>
              <a:t>濾波後結果做為</a:t>
            </a:r>
            <a:r>
              <a:rPr lang="zh-TW" altLang="en-US" dirty="0" smtClean="0"/>
              <a:t>參考決定</a:t>
            </a:r>
            <a:endParaRPr lang="en-US" altLang="zh-TW" dirty="0"/>
          </a:p>
          <a:p>
            <a:endParaRPr lang="en-US" altLang="zh-TW" dirty="0" smtClean="0"/>
          </a:p>
          <a:p>
            <a:endParaRPr lang="en-US" altLang="zh-TW" dirty="0" smtClean="0"/>
          </a:p>
        </p:txBody>
      </p:sp>
    </p:spTree>
    <p:extLst>
      <p:ext uri="{BB962C8B-B14F-4D97-AF65-F5344CB8AC3E}">
        <p14:creationId xmlns:p14="http://schemas.microsoft.com/office/powerpoint/2010/main" val="3901854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方法介紹</a:t>
            </a:r>
            <a:r>
              <a:rPr lang="en-US" altLang="zh-TW" dirty="0"/>
              <a:t/>
            </a:r>
            <a:br>
              <a:rPr lang="en-US" altLang="zh-TW" dirty="0"/>
            </a:br>
            <a:r>
              <a:rPr lang="en-US" altLang="zh-TW" dirty="0" smtClean="0"/>
              <a:t>-</a:t>
            </a:r>
            <a:r>
              <a:rPr lang="zh-TW" altLang="en-US" dirty="0" smtClean="0"/>
              <a:t>消除光暈</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a:bodyPr>
              <a:lstStyle/>
              <a:p>
                <a:r>
                  <a:rPr lang="zh-TW" altLang="en-US" dirty="0" smtClean="0"/>
                  <a:t>低亮度影像中的燈光留下光束痕跡</a:t>
                </a:r>
                <a:endParaRPr lang="en-US" altLang="zh-TW" dirty="0" smtClean="0"/>
              </a:p>
              <a:p>
                <a:r>
                  <a:rPr lang="zh-TW" altLang="en-US" dirty="0" smtClean="0"/>
                  <a:t>首先找出光源位置</a:t>
                </a:r>
                <a:endParaRPr lang="en-US" altLang="zh-TW" dirty="0" smtClean="0"/>
              </a:p>
              <a:p>
                <a:pPr marL="0" indent="0">
                  <a:buNone/>
                </a:pPr>
                <a:r>
                  <a:rPr lang="zh-TW" altLang="en-US" dirty="0" smtClean="0"/>
                  <a:t>方法為未增強影像與增強後影像差異最小部分為光源位置</a:t>
                </a:r>
                <a:endParaRPr lang="en-US" altLang="zh-TW" dirty="0" smtClean="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𝐺</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𝐼</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e>
                      </m:d>
                    </m:oMath>
                  </m:oMathPara>
                </a14:m>
                <a:endParaRPr lang="en-US" altLang="zh-TW" b="0"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51369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方法介紹</a:t>
            </a:r>
            <a:r>
              <a:rPr lang="en-US" altLang="zh-TW" dirty="0"/>
              <a:t/>
            </a:r>
            <a:br>
              <a:rPr lang="en-US" altLang="zh-TW" dirty="0"/>
            </a:br>
            <a:r>
              <a:rPr lang="en-US" altLang="zh-TW" dirty="0" smtClean="0"/>
              <a:t>-</a:t>
            </a:r>
            <a:r>
              <a:rPr lang="zh-TW" altLang="en-US" dirty="0" smtClean="0"/>
              <a:t>消除光暈</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a:bodyPr>
              <a:lstStyle/>
              <a:p>
                <a:r>
                  <a:rPr lang="zh-TW" altLang="en-US" dirty="0" smtClean="0"/>
                  <a:t>除霧演算法消除光暈</a:t>
                </a:r>
                <a:endParaRPr lang="en-US" altLang="zh-TW" dirty="0" smtClean="0"/>
              </a:p>
              <a:p>
                <a:pPr marL="0" indent="0">
                  <a:buNone/>
                </a:pPr>
                <a:r>
                  <a:rPr lang="zh-TW" altLang="en-US" dirty="0" smtClean="0"/>
                  <a:t>光暈意即透射率較低論</a:t>
                </a:r>
                <a:r>
                  <a:rPr lang="zh-TW" altLang="en-US" dirty="0"/>
                  <a:t>文</a:t>
                </a:r>
                <a:r>
                  <a:rPr lang="en-US" altLang="zh-TW" dirty="0" smtClean="0"/>
                  <a:t>[3]</a:t>
                </a:r>
                <a:r>
                  <a:rPr lang="zh-TW" altLang="en-US" dirty="0" smtClean="0"/>
                  <a:t>透射率估計為</a:t>
                </a:r>
                <a:endParaRPr lang="en-US" altLang="zh-TW" dirty="0" smtClean="0"/>
              </a:p>
              <a:p>
                <a:pPr marL="0" indent="0">
                  <a:buNone/>
                </a:pPr>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𝑡</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r>
                        <a:rPr lang="en-US" altLang="zh-TW" b="0" i="1" smtClean="0">
                          <a:latin typeface="Cambria Math" panose="02040503050406030204" pitchFamily="18" charset="0"/>
                        </a:rPr>
                        <m:t>=0.8</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𝑑</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𝑥</m:t>
                          </m:r>
                        </m:e>
                      </m:d>
                      <m:r>
                        <a:rPr lang="en-US" altLang="zh-TW" b="0" i="1" smtClean="0">
                          <a:latin typeface="Cambria Math" panose="02040503050406030204" pitchFamily="18" charset="0"/>
                          <a:ea typeface="Cambria Math" panose="02040503050406030204" pitchFamily="18" charset="0"/>
                        </a:rPr>
                        <m:t>+0.25∗</m:t>
                      </m:r>
                      <m:r>
                        <a:rPr lang="en-US" altLang="zh-TW" b="0" i="1" smtClean="0">
                          <a:latin typeface="Cambria Math" panose="02040503050406030204" pitchFamily="18" charset="0"/>
                          <a:ea typeface="Cambria Math" panose="02040503050406030204" pitchFamily="18" charset="0"/>
                        </a:rPr>
                        <m:t>𝑔</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𝑥</m:t>
                      </m:r>
                      <m:r>
                        <a:rPr lang="en-US" altLang="zh-TW" b="0" i="1" smtClean="0">
                          <a:latin typeface="Cambria Math" panose="02040503050406030204" pitchFamily="18" charset="0"/>
                          <a:ea typeface="Cambria Math" panose="02040503050406030204" pitchFamily="18" charset="0"/>
                        </a:rPr>
                        <m:t>)</m:t>
                      </m:r>
                    </m:oMath>
                  </m:oMathPara>
                </a14:m>
                <a:endParaRPr lang="en-US" altLang="zh-TW" dirty="0" smtClean="0"/>
              </a:p>
              <a:p>
                <a:pPr lvl="1"/>
                <a14:m>
                  <m:oMath xmlns:m="http://schemas.openxmlformats.org/officeDocument/2006/math">
                    <m:r>
                      <a:rPr lang="en-US" altLang="zh-TW" b="0" i="1" smtClean="0">
                        <a:latin typeface="Cambria Math" panose="02040503050406030204" pitchFamily="18" charset="0"/>
                      </a:rPr>
                      <m:t>𝑑</m:t>
                    </m:r>
                    <m:r>
                      <a:rPr lang="en-US" altLang="zh-TW" i="1">
                        <a:latin typeface="Cambria Math" panose="02040503050406030204" pitchFamily="18" charset="0"/>
                      </a:rPr>
                      <m:t>(</m:t>
                    </m:r>
                    <m:r>
                      <a:rPr lang="en-US" altLang="zh-TW" b="0" i="1" smtClean="0">
                        <a:latin typeface="Cambria Math" panose="02040503050406030204" pitchFamily="18" charset="0"/>
                      </a:rPr>
                      <m:t>𝑥</m:t>
                    </m:r>
                    <m:r>
                      <a:rPr lang="en-US" altLang="zh-TW" i="1" smtClean="0">
                        <a:latin typeface="Cambria Math" panose="02040503050406030204" pitchFamily="18" charset="0"/>
                      </a:rPr>
                      <m:t>)</m:t>
                    </m:r>
                  </m:oMath>
                </a14:m>
                <a:r>
                  <a:rPr lang="zh-TW" altLang="en-US" dirty="0" smtClean="0"/>
                  <a:t>為論文</a:t>
                </a:r>
                <a:r>
                  <a:rPr lang="en-US" altLang="zh-TW" dirty="0" smtClean="0"/>
                  <a:t>[1]dark</a:t>
                </a:r>
                <a:r>
                  <a:rPr lang="zh-TW" altLang="en-US" dirty="0" smtClean="0"/>
                  <a:t> </a:t>
                </a:r>
                <a:r>
                  <a:rPr lang="en-US" altLang="zh-TW" dirty="0" smtClean="0"/>
                  <a:t>channel</a:t>
                </a:r>
                <a:r>
                  <a:rPr lang="zh-TW" altLang="en-US" dirty="0" smtClean="0"/>
                  <a:t> </a:t>
                </a:r>
                <a:r>
                  <a:rPr lang="en-US" altLang="zh-TW" dirty="0" smtClean="0"/>
                  <a:t>prior</a:t>
                </a:r>
                <a:r>
                  <a:rPr lang="zh-TW" altLang="en-US" dirty="0" smtClean="0"/>
                  <a:t>方法計算透</a:t>
                </a:r>
                <a14:m>
                  <m:oMath xmlns:m="http://schemas.openxmlformats.org/officeDocument/2006/math">
                    <m:r>
                      <a:rPr lang="zh-TW" altLang="en-US" b="0" i="1" smtClean="0">
                        <a:latin typeface="Cambria Math" panose="02040503050406030204" pitchFamily="18" charset="0"/>
                      </a:rPr>
                      <m:t>射率</m:t>
                    </m:r>
                  </m:oMath>
                </a14:m>
                <a:endParaRPr lang="en-US" altLang="zh-TW" i="1" dirty="0" smtClean="0">
                  <a:latin typeface="Cambria Math" panose="02040503050406030204" pitchFamily="18" charset="0"/>
                </a:endParaRPr>
              </a:p>
              <a:p>
                <a:pPr marL="457200" lvl="1" indent="0">
                  <a:buNone/>
                </a:pPr>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𝐼</m:t>
                        </m:r>
                      </m:e>
                      <m:sup>
                        <m:r>
                          <a:rPr lang="en-US" altLang="zh-TW" b="0" i="1" smtClean="0">
                            <a:latin typeface="Cambria Math" panose="02040503050406030204" pitchFamily="18" charset="0"/>
                          </a:rPr>
                          <m:t>𝑐</m:t>
                        </m:r>
                      </m:sup>
                    </m:sSup>
                    <m:r>
                      <a:rPr lang="zh-TW" altLang="en-US" i="1">
                        <a:latin typeface="Cambria Math" panose="02040503050406030204" pitchFamily="18" charset="0"/>
                      </a:rPr>
                      <m:t>為</m:t>
                    </m:r>
                  </m:oMath>
                </a14:m>
                <a:r>
                  <a:rPr lang="zh-TW" altLang="en-US" b="0" dirty="0" smtClean="0">
                    <a:latin typeface="Cambria Math" panose="02040503050406030204" pitchFamily="18" charset="0"/>
                  </a:rPr>
                  <a:t>含霧影像</a:t>
                </a:r>
                <a:r>
                  <a:rPr lang="en-US" altLang="zh-TW" b="0" dirty="0" smtClean="0">
                    <a:latin typeface="Cambria Math" panose="02040503050406030204" pitchFamily="18" charset="0"/>
                  </a:rPr>
                  <a:t>I</a:t>
                </a:r>
                <a:r>
                  <a:rPr lang="zh-TW" altLang="en-US" b="0" dirty="0" smtClean="0">
                    <a:latin typeface="Cambria Math" panose="02040503050406030204" pitchFamily="18" charset="0"/>
                  </a:rPr>
                  <a:t>在</a:t>
                </a:r>
                <a:r>
                  <a:rPr lang="en-US" altLang="zh-TW" dirty="0" smtClean="0">
                    <a:latin typeface="Cambria Math" panose="02040503050406030204" pitchFamily="18" charset="0"/>
                  </a:rPr>
                  <a:t>RGB</a:t>
                </a:r>
                <a:r>
                  <a:rPr lang="zh-TW" altLang="en-US" dirty="0" smtClean="0">
                    <a:latin typeface="Cambria Math" panose="02040503050406030204" pitchFamily="18" charset="0"/>
                  </a:rPr>
                  <a:t>色彩空間中的其一通道、</a:t>
                </a:r>
                <a:r>
                  <a:rPr lang="en-US" altLang="zh-TW" dirty="0" smtClean="0">
                    <a:latin typeface="Cambria Math" panose="02040503050406030204" pitchFamily="18" charset="0"/>
                  </a:rPr>
                  <a:t>A</a:t>
                </a:r>
                <a:r>
                  <a:rPr lang="zh-TW" altLang="en-US" dirty="0" smtClean="0">
                    <a:latin typeface="Cambria Math" panose="02040503050406030204" pitchFamily="18" charset="0"/>
                  </a:rPr>
                  <a:t>假設為已知大氣光照</a:t>
                </a:r>
                <a14:m>
                  <m:oMath xmlns:m="http://schemas.openxmlformats.org/officeDocument/2006/math">
                    <m:r>
                      <a:rPr lang="zh-TW" altLang="en-US" i="1" dirty="0">
                        <a:latin typeface="Cambria Math" panose="02040503050406030204" pitchFamily="18" charset="0"/>
                      </a:rPr>
                      <m:t>、</m:t>
                    </m:r>
                    <m:r>
                      <a:rPr lang="zh-TW" altLang="en-US" i="1" smtClean="0">
                        <a:latin typeface="Cambria Math" panose="02040503050406030204" pitchFamily="18" charset="0"/>
                      </a:rPr>
                      <m:t>𝜔</m:t>
                    </m:r>
                  </m:oMath>
                </a14:m>
                <a:r>
                  <a:rPr lang="zh-TW" altLang="en-US" b="0" dirty="0" smtClean="0">
                    <a:latin typeface="Cambria Math" panose="02040503050406030204" pitchFamily="18" charset="0"/>
                  </a:rPr>
                  <a:t>為參數用意在於距離較遠的物體保留霧的效果使影像較自然、</a:t>
                </a:r>
                <a14:m>
                  <m:oMath xmlns:m="http://schemas.openxmlformats.org/officeDocument/2006/math">
                    <m:r>
                      <m:rPr>
                        <m:sty m:val="p"/>
                      </m:rPr>
                      <a:rPr lang="el-GR" altLang="zh-TW" b="0" i="1" smtClean="0">
                        <a:latin typeface="Cambria Math" panose="02040503050406030204" pitchFamily="18" charset="0"/>
                        <a:ea typeface="Cambria Math" panose="02040503050406030204" pitchFamily="18" charset="0"/>
                      </a:rPr>
                      <m:t>Ω</m:t>
                    </m:r>
                    <m:r>
                      <a:rPr lang="en-US" altLang="zh-TW" i="1">
                        <a:latin typeface="Cambria Math" panose="02040503050406030204" pitchFamily="18" charset="0"/>
                        <a:ea typeface="Cambria Math" panose="02040503050406030204" pitchFamily="18" charset="0"/>
                      </a:rPr>
                      <m:t>(</m:t>
                    </m:r>
                  </m:oMath>
                </a14:m>
                <a:r>
                  <a:rPr lang="en-US" altLang="zh-TW" b="0" dirty="0" smtClean="0">
                    <a:latin typeface="Cambria Math" panose="02040503050406030204" pitchFamily="18" charset="0"/>
                  </a:rPr>
                  <a:t>x)</a:t>
                </a:r>
                <a:r>
                  <a:rPr lang="zh-TW" altLang="en-US" b="0" dirty="0" smtClean="0">
                    <a:latin typeface="Cambria Math" panose="02040503050406030204" pitchFamily="18" charset="0"/>
                  </a:rPr>
                  <a:t>像素</a:t>
                </a:r>
                <a:r>
                  <a:rPr lang="en-US" altLang="zh-TW" dirty="0" smtClean="0">
                    <a:latin typeface="Cambria Math" panose="02040503050406030204" pitchFamily="18" charset="0"/>
                  </a:rPr>
                  <a:t>x</a:t>
                </a:r>
                <a:r>
                  <a:rPr lang="zh-TW" altLang="en-US" dirty="0" smtClean="0">
                    <a:latin typeface="Cambria Math" panose="02040503050406030204" pitchFamily="18" charset="0"/>
                  </a:rPr>
                  <a:t>為中心的區域</a:t>
                </a:r>
                <a:endParaRPr lang="en-US" altLang="zh-TW" b="0" dirty="0" smtClean="0">
                  <a:latin typeface="Cambria Math" panose="02040503050406030204" pitchFamily="18" charset="0"/>
                </a:endParaRPr>
              </a:p>
              <a:p>
                <a:pPr lvl="1"/>
                <a14:m>
                  <m:oMath xmlns:m="http://schemas.openxmlformats.org/officeDocument/2006/math">
                    <m:r>
                      <a:rPr lang="en-US" altLang="zh-TW" b="0" i="1" smtClean="0">
                        <a:latin typeface="Cambria Math" panose="02040503050406030204" pitchFamily="18" charset="0"/>
                      </a:rPr>
                      <m:t>𝑔</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zh-TW" altLang="en-US" i="1">
                        <a:latin typeface="Cambria Math" panose="02040503050406030204" pitchFamily="18" charset="0"/>
                      </a:rPr>
                      <m:t>為</m:t>
                    </m:r>
                    <m:r>
                      <m:rPr>
                        <m:sty m:val="p"/>
                      </m:rPr>
                      <a:rPr lang="en-US" altLang="zh-TW" b="0" i="0" smtClean="0">
                        <a:latin typeface="Cambria Math" panose="02040503050406030204" pitchFamily="18" charset="0"/>
                      </a:rPr>
                      <m:t>G</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oMath>
                </a14:m>
                <a:r>
                  <a:rPr lang="zh-TW" altLang="en-US" dirty="0" smtClean="0"/>
                  <a:t>灰階再負片影像</a:t>
                </a:r>
                <a:endParaRPr lang="en-US" altLang="zh-TW"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217" t="-2521" r="-754"/>
                </a:stretch>
              </a:blipFill>
            </p:spPr>
            <p:txBody>
              <a:bodyPr/>
              <a:lstStyle/>
              <a:p>
                <a:r>
                  <a:rPr lang="zh-TW" altLang="en-US">
                    <a:noFill/>
                  </a:rPr>
                  <a:t> </a:t>
                </a:r>
              </a:p>
            </p:txBody>
          </p:sp>
        </mc:Fallback>
      </mc:AlternateContent>
      <p:pic>
        <p:nvPicPr>
          <p:cNvPr id="5" name="圖片 4"/>
          <p:cNvPicPr>
            <a:picLocks noChangeAspect="1"/>
          </p:cNvPicPr>
          <p:nvPr/>
        </p:nvPicPr>
        <p:blipFill>
          <a:blip r:embed="rId3"/>
          <a:stretch>
            <a:fillRect/>
          </a:stretch>
        </p:blipFill>
        <p:spPr>
          <a:xfrm>
            <a:off x="8005761" y="2958342"/>
            <a:ext cx="2124075" cy="523875"/>
          </a:xfrm>
          <a:prstGeom prst="rect">
            <a:avLst/>
          </a:prstGeom>
        </p:spPr>
      </p:pic>
    </p:spTree>
    <p:extLst>
      <p:ext uri="{BB962C8B-B14F-4D97-AF65-F5344CB8AC3E}">
        <p14:creationId xmlns:p14="http://schemas.microsoft.com/office/powerpoint/2010/main" val="3285821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方法介紹</a:t>
            </a:r>
            <a:r>
              <a:rPr lang="en-US" altLang="zh-TW" dirty="0"/>
              <a:t/>
            </a:r>
            <a:br>
              <a:rPr lang="en-US" altLang="zh-TW" dirty="0"/>
            </a:br>
            <a:r>
              <a:rPr lang="en-US" altLang="zh-TW" dirty="0" smtClean="0"/>
              <a:t>-</a:t>
            </a:r>
            <a:r>
              <a:rPr lang="zh-TW" altLang="en-US" dirty="0" smtClean="0"/>
              <a:t>色彩校正</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838200" y="1825624"/>
                <a:ext cx="10730948" cy="4455905"/>
              </a:xfrm>
            </p:spPr>
            <p:txBody>
              <a:bodyPr>
                <a:normAutofit lnSpcReduction="10000"/>
              </a:bodyPr>
              <a:lstStyle/>
              <a:p>
                <a:r>
                  <a:rPr lang="zh-TW" altLang="en-US" dirty="0" smtClean="0"/>
                  <a:t>灰界理論</a:t>
                </a:r>
                <a:r>
                  <a:rPr lang="en-US" altLang="zh-TW" dirty="0" smtClean="0"/>
                  <a:t>:</a:t>
                </a:r>
                <a:r>
                  <a:rPr lang="zh-TW" altLang="en-US" dirty="0"/>
                  <a:t>在一張色彩變化豐富的影像中，其</a:t>
                </a:r>
                <a:r>
                  <a:rPr lang="en-US" altLang="zh-TW" dirty="0"/>
                  <a:t>R</a:t>
                </a:r>
                <a:r>
                  <a:rPr lang="zh-TW" altLang="en-US" dirty="0"/>
                  <a:t>、</a:t>
                </a:r>
                <a:r>
                  <a:rPr lang="en-US" altLang="zh-TW" dirty="0"/>
                  <a:t>G</a:t>
                </a:r>
                <a:r>
                  <a:rPr lang="zh-TW" altLang="en-US" dirty="0"/>
                  <a:t>、</a:t>
                </a:r>
                <a:r>
                  <a:rPr lang="en-US" altLang="zh-TW" dirty="0"/>
                  <a:t>B </a:t>
                </a:r>
                <a:r>
                  <a:rPr lang="zh-TW" altLang="en-US" dirty="0"/>
                  <a:t>三個色彩通道的平均值</a:t>
                </a:r>
                <a:r>
                  <a:rPr lang="zh-TW" altLang="en-US" dirty="0" smtClean="0"/>
                  <a:t>應趨</a:t>
                </a:r>
                <a:r>
                  <a:rPr lang="zh-TW" altLang="en-US" dirty="0"/>
                  <a:t>近於同一值</a:t>
                </a:r>
                <a:r>
                  <a:rPr lang="en-US" altLang="zh-TW" i="1" dirty="0"/>
                  <a:t>K</a:t>
                </a:r>
                <a14:m>
                  <m:oMath xmlns:m="http://schemas.openxmlformats.org/officeDocument/2006/math">
                    <m:sSub>
                      <m:sSubPr>
                        <m:ctrlPr>
                          <a:rPr lang="en-US" altLang="zh-TW" i="1">
                            <a:latin typeface="Cambria Math" panose="02040503050406030204" pitchFamily="18" charset="0"/>
                          </a:rPr>
                        </m:ctrlPr>
                      </m:sSubPr>
                      <m:e>
                        <m:r>
                          <a:rPr lang="zh-TW" altLang="en-US" i="1" smtClean="0">
                            <a:latin typeface="Cambria Math" panose="02040503050406030204" pitchFamily="18" charset="0"/>
                          </a:rPr>
                          <m:t>，</m:t>
                        </m:r>
                        <m:r>
                          <a:rPr lang="en-US" altLang="zh-TW" i="1">
                            <a:latin typeface="Cambria Math" panose="02040503050406030204" pitchFamily="18" charset="0"/>
                          </a:rPr>
                          <m:t>𝑅</m:t>
                        </m:r>
                      </m:e>
                      <m:sub>
                        <m:r>
                          <a:rPr lang="en-US" altLang="zh-TW" i="1">
                            <a:latin typeface="Cambria Math" panose="02040503050406030204" pitchFamily="18" charset="0"/>
                          </a:rPr>
                          <m:t>𝑔𝑎𝑖𝑛</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𝐾</m:t>
                        </m:r>
                      </m:num>
                      <m:den>
                        <m:r>
                          <a:rPr lang="en-US" altLang="zh-TW" i="1">
                            <a:latin typeface="Cambria Math" panose="02040503050406030204" pitchFamily="18" charset="0"/>
                          </a:rPr>
                          <m:t>𝑅𝑎𝑣𝑔</m:t>
                        </m:r>
                      </m:den>
                    </m:f>
                    <m:sSub>
                      <m:sSubPr>
                        <m:ctrlPr>
                          <a:rPr lang="en-US" altLang="zh-TW" i="1">
                            <a:latin typeface="Cambria Math" panose="02040503050406030204" pitchFamily="18" charset="0"/>
                          </a:rPr>
                        </m:ctrlPr>
                      </m:sSubPr>
                      <m:e>
                        <m:r>
                          <a:rPr lang="en-US" altLang="zh-TW" i="1">
                            <a:latin typeface="Cambria Math" panose="02040503050406030204" pitchFamily="18" charset="0"/>
                          </a:rPr>
                          <m:t>𝐺</m:t>
                        </m:r>
                      </m:e>
                      <m:sub>
                        <m:r>
                          <a:rPr lang="en-US" altLang="zh-TW" i="1">
                            <a:latin typeface="Cambria Math" panose="02040503050406030204" pitchFamily="18" charset="0"/>
                          </a:rPr>
                          <m:t>𝑔𝑖𝑎𝑛</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𝐾</m:t>
                        </m:r>
                      </m:num>
                      <m:den>
                        <m:r>
                          <m:rPr>
                            <m:sty m:val="p"/>
                          </m:rPr>
                          <a:rPr lang="en-US" altLang="zh-TW" i="1">
                            <a:latin typeface="Cambria Math" panose="02040503050406030204" pitchFamily="18" charset="0"/>
                          </a:rPr>
                          <m:t>G</m:t>
                        </m:r>
                        <m:r>
                          <a:rPr lang="en-US" altLang="zh-TW" i="1">
                            <a:latin typeface="Cambria Math" panose="02040503050406030204" pitchFamily="18" charset="0"/>
                          </a:rPr>
                          <m:t>𝑎𝑣𝑔</m:t>
                        </m:r>
                      </m:den>
                    </m:f>
                    <m:sSub>
                      <m:sSubPr>
                        <m:ctrlPr>
                          <a:rPr lang="en-US" altLang="zh-TW" i="1">
                            <a:latin typeface="Cambria Math" panose="02040503050406030204" pitchFamily="18" charset="0"/>
                          </a:rPr>
                        </m:ctrlPr>
                      </m:sSubPr>
                      <m:e>
                        <m:r>
                          <a:rPr lang="en-US" altLang="zh-TW" i="1">
                            <a:latin typeface="Cambria Math" panose="02040503050406030204" pitchFamily="18" charset="0"/>
                          </a:rPr>
                          <m:t>𝐵</m:t>
                        </m:r>
                      </m:e>
                      <m:sub>
                        <m:r>
                          <m:rPr>
                            <m:sty m:val="p"/>
                          </m:rPr>
                          <a:rPr lang="en-US" altLang="zh-TW">
                            <a:latin typeface="Cambria Math" panose="02040503050406030204" pitchFamily="18" charset="0"/>
                          </a:rPr>
                          <m:t>gain</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𝐾</m:t>
                        </m:r>
                      </m:num>
                      <m:den>
                        <m:r>
                          <m:rPr>
                            <m:sty m:val="p"/>
                          </m:rPr>
                          <a:rPr lang="en-US" altLang="zh-TW" i="1">
                            <a:latin typeface="Cambria Math" panose="02040503050406030204" pitchFamily="18" charset="0"/>
                          </a:rPr>
                          <m:t>B</m:t>
                        </m:r>
                        <m:r>
                          <a:rPr lang="en-US" altLang="zh-TW" i="1">
                            <a:latin typeface="Cambria Math" panose="02040503050406030204" pitchFamily="18" charset="0"/>
                          </a:rPr>
                          <m:t>𝑎𝑣𝑔</m:t>
                        </m:r>
                      </m:den>
                    </m:f>
                    <m:r>
                      <a:rPr lang="zh-TW" altLang="en-US" i="1">
                        <a:latin typeface="Cambria Math" panose="02040503050406030204" pitchFamily="18" charset="0"/>
                      </a:rPr>
                      <m:t>為</m:t>
                    </m:r>
                    <m:r>
                      <a:rPr lang="zh-TW" altLang="en-US" i="1">
                        <a:latin typeface="Cambria Math" panose="02040503050406030204" pitchFamily="18" charset="0"/>
                      </a:rPr>
                      <m:t>灰</m:t>
                    </m:r>
                    <m:r>
                      <a:rPr lang="zh-TW" altLang="en-US" i="1" dirty="0">
                        <a:latin typeface="Cambria Math" panose="02040503050406030204" pitchFamily="18" charset="0"/>
                      </a:rPr>
                      <m:t>界理論</m:t>
                    </m:r>
                  </m:oMath>
                </a14:m>
                <a:r>
                  <a:rPr lang="zh-TW" altLang="en-US" dirty="0"/>
                  <a:t>影像</a:t>
                </a:r>
                <a:r>
                  <a:rPr lang="en-US" altLang="zh-TW" dirty="0"/>
                  <a:t>RGB</a:t>
                </a:r>
                <a:r>
                  <a:rPr lang="zh-TW" altLang="en-US" dirty="0"/>
                  <a:t>增益係數</a:t>
                </a:r>
                <a:endParaRPr lang="en-US" altLang="zh-TW" dirty="0" smtClean="0"/>
              </a:p>
              <a:p>
                <a:pPr marL="0" indent="0">
                  <a:buNone/>
                </a:pPr>
                <a:r>
                  <a:rPr lang="zh-TW" altLang="en-US" dirty="0" smtClean="0"/>
                  <a:t>缺點</a:t>
                </a:r>
                <a:r>
                  <a:rPr lang="en-US" altLang="zh-TW" dirty="0" smtClean="0"/>
                  <a:t>:</a:t>
                </a:r>
                <a:r>
                  <a:rPr lang="zh-TW" altLang="en-US" dirty="0" smtClean="0"/>
                  <a:t>在某些特殊場景</a:t>
                </a:r>
                <a:r>
                  <a:rPr lang="en-US" altLang="zh-TW" dirty="0" smtClean="0"/>
                  <a:t>(</a:t>
                </a:r>
                <a:r>
                  <a:rPr lang="zh-TW" altLang="en-US" dirty="0" smtClean="0"/>
                  <a:t>藍天、海洋、草原</a:t>
                </a:r>
                <a:r>
                  <a:rPr lang="en-US" altLang="zh-TW" dirty="0" smtClean="0"/>
                  <a:t>)</a:t>
                </a:r>
                <a:r>
                  <a:rPr lang="zh-TW" altLang="en-US" dirty="0" smtClean="0"/>
                  <a:t>有嚴重的色彩偏移</a:t>
                </a:r>
                <a:endParaRPr lang="en-US" altLang="zh-TW" dirty="0" smtClean="0"/>
              </a:p>
              <a:p>
                <a:r>
                  <a:rPr lang="zh-TW" altLang="en-US" dirty="0" smtClean="0"/>
                  <a:t>尋找影像白色點區域</a:t>
                </a:r>
                <a:endParaRPr lang="en-US" altLang="zh-TW" dirty="0" smtClean="0"/>
              </a:p>
              <a:p>
                <a:pPr marL="0" indent="0">
                  <a:buNone/>
                </a:pPr>
                <a:r>
                  <a:rPr lang="zh-TW" altLang="en-US" dirty="0" smtClean="0"/>
                  <a:t>缺點</a:t>
                </a:r>
                <a:r>
                  <a:rPr lang="en-US" altLang="zh-TW" dirty="0" smtClean="0"/>
                  <a:t>:</a:t>
                </a:r>
                <a:r>
                  <a:rPr lang="zh-TW" altLang="en-US" dirty="0" smtClean="0"/>
                  <a:t>並非所有影像有白色點區域</a:t>
                </a:r>
                <a:endParaRPr lang="en-US" altLang="zh-TW" dirty="0" smtClean="0"/>
              </a:p>
              <a:p>
                <a:r>
                  <a:rPr lang="zh-TW" altLang="en-US" dirty="0" smtClean="0"/>
                  <a:t>論文</a:t>
                </a:r>
                <a:r>
                  <a:rPr lang="en-US" altLang="zh-TW" dirty="0" smtClean="0"/>
                  <a:t>[3]</a:t>
                </a:r>
                <a:r>
                  <a:rPr lang="zh-TW" altLang="en-US" dirty="0" smtClean="0"/>
                  <a:t>以灰界理論修改，將計算</a:t>
                </a:r>
                <a:r>
                  <a:rPr lang="en-US" altLang="zh-TW" dirty="0" smtClean="0"/>
                  <a:t>RGB</a:t>
                </a:r>
                <a:r>
                  <a:rPr lang="zh-TW" altLang="en-US" dirty="0" smtClean="0"/>
                  <a:t>的增益係數後比較之間差異若大於臨界值</a:t>
                </a:r>
                <a14:m>
                  <m:oMath xmlns:m="http://schemas.openxmlformats.org/officeDocument/2006/math">
                    <m:r>
                      <a:rPr lang="zh-TW" altLang="en-US" i="1" smtClean="0">
                        <a:latin typeface="Cambria Math" panose="02040503050406030204" pitchFamily="18" charset="0"/>
                      </a:rPr>
                      <m:t>𝜏</m:t>
                    </m:r>
                  </m:oMath>
                </a14:m>
                <a:r>
                  <a:rPr lang="zh-TW" altLang="en-US" dirty="0" smtClean="0"/>
                  <a:t>則依差異程度給予調整值</a:t>
                </a:r>
                <a14:m>
                  <m:oMath xmlns:m="http://schemas.openxmlformats.org/officeDocument/2006/math">
                    <m:r>
                      <a:rPr lang="zh-TW" altLang="en-US" i="1" smtClean="0">
                        <a:latin typeface="Cambria Math" panose="02040503050406030204" pitchFamily="18" charset="0"/>
                      </a:rPr>
                      <m:t>𝛾</m:t>
                    </m:r>
                  </m:oMath>
                </a14:m>
                <a:r>
                  <a:rPr lang="zh-TW" altLang="en-US" dirty="0" smtClean="0"/>
                  <a:t>調整差異度最大的通道。臨界值</a:t>
                </a:r>
                <a14:m>
                  <m:oMath xmlns:m="http://schemas.openxmlformats.org/officeDocument/2006/math">
                    <m:r>
                      <a:rPr lang="zh-TW" altLang="en-US" i="1">
                        <a:latin typeface="Cambria Math" panose="02040503050406030204" pitchFamily="18" charset="0"/>
                      </a:rPr>
                      <m:t>𝜏</m:t>
                    </m:r>
                  </m:oMath>
                </a14:m>
                <a:r>
                  <a:rPr lang="zh-TW" altLang="en-US" dirty="0" smtClean="0"/>
                  <a:t>依經驗法則設為</a:t>
                </a:r>
                <a:r>
                  <a:rPr lang="en-US" altLang="zh-TW" dirty="0" smtClean="0"/>
                  <a:t>0.25</a:t>
                </a:r>
                <a:r>
                  <a:rPr lang="zh-TW" altLang="en-US" dirty="0" smtClean="0"/>
                  <a:t>調整值</a:t>
                </a:r>
                <a14:m>
                  <m:oMath xmlns:m="http://schemas.openxmlformats.org/officeDocument/2006/math">
                    <m:r>
                      <a:rPr lang="zh-TW" altLang="en-US" i="1">
                        <a:latin typeface="Cambria Math" panose="02040503050406030204" pitchFamily="18" charset="0"/>
                      </a:rPr>
                      <m:t>𝛾</m:t>
                    </m:r>
                  </m:oMath>
                </a14:m>
                <a:r>
                  <a:rPr lang="zh-TW" altLang="en-US" dirty="0" smtClean="0"/>
                  <a:t>計算為</a:t>
                </a:r>
                <a:endParaRPr lang="en-US" altLang="zh-TW" dirty="0" smtClean="0"/>
              </a:p>
              <a:p>
                <a:pPr marL="0" indent="0">
                  <a:buNone/>
                </a:pPr>
                <a:endParaRPr lang="en-US" altLang="zh-TW"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838200" y="1825624"/>
                <a:ext cx="10730948" cy="4455905"/>
              </a:xfrm>
              <a:blipFill>
                <a:blip r:embed="rId2"/>
                <a:stretch>
                  <a:fillRect l="-1193" t="-3283" r="-284"/>
                </a:stretch>
              </a:blipFill>
            </p:spPr>
            <p:txBody>
              <a:bodyPr/>
              <a:lstStyle/>
              <a:p>
                <a:r>
                  <a:rPr lang="zh-TW" altLang="en-US">
                    <a:noFill/>
                  </a:rPr>
                  <a:t> </a:t>
                </a:r>
              </a:p>
            </p:txBody>
          </p:sp>
        </mc:Fallback>
      </mc:AlternateContent>
      <p:pic>
        <p:nvPicPr>
          <p:cNvPr id="4" name="圖片 3"/>
          <p:cNvPicPr>
            <a:picLocks noChangeAspect="1"/>
          </p:cNvPicPr>
          <p:nvPr/>
        </p:nvPicPr>
        <p:blipFill>
          <a:blip r:embed="rId3"/>
          <a:stretch>
            <a:fillRect/>
          </a:stretch>
        </p:blipFill>
        <p:spPr>
          <a:xfrm>
            <a:off x="951672" y="5821639"/>
            <a:ext cx="5141633" cy="887273"/>
          </a:xfrm>
          <a:prstGeom prst="rect">
            <a:avLst/>
          </a:prstGeom>
        </p:spPr>
      </p:pic>
    </p:spTree>
    <p:extLst>
      <p:ext uri="{BB962C8B-B14F-4D97-AF65-F5344CB8AC3E}">
        <p14:creationId xmlns:p14="http://schemas.microsoft.com/office/powerpoint/2010/main" val="4080003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預計進度</a:t>
            </a:r>
            <a:endParaRPr lang="zh-TW" altLang="en-US" dirty="0"/>
          </a:p>
        </p:txBody>
      </p:sp>
      <p:sp>
        <p:nvSpPr>
          <p:cNvPr id="3" name="內容版面配置區 2"/>
          <p:cNvSpPr>
            <a:spLocks noGrp="1"/>
          </p:cNvSpPr>
          <p:nvPr>
            <p:ph idx="1"/>
          </p:nvPr>
        </p:nvSpPr>
        <p:spPr/>
        <p:txBody>
          <a:bodyPr/>
          <a:lstStyle/>
          <a:p>
            <a:r>
              <a:rPr lang="en-US" altLang="zh-TW" dirty="0" smtClean="0"/>
              <a:t>12/11-15</a:t>
            </a:r>
            <a:r>
              <a:rPr lang="zh-TW" altLang="en-US" dirty="0" smtClean="0"/>
              <a:t>第</a:t>
            </a:r>
            <a:r>
              <a:rPr lang="en-US" altLang="zh-TW" dirty="0" smtClean="0"/>
              <a:t>14</a:t>
            </a:r>
            <a:r>
              <a:rPr lang="zh-TW" altLang="en-US" dirty="0" smtClean="0"/>
              <a:t>周完成影像除霧</a:t>
            </a:r>
            <a:endParaRPr lang="en-US" altLang="zh-TW" dirty="0" smtClean="0"/>
          </a:p>
          <a:p>
            <a:r>
              <a:rPr lang="en-US" altLang="zh-TW" dirty="0" smtClean="0"/>
              <a:t>12/18-22</a:t>
            </a:r>
            <a:r>
              <a:rPr lang="zh-TW" altLang="en-US" dirty="0"/>
              <a:t>第</a:t>
            </a:r>
            <a:r>
              <a:rPr lang="en-US" altLang="zh-TW" dirty="0" smtClean="0"/>
              <a:t>15</a:t>
            </a:r>
            <a:r>
              <a:rPr lang="zh-TW" altLang="en-US" dirty="0" smtClean="0"/>
              <a:t>周完成消除雜訊，消除</a:t>
            </a:r>
            <a:r>
              <a:rPr lang="zh-TW" altLang="en-US" dirty="0"/>
              <a:t>光暈</a:t>
            </a:r>
            <a:endParaRPr lang="en-US" altLang="zh-TW" dirty="0" smtClean="0"/>
          </a:p>
          <a:p>
            <a:r>
              <a:rPr lang="en-US" altLang="zh-TW" dirty="0" smtClean="0"/>
              <a:t>12/25-29</a:t>
            </a:r>
            <a:r>
              <a:rPr lang="zh-TW" altLang="en-US" dirty="0"/>
              <a:t>第</a:t>
            </a:r>
            <a:r>
              <a:rPr lang="en-US" altLang="zh-TW" dirty="0" smtClean="0"/>
              <a:t>16</a:t>
            </a:r>
            <a:r>
              <a:rPr lang="zh-TW" altLang="en-US" dirty="0" smtClean="0"/>
              <a:t>周完成色彩校正</a:t>
            </a:r>
            <a:endParaRPr lang="en-US" altLang="zh-TW" dirty="0" smtClean="0"/>
          </a:p>
          <a:p>
            <a:endParaRPr lang="zh-TW" altLang="en-US" dirty="0"/>
          </a:p>
        </p:txBody>
      </p:sp>
    </p:spTree>
    <p:extLst>
      <p:ext uri="{BB962C8B-B14F-4D97-AF65-F5344CB8AC3E}">
        <p14:creationId xmlns:p14="http://schemas.microsoft.com/office/powerpoint/2010/main" val="1239575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主題</a:t>
            </a:r>
            <a:r>
              <a:rPr lang="en-US" altLang="zh-TW" dirty="0" smtClean="0"/>
              <a:t>:</a:t>
            </a:r>
            <a:r>
              <a:rPr lang="zh-TW" altLang="en-US" dirty="0" smtClean="0"/>
              <a:t>夜間影像處理</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動機</a:t>
            </a:r>
            <a:r>
              <a:rPr lang="en-US" altLang="zh-TW" dirty="0" smtClean="0"/>
              <a:t>:</a:t>
            </a:r>
          </a:p>
          <a:p>
            <a:pPr marL="514350" indent="-514350">
              <a:buAutoNum type="arabicPeriod"/>
            </a:pPr>
            <a:r>
              <a:rPr lang="zh-TW" altLang="en-US" dirty="0" smtClean="0"/>
              <a:t>手機感光元件與專業相機感光元件大小有所差距，導致夜間影像呈現效果不佳，有許多雜訊。</a:t>
            </a:r>
            <a:endParaRPr lang="en-US" altLang="zh-TW" dirty="0" smtClean="0"/>
          </a:p>
          <a:p>
            <a:pPr marL="514350" indent="-514350">
              <a:buAutoNum type="arabicPeriod"/>
            </a:pPr>
            <a:r>
              <a:rPr lang="zh-TW" altLang="en-US" dirty="0" smtClean="0"/>
              <a:t>手機軟體提供抑制相機夜間雜訊的效果也與理想有所差距。</a:t>
            </a:r>
            <a:endParaRPr lang="en-US" altLang="zh-TW" dirty="0" smtClean="0"/>
          </a:p>
          <a:p>
            <a:pPr marL="514350" indent="-514350">
              <a:buAutoNum type="arabicPeriod"/>
            </a:pPr>
            <a:r>
              <a:rPr lang="zh-TW" altLang="en-US" dirty="0" smtClean="0"/>
              <a:t>提出更好處理方式改善目前情況</a:t>
            </a:r>
            <a:endParaRPr lang="en-US" altLang="zh-TW" dirty="0" smtClean="0"/>
          </a:p>
          <a:p>
            <a:pPr marL="514350" indent="-514350">
              <a:buAutoNum type="arabicPeriod"/>
            </a:pPr>
            <a:r>
              <a:rPr lang="zh-TW" altLang="en-US" dirty="0" smtClean="0"/>
              <a:t>目標：去除夜間影像中雜訊</a:t>
            </a:r>
            <a:endParaRPr lang="en-US" altLang="zh-TW" dirty="0"/>
          </a:p>
        </p:txBody>
      </p:sp>
    </p:spTree>
    <p:extLst>
      <p:ext uri="{BB962C8B-B14F-4D97-AF65-F5344CB8AC3E}">
        <p14:creationId xmlns:p14="http://schemas.microsoft.com/office/powerpoint/2010/main" val="277881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參考文獻</a:t>
            </a:r>
            <a:endParaRPr lang="zh-TW" altLang="en-US" dirty="0"/>
          </a:p>
        </p:txBody>
      </p:sp>
      <p:sp>
        <p:nvSpPr>
          <p:cNvPr id="3" name="內容版面配置區 2"/>
          <p:cNvSpPr>
            <a:spLocks noGrp="1"/>
          </p:cNvSpPr>
          <p:nvPr>
            <p:ph idx="1"/>
          </p:nvPr>
        </p:nvSpPr>
        <p:spPr>
          <a:xfrm>
            <a:off x="838200" y="1835564"/>
            <a:ext cx="10515600" cy="4351338"/>
          </a:xfrm>
        </p:spPr>
        <p:txBody>
          <a:bodyPr>
            <a:normAutofit fontScale="70000" lnSpcReduction="20000"/>
          </a:bodyPr>
          <a:lstStyle/>
          <a:p>
            <a:r>
              <a:rPr lang="en-US" altLang="zh-TW" dirty="0" smtClean="0"/>
              <a:t>[1]K. He, J. Sun, and X. Tang, “Single Image Haze Removal using Dark Channel Prior,” IEEE Conf. on Computer Vision and Pattern Recognition, pp. 1956-1963, Jun. 2009. </a:t>
            </a:r>
          </a:p>
          <a:p>
            <a:r>
              <a:rPr lang="en-US" altLang="zh-TW" dirty="0" smtClean="0"/>
              <a:t>[2]X. Zhang, P. Shen, L. Luo, L. Zhang, and J. Song, “Enhancement and Noise Reduction of Very Low Light Level Images,” IEEE Intl. Conf. on Pattern Recognition, pp. 2034-2037, 2012.</a:t>
            </a:r>
          </a:p>
          <a:p>
            <a:r>
              <a:rPr lang="en-US" altLang="zh-TW" dirty="0" smtClean="0"/>
              <a:t>[3]</a:t>
            </a:r>
            <a:r>
              <a:rPr lang="zh-TW" altLang="en-US" dirty="0" smtClean="0"/>
              <a:t>陳皓亞</a:t>
            </a:r>
            <a:r>
              <a:rPr lang="en-US" altLang="zh-TW" dirty="0" smtClean="0"/>
              <a:t>,”</a:t>
            </a:r>
            <a:r>
              <a:rPr lang="zh-TW" altLang="en-US" dirty="0" smtClean="0"/>
              <a:t>針對低光度影像之可適性增強與消除光暈之研究</a:t>
            </a:r>
            <a:r>
              <a:rPr lang="en-US" altLang="zh-TW" dirty="0" smtClean="0"/>
              <a:t>”,</a:t>
            </a:r>
            <a:r>
              <a:rPr lang="zh-TW" altLang="en-US" dirty="0" smtClean="0"/>
              <a:t>國立中山大學資訊工程學系 碩士</a:t>
            </a:r>
            <a:r>
              <a:rPr lang="zh-TW" altLang="en-US" dirty="0" smtClean="0"/>
              <a:t>論文</a:t>
            </a:r>
            <a:endParaRPr lang="en-US" altLang="zh-TW" dirty="0" smtClean="0"/>
          </a:p>
          <a:p>
            <a:r>
              <a:rPr lang="en-US" altLang="zh-TW" dirty="0" smtClean="0"/>
              <a:t>[4]H</a:t>
            </a:r>
            <a:r>
              <a:rPr lang="en-US" altLang="zh-TW" dirty="0"/>
              <a:t>. </a:t>
            </a:r>
            <a:r>
              <a:rPr lang="en-US" altLang="zh-TW" dirty="0" err="1"/>
              <a:t>Malm</a:t>
            </a:r>
            <a:r>
              <a:rPr lang="en-US" altLang="zh-TW" dirty="0"/>
              <a:t>, M. </a:t>
            </a:r>
            <a:r>
              <a:rPr lang="en-US" altLang="zh-TW" dirty="0" err="1"/>
              <a:t>Oskarsson</a:t>
            </a:r>
            <a:r>
              <a:rPr lang="en-US" altLang="zh-TW" dirty="0"/>
              <a:t>, E. Warrant, P. </a:t>
            </a:r>
            <a:r>
              <a:rPr lang="en-US" altLang="zh-TW" dirty="0" err="1"/>
              <a:t>Clarberg</a:t>
            </a:r>
            <a:r>
              <a:rPr lang="en-US" altLang="zh-TW" dirty="0"/>
              <a:t>, J. </a:t>
            </a:r>
            <a:r>
              <a:rPr lang="en-US" altLang="zh-TW" dirty="0" err="1"/>
              <a:t>Hasselgren</a:t>
            </a:r>
            <a:r>
              <a:rPr lang="en-US" altLang="zh-TW" dirty="0"/>
              <a:t>, and C. </a:t>
            </a:r>
            <a:r>
              <a:rPr lang="en-US" altLang="zh-TW" dirty="0" err="1"/>
              <a:t>Lejdfors</a:t>
            </a:r>
            <a:r>
              <a:rPr lang="en-US" altLang="zh-TW" dirty="0"/>
              <a:t>,“Adaptive Enhancement and Noise Reduction in Very Low Light-Level Video</a:t>
            </a:r>
            <a:r>
              <a:rPr lang="en-US" altLang="zh-TW" dirty="0" smtClean="0"/>
              <a:t>,”</a:t>
            </a:r>
            <a:r>
              <a:rPr lang="en-US" altLang="zh-TW" i="1" dirty="0"/>
              <a:t> IEEE Intl. Conf. on Computer Vision</a:t>
            </a:r>
            <a:r>
              <a:rPr lang="en-US" altLang="zh-TW" dirty="0"/>
              <a:t>, pp. 1–8, 2007.</a:t>
            </a:r>
            <a:endParaRPr lang="en-US" altLang="zh-TW" dirty="0" smtClean="0"/>
          </a:p>
          <a:p>
            <a:r>
              <a:rPr lang="en-US" altLang="zh-TW" dirty="0" smtClean="0"/>
              <a:t>[5]</a:t>
            </a:r>
            <a:r>
              <a:rPr lang="en-US" altLang="zh-TW" dirty="0"/>
              <a:t> X. Zhang, P. Shen, L. Luo, L. Zhang, and J. Song, “Enhancement and </a:t>
            </a:r>
            <a:r>
              <a:rPr lang="en-US" altLang="zh-TW" dirty="0" smtClean="0"/>
              <a:t>Noise</a:t>
            </a:r>
            <a:r>
              <a:rPr lang="zh-TW" altLang="en-US" dirty="0" smtClean="0"/>
              <a:t> </a:t>
            </a:r>
            <a:r>
              <a:rPr lang="en-US" altLang="zh-TW" dirty="0" smtClean="0"/>
              <a:t>Reduction </a:t>
            </a:r>
            <a:r>
              <a:rPr lang="en-US" altLang="zh-TW" dirty="0"/>
              <a:t>of Very Low Light Level Images,” </a:t>
            </a:r>
            <a:r>
              <a:rPr lang="en-US" altLang="zh-TW" i="1" dirty="0"/>
              <a:t>IEEE Intl. Conf. on </a:t>
            </a:r>
            <a:r>
              <a:rPr lang="en-US" altLang="zh-TW" i="1" dirty="0" smtClean="0"/>
              <a:t>Pattern</a:t>
            </a:r>
            <a:r>
              <a:rPr lang="zh-TW" altLang="en-US" i="1" dirty="0" smtClean="0"/>
              <a:t> </a:t>
            </a:r>
            <a:r>
              <a:rPr lang="en-US" altLang="zh-TW" i="1" dirty="0" smtClean="0"/>
              <a:t>Recognition</a:t>
            </a:r>
            <a:r>
              <a:rPr lang="en-US" altLang="zh-TW" dirty="0"/>
              <a:t>, pp. 2034-2037, 2012.</a:t>
            </a:r>
            <a:endParaRPr lang="en-US" altLang="zh-TW" dirty="0" smtClean="0"/>
          </a:p>
          <a:p>
            <a:pPr marL="0" indent="0">
              <a:buNone/>
            </a:pPr>
            <a:endParaRPr lang="en-US" altLang="zh-TW" dirty="0" smtClean="0"/>
          </a:p>
          <a:p>
            <a:pPr marL="0" indent="0">
              <a:buNone/>
            </a:pPr>
            <a:r>
              <a:rPr lang="zh-TW" altLang="en-US" dirty="0" smtClean="0"/>
              <a:t> </a:t>
            </a:r>
            <a:endParaRPr lang="en-US" altLang="zh-TW" dirty="0" smtClean="0"/>
          </a:p>
          <a:p>
            <a:endParaRPr lang="en-US" altLang="zh-TW" dirty="0" smtClean="0"/>
          </a:p>
        </p:txBody>
      </p:sp>
    </p:spTree>
    <p:extLst>
      <p:ext uri="{BB962C8B-B14F-4D97-AF65-F5344CB8AC3E}">
        <p14:creationId xmlns:p14="http://schemas.microsoft.com/office/powerpoint/2010/main" val="243569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文獻大綱</a:t>
            </a:r>
            <a:endParaRPr lang="zh-TW" altLang="en-US" dirty="0"/>
          </a:p>
        </p:txBody>
      </p:sp>
      <p:sp>
        <p:nvSpPr>
          <p:cNvPr id="3" name="內容版面配置區 2"/>
          <p:cNvSpPr>
            <a:spLocks noGrp="1"/>
          </p:cNvSpPr>
          <p:nvPr>
            <p:ph idx="1"/>
          </p:nvPr>
        </p:nvSpPr>
        <p:spPr/>
        <p:txBody>
          <a:bodyPr/>
          <a:lstStyle/>
          <a:p>
            <a:r>
              <a:rPr lang="zh-TW" altLang="en-US" dirty="0" smtClean="0"/>
              <a:t>論文</a:t>
            </a:r>
            <a:r>
              <a:rPr lang="en-US" altLang="zh-TW" dirty="0" smtClean="0"/>
              <a:t>[3]</a:t>
            </a:r>
            <a:r>
              <a:rPr lang="zh-TW" altLang="en-US" dirty="0" smtClean="0"/>
              <a:t>研究方法</a:t>
            </a:r>
            <a:r>
              <a:rPr lang="zh-TW" altLang="en-US" dirty="0" smtClean="0"/>
              <a:t>流程圖</a:t>
            </a:r>
            <a:endParaRPr lang="en-US" altLang="zh-TW" dirty="0" smtClean="0"/>
          </a:p>
          <a:p>
            <a:r>
              <a:rPr lang="zh-TW" altLang="en-US" dirty="0" smtClean="0"/>
              <a:t>主要有</a:t>
            </a:r>
            <a:r>
              <a:rPr lang="en-US" altLang="zh-TW" dirty="0" smtClean="0"/>
              <a:t>4</a:t>
            </a:r>
            <a:r>
              <a:rPr lang="zh-TW" altLang="en-US" dirty="0" smtClean="0"/>
              <a:t>部分</a:t>
            </a:r>
            <a:r>
              <a:rPr lang="en-US" altLang="zh-TW" dirty="0" smtClean="0"/>
              <a:t>:</a:t>
            </a:r>
          </a:p>
          <a:p>
            <a:pPr marL="514350" indent="-514350">
              <a:buFont typeface="+mj-lt"/>
              <a:buAutoNum type="arabicPeriod"/>
            </a:pPr>
            <a:r>
              <a:rPr lang="zh-TW" altLang="en-US" dirty="0" smtClean="0"/>
              <a:t>低光度影像增強</a:t>
            </a:r>
            <a:endParaRPr lang="en-US" altLang="zh-TW" dirty="0"/>
          </a:p>
          <a:p>
            <a:pPr marL="514350" indent="-514350">
              <a:buFont typeface="+mj-lt"/>
              <a:buAutoNum type="arabicPeriod"/>
            </a:pPr>
            <a:r>
              <a:rPr lang="zh-TW" altLang="en-US" dirty="0" smtClean="0"/>
              <a:t>消除雜訊</a:t>
            </a:r>
            <a:endParaRPr lang="en-US" altLang="zh-TW" dirty="0"/>
          </a:p>
          <a:p>
            <a:pPr marL="514350" indent="-514350">
              <a:buFont typeface="+mj-lt"/>
              <a:buAutoNum type="arabicPeriod"/>
            </a:pPr>
            <a:r>
              <a:rPr lang="zh-TW" altLang="en-US" dirty="0" smtClean="0"/>
              <a:t>消除光暈</a:t>
            </a:r>
            <a:endParaRPr lang="en-US" altLang="zh-TW" dirty="0"/>
          </a:p>
          <a:p>
            <a:pPr marL="514350" indent="-514350">
              <a:buFont typeface="+mj-lt"/>
              <a:buAutoNum type="arabicPeriod"/>
            </a:pPr>
            <a:r>
              <a:rPr lang="zh-TW" altLang="en-US" dirty="0" smtClean="0"/>
              <a:t>色彩校正</a:t>
            </a:r>
            <a:endParaRPr lang="en-US" altLang="zh-TW" dirty="0" smtClean="0"/>
          </a:p>
          <a:p>
            <a:pPr marL="0" indent="0">
              <a:buNone/>
            </a:pPr>
            <a:endParaRPr lang="en-US" altLang="zh-TW" dirty="0" smtClean="0"/>
          </a:p>
          <a:p>
            <a:pPr marL="0" indent="0">
              <a:buNone/>
            </a:pPr>
            <a:endParaRPr lang="zh-TW" altLang="en-US" dirty="0"/>
          </a:p>
        </p:txBody>
      </p:sp>
      <p:pic>
        <p:nvPicPr>
          <p:cNvPr id="4" name="圖片 3"/>
          <p:cNvPicPr>
            <a:picLocks noChangeAspect="1"/>
          </p:cNvPicPr>
          <p:nvPr/>
        </p:nvPicPr>
        <p:blipFill>
          <a:blip r:embed="rId2"/>
          <a:stretch>
            <a:fillRect/>
          </a:stretch>
        </p:blipFill>
        <p:spPr>
          <a:xfrm>
            <a:off x="4866862" y="1690688"/>
            <a:ext cx="7325138" cy="3306166"/>
          </a:xfrm>
          <a:prstGeom prst="rect">
            <a:avLst/>
          </a:prstGeom>
        </p:spPr>
      </p:pic>
    </p:spTree>
    <p:extLst>
      <p:ext uri="{BB962C8B-B14F-4D97-AF65-F5344CB8AC3E}">
        <p14:creationId xmlns:p14="http://schemas.microsoft.com/office/powerpoint/2010/main" val="3616572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目標圖片</a:t>
            </a:r>
            <a:endParaRPr lang="zh-TW" altLang="en-US" dirty="0"/>
          </a:p>
        </p:txBody>
      </p:sp>
      <p:sp>
        <p:nvSpPr>
          <p:cNvPr id="3" name="內容版面配置區 2"/>
          <p:cNvSpPr>
            <a:spLocks noGrp="1"/>
          </p:cNvSpPr>
          <p:nvPr>
            <p:ph idx="1"/>
          </p:nvPr>
        </p:nvSpPr>
        <p:spPr/>
        <p:txBody>
          <a:bodyPr/>
          <a:lstStyle/>
          <a:p>
            <a:r>
              <a:rPr lang="zh-TW" altLang="en-US" dirty="0"/>
              <a:t>針對不同程度之低光度影像、乃至光照充足</a:t>
            </a:r>
            <a:r>
              <a:rPr lang="zh-TW" altLang="en-US" dirty="0" smtClean="0"/>
              <a:t>之白天</a:t>
            </a:r>
            <a:r>
              <a:rPr lang="zh-TW" altLang="en-US" dirty="0"/>
              <a:t>影像，都能有效維持其輸出結果影像之</a:t>
            </a:r>
            <a:r>
              <a:rPr lang="zh-TW" altLang="en-US" dirty="0" smtClean="0"/>
              <a:t>品質。</a:t>
            </a:r>
            <a:endParaRPr lang="zh-TW" altLang="en-US" dirty="0"/>
          </a:p>
        </p:txBody>
      </p:sp>
    </p:spTree>
    <p:extLst>
      <p:ext uri="{BB962C8B-B14F-4D97-AF65-F5344CB8AC3E}">
        <p14:creationId xmlns:p14="http://schemas.microsoft.com/office/powerpoint/2010/main" val="2039311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方法介紹</a:t>
            </a:r>
            <a:r>
              <a:rPr lang="en-US" altLang="zh-TW" dirty="0"/>
              <a:t/>
            </a:r>
            <a:br>
              <a:rPr lang="en-US" altLang="zh-TW" dirty="0"/>
            </a:br>
            <a:r>
              <a:rPr lang="en-US" altLang="zh-TW" dirty="0" smtClean="0"/>
              <a:t>-</a:t>
            </a:r>
            <a:r>
              <a:rPr lang="zh-TW" altLang="en-US" dirty="0" smtClean="0"/>
              <a:t>低光度影像增強</a:t>
            </a:r>
            <a:endParaRPr lang="zh-TW" altLang="en-US" dirty="0"/>
          </a:p>
        </p:txBody>
      </p:sp>
      <p:sp>
        <p:nvSpPr>
          <p:cNvPr id="3" name="內容版面配置區 2"/>
          <p:cNvSpPr>
            <a:spLocks noGrp="1"/>
          </p:cNvSpPr>
          <p:nvPr>
            <p:ph idx="1"/>
          </p:nvPr>
        </p:nvSpPr>
        <p:spPr/>
        <p:txBody>
          <a:bodyPr/>
          <a:lstStyle/>
          <a:p>
            <a:r>
              <a:rPr lang="zh-TW" altLang="en-US" dirty="0" smtClean="0"/>
              <a:t>改良值方圖均化 </a:t>
            </a:r>
            <a:endParaRPr lang="en-US" altLang="zh-TW" dirty="0" smtClean="0"/>
          </a:p>
          <a:p>
            <a:r>
              <a:rPr lang="zh-TW" altLang="en-US" dirty="0" smtClean="0"/>
              <a:t>將空間域轉至頻率域之增強方法</a:t>
            </a:r>
            <a:endParaRPr lang="en-US" altLang="zh-TW" dirty="0" smtClean="0"/>
          </a:p>
          <a:p>
            <a:r>
              <a:rPr lang="zh-TW" altLang="en-US" dirty="0" smtClean="0"/>
              <a:t>基於影像融合（</a:t>
            </a:r>
            <a:r>
              <a:rPr lang="en-US" altLang="zh-TW" dirty="0" smtClean="0"/>
              <a:t>Image Fusion</a:t>
            </a:r>
            <a:r>
              <a:rPr lang="zh-TW" altLang="en-US" dirty="0" smtClean="0"/>
              <a:t>）技術之增強方法</a:t>
            </a:r>
            <a:endParaRPr lang="en-US" altLang="zh-TW" dirty="0" smtClean="0"/>
          </a:p>
          <a:p>
            <a:r>
              <a:rPr lang="zh-TW" altLang="en-US" dirty="0" smtClean="0"/>
              <a:t>影像除霧技術進行低光度影像增強</a:t>
            </a:r>
            <a:endParaRPr lang="en-US" altLang="zh-TW" dirty="0"/>
          </a:p>
        </p:txBody>
      </p:sp>
    </p:spTree>
    <p:extLst>
      <p:ext uri="{BB962C8B-B14F-4D97-AF65-F5344CB8AC3E}">
        <p14:creationId xmlns:p14="http://schemas.microsoft.com/office/powerpoint/2010/main" val="2884387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方法介紹</a:t>
            </a:r>
            <a:r>
              <a:rPr lang="en-US" altLang="zh-TW" dirty="0"/>
              <a:t/>
            </a:r>
            <a:br>
              <a:rPr lang="en-US" altLang="zh-TW" dirty="0"/>
            </a:br>
            <a:r>
              <a:rPr lang="en-US" altLang="zh-TW" dirty="0" smtClean="0"/>
              <a:t>-</a:t>
            </a:r>
            <a:r>
              <a:rPr lang="zh-TW" altLang="en-US" dirty="0" smtClean="0"/>
              <a:t>低光度影像增強</a:t>
            </a:r>
            <a:r>
              <a:rPr lang="en-US" altLang="zh-TW" dirty="0" smtClean="0"/>
              <a:t>-</a:t>
            </a:r>
            <a:r>
              <a:rPr lang="zh-TW" altLang="en-US" dirty="0" smtClean="0"/>
              <a:t>影像除霧技術</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a:bodyPr>
              <a:lstStyle/>
              <a:p>
                <a:r>
                  <a:rPr lang="zh-TW" altLang="en-US" dirty="0" smtClean="0"/>
                  <a:t>大氣散射模型</a:t>
                </a:r>
                <a:r>
                  <a:rPr lang="en-US" altLang="zh-TW" dirty="0" smtClean="0"/>
                  <a:t>:</a:t>
                </a:r>
              </a:p>
              <a:p>
                <a:pPr marL="0" indent="0">
                  <a:buNone/>
                </a:pPr>
                <a14:m>
                  <m:oMathPara xmlns:m="http://schemas.openxmlformats.org/officeDocument/2006/math">
                    <m:oMathParaPr>
                      <m:jc m:val="left"/>
                    </m:oMathParaPr>
                    <m:oMath xmlns:m="http://schemas.openxmlformats.org/officeDocument/2006/math">
                      <m:r>
                        <m:rPr>
                          <m:sty m:val="p"/>
                        </m:rPr>
                        <a:rPr lang="en-US" altLang="zh-TW" b="0" i="0" dirty="0" smtClean="0">
                          <a:latin typeface="Cambria Math" panose="02040503050406030204" pitchFamily="18" charset="0"/>
                        </a:rPr>
                        <m:t>I</m:t>
                      </m:r>
                      <m:d>
                        <m:dPr>
                          <m:ctrlPr>
                            <a:rPr lang="en-US" altLang="zh-TW" b="0" i="0" dirty="0" smtClean="0">
                              <a:latin typeface="Cambria Math" panose="02040503050406030204" pitchFamily="18" charset="0"/>
                            </a:rPr>
                          </m:ctrlPr>
                        </m:dPr>
                        <m:e>
                          <m:r>
                            <m:rPr>
                              <m:sty m:val="p"/>
                            </m:rPr>
                            <a:rPr lang="en-US" altLang="zh-TW" b="0" i="0" dirty="0" smtClean="0">
                              <a:latin typeface="Cambria Math" panose="02040503050406030204" pitchFamily="18" charset="0"/>
                            </a:rPr>
                            <m:t>x</m:t>
                          </m:r>
                        </m:e>
                      </m:d>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𝐽</m:t>
                      </m:r>
                      <m:d>
                        <m:dPr>
                          <m:ctrlPr>
                            <a:rPr lang="en-US" altLang="zh-TW" b="0" i="1" dirty="0" smtClean="0">
                              <a:latin typeface="Cambria Math" panose="02040503050406030204" pitchFamily="18" charset="0"/>
                            </a:rPr>
                          </m:ctrlPr>
                        </m:dPr>
                        <m:e>
                          <m:r>
                            <a:rPr lang="en-US" altLang="zh-TW" b="0" i="1" dirty="0" smtClean="0">
                              <a:latin typeface="Cambria Math" panose="02040503050406030204" pitchFamily="18" charset="0"/>
                            </a:rPr>
                            <m:t>𝑥</m:t>
                          </m:r>
                        </m:e>
                      </m:d>
                      <m:r>
                        <a:rPr lang="en-US" altLang="zh-TW" b="0"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𝑡</m:t>
                      </m:r>
                      <m:d>
                        <m:dPr>
                          <m:ctrlPr>
                            <a:rPr lang="en-US" altLang="zh-TW" b="0" i="1" dirty="0" smtClean="0">
                              <a:latin typeface="Cambria Math" panose="02040503050406030204" pitchFamily="18" charset="0"/>
                              <a:ea typeface="Cambria Math" panose="02040503050406030204" pitchFamily="18" charset="0"/>
                            </a:rPr>
                          </m:ctrlPr>
                        </m:dPr>
                        <m:e>
                          <m:r>
                            <a:rPr lang="en-US" altLang="zh-TW" b="0" i="1" dirty="0" smtClean="0">
                              <a:latin typeface="Cambria Math" panose="02040503050406030204" pitchFamily="18" charset="0"/>
                              <a:ea typeface="Cambria Math" panose="02040503050406030204" pitchFamily="18" charset="0"/>
                            </a:rPr>
                            <m:t>𝑥</m:t>
                          </m:r>
                        </m:e>
                      </m:d>
                      <m:r>
                        <a:rPr lang="en-US" altLang="zh-TW" b="0"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𝐴</m:t>
                      </m:r>
                      <m:r>
                        <a:rPr lang="en-US" altLang="zh-TW" b="0" i="1" dirty="0" smtClean="0">
                          <a:latin typeface="Cambria Math" panose="02040503050406030204" pitchFamily="18" charset="0"/>
                          <a:ea typeface="Cambria Math" panose="02040503050406030204" pitchFamily="18" charset="0"/>
                        </a:rPr>
                        <m:t>(1−</m:t>
                      </m:r>
                      <m:r>
                        <a:rPr lang="en-US" altLang="zh-TW" b="0" i="1" dirty="0" smtClean="0">
                          <a:latin typeface="Cambria Math" panose="02040503050406030204" pitchFamily="18" charset="0"/>
                          <a:ea typeface="Cambria Math" panose="02040503050406030204" pitchFamily="18" charset="0"/>
                        </a:rPr>
                        <m:t>𝑡</m:t>
                      </m:r>
                      <m:r>
                        <a:rPr lang="en-US" altLang="zh-TW" b="0" i="1" dirty="0" smtClean="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𝑥</m:t>
                      </m:r>
                      <m:r>
                        <a:rPr lang="en-US" altLang="zh-TW" b="0" i="1" dirty="0" smtClean="0">
                          <a:latin typeface="Cambria Math" panose="02040503050406030204" pitchFamily="18" charset="0"/>
                          <a:ea typeface="Cambria Math" panose="02040503050406030204" pitchFamily="18" charset="0"/>
                        </a:rPr>
                        <m:t>))</m:t>
                      </m:r>
                    </m:oMath>
                  </m:oMathPara>
                </a14:m>
                <a:endParaRPr lang="en-US" altLang="zh-TW" dirty="0" smtClean="0"/>
              </a:p>
              <a:p>
                <a:pPr marL="0" indent="0">
                  <a:buNone/>
                </a:pPr>
                <a14:m>
                  <m:oMath xmlns:m="http://schemas.openxmlformats.org/officeDocument/2006/math">
                    <m:r>
                      <a:rPr lang="en-US" altLang="zh-TW" b="0" i="1" smtClean="0">
                        <a:latin typeface="Cambria Math" panose="02040503050406030204" pitchFamily="18" charset="0"/>
                      </a:rPr>
                      <m:t>𝐼</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oMath>
                </a14:m>
                <a:r>
                  <a:rPr lang="zh-TW" altLang="en-US" dirty="0" smtClean="0"/>
                  <a:t>在此應用中為負片影像</a:t>
                </a:r>
                <a:r>
                  <a:rPr lang="zh-TW" altLang="en-US" dirty="0"/>
                  <a:t>、</a:t>
                </a:r>
                <a14:m>
                  <m:oMath xmlns:m="http://schemas.openxmlformats.org/officeDocument/2006/math">
                    <m:r>
                      <a:rPr lang="en-US" altLang="zh-TW" b="0" i="1" smtClean="0">
                        <a:latin typeface="Cambria Math" panose="02040503050406030204" pitchFamily="18" charset="0"/>
                      </a:rPr>
                      <m:t>𝐽</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zh-TW" altLang="en-US" i="1">
                        <a:latin typeface="Cambria Math" panose="02040503050406030204" pitchFamily="18" charset="0"/>
                      </a:rPr>
                      <m:t>除霧後的結</m:t>
                    </m:r>
                    <m:r>
                      <a:rPr lang="zh-TW" altLang="en-US" i="1" smtClean="0">
                        <a:latin typeface="Cambria Math" panose="02040503050406030204" pitchFamily="18" charset="0"/>
                      </a:rPr>
                      <m:t>果</m:t>
                    </m:r>
                    <m:r>
                      <a:rPr lang="zh-TW" altLang="en-US" i="1">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zh-TW" altLang="en-US" i="1">
                        <a:latin typeface="Cambria Math" panose="02040503050406030204" pitchFamily="18" charset="0"/>
                      </a:rPr>
                      <m:t>光</m:t>
                    </m:r>
                    <m:r>
                      <a:rPr lang="zh-TW" altLang="en-US" i="1" smtClean="0">
                        <a:latin typeface="Cambria Math" panose="02040503050406030204" pitchFamily="18" charset="0"/>
                      </a:rPr>
                      <m:t>經</m:t>
                    </m:r>
                    <m:r>
                      <a:rPr lang="zh-TW" altLang="en-US" i="1">
                        <a:latin typeface="Cambria Math" panose="02040503050406030204" pitchFamily="18" charset="0"/>
                      </a:rPr>
                      <m:t>空氣透</m:t>
                    </m:r>
                    <m:r>
                      <a:rPr lang="zh-TW" altLang="en-US" i="1" dirty="0">
                        <a:latin typeface="Cambria Math" panose="02040503050406030204" pitchFamily="18" charset="0"/>
                      </a:rPr>
                      <m:t>射</m:t>
                    </m:r>
                    <m:r>
                      <a:rPr lang="zh-TW" altLang="en-US" i="1" dirty="0" smtClean="0">
                        <a:latin typeface="Cambria Math" panose="02040503050406030204" pitchFamily="18" charset="0"/>
                      </a:rPr>
                      <m:t>率</m:t>
                    </m:r>
                  </m:oMath>
                </a14:m>
                <a:r>
                  <a:rPr lang="zh-TW" altLang="en-US" dirty="0" smtClean="0"/>
                  <a:t>、</a:t>
                </a:r>
                <a14:m>
                  <m:oMath xmlns:m="http://schemas.openxmlformats.org/officeDocument/2006/math">
                    <m:r>
                      <a:rPr lang="en-US" altLang="zh-TW" b="0" i="1" dirty="0" smtClean="0">
                        <a:latin typeface="Cambria Math" panose="02040503050406030204" pitchFamily="18" charset="0"/>
                      </a:rPr>
                      <m:t>𝐴</m:t>
                    </m:r>
                    <m:r>
                      <a:rPr lang="en-US" altLang="zh-TW" b="0" i="1" dirty="0" smtClean="0">
                        <a:latin typeface="Cambria Math" panose="02040503050406030204" pitchFamily="18" charset="0"/>
                      </a:rPr>
                      <m:t>(1−</m:t>
                    </m:r>
                    <m:r>
                      <a:rPr lang="en-US" altLang="zh-TW" b="0" i="1" dirty="0" smtClean="0">
                        <a:latin typeface="Cambria Math" panose="02040503050406030204" pitchFamily="18" charset="0"/>
                      </a:rPr>
                      <m:t>𝑡</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𝑥</m:t>
                    </m:r>
                    <m:r>
                      <a:rPr lang="en-US" altLang="zh-TW" b="0" i="1" dirty="0" smtClean="0">
                        <a:latin typeface="Cambria Math" panose="02040503050406030204" pitchFamily="18" charset="0"/>
                      </a:rPr>
                      <m:t>))</m:t>
                    </m:r>
                    <m:r>
                      <a:rPr lang="zh-TW" altLang="en-US" i="1" dirty="0">
                        <a:latin typeface="Cambria Math" panose="02040503050406030204" pitchFamily="18" charset="0"/>
                      </a:rPr>
                      <m:t>大氣光照</m:t>
                    </m:r>
                    <m:r>
                      <a:rPr lang="zh-TW" altLang="en-US" i="1" dirty="0" smtClean="0">
                        <a:latin typeface="Cambria Math" panose="02040503050406030204" pitchFamily="18" charset="0"/>
                      </a:rPr>
                      <m:t>為</m:t>
                    </m:r>
                    <m:r>
                      <a:rPr lang="zh-TW" altLang="en-US" i="1" dirty="0">
                        <a:latin typeface="Cambria Math" panose="02040503050406030204" pitchFamily="18" charset="0"/>
                      </a:rPr>
                      <m:t>光在</m:t>
                    </m:r>
                    <m:r>
                      <a:rPr lang="zh-TW" altLang="en-US" i="1" dirty="0" smtClean="0">
                        <a:latin typeface="Cambria Math" panose="02040503050406030204" pitchFamily="18" charset="0"/>
                      </a:rPr>
                      <m:t>經</m:t>
                    </m:r>
                    <m:r>
                      <a:rPr lang="zh-TW" altLang="en-US" i="1" dirty="0">
                        <a:latin typeface="Cambria Math" panose="02040503050406030204" pitchFamily="18" charset="0"/>
                      </a:rPr>
                      <m:t>空氣散射後</m:t>
                    </m:r>
                  </m:oMath>
                </a14:m>
                <a:r>
                  <a:rPr lang="zh-TW" altLang="en-US" dirty="0" smtClean="0"/>
                  <a:t>進入</a:t>
                </a:r>
                <a:r>
                  <a:rPr lang="en-US" altLang="zh-TW" dirty="0" smtClean="0"/>
                  <a:t>CCD</a:t>
                </a:r>
                <a:r>
                  <a:rPr lang="zh-TW" altLang="en-US" dirty="0" smtClean="0"/>
                  <a:t>的光線</a:t>
                </a:r>
                <a:endParaRPr lang="en-US" altLang="zh-TW" dirty="0" smtClean="0"/>
              </a:p>
              <a:p>
                <a:pPr marL="0" indent="0">
                  <a:buNone/>
                </a:pPr>
                <a:endParaRPr lang="en-US" altLang="zh-TW" dirty="0" smtClean="0"/>
              </a:p>
              <a:p>
                <a:pPr marL="0" indent="0">
                  <a:buNone/>
                </a:pPr>
                <a:endParaRPr lang="en-US" altLang="zh-TW"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89452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方法介紹</a:t>
            </a:r>
            <a:r>
              <a:rPr lang="en-US" altLang="zh-TW" dirty="0"/>
              <a:t/>
            </a:r>
            <a:br>
              <a:rPr lang="en-US" altLang="zh-TW" dirty="0"/>
            </a:br>
            <a:r>
              <a:rPr lang="en-US" altLang="zh-TW" dirty="0" smtClean="0"/>
              <a:t>-</a:t>
            </a:r>
            <a:r>
              <a:rPr lang="zh-TW" altLang="en-US" dirty="0" smtClean="0"/>
              <a:t>低光度影像增強</a:t>
            </a:r>
            <a:r>
              <a:rPr lang="en-US" altLang="zh-TW" dirty="0" smtClean="0"/>
              <a:t>-</a:t>
            </a:r>
            <a:r>
              <a:rPr lang="zh-TW" altLang="en-US" dirty="0" smtClean="0"/>
              <a:t>影像除霧技術</a:t>
            </a:r>
            <a:r>
              <a:rPr lang="en-US" altLang="zh-TW" dirty="0" smtClean="0"/>
              <a:t>-</a:t>
            </a:r>
            <a:r>
              <a:rPr lang="zh-TW" altLang="en-US" dirty="0" smtClean="0"/>
              <a:t>透射率</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a:bodyPr>
              <a:lstStyle/>
              <a:p>
                <a:r>
                  <a:rPr lang="zh-TW" altLang="en-US" dirty="0" smtClean="0"/>
                  <a:t>論文</a:t>
                </a:r>
                <a:r>
                  <a:rPr lang="en-US" altLang="zh-TW" dirty="0" smtClean="0"/>
                  <a:t>[2]</a:t>
                </a:r>
                <a:r>
                  <a:rPr lang="zh-TW" altLang="en-US" dirty="0" smtClean="0"/>
                  <a:t>中的透射率公式為</a:t>
                </a:r>
                <a14:m>
                  <m:oMath xmlns:m="http://schemas.openxmlformats.org/officeDocument/2006/math">
                    <m:r>
                      <a:rPr lang="en-US" altLang="zh-TW" i="1">
                        <a:latin typeface="Cambria Math" panose="02040503050406030204" pitchFamily="18" charset="0"/>
                      </a:rPr>
                      <m:t>𝑡</m:t>
                    </m:r>
                    <m:d>
                      <m:dPr>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m:t>
                    </m:r>
                    <m:r>
                      <m:rPr>
                        <m:sty m:val="p"/>
                      </m:rPr>
                      <a:rPr lang="en-US" altLang="zh-TW" i="1">
                        <a:latin typeface="Cambria Math" panose="02040503050406030204" pitchFamily="18" charset="0"/>
                      </a:rPr>
                      <m:t>C</m:t>
                    </m:r>
                    <m:r>
                      <a:rPr lang="zh-TW" altLang="en-US" i="1">
                        <a:latin typeface="Cambria Math" panose="02040503050406030204" pitchFamily="18" charset="0"/>
                      </a:rPr>
                      <m:t>∗</m:t>
                    </m:r>
                    <m:r>
                      <a:rPr lang="en-US" altLang="zh-TW" i="1">
                        <a:latin typeface="Cambria Math" panose="02040503050406030204" pitchFamily="18" charset="0"/>
                      </a:rPr>
                      <m:t>2</m:t>
                    </m:r>
                    <m:r>
                      <a:rPr lang="en-US" altLang="zh-TW" i="1">
                        <a:latin typeface="Cambria Math" panose="02040503050406030204" pitchFamily="18" charset="0"/>
                      </a:rPr>
                      <m:t>5</m:t>
                    </m:r>
                    <m:r>
                      <a:rPr lang="en-US" altLang="zh-TW" i="1">
                        <a:latin typeface="Cambria Math" panose="02040503050406030204" pitchFamily="18" charset="0"/>
                      </a:rPr>
                      <m:t>5</m:t>
                    </m:r>
                    <m:r>
                      <a:rPr lang="en-US" altLang="zh-TW" i="1">
                        <a:latin typeface="Cambria Math" panose="02040503050406030204" pitchFamily="18" charset="0"/>
                      </a:rPr>
                      <m:t>−</m:t>
                    </m:r>
                    <m:r>
                      <a:rPr lang="en-US" altLang="zh-TW" i="1">
                        <a:latin typeface="Cambria Math" panose="02040503050406030204" pitchFamily="18" charset="0"/>
                      </a:rPr>
                      <m:t>𝐼</m:t>
                    </m:r>
                    <m:d>
                      <m:dPr>
                        <m:ctrlPr>
                          <a:rPr lang="en-US" altLang="zh-TW" i="1">
                            <a:latin typeface="Cambria Math" panose="02040503050406030204" pitchFamily="18" charset="0"/>
                          </a:rPr>
                        </m:ctrlPr>
                      </m:dPr>
                      <m:e>
                        <m:r>
                          <a:rPr lang="en-US" altLang="zh-TW" i="1">
                            <a:latin typeface="Cambria Math" panose="02040503050406030204" pitchFamily="18" charset="0"/>
                          </a:rPr>
                          <m:t>𝑥</m:t>
                        </m:r>
                      </m:e>
                    </m:d>
                  </m:oMath>
                </a14:m>
                <a:endParaRPr lang="en-US" altLang="zh-TW" dirty="0" smtClean="0"/>
              </a:p>
              <a:p>
                <a14:m>
                  <m:oMath xmlns:m="http://schemas.openxmlformats.org/officeDocument/2006/math">
                    <m:r>
                      <m:rPr>
                        <m:nor/>
                      </m:rPr>
                      <a:rPr lang="zh-TW" altLang="en-US" dirty="0"/>
                      <m:t>論文</m:t>
                    </m:r>
                    <m:r>
                      <m:rPr>
                        <m:nor/>
                      </m:rPr>
                      <a:rPr lang="en-US" altLang="zh-TW" dirty="0"/>
                      <m:t>[3]</m:t>
                    </m:r>
                    <m:r>
                      <a:rPr lang="zh-TW" altLang="en-US" i="1" dirty="0">
                        <a:latin typeface="Cambria Math" panose="02040503050406030204" pitchFamily="18" charset="0"/>
                      </a:rPr>
                      <m:t>提出的修正</m:t>
                    </m:r>
                    <m:r>
                      <a:rPr lang="zh-TW" altLang="en-US" i="1" dirty="0">
                        <a:latin typeface="Cambria Math" panose="02040503050406030204" pitchFamily="18" charset="0"/>
                      </a:rPr>
                      <m:t>公式</m:t>
                    </m:r>
                    <m:r>
                      <a:rPr lang="en-US" altLang="zh-TW" i="1">
                        <a:latin typeface="Cambria Math" panose="02040503050406030204" pitchFamily="18" charset="0"/>
                      </a:rPr>
                      <m:t>𝑡</m:t>
                    </m:r>
                    <m:d>
                      <m:dPr>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m:t>
                    </m:r>
                    <m:r>
                      <m:rPr>
                        <m:sty m:val="p"/>
                      </m:rPr>
                      <a:rPr lang="en-US" altLang="zh-TW" i="1">
                        <a:latin typeface="Cambria Math" panose="02040503050406030204" pitchFamily="18" charset="0"/>
                      </a:rPr>
                      <m:t>C</m:t>
                    </m:r>
                    <m:r>
                      <a:rPr lang="zh-TW" altLang="en-US" i="1">
                        <a:latin typeface="Cambria Math" panose="02040503050406030204" pitchFamily="18" charset="0"/>
                      </a:rPr>
                      <m:t>∗</m:t>
                    </m:r>
                    <m:r>
                      <a:rPr lang="en-US" altLang="zh-TW" i="1">
                        <a:latin typeface="Cambria Math" panose="02040503050406030204" pitchFamily="18" charset="0"/>
                      </a:rPr>
                      <m:t>2</m:t>
                    </m:r>
                    <m:r>
                      <a:rPr lang="en-US" altLang="zh-TW" i="1">
                        <a:latin typeface="Cambria Math" panose="02040503050406030204" pitchFamily="18" charset="0"/>
                      </a:rPr>
                      <m:t>5</m:t>
                    </m:r>
                    <m:r>
                      <a:rPr lang="en-US" altLang="zh-TW" i="1">
                        <a:latin typeface="Cambria Math" panose="02040503050406030204" pitchFamily="18" charset="0"/>
                      </a:rPr>
                      <m:t>5</m:t>
                    </m:r>
                    <m:r>
                      <a:rPr lang="en-US" altLang="zh-TW" i="1">
                        <a:latin typeface="Cambria Math" panose="02040503050406030204" pitchFamily="18" charset="0"/>
                      </a:rPr>
                      <m:t>−</m:t>
                    </m:r>
                    <m:r>
                      <a:rPr lang="en-US" altLang="zh-TW" i="1">
                        <a:latin typeface="Cambria Math" panose="02040503050406030204" pitchFamily="18" charset="0"/>
                      </a:rPr>
                      <m:t>𝐼</m:t>
                    </m:r>
                    <m:d>
                      <m:dPr>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𝛼</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𝛽</m:t>
                    </m:r>
                  </m:oMath>
                </a14:m>
                <a:endParaRPr lang="en-US" altLang="zh-TW" dirty="0" smtClean="0">
                  <a:ea typeface="Cambria Math" panose="02040503050406030204" pitchFamily="18" charset="0"/>
                </a:endParaRPr>
              </a:p>
              <a:p>
                <a:pPr marL="0" indent="0">
                  <a:buNone/>
                </a:pPr>
                <a:r>
                  <a:rPr lang="zh-TW" altLang="en-US" dirty="0" smtClean="0"/>
                  <a:t>修正論文</a:t>
                </a:r>
                <a:r>
                  <a:rPr lang="en-US" altLang="zh-TW" dirty="0" smtClean="0"/>
                  <a:t>[2]</a:t>
                </a:r>
                <a:r>
                  <a:rPr lang="zh-TW" altLang="en-US" dirty="0" smtClean="0"/>
                  <a:t>中在亮部區域或整體亮度較高的應向會有過度增強與暗部區域易增強不足</a:t>
                </a:r>
                <a:endParaRPr lang="en-US" altLang="zh-TW" dirty="0" smtClean="0"/>
              </a:p>
              <a:p>
                <a:pPr marL="0" indent="0">
                  <a:buNone/>
                </a:pPr>
                <a:r>
                  <a:rPr lang="en-US" altLang="zh-TW" dirty="0" smtClean="0"/>
                  <a:t>C</a:t>
                </a:r>
                <a:r>
                  <a:rPr lang="zh-TW" altLang="en-US" dirty="0" smtClean="0"/>
                  <a:t>論文</a:t>
                </a:r>
                <a:r>
                  <a:rPr lang="en-US" altLang="zh-TW" dirty="0" smtClean="0"/>
                  <a:t>[3]</a:t>
                </a:r>
                <a:r>
                  <a:rPr lang="zh-TW" altLang="en-US" dirty="0" smtClean="0"/>
                  <a:t>提供經驗法則設定為</a:t>
                </a:r>
                <a:r>
                  <a:rPr lang="en-US" altLang="zh-TW" dirty="0" smtClean="0"/>
                  <a:t>1.06</a:t>
                </a:r>
                <a14:m>
                  <m:oMath xmlns:m="http://schemas.openxmlformats.org/officeDocument/2006/math">
                    <m:r>
                      <a:rPr lang="zh-TW" altLang="en-US" b="0" i="1" dirty="0">
                        <a:latin typeface="Cambria Math" panose="02040503050406030204" pitchFamily="18" charset="0"/>
                      </a:rPr>
                      <m:t>、</m:t>
                    </m:r>
                    <m:r>
                      <a:rPr lang="en-US" altLang="zh-TW" b="0" i="1" smtClean="0">
                        <a:latin typeface="Cambria Math" panose="02040503050406030204" pitchFamily="18" charset="0"/>
                      </a:rPr>
                      <m:t>𝐼</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zh-TW" altLang="en-US" i="1">
                        <a:latin typeface="Cambria Math" panose="02040503050406030204" pitchFamily="18" charset="0"/>
                      </a:rPr>
                      <m:t>為影像該點之亮度</m:t>
                    </m:r>
                  </m:oMath>
                </a14:m>
                <a:endParaRPr lang="en-US" altLang="zh-TW" dirty="0" smtClean="0"/>
              </a:p>
              <a:p>
                <a:pPr marL="0" indent="0">
                  <a:buNone/>
                </a:pPr>
                <a14:m>
                  <m:oMathPara xmlns:m="http://schemas.openxmlformats.org/officeDocument/2006/math">
                    <m:oMathParaPr>
                      <m:jc m:val="left"/>
                    </m:oMathParaPr>
                    <m:oMath xmlns:m="http://schemas.openxmlformats.org/officeDocument/2006/math">
                      <m:r>
                        <a:rPr lang="zh-TW" altLang="en-US" i="1" smtClean="0">
                          <a:latin typeface="Cambria Math" panose="02040503050406030204" pitchFamily="18" charset="0"/>
                        </a:rPr>
                        <m:t>𝛼</m:t>
                      </m:r>
                      <m:r>
                        <a:rPr lang="en-US" altLang="zh-TW" i="1" smtClean="0">
                          <a:latin typeface="Cambria Math" panose="02040503050406030204" pitchFamily="18" charset="0"/>
                          <a:ea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𝑎𝑣𝑔</m:t>
                          </m:r>
                        </m:num>
                        <m:den>
                          <m:r>
                            <a:rPr lang="en-US" altLang="zh-TW" i="1">
                              <a:latin typeface="Cambria Math" panose="02040503050406030204" pitchFamily="18" charset="0"/>
                              <a:ea typeface="Cambria Math" panose="02040503050406030204" pitchFamily="18" charset="0"/>
                            </a:rPr>
                            <m:t>1.6</m:t>
                          </m:r>
                        </m:den>
                      </m:f>
                    </m:oMath>
                  </m:oMathPara>
                </a14:m>
                <a:endParaRPr lang="en-US" altLang="zh-TW" dirty="0" smtClean="0"/>
              </a:p>
              <a:p>
                <a:pPr marL="0" indent="0">
                  <a:buNone/>
                </a:pPr>
                <a:endParaRPr lang="en-US" altLang="zh-TW"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TW" altLang="en-US">
                    <a:noFill/>
                  </a:rPr>
                  <a:t> </a:t>
                </a:r>
              </a:p>
            </p:txBody>
          </p:sp>
        </mc:Fallback>
      </mc:AlternateContent>
      <p:pic>
        <p:nvPicPr>
          <p:cNvPr id="4" name="圖片 3"/>
          <p:cNvPicPr>
            <a:picLocks noChangeAspect="1"/>
          </p:cNvPicPr>
          <p:nvPr/>
        </p:nvPicPr>
        <p:blipFill>
          <a:blip r:embed="rId3"/>
          <a:stretch>
            <a:fillRect/>
          </a:stretch>
        </p:blipFill>
        <p:spPr>
          <a:xfrm>
            <a:off x="922858" y="4926351"/>
            <a:ext cx="5173142" cy="1538846"/>
          </a:xfrm>
          <a:prstGeom prst="rect">
            <a:avLst/>
          </a:prstGeom>
        </p:spPr>
      </p:pic>
    </p:spTree>
    <p:extLst>
      <p:ext uri="{BB962C8B-B14F-4D97-AF65-F5344CB8AC3E}">
        <p14:creationId xmlns:p14="http://schemas.microsoft.com/office/powerpoint/2010/main" val="1320095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方法介紹</a:t>
            </a:r>
            <a:r>
              <a:rPr lang="en-US" altLang="zh-TW" dirty="0"/>
              <a:t/>
            </a:r>
            <a:br>
              <a:rPr lang="en-US" altLang="zh-TW" dirty="0"/>
            </a:br>
            <a:r>
              <a:rPr lang="en-US" altLang="zh-TW" dirty="0" smtClean="0"/>
              <a:t>-</a:t>
            </a:r>
            <a:r>
              <a:rPr lang="zh-TW" altLang="en-US" dirty="0" smtClean="0"/>
              <a:t>低光度影像增強</a:t>
            </a:r>
            <a:r>
              <a:rPr lang="en-US" altLang="zh-TW" dirty="0" smtClean="0"/>
              <a:t>-</a:t>
            </a:r>
            <a:r>
              <a:rPr lang="zh-TW" altLang="en-US" dirty="0" smtClean="0"/>
              <a:t>影像除霧技術</a:t>
            </a:r>
            <a:r>
              <a:rPr lang="en-US" altLang="zh-TW" dirty="0" smtClean="0"/>
              <a:t>-</a:t>
            </a:r>
            <a:r>
              <a:rPr lang="zh-TW" altLang="en-US" dirty="0" smtClean="0"/>
              <a:t>大氣光照</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a:bodyPr>
              <a:lstStyle/>
              <a:p>
                <a:pPr/>
                <a:r>
                  <a:rPr lang="zh-TW" altLang="en-US" dirty="0" smtClean="0"/>
                  <a:t>論文</a:t>
                </a:r>
                <a:r>
                  <a:rPr lang="en-US" altLang="zh-TW" dirty="0" smtClean="0"/>
                  <a:t>[3]</a:t>
                </a:r>
                <a:r>
                  <a:rPr lang="zh-TW" altLang="en-US" dirty="0" smtClean="0"/>
                  <a:t>的大氣光照方法為</a:t>
                </a:r>
                <a:endParaRPr lang="en-US" altLang="zh-TW" dirty="0" smtClean="0"/>
              </a:p>
              <a:p>
                <a:pPr marL="0" indent="0">
                  <a:buNone/>
                </a:pPr>
                <a:r>
                  <a:rPr lang="zh-TW" altLang="en-US" dirty="0" smtClean="0"/>
                  <a:t>步驟</a:t>
                </a:r>
                <a:r>
                  <a:rPr lang="en-US" altLang="zh-TW" dirty="0" smtClean="0"/>
                  <a:t>1.</a:t>
                </a:r>
                <a:r>
                  <a:rPr lang="zh-TW" altLang="en-US" dirty="0" smtClean="0"/>
                  <a:t>論文</a:t>
                </a:r>
                <a:r>
                  <a:rPr lang="en-US" altLang="zh-TW" dirty="0" smtClean="0"/>
                  <a:t>[3]</a:t>
                </a:r>
                <a:r>
                  <a:rPr lang="zh-TW" altLang="en-US" dirty="0" smtClean="0"/>
                  <a:t>參考論文</a:t>
                </a:r>
                <a:r>
                  <a:rPr lang="en-US" altLang="zh-TW" dirty="0" smtClean="0"/>
                  <a:t>[1]</a:t>
                </a:r>
                <a:r>
                  <a:rPr lang="zh-TW" altLang="en-US" dirty="0" smtClean="0"/>
                  <a:t>藉由暗通道中亮度最高的</a:t>
                </a:r>
                <a:r>
                  <a:rPr lang="en-US" altLang="zh-TW" dirty="0" smtClean="0"/>
                  <a:t>0.1%</a:t>
                </a:r>
                <a:r>
                  <a:rPr lang="zh-TW" altLang="en-US" dirty="0" smtClean="0"/>
                  <a:t>為集合</a:t>
                </a:r>
                <a14:m>
                  <m:oMath xmlns:m="http://schemas.openxmlformats.org/officeDocument/2006/math">
                    <m:r>
                      <a:rPr lang="en-US" altLang="zh-TW" b="0" i="1" smtClean="0">
                        <a:latin typeface="Cambria Math" panose="02040503050406030204" pitchFamily="18" charset="0"/>
                      </a:rPr>
                      <m:t>𝑆</m:t>
                    </m:r>
                  </m:oMath>
                </a14:m>
                <a:endParaRPr lang="en-US" altLang="zh-TW" dirty="0" smtClean="0"/>
              </a:p>
              <a:p>
                <a:pPr marL="0" indent="0">
                  <a:buNone/>
                </a:pPr>
                <a:r>
                  <a:rPr lang="zh-TW" altLang="en-US" dirty="0" smtClean="0"/>
                  <a:t>步驟</a:t>
                </a:r>
                <a:r>
                  <a:rPr lang="en-US" altLang="zh-TW" dirty="0" smtClean="0"/>
                  <a:t>2.</a:t>
                </a:r>
                <a:r>
                  <a:rPr lang="zh-TW" altLang="en-US" dirty="0" smtClean="0"/>
                  <a:t>取出所</a:t>
                </a:r>
                <a14:m>
                  <m:oMath xmlns:m="http://schemas.openxmlformats.org/officeDocument/2006/math">
                    <m:r>
                      <a:rPr lang="zh-TW" altLang="en-US" b="0" i="1" smtClean="0">
                        <a:latin typeface="Cambria Math" panose="02040503050406030204" pitchFamily="18" charset="0"/>
                      </a:rPr>
                      <m:t>有</m:t>
                    </m:r>
                    <m:r>
                      <a:rPr lang="en-US" altLang="zh-TW" b="0" i="1" smtClean="0">
                        <a:latin typeface="Cambria Math" panose="02040503050406030204" pitchFamily="18" charset="0"/>
                      </a:rPr>
                      <m:t>𝑆</m:t>
                    </m:r>
                    <m:r>
                      <a:rPr lang="zh-TW" altLang="en-US" i="1">
                        <a:latin typeface="Cambria Math" panose="02040503050406030204" pitchFamily="18" charset="0"/>
                      </a:rPr>
                      <m:t>亮度</m:t>
                    </m:r>
                  </m:oMath>
                </a14:m>
                <a:r>
                  <a:rPr lang="zh-TW" altLang="en-US" dirty="0" smtClean="0"/>
                  <a:t>最高的前</a:t>
                </a:r>
                <a:r>
                  <a:rPr lang="en-US" altLang="zh-TW" dirty="0" smtClean="0"/>
                  <a:t>10%</a:t>
                </a:r>
                <a:r>
                  <a:rPr lang="zh-TW" altLang="en-US" dirty="0" smtClean="0"/>
                  <a:t>像素的</a:t>
                </a:r>
                <a:r>
                  <a:rPr lang="en-US" altLang="zh-TW" dirty="0" smtClean="0"/>
                  <a:t>RGB</a:t>
                </a:r>
                <a:r>
                  <a:rPr lang="zh-TW" altLang="en-US" dirty="0" smtClean="0"/>
                  <a:t>值平均為估計之大氣光照值</a:t>
                </a:r>
                <a:endParaRPr lang="en-US" altLang="zh-TW"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24946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709</Words>
  <Application>Microsoft Office PowerPoint</Application>
  <PresentationFormat>寬螢幕</PresentationFormat>
  <Paragraphs>79</Paragraphs>
  <Slides>15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新細明體</vt:lpstr>
      <vt:lpstr>Arial</vt:lpstr>
      <vt:lpstr>Calibri</vt:lpstr>
      <vt:lpstr>Calibri Light</vt:lpstr>
      <vt:lpstr>Cambria Math</vt:lpstr>
      <vt:lpstr>Office 佈景主題</vt:lpstr>
      <vt:lpstr>Digital Image Processing  second proposal</vt:lpstr>
      <vt:lpstr>主題:夜間影像處理</vt:lpstr>
      <vt:lpstr>參考文獻</vt:lpstr>
      <vt:lpstr>文獻大綱</vt:lpstr>
      <vt:lpstr>目標圖片</vt:lpstr>
      <vt:lpstr>方法介紹 -低光度影像增強</vt:lpstr>
      <vt:lpstr>方法介紹 -低光度影像增強-影像除霧技術</vt:lpstr>
      <vt:lpstr>方法介紹 -低光度影像增強-影像除霧技術-透射率</vt:lpstr>
      <vt:lpstr>方法介紹 -低光度影像增強-影像除霧技術-大氣光照</vt:lpstr>
      <vt:lpstr>方法介紹 -消除雜訊</vt:lpstr>
      <vt:lpstr>方法介紹 -消除雜訊</vt:lpstr>
      <vt:lpstr>方法介紹 -消除光暈</vt:lpstr>
      <vt:lpstr>方法介紹 -消除光暈</vt:lpstr>
      <vt:lpstr>方法介紹 -色彩校正</vt:lpstr>
      <vt:lpstr>預計進度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first proposal</dc:title>
  <dc:creator>SHIH,MIN YEN</dc:creator>
  <cp:lastModifiedBy>SHIH,MIN YEN</cp:lastModifiedBy>
  <cp:revision>64</cp:revision>
  <dcterms:created xsi:type="dcterms:W3CDTF">2017-10-12T12:16:16Z</dcterms:created>
  <dcterms:modified xsi:type="dcterms:W3CDTF">2017-12-07T16:45:20Z</dcterms:modified>
</cp:coreProperties>
</file>