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  <p:sldId id="258" r:id="rId3"/>
    <p:sldId id="262" r:id="rId4"/>
    <p:sldId id="265" r:id="rId5"/>
    <p:sldId id="259" r:id="rId6"/>
    <p:sldId id="260" r:id="rId7"/>
    <p:sldId id="261" r:id="rId8"/>
    <p:sldId id="263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0" autoAdjust="0"/>
  </p:normalViewPr>
  <p:slideViewPr>
    <p:cSldViewPr snapToGrid="0">
      <p:cViewPr varScale="1">
        <p:scale>
          <a:sx n="122" d="100"/>
          <a:sy n="122" d="100"/>
        </p:scale>
        <p:origin x="11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46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82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26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6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233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08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3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39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41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18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E597B8-AC62-4AC7-956D-BC64E0F0897A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5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fshopeetw-a.akamaihd.net/file/ad9791f91bfa67a76e3ececc2df9c9a6_tn" TargetMode="External"/><Relationship Id="rId2" Type="http://schemas.openxmlformats.org/officeDocument/2006/relationships/hyperlink" Target="http://www.bilsen.com/aic/results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zycat1130.pixnet.net/blog/post/134553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0.emf"/><Relationship Id="rId5" Type="http://schemas.openxmlformats.org/officeDocument/2006/relationships/image" Target="../media/image8.png"/><Relationship Id="rId10" Type="http://schemas.openxmlformats.org/officeDocument/2006/relationships/image" Target="../media/image9.emf"/><Relationship Id="rId4" Type="http://schemas.openxmlformats.org/officeDocument/2006/relationships/image" Target="../media/image7.jpeg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azycat1130.pixnet.net/blog/post/1345538#mark-1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600" dirty="0" smtClean="0">
                <a:solidFill>
                  <a:srgbClr val="002060"/>
                </a:solidFill>
                <a:latin typeface="+mj-lt"/>
              </a:rPr>
              <a:t>Digital Image Processing HW#1</a:t>
            </a:r>
            <a:endParaRPr lang="en-US" altLang="zh-TW" sz="3600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Instructor: Chih-Wei Tang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唐之瑋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TA: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Ching Huang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黃竫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Visual Communications Lab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Dep. of Communication Engineering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National Central University</a:t>
            </a: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Date: 2017/09/29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1" y="3200400"/>
            <a:ext cx="1968201" cy="26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Due Date &amp; Demo 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Demo Date: 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Tuesday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 Oct.17 or Wednesday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 Oct.18</a:t>
            </a:r>
            <a:endParaRPr lang="en-US" altLang="zh-TW" sz="2400" dirty="0" smtClean="0">
              <a:solidFill>
                <a:srgbClr val="FF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Demo time: 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14:00 or 18:00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at E1-214-1(@</a:t>
            </a:r>
            <a:r>
              <a:rPr lang="en-US" altLang="zh-TW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VCLab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)</a:t>
            </a:r>
          </a:p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The domo schedule will be announced at the TA webpage.</a:t>
            </a:r>
          </a:p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You should send your project and report to LMS 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before 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Oct.17, 13:30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zh-TW" sz="2400" dirty="0">
              <a:solidFill>
                <a:srgbClr val="FF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621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The TA will use another image to test your code.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Do it yourself.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No delay!!!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(If you have special case, please send email tell us early.)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You will get a zero in this homework when you delay or fail to operation in demo(code and demo part),but you can still get points in report part.</a:t>
            </a:r>
            <a:endParaRPr lang="en-US" altLang="zh-TW" sz="2400" dirty="0">
              <a:solidFill>
                <a:srgbClr val="FF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5094514"/>
            <a:ext cx="9666514" cy="11146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The details will be announced on our course website.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(http://140.115.154.40/vclab/html/course/DIP2017.html)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9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彩色 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lena.bmp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載點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  <a:hlinkClick r:id="rId2"/>
              </a:rPr>
              <a:t>http://www.bilsen.com/aic/results.shtml</a:t>
            </a:r>
            <a:endParaRPr lang="en-US" altLang="zh-TW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TW" sz="2400" dirty="0" smtClean="0"/>
              <a:t>Water </a:t>
            </a:r>
            <a:r>
              <a:rPr lang="zh-TW" altLang="en-US" sz="2400" dirty="0" smtClean="0"/>
              <a:t>載點 </a:t>
            </a:r>
            <a:r>
              <a:rPr lang="en-US" altLang="zh-TW" sz="2400" dirty="0" smtClean="0">
                <a:hlinkClick r:id="rId3"/>
              </a:rPr>
              <a:t>https://cfshopeetw-a.akamaihd.net/file/ad9791f91bfa67a76e3ececc2df9c9a6_tn</a:t>
            </a:r>
            <a:endParaRPr lang="en-US" altLang="zh-TW" sz="2400" dirty="0" smtClean="0"/>
          </a:p>
          <a:p>
            <a:r>
              <a:rPr lang="zh-TW" altLang="en-US" sz="2400" dirty="0" smtClean="0"/>
              <a:t>點陣圖</a:t>
            </a:r>
            <a:r>
              <a:rPr lang="en-US" altLang="zh-TW" sz="2400" dirty="0" smtClean="0"/>
              <a:t>(Bitmap)</a:t>
            </a:r>
            <a:r>
              <a:rPr lang="zh-TW" altLang="en-US" sz="2400" dirty="0" smtClean="0"/>
              <a:t>檔案格式 </a:t>
            </a:r>
            <a:r>
              <a:rPr lang="en-US" altLang="zh-TW" sz="2400" dirty="0" smtClean="0">
                <a:hlinkClick r:id="rId4"/>
              </a:rPr>
              <a:t>http://crazycat1130.pixnet.net/blog/post/1345538</a:t>
            </a:r>
            <a:endParaRPr lang="zh-TW" altLang="en-US" sz="2400" dirty="0"/>
          </a:p>
          <a:p>
            <a:r>
              <a:rPr lang="en-US" altLang="zh-TW" sz="2400" dirty="0"/>
              <a:t>Gonzalez, Rafael C., and Richard E. Woods, “Digital image processing,“ Prentice Hall, 2007. 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4892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altLang="zh-TW" dirty="0" smtClean="0"/>
              <a:t>Flow Chart</a:t>
            </a:r>
            <a:endParaRPr lang="zh-TW" altLang="en-US" dirty="0"/>
          </a:p>
        </p:txBody>
      </p:sp>
      <p:sp>
        <p:nvSpPr>
          <p:cNvPr id="8" name="流程圖: 資料 7"/>
          <p:cNvSpPr/>
          <p:nvPr/>
        </p:nvSpPr>
        <p:spPr>
          <a:xfrm>
            <a:off x="1946366" y="2016708"/>
            <a:ext cx="1528354" cy="84657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Input 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10150" y="2016708"/>
            <a:ext cx="1889760" cy="846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Extract header information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35340" y="2016708"/>
            <a:ext cx="1889760" cy="846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Extract pixel information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63350" y="687389"/>
            <a:ext cx="1403163" cy="226309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50" y="687389"/>
            <a:ext cx="1403163" cy="11669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22" y="1922102"/>
            <a:ext cx="960618" cy="9606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51" y="4850243"/>
            <a:ext cx="1399903" cy="13999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120052" y="3278958"/>
            <a:ext cx="1889760" cy="846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00" dirty="0" smtClean="0">
                <a:solidFill>
                  <a:schemeClr val="tx1"/>
                </a:solidFill>
              </a:rPr>
              <a:t>Rotate Lena &amp; covering the local image</a:t>
            </a:r>
            <a:endParaRPr lang="zh-TW" altLang="en-US" sz="17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63350" y="264562"/>
            <a:ext cx="1399903" cy="40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HW1-1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63350" y="4454005"/>
            <a:ext cx="1399903" cy="40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HW1-2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8" idx="5"/>
            <a:endCxn id="9" idx="1"/>
          </p:cNvCxnSpPr>
          <p:nvPr/>
        </p:nvCxnSpPr>
        <p:spPr>
          <a:xfrm>
            <a:off x="3321885" y="2439994"/>
            <a:ext cx="588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3"/>
            <a:endCxn id="10" idx="1"/>
          </p:cNvCxnSpPr>
          <p:nvPr/>
        </p:nvCxnSpPr>
        <p:spPr>
          <a:xfrm>
            <a:off x="5799910" y="2439994"/>
            <a:ext cx="4354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3"/>
          </p:cNvCxnSpPr>
          <p:nvPr/>
        </p:nvCxnSpPr>
        <p:spPr>
          <a:xfrm>
            <a:off x="8125100" y="2439994"/>
            <a:ext cx="1238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3" idx="2"/>
            <a:endCxn id="11" idx="0"/>
          </p:cNvCxnSpPr>
          <p:nvPr/>
        </p:nvCxnSpPr>
        <p:spPr>
          <a:xfrm>
            <a:off x="10064932" y="2950483"/>
            <a:ext cx="0" cy="328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1" idx="2"/>
            <a:endCxn id="12" idx="0"/>
          </p:cNvCxnSpPr>
          <p:nvPr/>
        </p:nvCxnSpPr>
        <p:spPr>
          <a:xfrm flipH="1">
            <a:off x="10063302" y="4125530"/>
            <a:ext cx="1630" cy="328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35340" y="3278958"/>
            <a:ext cx="1889760" cy="846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Transform to gray-level 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390059"/>
              </p:ext>
            </p:extLst>
          </p:nvPr>
        </p:nvGraphicFramePr>
        <p:xfrm>
          <a:off x="7341675" y="4857111"/>
          <a:ext cx="1402550" cy="140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點陣圖影像" r:id="rId6" imgW="4876920" imgH="4876920" progId="Paint.Picture">
                  <p:embed/>
                </p:oleObj>
              </mc:Choice>
              <mc:Fallback>
                <p:oleObj name="點陣圖影像" r:id="rId6" imgW="4876920" imgH="487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1675" y="4857111"/>
                        <a:ext cx="1402550" cy="140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519086"/>
              </p:ext>
            </p:extLst>
          </p:nvPr>
        </p:nvGraphicFramePr>
        <p:xfrm>
          <a:off x="5622698" y="4857111"/>
          <a:ext cx="1409414" cy="1409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點陣圖影像" r:id="rId8" imgW="4876920" imgH="4876920" progId="Paint.Picture">
                  <p:embed/>
                </p:oleObj>
              </mc:Choice>
              <mc:Fallback>
                <p:oleObj name="點陣圖影像" r:id="rId8" imgW="4876920" imgH="487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22698" y="4857111"/>
                        <a:ext cx="1409414" cy="1409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2431654" y="3278958"/>
            <a:ext cx="1889760" cy="846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Construct gray-level histogram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5860" y="4764620"/>
            <a:ext cx="2160872" cy="162241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4486" y="4790951"/>
            <a:ext cx="2125801" cy="1596084"/>
          </a:xfrm>
          <a:prstGeom prst="rect">
            <a:avLst/>
          </a:prstGeom>
        </p:spPr>
      </p:pic>
      <p:cxnSp>
        <p:nvCxnSpPr>
          <p:cNvPr id="32" name="直線單箭頭接點 31"/>
          <p:cNvCxnSpPr>
            <a:stCxn id="11" idx="1"/>
            <a:endCxn id="23" idx="3"/>
          </p:cNvCxnSpPr>
          <p:nvPr/>
        </p:nvCxnSpPr>
        <p:spPr>
          <a:xfrm flipH="1">
            <a:off x="8125100" y="3702244"/>
            <a:ext cx="9949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3" idx="1"/>
            <a:endCxn id="26" idx="3"/>
          </p:cNvCxnSpPr>
          <p:nvPr/>
        </p:nvCxnSpPr>
        <p:spPr>
          <a:xfrm flipH="1">
            <a:off x="4321414" y="3702244"/>
            <a:ext cx="19139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3" idx="2"/>
            <a:endCxn id="25" idx="0"/>
          </p:cNvCxnSpPr>
          <p:nvPr/>
        </p:nvCxnSpPr>
        <p:spPr>
          <a:xfrm flipH="1">
            <a:off x="6327405" y="4125530"/>
            <a:ext cx="852815" cy="73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3" idx="2"/>
            <a:endCxn id="24" idx="0"/>
          </p:cNvCxnSpPr>
          <p:nvPr/>
        </p:nvCxnSpPr>
        <p:spPr>
          <a:xfrm>
            <a:off x="7180220" y="4125530"/>
            <a:ext cx="862730" cy="73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6" idx="2"/>
            <a:endCxn id="28" idx="0"/>
          </p:cNvCxnSpPr>
          <p:nvPr/>
        </p:nvCxnSpPr>
        <p:spPr>
          <a:xfrm flipH="1">
            <a:off x="2247387" y="4125530"/>
            <a:ext cx="1129147" cy="665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6" idx="2"/>
            <a:endCxn id="27" idx="0"/>
          </p:cNvCxnSpPr>
          <p:nvPr/>
        </p:nvCxnSpPr>
        <p:spPr>
          <a:xfrm>
            <a:off x="3376534" y="4125530"/>
            <a:ext cx="959762" cy="6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765723" y="1115605"/>
            <a:ext cx="1889640" cy="871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512*512 and 180*180 24bits bmp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7499" y="4401866"/>
            <a:ext cx="409303" cy="4051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32974" y="4385783"/>
            <a:ext cx="409303" cy="4051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39567" y="4406650"/>
            <a:ext cx="409303" cy="4051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172197" y="4385783"/>
            <a:ext cx="409303" cy="4051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67916" y="6266525"/>
            <a:ext cx="1718977" cy="34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512*512 8bits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80220" y="6269056"/>
            <a:ext cx="1718977" cy="34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512*512 8bits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203812" y="6269056"/>
            <a:ext cx="1806000" cy="34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512*512 24bits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48654" y="2908573"/>
            <a:ext cx="8987246" cy="330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water</a:t>
            </a:r>
            <a:r>
              <a:rPr lang="zh-TW" altLang="en-US" dirty="0" smtClean="0">
                <a:solidFill>
                  <a:schemeClr val="tx1"/>
                </a:solidFill>
              </a:rPr>
              <a:t>圖的中心座標為寬</a:t>
            </a:r>
            <a:r>
              <a:rPr lang="en-US" altLang="zh-TW" dirty="0" smtClean="0">
                <a:solidFill>
                  <a:schemeClr val="tx1"/>
                </a:solidFill>
              </a:rPr>
              <a:t>:91</a:t>
            </a:r>
            <a:r>
              <a:rPr lang="zh-TW" altLang="en-US" dirty="0" smtClean="0">
                <a:solidFill>
                  <a:schemeClr val="tx1"/>
                </a:solidFill>
              </a:rPr>
              <a:t> 高</a:t>
            </a:r>
            <a:r>
              <a:rPr lang="en-US" altLang="zh-TW" dirty="0" smtClean="0">
                <a:solidFill>
                  <a:schemeClr val="tx1"/>
                </a:solidFill>
              </a:rPr>
              <a:t>:91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TW" dirty="0" smtClean="0">
                <a:solidFill>
                  <a:schemeClr val="tx1"/>
                </a:solidFill>
              </a:rPr>
              <a:t>Lena</a:t>
            </a:r>
            <a:r>
              <a:rPr lang="zh-TW" altLang="en-US" dirty="0" smtClean="0">
                <a:solidFill>
                  <a:schemeClr val="tx1"/>
                </a:solidFill>
              </a:rPr>
              <a:t>圖中為寬</a:t>
            </a:r>
            <a:r>
              <a:rPr lang="en-US" altLang="zh-TW" dirty="0" smtClean="0">
                <a:solidFill>
                  <a:schemeClr val="tx1"/>
                </a:solidFill>
              </a:rPr>
              <a:t>:151</a:t>
            </a:r>
            <a:r>
              <a:rPr lang="zh-TW" altLang="en-US" dirty="0" smtClean="0">
                <a:solidFill>
                  <a:schemeClr val="tx1"/>
                </a:solidFill>
              </a:rPr>
              <a:t> 高</a:t>
            </a:r>
            <a:r>
              <a:rPr lang="en-US" altLang="zh-TW" dirty="0" smtClean="0">
                <a:solidFill>
                  <a:schemeClr val="tx1"/>
                </a:solidFill>
              </a:rPr>
              <a:t>:87,water</a:t>
            </a:r>
            <a:r>
              <a:rPr lang="zh-TW" altLang="en-US" dirty="0" smtClean="0">
                <a:solidFill>
                  <a:schemeClr val="tx1"/>
                </a:solidFill>
              </a:rPr>
              <a:t>需取</a:t>
            </a:r>
            <a:r>
              <a:rPr lang="en-US" altLang="zh-TW" dirty="0" smtClean="0">
                <a:solidFill>
                  <a:schemeClr val="tx1"/>
                </a:solidFill>
              </a:rPr>
              <a:t>78</a:t>
            </a:r>
            <a:r>
              <a:rPr lang="zh-TW" altLang="en-US" dirty="0" smtClean="0">
                <a:solidFill>
                  <a:schemeClr val="tx1"/>
                </a:solidFill>
              </a:rPr>
              <a:t>*</a:t>
            </a:r>
            <a:r>
              <a:rPr lang="en-US" altLang="zh-TW" dirty="0" smtClean="0">
                <a:solidFill>
                  <a:schemeClr val="tx1"/>
                </a:solidFill>
              </a:rPr>
              <a:t>154(</a:t>
            </a:r>
            <a:r>
              <a:rPr lang="zh-TW" altLang="en-US" dirty="0" smtClean="0">
                <a:solidFill>
                  <a:schemeClr val="tx1"/>
                </a:solidFill>
              </a:rPr>
              <a:t>寬*高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 flipH="1" flipV="1">
            <a:off x="8699011" y="3262577"/>
            <a:ext cx="1003122" cy="26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4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轉檔方法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TW" altLang="en-US" sz="2800" dirty="0" smtClean="0">
                <a:latin typeface="Ebrima" panose="02000000000000000000" pitchFamily="2" charset="0"/>
                <a:ea typeface="微軟正黑體" panose="020B0604030504040204" pitchFamily="34" charset="-120"/>
                <a:cs typeface="Ebrima" panose="02000000000000000000" pitchFamily="2" charset="0"/>
              </a:rPr>
              <a:t>用</a:t>
            </a:r>
            <a:r>
              <a:rPr lang="en-US" altLang="zh-TW" sz="2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Matlab – imwrite()</a:t>
            </a:r>
          </a:p>
          <a:p>
            <a:pPr lvl="1"/>
            <a:r>
              <a:rPr lang="en-US" altLang="zh-TW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input_image=imread(‘water.jpg’);</a:t>
            </a:r>
          </a:p>
          <a:p>
            <a:pPr lvl="1"/>
            <a:r>
              <a:rPr lang="en-US" altLang="zh-TW" sz="2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imwrite(input_image,’water.bmp’,’bmp</a:t>
            </a:r>
            <a:r>
              <a:rPr lang="en-US" altLang="zh-TW" sz="2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’);</a:t>
            </a:r>
          </a:p>
          <a:p>
            <a:pPr lvl="1"/>
            <a:endParaRPr lang="en-US" altLang="zh-TW" sz="28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altLang="zh-TW" sz="2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Photoshop</a:t>
            </a:r>
          </a:p>
          <a:p>
            <a:pPr marL="274320" lvl="1" indent="0">
              <a:buNone/>
            </a:pPr>
            <a:endParaRPr lang="en-US" altLang="zh-TW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5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切</a:t>
            </a:r>
            <a:r>
              <a:rPr lang="zh-TW" altLang="en-US" dirty="0"/>
              <a:t>割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TW" altLang="en-US" sz="2800" dirty="0" smtClean="0">
                <a:latin typeface="Ebrima" panose="02000000000000000000" pitchFamily="2" charset="0"/>
                <a:ea typeface="微軟正黑體" panose="020B0604030504040204" pitchFamily="34" charset="-120"/>
                <a:cs typeface="Ebrima" panose="02000000000000000000" pitchFamily="2" charset="0"/>
              </a:rPr>
              <a:t>將</a:t>
            </a:r>
            <a:r>
              <a:rPr lang="en-US" altLang="zh-TW" sz="2800" dirty="0" smtClean="0">
                <a:latin typeface="Ebrima" panose="02000000000000000000" pitchFamily="2" charset="0"/>
                <a:ea typeface="微軟正黑體" panose="020B0604030504040204" pitchFamily="34" charset="-120"/>
                <a:cs typeface="Ebrima" panose="02000000000000000000" pitchFamily="2" charset="0"/>
              </a:rPr>
              <a:t>water.bmp</a:t>
            </a:r>
            <a:r>
              <a:rPr lang="zh-TW" altLang="en-US" sz="2800" dirty="0" smtClean="0">
                <a:latin typeface="Ebrima" panose="02000000000000000000" pitchFamily="2" charset="0"/>
                <a:ea typeface="微軟正黑體" panose="020B0604030504040204" pitchFamily="34" charset="-120"/>
                <a:cs typeface="Ebrima" panose="02000000000000000000" pitchFamily="2" charset="0"/>
              </a:rPr>
              <a:t>用小畫家開啟</a:t>
            </a:r>
            <a:r>
              <a:rPr lang="en-US" altLang="zh-TW" sz="2800" dirty="0" smtClean="0">
                <a:latin typeface="Ebrima" panose="02000000000000000000" pitchFamily="2" charset="0"/>
                <a:ea typeface="微軟正黑體" panose="020B0604030504040204" pitchFamily="34" charset="-120"/>
                <a:cs typeface="Ebrima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n-US" altLang="zh-TW" sz="2800" dirty="0" smtClean="0">
              <a:latin typeface="Ebrima" panose="02000000000000000000" pitchFamily="2" charset="0"/>
              <a:ea typeface="微軟正黑體" panose="020B0604030504040204" pitchFamily="34" charset="-12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en-US" altLang="zh-TW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77" y="2682813"/>
            <a:ext cx="2980917" cy="38848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42309" y="3169920"/>
            <a:ext cx="493326" cy="191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96297" y="2838994"/>
            <a:ext cx="351405" cy="330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3327" y="3848616"/>
            <a:ext cx="331164" cy="330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27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Introduction to Bitmap File(1/2)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803" y="1698173"/>
            <a:ext cx="7418394" cy="44762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86803" y="6244046"/>
            <a:ext cx="758660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hlinkClick r:id="rId3"/>
              </a:rPr>
              <a:t>http://crazycat1130.pixnet.net/blog/post/1345538#mark-11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83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 to Bitmap </a:t>
            </a:r>
            <a:r>
              <a:rPr lang="en-US" altLang="zh-TW" dirty="0" smtClean="0"/>
              <a:t>File(2/2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588" y="2103438"/>
            <a:ext cx="8034823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Color Transform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6" y="2014194"/>
            <a:ext cx="1478439" cy="1478439"/>
          </a:xfrm>
        </p:spPr>
      </p:pic>
      <p:sp>
        <p:nvSpPr>
          <p:cNvPr id="6" name="左大括弧 5"/>
          <p:cNvSpPr/>
          <p:nvPr/>
        </p:nvSpPr>
        <p:spPr>
          <a:xfrm rot="5400000">
            <a:off x="2084692" y="2299065"/>
            <a:ext cx="940525" cy="3500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59" y="4606343"/>
            <a:ext cx="1594681" cy="14813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554" y="4606343"/>
            <a:ext cx="1536991" cy="14784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959" y="4606343"/>
            <a:ext cx="1596714" cy="1478439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4824549" y="2439904"/>
            <a:ext cx="1733006" cy="62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29" y="2058369"/>
            <a:ext cx="1476681" cy="14766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82686" y="2943629"/>
            <a:ext cx="5416731" cy="912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Gray = 0.299*R + 0.587*G + 0.114*B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9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006" y="2264228"/>
            <a:ext cx="4094135" cy="307393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Construct gray-level histogram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317742"/>
              </p:ext>
            </p:extLst>
          </p:nvPr>
        </p:nvGraphicFramePr>
        <p:xfrm>
          <a:off x="1066800" y="2014194"/>
          <a:ext cx="3194522" cy="319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點陣圖影像" r:id="rId4" imgW="4876920" imgH="4876920" progId="Paint.Picture">
                  <p:embed/>
                </p:oleObj>
              </mc:Choice>
              <mc:Fallback>
                <p:oleObj name="點陣圖影像" r:id="rId4" imgW="4876920" imgH="487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2014194"/>
                        <a:ext cx="3194522" cy="319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向右箭號 5"/>
          <p:cNvSpPr/>
          <p:nvPr/>
        </p:nvSpPr>
        <p:spPr>
          <a:xfrm>
            <a:off x="4534287" y="3306655"/>
            <a:ext cx="168075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03262" y="5425440"/>
            <a:ext cx="2321597" cy="635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Lena &amp; Water gray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4274" y="5425440"/>
            <a:ext cx="2501246" cy="635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Gray-level histogram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6800" y="5947179"/>
            <a:ext cx="93442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Gonzalez, Rafael C., and Richard E. Woods, “Digital image processing,“ Prentice Hall, 2007 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42296" y="5208716"/>
            <a:ext cx="1985554" cy="21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Gray level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88006" y="2982591"/>
            <a:ext cx="235132" cy="1637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Number of pixels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2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61258"/>
            <a:ext cx="10058400" cy="1245326"/>
          </a:xfrm>
        </p:spPr>
        <p:txBody>
          <a:bodyPr/>
          <a:lstStyle/>
          <a:p>
            <a:pPr algn="ctr"/>
            <a:r>
              <a:rPr lang="en-US" altLang="zh-TW" dirty="0" smtClean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375954"/>
            <a:ext cx="10058400" cy="52164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 smtClean="0">
                <a:latin typeface="Ebrima" panose="02000000000000000000" pitchFamily="2" charset="0"/>
                <a:cs typeface="Ebrima" panose="02000000000000000000" pitchFamily="2" charset="0"/>
              </a:rPr>
              <a:t>Code and demo (70%)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Ebrima" panose="02000000000000000000" pitchFamily="2" charset="0"/>
                <a:cs typeface="Ebrima" panose="02000000000000000000" pitchFamily="2" charset="0"/>
              </a:rPr>
              <a:t>Read color image.(10%+10%)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Ebrima" panose="02000000000000000000" pitchFamily="2" charset="0"/>
                <a:cs typeface="Ebrima" panose="02000000000000000000" pitchFamily="2" charset="0"/>
              </a:rPr>
              <a:t>Rotate Lena and covering the local image.(10%+10%)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Ebrima" panose="02000000000000000000" pitchFamily="2" charset="0"/>
                <a:cs typeface="Ebrima" panose="02000000000000000000" pitchFamily="2" charset="0"/>
              </a:rPr>
              <a:t>Color image transform to gray-level image(15%)</a:t>
            </a:r>
          </a:p>
          <a:p>
            <a:pPr marL="274320" lvl="1" indent="0">
              <a:buNone/>
            </a:pPr>
            <a:r>
              <a:rPr lang="en-US" altLang="zh-TW" sz="2400" dirty="0">
                <a:latin typeface="Ebrima" panose="02000000000000000000" pitchFamily="2" charset="0"/>
                <a:cs typeface="Ebrima" panose="02000000000000000000" pitchFamily="2" charset="0"/>
              </a:rPr>
              <a:t>(Fig.1: 10%    ,   Fig.2: 5%)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Ebrima" panose="02000000000000000000" pitchFamily="2" charset="0"/>
                <a:cs typeface="Ebrima" panose="02000000000000000000" pitchFamily="2" charset="0"/>
              </a:rPr>
              <a:t>Construct gray-level histogram(15%)</a:t>
            </a:r>
          </a:p>
          <a:p>
            <a:pPr marL="274320" lvl="1" indent="0">
              <a:buNone/>
            </a:pPr>
            <a:r>
              <a:rPr lang="en-US" altLang="zh-TW" sz="2400" dirty="0">
                <a:latin typeface="Ebrima" panose="02000000000000000000" pitchFamily="2" charset="0"/>
                <a:cs typeface="Ebrima" panose="02000000000000000000" pitchFamily="2" charset="0"/>
              </a:rPr>
              <a:t>(Fig.1: 10%    ,   Fig.2: 5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%)</a:t>
            </a:r>
            <a:endParaRPr lang="en-US" altLang="zh-TW" sz="28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TW" sz="2800" dirty="0" smtClean="0">
                <a:latin typeface="Ebrima" panose="02000000000000000000" pitchFamily="2" charset="0"/>
                <a:cs typeface="Ebrima" panose="02000000000000000000" pitchFamily="2" charset="0"/>
              </a:rPr>
              <a:t>Report (30%)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Ebrima" panose="02000000000000000000" pitchFamily="2" charset="0"/>
                <a:cs typeface="Ebrima" panose="02000000000000000000" pitchFamily="2" charset="0"/>
              </a:rPr>
              <a:t>Flow chart % experiment results(20%)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Ebrima" panose="02000000000000000000" pitchFamily="2" charset="0"/>
                <a:cs typeface="Ebrima" panose="02000000000000000000" pitchFamily="2" charset="0"/>
              </a:rPr>
              <a:t>Discussions(10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%)</a:t>
            </a:r>
            <a:endParaRPr lang="en-US" altLang="zh-TW" sz="28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TW" sz="2800" dirty="0" smtClean="0">
                <a:latin typeface="Ebrima" panose="02000000000000000000" pitchFamily="2" charset="0"/>
                <a:cs typeface="Ebrima" panose="02000000000000000000" pitchFamily="2" charset="0"/>
              </a:rPr>
              <a:t>Use in C/C++ only. Matlab or OpenCV is not allowed.</a:t>
            </a:r>
            <a:r>
              <a:rPr lang="zh-TW" altLang="en-US" sz="2800" dirty="0" smtClean="0">
                <a:latin typeface="Ebrima" panose="02000000000000000000" pitchFamily="2" charset="0"/>
                <a:cs typeface="Ebrima" panose="02000000000000000000" pitchFamily="2" charset="0"/>
              </a:rPr>
              <a:t>只有在畫直方圖可以使用</a:t>
            </a:r>
            <a:r>
              <a:rPr lang="en-US" altLang="zh-TW" sz="2800" dirty="0" smtClean="0">
                <a:latin typeface="Ebrima" panose="02000000000000000000" pitchFamily="2" charset="0"/>
                <a:cs typeface="Ebrima" panose="02000000000000000000" pitchFamily="2" charset="0"/>
              </a:rPr>
              <a:t>Matlab</a:t>
            </a:r>
            <a:r>
              <a:rPr lang="zh-TW" altLang="en-US" sz="2800" dirty="0" smtClean="0">
                <a:latin typeface="Ebrima" panose="02000000000000000000" pitchFamily="2" charset="0"/>
                <a:cs typeface="Ebrima" panose="02000000000000000000" pitchFamily="2" charset="0"/>
              </a:rPr>
              <a:t>或其它軟體讀取使用</a:t>
            </a:r>
            <a:r>
              <a:rPr lang="en-US" altLang="zh-TW" sz="2800" dirty="0" smtClean="0">
                <a:latin typeface="Ebrima" panose="02000000000000000000" pitchFamily="2" charset="0"/>
                <a:cs typeface="Ebrima" panose="02000000000000000000" pitchFamily="2" charset="0"/>
              </a:rPr>
              <a:t>C/C++</a:t>
            </a:r>
            <a:r>
              <a:rPr lang="zh-TW" altLang="en-US" sz="2800" dirty="0" smtClean="0">
                <a:latin typeface="Ebrima" panose="02000000000000000000" pitchFamily="2" charset="0"/>
                <a:cs typeface="Ebrima" panose="02000000000000000000" pitchFamily="2" charset="0"/>
              </a:rPr>
              <a:t>實做完輸出的資料來繪畫直方圖</a:t>
            </a:r>
            <a:r>
              <a:rPr lang="en-US" altLang="zh-TW" sz="2800" dirty="0" smtClean="0">
                <a:latin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274320" lvl="1" indent="0">
              <a:buNone/>
            </a:pPr>
            <a:endParaRPr lang="en-US" altLang="zh-TW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76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3666</TotalTime>
  <Words>482</Words>
  <Application>Microsoft Office PowerPoint</Application>
  <PresentationFormat>寬螢幕</PresentationFormat>
  <Paragraphs>77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微軟正黑體</vt:lpstr>
      <vt:lpstr>新細明體</vt:lpstr>
      <vt:lpstr>Arial Rounded MT Bold</vt:lpstr>
      <vt:lpstr>Century Gothic</vt:lpstr>
      <vt:lpstr>Ebrima</vt:lpstr>
      <vt:lpstr>Garamond</vt:lpstr>
      <vt:lpstr>Times New Roman</vt:lpstr>
      <vt:lpstr>Wingdings</vt:lpstr>
      <vt:lpstr>肥皂</vt:lpstr>
      <vt:lpstr>點陣圖影像</vt:lpstr>
      <vt:lpstr>PowerPoint 簡報</vt:lpstr>
      <vt:lpstr>Flow Chart</vt:lpstr>
      <vt:lpstr>轉檔方法</vt:lpstr>
      <vt:lpstr>切割方法</vt:lpstr>
      <vt:lpstr>Introduction to Bitmap File(1/2)</vt:lpstr>
      <vt:lpstr>Introduction to Bitmap File(2/2)</vt:lpstr>
      <vt:lpstr>Color Transform</vt:lpstr>
      <vt:lpstr>Construct gray-level histogram</vt:lpstr>
      <vt:lpstr>Grading Policy</vt:lpstr>
      <vt:lpstr>Due Date &amp; Demo Schedule</vt:lpstr>
      <vt:lpstr>NOTE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</dc:creator>
  <cp:lastModifiedBy>chris</cp:lastModifiedBy>
  <cp:revision>145</cp:revision>
  <dcterms:created xsi:type="dcterms:W3CDTF">2016-10-02T07:41:37Z</dcterms:created>
  <dcterms:modified xsi:type="dcterms:W3CDTF">2017-09-28T15:02:08Z</dcterms:modified>
</cp:coreProperties>
</file>