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  <p:sldId id="279" r:id="rId3"/>
    <p:sldId id="280" r:id="rId4"/>
    <p:sldId id="275" r:id="rId5"/>
    <p:sldId id="274" r:id="rId6"/>
    <p:sldId id="282" r:id="rId7"/>
    <p:sldId id="276" r:id="rId8"/>
    <p:sldId id="268" r:id="rId9"/>
    <p:sldId id="278" r:id="rId10"/>
    <p:sldId id="277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4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2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26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233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08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3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1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1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E597B8-AC62-4AC7-956D-BC64E0F0897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5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png"/><Relationship Id="rId5" Type="http://schemas.openxmlformats.org/officeDocument/2006/relationships/image" Target="../media/image6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 smtClean="0">
                <a:solidFill>
                  <a:srgbClr val="002060"/>
                </a:solidFill>
                <a:latin typeface="+mj-lt"/>
              </a:rPr>
              <a:t>Digital Image Processing HW#2</a:t>
            </a:r>
            <a:endParaRPr lang="en-US" altLang="zh-TW" sz="36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Instructor: Chih-Wei Tang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唐之瑋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TA: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Ching Huang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黃竫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Visual Communications Lab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Dep. of Communication Engineering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National Central University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Date: 2017/10/27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1" y="3200400"/>
            <a:ext cx="1968201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Due Date &amp; Demo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Demo Date: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Tuesday Nov.14 or Wednesday Nov.15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Demo time: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14:00 or 18:00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at E1-214-1(@</a:t>
            </a:r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VCLab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domo schedule will be announced at the TA webpage.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You should send your project and report to LMS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before Nov.14, 13:30.</a:t>
            </a:r>
          </a:p>
          <a:p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上傳檔名格式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_</a:t>
            </a:r>
            <a:r>
              <a:rPr lang="zh-TW" altLang="en-US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姓名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,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未依規定者扣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5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分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zh-TW" sz="24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TA will use another image to test your code.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Do it yourself.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No delay!!!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(If you have special case, please send email tell us early.)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You still can get some grades when you fail to operate in demo(I will give grades according to your code).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5094514"/>
            <a:ext cx="9666514" cy="11146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The details will be announced on our course website.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(http://140.115.154.40/vclab/html/course/DIP2017.html)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Goldhill.bmp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載點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http://www.eecs.qmul.ac.uk/~phao/CIP/Images/Goldhill.bmp</a:t>
            </a:r>
            <a:endParaRPr lang="en-US" altLang="zh-TW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TW" sz="2400" dirty="0" smtClean="0"/>
              <a:t>Peak Signal to Noise Ratio(PSNR)</a:t>
            </a:r>
          </a:p>
          <a:p>
            <a:pPr marL="0" indent="0">
              <a:buNone/>
            </a:pPr>
            <a:r>
              <a:rPr lang="en-US" altLang="zh-TW" sz="2400" dirty="0" smtClean="0"/>
              <a:t>https</a:t>
            </a:r>
            <a:r>
              <a:rPr lang="en-US" altLang="zh-TW" sz="2400" dirty="0"/>
              <a:t>://cg2010studio.com/2013/01/06/%E5%B3%B0%E5%80%BC%E4%BF%A1%E8%99%9F%E9%9B%9C%E8%A8%8A%E6%AF%94-peak-signal-to-noise-ratio</a:t>
            </a:r>
            <a:r>
              <a:rPr lang="en-US" altLang="zh-TW" sz="2400" dirty="0" smtClean="0"/>
              <a:t>/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48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Flow Chart(1/2)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2142944" cy="2142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7426" y="2662380"/>
                <a:ext cx="2110892" cy="8465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Pre-processing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26" y="2662380"/>
                <a:ext cx="2110892" cy="8465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096000" y="2662380"/>
            <a:ext cx="2110892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Discrete Fourier Transform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945216"/>
              </p:ext>
            </p:extLst>
          </p:nvPr>
        </p:nvGraphicFramePr>
        <p:xfrm>
          <a:off x="9199709" y="2009579"/>
          <a:ext cx="2147559" cy="214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點陣圖影像" r:id="rId5" imgW="4876920" imgH="4876920" progId="Paint.Picture">
                  <p:embed/>
                </p:oleObj>
              </mc:Choice>
              <mc:Fallback>
                <p:oleObj name="點陣圖影像" r:id="rId5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9709" y="2009579"/>
                        <a:ext cx="2147559" cy="2147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199709" y="1419497"/>
            <a:ext cx="2142944" cy="59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2474" y="1374103"/>
            <a:ext cx="2291596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512*512 8bits bmp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99840" y="2974561"/>
            <a:ext cx="806921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F(</a:t>
            </a:r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u,v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>
            <a:stCxn id="4" idx="3"/>
            <a:endCxn id="5" idx="1"/>
          </p:cNvCxnSpPr>
          <p:nvPr/>
        </p:nvCxnSpPr>
        <p:spPr>
          <a:xfrm>
            <a:off x="3209744" y="3085666"/>
            <a:ext cx="387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6" idx="1"/>
          </p:cNvCxnSpPr>
          <p:nvPr/>
        </p:nvCxnSpPr>
        <p:spPr>
          <a:xfrm>
            <a:off x="5708318" y="3085666"/>
            <a:ext cx="387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3"/>
            <a:endCxn id="7" idx="1"/>
          </p:cNvCxnSpPr>
          <p:nvPr/>
        </p:nvCxnSpPr>
        <p:spPr>
          <a:xfrm flipV="1">
            <a:off x="8206892" y="3083358"/>
            <a:ext cx="992817" cy="2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Flow Chart(2/2)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8" y="2605381"/>
            <a:ext cx="1548247" cy="15482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8087" y="2956218"/>
            <a:ext cx="2110892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Padding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40554" y="2935498"/>
            <a:ext cx="2110892" cy="888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Gaussian LPF in the Spatial Domain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9910" y="2086878"/>
            <a:ext cx="1548247" cy="504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HW2-1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690" y="2105569"/>
            <a:ext cx="2291596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512*512 8bits bmp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372783" y="4381322"/>
            <a:ext cx="415652" cy="471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─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2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5" y="4895670"/>
            <a:ext cx="1548247" cy="1548247"/>
          </a:xfrm>
          <a:prstGeom prst="rect">
            <a:avLst/>
          </a:prstGeom>
        </p:spPr>
      </p:pic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964536"/>
              </p:ext>
            </p:extLst>
          </p:nvPr>
        </p:nvGraphicFramePr>
        <p:xfrm>
          <a:off x="7539910" y="2605379"/>
          <a:ext cx="1548247" cy="1548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點陣圖影像" r:id="rId4" imgW="4876920" imgH="4876920" progId="Paint.Picture">
                  <p:embed/>
                </p:oleObj>
              </mc:Choice>
              <mc:Fallback>
                <p:oleObj name="點陣圖影像" r:id="rId4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9910" y="2605379"/>
                        <a:ext cx="1548247" cy="1548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56461"/>
              </p:ext>
            </p:extLst>
          </p:nvPr>
        </p:nvGraphicFramePr>
        <p:xfrm>
          <a:off x="7547921" y="4895670"/>
          <a:ext cx="1545136" cy="154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點陣圖影像" r:id="rId6" imgW="4876920" imgH="4876920" progId="Paint.Picture">
                  <p:embed/>
                </p:oleObj>
              </mc:Choice>
              <mc:Fallback>
                <p:oleObj name="點陣圖影像" r:id="rId6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7921" y="4895670"/>
                        <a:ext cx="1545136" cy="1545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34557"/>
              </p:ext>
            </p:extLst>
          </p:nvPr>
        </p:nvGraphicFramePr>
        <p:xfrm>
          <a:off x="10230712" y="3844675"/>
          <a:ext cx="1545136" cy="154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點陣圖影像" r:id="rId8" imgW="4876920" imgH="4876920" progId="Paint.Picture">
                  <p:embed/>
                </p:oleObj>
              </mc:Choice>
              <mc:Fallback>
                <p:oleObj name="點陣圖影像" r:id="rId8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30712" y="3844675"/>
                        <a:ext cx="1545136" cy="1545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2533187" y="5246506"/>
            <a:ext cx="2110892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Padding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40554" y="5225787"/>
            <a:ext cx="2110892" cy="888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Gaussian LPF in the Spatial Domain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9909" y="4384154"/>
            <a:ext cx="1548247" cy="504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HW2-2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/>
          <p:cNvCxnSpPr>
            <a:stCxn id="4" idx="3"/>
            <a:endCxn id="5" idx="1"/>
          </p:cNvCxnSpPr>
          <p:nvPr/>
        </p:nvCxnSpPr>
        <p:spPr>
          <a:xfrm flipV="1">
            <a:off x="2146385" y="3379504"/>
            <a:ext cx="391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" idx="3"/>
            <a:endCxn id="6" idx="1"/>
          </p:cNvCxnSpPr>
          <p:nvPr/>
        </p:nvCxnSpPr>
        <p:spPr>
          <a:xfrm>
            <a:off x="4648979" y="3379504"/>
            <a:ext cx="391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6" idx="3"/>
            <a:endCxn id="25" idx="1"/>
          </p:cNvCxnSpPr>
          <p:nvPr/>
        </p:nvCxnSpPr>
        <p:spPr>
          <a:xfrm flipV="1">
            <a:off x="7151446" y="3379502"/>
            <a:ext cx="38846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2" idx="3"/>
            <a:endCxn id="28" idx="1"/>
          </p:cNvCxnSpPr>
          <p:nvPr/>
        </p:nvCxnSpPr>
        <p:spPr>
          <a:xfrm flipV="1">
            <a:off x="2141612" y="5669792"/>
            <a:ext cx="39157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8" idx="3"/>
            <a:endCxn id="29" idx="1"/>
          </p:cNvCxnSpPr>
          <p:nvPr/>
        </p:nvCxnSpPr>
        <p:spPr>
          <a:xfrm>
            <a:off x="4644079" y="5669792"/>
            <a:ext cx="3964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9" idx="3"/>
            <a:endCxn id="26" idx="1"/>
          </p:cNvCxnSpPr>
          <p:nvPr/>
        </p:nvCxnSpPr>
        <p:spPr>
          <a:xfrm flipV="1">
            <a:off x="7151446" y="5668238"/>
            <a:ext cx="396475" cy="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0" idx="0"/>
          </p:cNvCxnSpPr>
          <p:nvPr/>
        </p:nvCxnSpPr>
        <p:spPr>
          <a:xfrm rot="16200000" flipH="1">
            <a:off x="8833472" y="3634185"/>
            <a:ext cx="1001820" cy="492453"/>
          </a:xfrm>
          <a:prstGeom prst="bentConnector3">
            <a:avLst>
              <a:gd name="adj1" fmla="val 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endCxn id="20" idx="4"/>
          </p:cNvCxnSpPr>
          <p:nvPr/>
        </p:nvCxnSpPr>
        <p:spPr>
          <a:xfrm rot="5400000" flipH="1" flipV="1">
            <a:off x="8895845" y="5045476"/>
            <a:ext cx="877075" cy="492454"/>
          </a:xfrm>
          <a:prstGeom prst="bentConnector3">
            <a:avLst>
              <a:gd name="adj1" fmla="val 13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0" idx="6"/>
            <a:endCxn id="27" idx="1"/>
          </p:cNvCxnSpPr>
          <p:nvPr/>
        </p:nvCxnSpPr>
        <p:spPr>
          <a:xfrm flipV="1">
            <a:off x="9788435" y="4617243"/>
            <a:ext cx="4422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21690" y="4404380"/>
            <a:ext cx="2291596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512*512 8bits bmp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230712" y="3329280"/>
            <a:ext cx="1548247" cy="504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HW3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5183276" y="2003834"/>
                <a:ext cx="580640" cy="68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TW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x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76" y="2003834"/>
                <a:ext cx="580640" cy="680869"/>
              </a:xfrm>
              <a:prstGeom prst="rect">
                <a:avLst/>
              </a:prstGeom>
              <a:blipFill rotWithShape="0">
                <a:blip r:embed="rId10"/>
                <a:stretch>
                  <a:fillRect r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3034"/>
              </p:ext>
            </p:extLst>
          </p:nvPr>
        </p:nvGraphicFramePr>
        <p:xfrm>
          <a:off x="5763916" y="1807588"/>
          <a:ext cx="9065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86"/>
                <a:gridCol w="302186"/>
                <a:gridCol w="302186"/>
              </a:tblGrid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183276" y="4404378"/>
                <a:ext cx="580640" cy="68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TW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x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76" y="4404378"/>
                <a:ext cx="580640" cy="680869"/>
              </a:xfrm>
              <a:prstGeom prst="rect">
                <a:avLst/>
              </a:prstGeom>
              <a:blipFill rotWithShape="0">
                <a:blip r:embed="rId11"/>
                <a:stretch>
                  <a:fillRect r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3920"/>
              </p:ext>
            </p:extLst>
          </p:nvPr>
        </p:nvGraphicFramePr>
        <p:xfrm>
          <a:off x="5763916" y="4087812"/>
          <a:ext cx="9065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86"/>
                <a:gridCol w="302186"/>
                <a:gridCol w="302186"/>
              </a:tblGrid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6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Discrete Fourier Transform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二維離散傅立葉轉換公式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 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F(</a:t>
                </a:r>
                <a:r>
                  <a:rPr lang="en-US" altLang="zh-TW" sz="2800" dirty="0" err="1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u,v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𝑀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𝑦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𝑁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𝑓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(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𝑦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2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𝜋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𝑢𝑥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𝑣𝑦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Ebrima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其中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u = 0,1,2,…,M-1; v = 0,1,2,…,N-1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1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455268" y="6123966"/>
            <a:ext cx="5061442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Gaussian </a:t>
            </a:r>
            <a:r>
              <a:rPr lang="en-US" altLang="zh-TW" dirty="0" err="1" smtClean="0"/>
              <a:t>Lowpass</a:t>
            </a:r>
            <a:r>
              <a:rPr lang="en-US" altLang="zh-TW" dirty="0" smtClean="0"/>
              <a:t> Filters in the Spatial </a:t>
            </a:r>
            <a:r>
              <a:rPr lang="en-US" altLang="zh-TW" dirty="0" smtClean="0"/>
              <a:t>Domain(1/2)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 Mask: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28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Ebrima" panose="02000000000000000000" pitchFamily="2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Ebrima" panose="02000000000000000000" pitchFamily="2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Ebrima" panose="02000000000000000000" pitchFamily="2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x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x</a:t>
                </a:r>
                <a:endParaRPr lang="en-US" altLang="zh-TW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Ebrima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Padding: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Ebrima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1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455268" y="6123966"/>
            <a:ext cx="5061442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23613"/>
              </p:ext>
            </p:extLst>
          </p:nvPr>
        </p:nvGraphicFramePr>
        <p:xfrm>
          <a:off x="3863280" y="2277678"/>
          <a:ext cx="2232720" cy="139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40"/>
                <a:gridCol w="744240"/>
                <a:gridCol w="744240"/>
              </a:tblGrid>
              <a:tr h="465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直線接點 17"/>
          <p:cNvCxnSpPr/>
          <p:nvPr/>
        </p:nvCxnSpPr>
        <p:spPr>
          <a:xfrm>
            <a:off x="2971800" y="4303986"/>
            <a:ext cx="5005552" cy="7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4162698" y="3753394"/>
            <a:ext cx="8708" cy="2927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8194"/>
              </p:ext>
            </p:extLst>
          </p:nvPr>
        </p:nvGraphicFramePr>
        <p:xfrm>
          <a:off x="7664571" y="2277678"/>
          <a:ext cx="2232720" cy="139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40"/>
                <a:gridCol w="744240"/>
                <a:gridCol w="744240"/>
              </a:tblGrid>
              <a:tr h="465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76709"/>
              </p:ext>
            </p:extLst>
          </p:nvPr>
        </p:nvGraphicFramePr>
        <p:xfrm>
          <a:off x="3395719" y="3856886"/>
          <a:ext cx="3848535" cy="22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07"/>
                <a:gridCol w="769707"/>
                <a:gridCol w="769707"/>
                <a:gridCol w="769707"/>
                <a:gridCol w="769707"/>
              </a:tblGrid>
              <a:tr h="453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f(1,1)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f(1,0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f(1,1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f(1,2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f(0,1)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f(0,0)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f(0,1)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f(0,2)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3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f(1,1)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f(1,0)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f(1,1)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f(1,2)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3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f(2,1)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f(2,0)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f(2,1)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f(2,2)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341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2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Gaussian </a:t>
            </a:r>
            <a:r>
              <a:rPr lang="en-US" altLang="zh-TW" dirty="0" err="1" smtClean="0"/>
              <a:t>Lowpass</a:t>
            </a:r>
            <a:r>
              <a:rPr lang="en-US" altLang="zh-TW" dirty="0" smtClean="0"/>
              <a:t> Filters in the Spatial </a:t>
            </a:r>
            <a:r>
              <a:rPr lang="en-US" altLang="zh-TW" dirty="0" smtClean="0"/>
              <a:t>Domain(2/2)-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Chapter </a:t>
            </a:r>
            <a:r>
              <a:rPr lang="en-US" altLang="zh-TW" sz="2800" dirty="0"/>
              <a:t>4 Image Enhancement in the Frequency Domain (Part I)</a:t>
            </a:r>
            <a:r>
              <a:rPr lang="zh-TW" altLang="en-US" sz="2800" dirty="0" smtClean="0"/>
              <a:t>課程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投影片</a:t>
            </a:r>
            <a:r>
              <a:rPr lang="en-US" altLang="zh-TW" sz="2800" dirty="0"/>
              <a:t>pp. 25-27: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TW" sz="2800" dirty="0" smtClean="0"/>
              <a:t>frequency </a:t>
            </a:r>
            <a:r>
              <a:rPr lang="en-US" altLang="zh-TW" sz="2800" dirty="0"/>
              <a:t>domain</a:t>
            </a:r>
            <a:r>
              <a:rPr lang="zh-TW" altLang="en-US" sz="2800" dirty="0"/>
              <a:t>的</a:t>
            </a:r>
            <a:r>
              <a:rPr lang="en-US" altLang="zh-TW" sz="2800" dirty="0"/>
              <a:t>Gaussian LPF</a:t>
            </a:r>
            <a:r>
              <a:rPr lang="zh-TW" altLang="en-US" sz="2800" dirty="0"/>
              <a:t>的</a:t>
            </a:r>
            <a:r>
              <a:rPr lang="en-US" altLang="zh-TW" sz="2800" dirty="0"/>
              <a:t>sigma(standard deviation)</a:t>
            </a:r>
            <a:r>
              <a:rPr lang="zh-TW" altLang="en-US" sz="2800" dirty="0"/>
              <a:t>越大</a:t>
            </a:r>
            <a:r>
              <a:rPr lang="en-US" altLang="zh-TW" sz="2800" dirty="0"/>
              <a:t>,</a:t>
            </a:r>
            <a:r>
              <a:rPr lang="zh-TW" altLang="en-US" sz="2800" dirty="0"/>
              <a:t>則濾波後的影像越清晰</a:t>
            </a:r>
            <a:r>
              <a:rPr lang="en-US" altLang="zh-TW" sz="2800" dirty="0"/>
              <a:t>(</a:t>
            </a:r>
            <a:r>
              <a:rPr lang="zh-TW" altLang="en-US" sz="2800" dirty="0"/>
              <a:t>因為越多高頻成分未被濾除</a:t>
            </a:r>
            <a:r>
              <a:rPr lang="en-US" altLang="zh-TW" sz="2800" dirty="0"/>
              <a:t>),</a:t>
            </a:r>
            <a:r>
              <a:rPr lang="zh-TW" altLang="en-US" sz="2800" dirty="0"/>
              <a:t>而此時對應的</a:t>
            </a:r>
            <a:r>
              <a:rPr lang="en-US" altLang="zh-TW" sz="2800" dirty="0"/>
              <a:t>Gaussian low pass mask (</a:t>
            </a:r>
            <a:r>
              <a:rPr lang="en-US" altLang="zh-TW" sz="2800" dirty="0" smtClean="0"/>
              <a:t>spatial domain</a:t>
            </a:r>
            <a:r>
              <a:rPr lang="en-US" altLang="zh-TW" sz="2800" dirty="0"/>
              <a:t>)</a:t>
            </a:r>
            <a:r>
              <a:rPr lang="zh-TW" altLang="en-US" sz="2800" dirty="0"/>
              <a:t>運作範圍就越小</a:t>
            </a:r>
            <a:r>
              <a:rPr lang="en-US" altLang="zh-TW" sz="2800" dirty="0"/>
              <a:t>(equations in p.25),</a:t>
            </a:r>
            <a:r>
              <a:rPr lang="zh-TW" altLang="en-US" sz="2800" dirty="0"/>
              <a:t>且</a:t>
            </a:r>
            <a:r>
              <a:rPr lang="en-US" altLang="zh-TW" sz="2800" dirty="0"/>
              <a:t>mask</a:t>
            </a:r>
            <a:r>
              <a:rPr lang="zh-TW" altLang="en-US" sz="2800" dirty="0"/>
              <a:t>中間區域的</a:t>
            </a:r>
            <a:r>
              <a:rPr lang="en-US" altLang="zh-TW" sz="2800" dirty="0"/>
              <a:t>weight</a:t>
            </a:r>
            <a:r>
              <a:rPr lang="zh-TW" altLang="en-US" sz="2800" dirty="0"/>
              <a:t>變大</a:t>
            </a:r>
            <a:r>
              <a:rPr lang="en-US" altLang="zh-TW" sz="2800" dirty="0"/>
              <a:t>.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Ebrima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Ebrima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Ebrima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Ebrima" panose="02000000000000000000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5268" y="6123966"/>
            <a:ext cx="5061442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Peak Signal to Noise Ratio(PSNR)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PSNR = 10 *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𝑀𝑆𝐸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MSE(Mean Square Error)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𝐼𝑚𝑎𝑔𝑒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𝑠𝑖𝑧𝑒</m:t>
                            </m:r>
                          </m:sup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Ebrima" panose="02000000000000000000" pitchFamily="2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𝐼𝑚𝑎𝑔𝑒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𝑆𝑖𝑧𝑒</m:t>
                        </m:r>
                      </m:den>
                    </m:f>
                  </m:oMath>
                </a14:m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  <a:cs typeface="Ebrima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Ebrima" panose="02000000000000000000" pitchFamily="2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: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原始影像第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n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個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pixel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值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Ebrima" panose="02000000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: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經處理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(Filtering)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後的影像第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n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個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pixel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值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Image size: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影像長度*寬度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Ebrima" panose="02000000000000000000" pitchFamily="2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Ebrima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b="-18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455268" y="6123966"/>
            <a:ext cx="5061442" cy="68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Grading Policy(1/2)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Code and demo(70%)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HW1 (30%)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HW2-1(15%)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HW2-2(15%)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HW3(10%)</a:t>
            </a:r>
          </a:p>
          <a:p>
            <a:pPr marL="274320" lvl="1" indent="0">
              <a:buNone/>
            </a:pP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Use in C/C++ only, </a:t>
            </a:r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Matlab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or </a:t>
            </a:r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OpenCV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is not allowed.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Use DFT in HW1 only, Fast Fourier Transform(FFT) is not allowed. </a:t>
            </a:r>
            <a:endParaRPr lang="en-US" altLang="zh-TW" sz="2400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6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Grading Policy(2/2)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Report(30%)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Please discuss: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To observe the experiment result when using different mask in Gaussian </a:t>
            </a:r>
            <a:r>
              <a:rPr lang="en-US" altLang="zh-TW" sz="2200" dirty="0">
                <a:latin typeface="Ebrima" panose="02000000000000000000" pitchFamily="2" charset="0"/>
                <a:cs typeface="Ebrima" panose="02000000000000000000" pitchFamily="2" charset="0"/>
              </a:rPr>
              <a:t>L</a:t>
            </a: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PF.(PSNR)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report should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流程圖</a:t>
            </a: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實</a:t>
            </a:r>
            <a:r>
              <a:rPr lang="zh-TW" altLang="en-US" sz="2200" dirty="0">
                <a:latin typeface="Ebrima" panose="02000000000000000000" pitchFamily="2" charset="0"/>
                <a:cs typeface="Ebrima" panose="02000000000000000000" pitchFamily="2" charset="0"/>
              </a:rPr>
              <a:t>驗</a:t>
            </a: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結果</a:t>
            </a: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分析比較</a:t>
            </a: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Reference</a:t>
            </a:r>
            <a:endParaRPr lang="en-US" altLang="zh-TW" sz="22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4887</TotalTime>
  <Words>505</Words>
  <Application>Microsoft Office PowerPoint</Application>
  <PresentationFormat>寬螢幕</PresentationFormat>
  <Paragraphs>136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Arial Unicode MS</vt:lpstr>
      <vt:lpstr>新細明體</vt:lpstr>
      <vt:lpstr>標楷體</vt:lpstr>
      <vt:lpstr>Arial</vt:lpstr>
      <vt:lpstr>Arial Rounded MT Bold</vt:lpstr>
      <vt:lpstr>Cambria Math</vt:lpstr>
      <vt:lpstr>Century Gothic</vt:lpstr>
      <vt:lpstr>Ebrima</vt:lpstr>
      <vt:lpstr>Garamond</vt:lpstr>
      <vt:lpstr>Wingdings</vt:lpstr>
      <vt:lpstr>肥皂</vt:lpstr>
      <vt:lpstr>點陣圖影像</vt:lpstr>
      <vt:lpstr>PowerPoint 簡報</vt:lpstr>
      <vt:lpstr>Flow Chart(1/2)</vt:lpstr>
      <vt:lpstr>Flow Chart(2/2)</vt:lpstr>
      <vt:lpstr>Discrete Fourier Transform</vt:lpstr>
      <vt:lpstr>Gaussian Lowpass Filters in the Spatial Domain(1/2)</vt:lpstr>
      <vt:lpstr>Gaussian Lowpass Filters in the Spatial Domain(2/2)-補充</vt:lpstr>
      <vt:lpstr>Peak Signal to Noise Ratio(PSNR)</vt:lpstr>
      <vt:lpstr>Grading Policy(1/2)</vt:lpstr>
      <vt:lpstr>Grading Policy(2/2)</vt:lpstr>
      <vt:lpstr>Due Date &amp; Demo Schedule</vt:lpstr>
      <vt:lpstr>NOTE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</dc:creator>
  <cp:lastModifiedBy>chris</cp:lastModifiedBy>
  <cp:revision>177</cp:revision>
  <dcterms:created xsi:type="dcterms:W3CDTF">2016-10-02T07:41:37Z</dcterms:created>
  <dcterms:modified xsi:type="dcterms:W3CDTF">2017-10-28T07:34:25Z</dcterms:modified>
</cp:coreProperties>
</file>