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36" r:id="rId3"/>
    <p:sldId id="263" r:id="rId4"/>
    <p:sldId id="291" r:id="rId5"/>
    <p:sldId id="357" r:id="rId6"/>
    <p:sldId id="286" r:id="rId7"/>
    <p:sldId id="344" r:id="rId8"/>
    <p:sldId id="343" r:id="rId9"/>
    <p:sldId id="337" r:id="rId10"/>
    <p:sldId id="356" r:id="rId11"/>
    <p:sldId id="287" r:id="rId12"/>
    <p:sldId id="341" r:id="rId13"/>
    <p:sldId id="340" r:id="rId14"/>
    <p:sldId id="359" r:id="rId15"/>
    <p:sldId id="339" r:id="rId16"/>
    <p:sldId id="358" r:id="rId17"/>
    <p:sldId id="288" r:id="rId18"/>
    <p:sldId id="348" r:id="rId19"/>
    <p:sldId id="346" r:id="rId20"/>
    <p:sldId id="351" r:id="rId21"/>
    <p:sldId id="352" r:id="rId22"/>
    <p:sldId id="353" r:id="rId23"/>
    <p:sldId id="354" r:id="rId24"/>
    <p:sldId id="355" r:id="rId25"/>
    <p:sldId id="349" r:id="rId26"/>
    <p:sldId id="347" r:id="rId27"/>
    <p:sldId id="345" r:id="rId28"/>
    <p:sldId id="290" r:id="rId29"/>
    <p:sldId id="350" r:id="rId30"/>
    <p:sldId id="274" r:id="rId31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9948" autoAdjust="0"/>
  </p:normalViewPr>
  <p:slideViewPr>
    <p:cSldViewPr>
      <p:cViewPr varScale="1">
        <p:scale>
          <a:sx n="114" d="100"/>
          <a:sy n="114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協作的優點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多個</a:t>
            </a:r>
            <a:r>
              <a:rPr lang="en-US" altLang="zh-TW" dirty="0"/>
              <a:t>MAV</a:t>
            </a:r>
            <a:r>
              <a:rPr lang="zh-TW" altLang="en-US" dirty="0"/>
              <a:t>相互協作以更準確地進行本地化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協作還可以減少單個</a:t>
            </a:r>
            <a:r>
              <a:rPr lang="en-US" altLang="zh-TW" dirty="0"/>
              <a:t>MAV</a:t>
            </a:r>
            <a:r>
              <a:rPr lang="zh-TW" altLang="en-US" dirty="0"/>
              <a:t>的計算負荷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07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9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367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828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62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90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協作的優點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多個</a:t>
            </a:r>
            <a:r>
              <a:rPr lang="en-US" altLang="zh-TW" dirty="0"/>
              <a:t>MAV</a:t>
            </a:r>
            <a:r>
              <a:rPr lang="zh-TW" altLang="en-US" dirty="0"/>
              <a:t>相互協作以更準確地進行本地化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協作還可以減少單個</a:t>
            </a:r>
            <a:r>
              <a:rPr lang="en-US" altLang="zh-TW" dirty="0"/>
              <a:t>MAV</a:t>
            </a:r>
            <a:r>
              <a:rPr lang="zh-TW" altLang="en-US" dirty="0"/>
              <a:t>的計算負荷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94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協作的優點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多個</a:t>
            </a:r>
            <a:r>
              <a:rPr lang="en-US" altLang="zh-TW" dirty="0"/>
              <a:t>MAV</a:t>
            </a:r>
            <a:r>
              <a:rPr lang="zh-TW" altLang="en-US" dirty="0"/>
              <a:t>相互協作以更準確地進行本地化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協作還可以減少單個</a:t>
            </a:r>
            <a:r>
              <a:rPr lang="en-US" altLang="zh-TW" dirty="0"/>
              <a:t>MAV</a:t>
            </a:r>
            <a:r>
              <a:rPr lang="zh-TW" altLang="en-US" dirty="0"/>
              <a:t>的計算負荷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18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協作的優點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多個</a:t>
            </a:r>
            <a:r>
              <a:rPr lang="en-US" altLang="zh-TW" dirty="0"/>
              <a:t>MAV</a:t>
            </a:r>
            <a:r>
              <a:rPr lang="zh-TW" altLang="en-US" dirty="0"/>
              <a:t>相互協作以更準確地進行本地化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協作還可以減少單個</a:t>
            </a:r>
            <a:r>
              <a:rPr lang="en-US" altLang="zh-TW" dirty="0"/>
              <a:t>MAV</a:t>
            </a:r>
            <a:r>
              <a:rPr lang="zh-TW" altLang="en-US" dirty="0"/>
              <a:t>的計算負荷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91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協作的優點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多個</a:t>
            </a:r>
            <a:r>
              <a:rPr lang="en-US" altLang="zh-TW" dirty="0"/>
              <a:t>MAV</a:t>
            </a:r>
            <a:r>
              <a:rPr lang="zh-TW" altLang="en-US" dirty="0"/>
              <a:t>相互協作以更準確地進行本地化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協作還可以減少單個</a:t>
            </a:r>
            <a:r>
              <a:rPr lang="en-US" altLang="zh-TW" dirty="0"/>
              <a:t>MAV</a:t>
            </a:r>
            <a:r>
              <a:rPr lang="zh-TW" altLang="en-US" dirty="0"/>
              <a:t>的計算負荷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78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協作的優點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多個</a:t>
            </a:r>
            <a:r>
              <a:rPr lang="en-US" altLang="zh-TW" dirty="0"/>
              <a:t>MAV</a:t>
            </a:r>
            <a:r>
              <a:rPr lang="zh-TW" altLang="en-US" dirty="0"/>
              <a:t>相互協作以更準確地進行本地化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協作還可以減少單個</a:t>
            </a:r>
            <a:r>
              <a:rPr lang="en-US" altLang="zh-TW" dirty="0"/>
              <a:t>MAV</a:t>
            </a:r>
            <a:r>
              <a:rPr lang="zh-TW" altLang="en-US" dirty="0"/>
              <a:t>的計算負荷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019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協作的優點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多個</a:t>
            </a:r>
            <a:r>
              <a:rPr lang="en-US" altLang="zh-TW" dirty="0"/>
              <a:t>MAV</a:t>
            </a:r>
            <a:r>
              <a:rPr lang="zh-TW" altLang="en-US" dirty="0"/>
              <a:t>相互協作以更準確地進行本地化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協作還可以減少單個</a:t>
            </a:r>
            <a:r>
              <a:rPr lang="en-US" altLang="zh-TW" dirty="0"/>
              <a:t>MAV</a:t>
            </a:r>
            <a:r>
              <a:rPr lang="zh-TW" altLang="en-US" dirty="0"/>
              <a:t>的計算負荷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74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66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02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協作的優點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多個</a:t>
            </a:r>
            <a:r>
              <a:rPr lang="en-US" altLang="zh-TW" dirty="0"/>
              <a:t>MAV</a:t>
            </a:r>
            <a:r>
              <a:rPr lang="zh-TW" altLang="en-US" dirty="0"/>
              <a:t>相互協作以更準確地進行本地化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協作還可以減少單個</a:t>
            </a:r>
            <a:r>
              <a:rPr lang="en-US" altLang="zh-TW" dirty="0"/>
              <a:t>MAV</a:t>
            </a:r>
            <a:r>
              <a:rPr lang="zh-TW" altLang="en-US" dirty="0"/>
              <a:t>的計算負荷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02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40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協作的優點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多個</a:t>
            </a:r>
            <a:r>
              <a:rPr lang="en-US" altLang="zh-TW" dirty="0"/>
              <a:t>MAV</a:t>
            </a:r>
            <a:r>
              <a:rPr lang="zh-TW" altLang="en-US" dirty="0"/>
              <a:t>相互協作以更準確地進行本地化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協作還可以減少單個</a:t>
            </a:r>
            <a:r>
              <a:rPr lang="en-US" altLang="zh-TW" dirty="0"/>
              <a:t>MAV</a:t>
            </a:r>
            <a:r>
              <a:rPr lang="zh-TW" altLang="en-US" dirty="0"/>
              <a:t>的計算負荷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431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2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8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協作的優點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多個</a:t>
            </a:r>
            <a:r>
              <a:rPr lang="en-US" altLang="zh-TW" dirty="0"/>
              <a:t>MAV</a:t>
            </a:r>
            <a:r>
              <a:rPr lang="zh-TW" altLang="en-US" dirty="0"/>
              <a:t>相互協作以更準確地進行本地化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協作還可以減少單個</a:t>
            </a:r>
            <a:r>
              <a:rPr lang="en-US" altLang="zh-TW" dirty="0"/>
              <a:t>MAV</a:t>
            </a:r>
            <a:r>
              <a:rPr lang="zh-TW" altLang="en-US" dirty="0"/>
              <a:t>的計算負荷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59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協作的優點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多個</a:t>
            </a:r>
            <a:r>
              <a:rPr lang="en-US" altLang="zh-TW" dirty="0"/>
              <a:t>MAV</a:t>
            </a:r>
            <a:r>
              <a:rPr lang="zh-TW" altLang="en-US" dirty="0"/>
              <a:t>相互協作以更準確地進行本地化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協作還可以減少單個</a:t>
            </a:r>
            <a:r>
              <a:rPr lang="en-US" altLang="zh-TW" dirty="0"/>
              <a:t>MAV</a:t>
            </a:r>
            <a:r>
              <a:rPr lang="zh-TW" altLang="en-US" dirty="0"/>
              <a:t>的計算負荷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648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48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7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45792" y="3637869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1020" y="3467837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2537" y="3508505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8714" y="1783910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078448" y="2474487"/>
            <a:ext cx="10033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造字工房尚雅体演示版常规体" pitchFamily="50" charset="-122"/>
                <a:cs typeface="Arial" panose="020B0604020202020204" pitchFamily="34" charset="0"/>
              </a:rPr>
              <a:t>Application with parallel programming on</a:t>
            </a:r>
          </a:p>
          <a:p>
            <a:pPr algn="ctr"/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造字工房尚雅体演示版常规体" pitchFamily="50" charset="-122"/>
                <a:cs typeface="Arial" panose="020B0604020202020204" pitchFamily="34" charset="0"/>
              </a:rPr>
              <a:t>Strassen Algorithm</a:t>
            </a:r>
            <a:endParaRPr lang="zh-CN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造字工房尚雅体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0584" y="1562438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1869" y="1830523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85843" y="1858766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2611" y="1466957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2578" y="144697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2231668" y="5024650"/>
            <a:ext cx="7151534" cy="58664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ea typeface="汉仪大圣体简" panose="00020600040101010101" pitchFamily="18" charset="-122"/>
                <a:cs typeface="Arial" panose="020B0604020202020204" pitchFamily="34" charset="0"/>
              </a:rPr>
              <a:t>Team02 - 0756823</a:t>
            </a: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汉仪大圣体简" panose="00020600040101010101" pitchFamily="18" charset="-122"/>
                <a:cs typeface="Arial" panose="020B0604020202020204" pitchFamily="34" charset="0"/>
              </a:rPr>
              <a:t>陳正宗、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ea typeface="汉仪大圣体简" panose="00020600040101010101" pitchFamily="18" charset="-122"/>
                <a:cs typeface="Arial" panose="020B0604020202020204" pitchFamily="34" charset="0"/>
              </a:rPr>
              <a:t>0756825</a:t>
            </a: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汉仪大圣体简" panose="00020600040101010101" pitchFamily="18" charset="-122"/>
                <a:cs typeface="Arial" panose="020B0604020202020204" pitchFamily="34" charset="0"/>
              </a:rPr>
              <a:t>謝祥志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汉仪大圣体简" panose="00020600040101010101" pitchFamily="18" charset="-122"/>
              <a:cs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44705" y="2036200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11052960" y="1961926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07627" y="1180619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86738" y="3345885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字方塊 6">
            <a:extLst>
              <a:ext uri="{FF2B5EF4-FFF2-40B4-BE49-F238E27FC236}">
                <a16:creationId xmlns:a16="http://schemas.microsoft.com/office/drawing/2014/main" id="{5D50C0EA-CBC1-41A0-9021-84DE8F5D0198}"/>
              </a:ext>
            </a:extLst>
          </p:cNvPr>
          <p:cNvSpPr txBox="1"/>
          <p:nvPr/>
        </p:nvSpPr>
        <p:spPr>
          <a:xfrm>
            <a:off x="11788615" y="6277998"/>
            <a:ext cx="40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00021"/>
            <a:ext cx="3421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Problem statement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363786" y="1376450"/>
            <a:ext cx="5316252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made after the proposal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3785" y="1941935"/>
            <a:ext cx="10826627" cy="458506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為求分析比較演算法對於平行化的影響，故將原本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中預設要使用的平行化工具，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、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openCL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改為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Pthread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另新增定義測試多種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256 * 256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512 * 512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1024 * 1024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2048 * 2048</a:t>
            </a: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6">
            <a:extLst>
              <a:ext uri="{FF2B5EF4-FFF2-40B4-BE49-F238E27FC236}">
                <a16:creationId xmlns:a16="http://schemas.microsoft.com/office/drawing/2014/main" id="{E62BB699-316B-4D27-9BB9-A7C640FF992F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4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9145" y="4137263"/>
            <a:ext cx="146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21315" y="2965038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Related work</a:t>
            </a:r>
            <a:endParaRPr lang="zh-CN" altLang="en-US" sz="3600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6">
            <a:extLst>
              <a:ext uri="{FF2B5EF4-FFF2-40B4-BE49-F238E27FC236}">
                <a16:creationId xmlns:a16="http://schemas.microsoft.com/office/drawing/2014/main" id="{34933053-BE3E-4C2B-8332-C8E8D695FD0D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8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00021"/>
            <a:ext cx="2422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Related work</a:t>
            </a:r>
            <a:endParaRPr lang="zh-CN" altLang="en-US" sz="2800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363786" y="1376450"/>
            <a:ext cx="4157282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vs Strassen Matrix</a:t>
            </a: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4D21BA07-E4C5-4AB4-9EE4-4307940DE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32" y="3162292"/>
            <a:ext cx="4050535" cy="1911639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B3AB6339-6C71-4F63-A01C-38F19DE7423E}"/>
              </a:ext>
            </a:extLst>
          </p:cNvPr>
          <p:cNvSpPr txBox="1"/>
          <p:nvPr/>
        </p:nvSpPr>
        <p:spPr>
          <a:xfrm>
            <a:off x="1427444" y="2079665"/>
            <a:ext cx="9335524" cy="70708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傳統算法：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n-US" altLang="zh-TW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6">
            <a:extLst>
              <a:ext uri="{FF2B5EF4-FFF2-40B4-BE49-F238E27FC236}">
                <a16:creationId xmlns:a16="http://schemas.microsoft.com/office/drawing/2014/main" id="{6463F21E-76AD-4DA4-9633-722E9E6024D1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F1F0D5F-E2AD-44F6-B86B-858BE084A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887" y="620688"/>
            <a:ext cx="4225173" cy="44088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6CEAC16-8B5A-4264-8EC6-C08DCDFEF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887" y="1214314"/>
            <a:ext cx="5717991" cy="95082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E19AA73-3065-40E6-ABC3-F27F97410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9376" y="2165142"/>
            <a:ext cx="2748280" cy="9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2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363786" y="1376450"/>
            <a:ext cx="4157282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vs Strassen Matrix</a:t>
            </a: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7">
            <a:extLst>
              <a:ext uri="{FF2B5EF4-FFF2-40B4-BE49-F238E27FC236}">
                <a16:creationId xmlns:a16="http://schemas.microsoft.com/office/drawing/2014/main" id="{B3AB6339-6C71-4F63-A01C-38F19DE7423E}"/>
              </a:ext>
            </a:extLst>
          </p:cNvPr>
          <p:cNvSpPr txBox="1"/>
          <p:nvPr/>
        </p:nvSpPr>
        <p:spPr>
          <a:xfrm>
            <a:off x="1427444" y="2079665"/>
            <a:ext cx="9335524" cy="70708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Strassen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算法：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n-US" altLang="zh-TW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2.807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2" descr="C:\Users\SOULEY~1\AppData\Local\Temp\SNAGHTML112f35d0.PNG">
            <a:extLst>
              <a:ext uri="{FF2B5EF4-FFF2-40B4-BE49-F238E27FC236}">
                <a16:creationId xmlns:a16="http://schemas.microsoft.com/office/drawing/2014/main" id="{972FB4E4-E631-49E4-AC45-98F92276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25" y="2795477"/>
            <a:ext cx="4265943" cy="295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FAAD10F4-B1CE-40BF-99AD-2674C4543D02}"/>
              </a:ext>
            </a:extLst>
          </p:cNvPr>
          <p:cNvSpPr txBox="1"/>
          <p:nvPr/>
        </p:nvSpPr>
        <p:spPr>
          <a:xfrm>
            <a:off x="0" y="6228120"/>
            <a:ext cx="8831510" cy="62988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註：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Strassen</a:t>
            </a:r>
            <a:r>
              <a:rPr lang="zh-TW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算法與傳統的矩陣乘法相比，算法增加了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TW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TW" sz="2000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TW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）運算量</a:t>
            </a:r>
            <a:endParaRPr lang="en-US" altLang="zh-CN" sz="20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6FE7E16-F9DC-4201-AE70-64CBE1DE1D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74726" y="5749922"/>
            <a:ext cx="8401638" cy="63054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15F4EEE-05F7-46E7-A0CA-A1F3A0C737F5}"/>
              </a:ext>
            </a:extLst>
          </p:cNvPr>
          <p:cNvSpPr/>
          <p:nvPr/>
        </p:nvSpPr>
        <p:spPr>
          <a:xfrm>
            <a:off x="766614" y="500021"/>
            <a:ext cx="2422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Related work</a:t>
            </a:r>
            <a:endParaRPr lang="zh-CN" altLang="en-US" sz="2800" b="1" dirty="0"/>
          </a:p>
        </p:txBody>
      </p:sp>
      <p:sp>
        <p:nvSpPr>
          <p:cNvPr id="22" name="文字方塊 6">
            <a:extLst>
              <a:ext uri="{FF2B5EF4-FFF2-40B4-BE49-F238E27FC236}">
                <a16:creationId xmlns:a16="http://schemas.microsoft.com/office/drawing/2014/main" id="{61D7C9B3-7349-45A3-8032-6F4603003513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30F2ACC-9CD3-4DF1-AA0F-BC0F87262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887" y="620688"/>
            <a:ext cx="4225173" cy="44088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C1AF5F04-F065-4D99-8776-4BF9DC865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5887" y="1214314"/>
            <a:ext cx="5717991" cy="950828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7DE6DF55-60A0-4C14-9780-635CD8B72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9376" y="2165142"/>
            <a:ext cx="2748280" cy="9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7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8A38B1F9-34A2-491B-B150-04D2E2FCD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46" y="502920"/>
            <a:ext cx="804672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7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363786" y="1376450"/>
            <a:ext cx="4570664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&amp; Strassen Algorithm</a:t>
            </a: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975DDC47-E4B2-414C-8F11-44AA77B29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96943"/>
            <a:ext cx="12071870" cy="42123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5D8A4F2-CAEA-49DF-B8D1-882F50DE8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419" y="235193"/>
            <a:ext cx="3812208" cy="1625794"/>
          </a:xfrm>
          <a:prstGeom prst="rect">
            <a:avLst/>
          </a:prstGeom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66802CC3-CD93-47D3-BD3A-6A91F69D8938}"/>
              </a:ext>
            </a:extLst>
          </p:cNvPr>
          <p:cNvSpPr txBox="1"/>
          <p:nvPr/>
        </p:nvSpPr>
        <p:spPr>
          <a:xfrm>
            <a:off x="0" y="6228120"/>
            <a:ext cx="10055604" cy="62988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註：如果矩陣</a:t>
            </a: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TW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不是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×2</a:t>
            </a:r>
            <a:r>
              <a:rPr lang="en-US" altLang="zh-CN" sz="2000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TW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類型，用零填充缺少的行和列</a:t>
            </a:r>
            <a:endParaRPr lang="en-US" altLang="zh-CN" sz="20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C53CCA-F23A-4C94-928C-CAAE35AD7267}"/>
              </a:ext>
            </a:extLst>
          </p:cNvPr>
          <p:cNvSpPr/>
          <p:nvPr/>
        </p:nvSpPr>
        <p:spPr>
          <a:xfrm>
            <a:off x="766614" y="500021"/>
            <a:ext cx="4341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Related work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(Method 1)</a:t>
            </a:r>
            <a:endParaRPr lang="zh-CN" altLang="en-US" sz="2800" b="1" dirty="0"/>
          </a:p>
        </p:txBody>
      </p:sp>
      <p:sp>
        <p:nvSpPr>
          <p:cNvPr id="14" name="文字方塊 6">
            <a:extLst>
              <a:ext uri="{FF2B5EF4-FFF2-40B4-BE49-F238E27FC236}">
                <a16:creationId xmlns:a16="http://schemas.microsoft.com/office/drawing/2014/main" id="{2ED2637B-62F5-4ADB-9EE1-8718955D0415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4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363786" y="1376450"/>
            <a:ext cx="4157282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vs Strassen Matrix</a:t>
            </a: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7">
            <a:extLst>
              <a:ext uri="{FF2B5EF4-FFF2-40B4-BE49-F238E27FC236}">
                <a16:creationId xmlns:a16="http://schemas.microsoft.com/office/drawing/2014/main" id="{B3AB6339-6C71-4F63-A01C-38F19DE7423E}"/>
              </a:ext>
            </a:extLst>
          </p:cNvPr>
          <p:cNvSpPr txBox="1"/>
          <p:nvPr/>
        </p:nvSpPr>
        <p:spPr>
          <a:xfrm>
            <a:off x="6158865" y="1246105"/>
            <a:ext cx="5768989" cy="70708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Strassen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算法：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n-US" altLang="zh-TW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2.807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5F4EEE-05F7-46E7-A0CA-A1F3A0C737F5}"/>
              </a:ext>
            </a:extLst>
          </p:cNvPr>
          <p:cNvSpPr/>
          <p:nvPr/>
        </p:nvSpPr>
        <p:spPr>
          <a:xfrm>
            <a:off x="766614" y="500021"/>
            <a:ext cx="4341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Related work (Method 2)</a:t>
            </a:r>
            <a:endParaRPr lang="zh-CN" altLang="en-US" sz="2800" b="1" dirty="0"/>
          </a:p>
        </p:txBody>
      </p:sp>
      <p:sp>
        <p:nvSpPr>
          <p:cNvPr id="22" name="文字方塊 6">
            <a:extLst>
              <a:ext uri="{FF2B5EF4-FFF2-40B4-BE49-F238E27FC236}">
                <a16:creationId xmlns:a16="http://schemas.microsoft.com/office/drawing/2014/main" id="{61D7C9B3-7349-45A3-8032-6F4603003513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FC3134-C34F-414D-91E9-D615B1877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7" y="2388253"/>
            <a:ext cx="2899103" cy="355156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2118B9A-93CC-47A4-A6CF-BBF09B58D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06" y="2350242"/>
            <a:ext cx="2297756" cy="182151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8BF4B35-E3A5-4F64-B599-A42767DA7A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82" y="4127805"/>
            <a:ext cx="2285779" cy="181201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73BFDD3-ED23-4F59-8039-5A6A9DDF3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740" y="2385654"/>
            <a:ext cx="4320914" cy="1272650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B18CB72B-9BFE-4095-ACAA-D9CE3FB207F1}"/>
              </a:ext>
            </a:extLst>
          </p:cNvPr>
          <p:cNvSpPr txBox="1"/>
          <p:nvPr/>
        </p:nvSpPr>
        <p:spPr>
          <a:xfrm>
            <a:off x="0" y="6096369"/>
            <a:ext cx="10055604" cy="62988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註：如果矩陣</a:t>
            </a: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TW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不是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×2</a:t>
            </a:r>
            <a:r>
              <a:rPr lang="en-US" altLang="zh-CN" sz="2000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TW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類型，用零填充缺少的行和列</a:t>
            </a:r>
            <a:endParaRPr lang="en-US" altLang="zh-CN" sz="20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trassens c1">
            <a:extLst>
              <a:ext uri="{FF2B5EF4-FFF2-40B4-BE49-F238E27FC236}">
                <a16:creationId xmlns:a16="http://schemas.microsoft.com/office/drawing/2014/main" id="{724CE024-B6ED-48ED-B748-6A21E3F5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119" y="5229200"/>
            <a:ext cx="1680460" cy="127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E9D4192-5D8D-4C68-83DB-8ADCBE82D3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0734" y="3777339"/>
            <a:ext cx="3125249" cy="13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5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9145" y="4137263"/>
            <a:ext cx="146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21315" y="2965038"/>
            <a:ext cx="659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Proposed solution &amp; Evaluation</a:t>
            </a:r>
            <a:endParaRPr lang="zh-CN" altLang="en-US" sz="3600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6">
            <a:extLst>
              <a:ext uri="{FF2B5EF4-FFF2-40B4-BE49-F238E27FC236}">
                <a16:creationId xmlns:a16="http://schemas.microsoft.com/office/drawing/2014/main" id="{9B179928-13F5-453E-9971-7D919397832F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4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68124E98-D7E5-42A8-8324-F39B01364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81" y="1633570"/>
            <a:ext cx="6054579" cy="5010686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00021"/>
            <a:ext cx="5615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Proposed solution &amp; Evaluation</a:t>
            </a:r>
            <a:endParaRPr lang="zh-CN" altLang="en-US" sz="2800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0">
            <a:extLst>
              <a:ext uri="{FF2B5EF4-FFF2-40B4-BE49-F238E27FC236}">
                <a16:creationId xmlns:a16="http://schemas.microsoft.com/office/drawing/2014/main" id="{59DAA375-AF63-475F-B7CD-92E3574515A2}"/>
              </a:ext>
            </a:extLst>
          </p:cNvPr>
          <p:cNvSpPr/>
          <p:nvPr/>
        </p:nvSpPr>
        <p:spPr>
          <a:xfrm>
            <a:off x="913078" y="971876"/>
            <a:ext cx="10366704" cy="590895"/>
          </a:xfrm>
          <a:prstGeom prst="rect">
            <a:avLst/>
          </a:prstGeom>
        </p:spPr>
        <p:txBody>
          <a:bodyPr wrap="square" lIns="219419" tIns="109710" rIns="219419" bIns="10971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arallel programming for Matrix multiplication &amp; Strassen Algorithm</a:t>
            </a: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23">
            <a:extLst>
              <a:ext uri="{FF2B5EF4-FFF2-40B4-BE49-F238E27FC236}">
                <a16:creationId xmlns:a16="http://schemas.microsoft.com/office/drawing/2014/main" id="{16B26548-19E8-401A-AC37-447815B4BA9E}"/>
              </a:ext>
            </a:extLst>
          </p:cNvPr>
          <p:cNvCxnSpPr>
            <a:cxnSpLocks/>
          </p:cNvCxnSpPr>
          <p:nvPr/>
        </p:nvCxnSpPr>
        <p:spPr>
          <a:xfrm flipV="1">
            <a:off x="1107995" y="1537361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6">
            <a:extLst>
              <a:ext uri="{FF2B5EF4-FFF2-40B4-BE49-F238E27FC236}">
                <a16:creationId xmlns:a16="http://schemas.microsoft.com/office/drawing/2014/main" id="{56D23468-1C4B-4E12-B46B-DF550E29DB0F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EB59934-E96C-4C35-B989-2DF8B132E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8" y="1632940"/>
            <a:ext cx="5692539" cy="492672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010102E-C683-4AB2-83B4-465D1F280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278" y="251647"/>
            <a:ext cx="5335059" cy="5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9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00021"/>
            <a:ext cx="5615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Proposed solution &amp; Evaluation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363786" y="1376450"/>
            <a:ext cx="7972236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arallel programming</a:t>
            </a:r>
            <a:r>
              <a:rPr lang="zh-TW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Pthread</a:t>
            </a:r>
            <a:r>
              <a:rPr lang="zh-CN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、</a:t>
            </a:r>
            <a:r>
              <a:rPr lang="en-US" altLang="zh-C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 </a:t>
            </a:r>
            <a:r>
              <a:rPr lang="zh-CN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8194" y="1941935"/>
            <a:ext cx="10055604" cy="45895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我們利用不同的工具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Pthread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進行平行化，嘗試比較、分析找出最適合的平行化工具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Pthread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：以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multiplication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運算來說，對於這類乘法運算，應有不錯的平行化效率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的效能取決於編譯器的能力，預估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在使用高級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，具有足夠數量的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時效率會明顯提昇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：而一旦擁有強大的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支援，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也相當具有優勢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6">
            <a:extLst>
              <a:ext uri="{FF2B5EF4-FFF2-40B4-BE49-F238E27FC236}">
                <a16:creationId xmlns:a16="http://schemas.microsoft.com/office/drawing/2014/main" id="{D01F1475-F4EA-4ADD-9940-2F69339991E8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45210" y="1749258"/>
            <a:ext cx="1105802" cy="815646"/>
            <a:chOff x="-1604504" y="2147667"/>
            <a:chExt cx="3687215" cy="2719712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 flipH="1" flipV="1">
            <a:off x="1270670" y="4341546"/>
            <a:ext cx="1105802" cy="815646"/>
            <a:chOff x="-1604504" y="2147667"/>
            <a:chExt cx="3687215" cy="271971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811811" y="1849705"/>
            <a:ext cx="595035" cy="2346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3200" dirty="0"/>
              <a:t>大</a:t>
            </a:r>
            <a:endParaRPr lang="en-US" altLang="zh-CN" sz="3200" dirty="0"/>
          </a:p>
          <a:p>
            <a:pPr>
              <a:lnSpc>
                <a:spcPct val="250000"/>
              </a:lnSpc>
            </a:pPr>
            <a:r>
              <a:rPr lang="zh-TW" altLang="en-US" sz="3200" dirty="0"/>
              <a:t>綱</a:t>
            </a:r>
            <a:endParaRPr lang="en-US" altLang="zh-CN" sz="3200" dirty="0"/>
          </a:p>
        </p:txBody>
      </p:sp>
      <p:sp>
        <p:nvSpPr>
          <p:cNvPr id="11" name="矩形 10"/>
          <p:cNvSpPr/>
          <p:nvPr/>
        </p:nvSpPr>
        <p:spPr>
          <a:xfrm>
            <a:off x="1503006" y="2633535"/>
            <a:ext cx="2250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O</a:t>
            </a:r>
            <a:r>
              <a:rPr lang="en-US" altLang="zh-TW" dirty="0">
                <a:solidFill>
                  <a:prstClr val="black"/>
                </a:solidFill>
              </a:rPr>
              <a:t>U</a:t>
            </a:r>
            <a:r>
              <a:rPr lang="en-US" altLang="zh-CN" dirty="0">
                <a:solidFill>
                  <a:prstClr val="black"/>
                </a:solidFill>
              </a:rPr>
              <a:t>T</a:t>
            </a:r>
            <a:r>
              <a:rPr lang="en-US" altLang="zh-TW" dirty="0">
                <a:solidFill>
                  <a:prstClr val="black"/>
                </a:solidFill>
              </a:rPr>
              <a:t>LIN</a:t>
            </a:r>
            <a:r>
              <a:rPr lang="en-US" altLang="zh-CN" dirty="0">
                <a:solidFill>
                  <a:prstClr val="black"/>
                </a:solidFill>
              </a:rPr>
              <a:t>E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511030" y="895196"/>
            <a:ext cx="2713061" cy="540890"/>
            <a:chOff x="4727054" y="1755146"/>
            <a:chExt cx="2713061" cy="540890"/>
          </a:xfrm>
        </p:grpSpPr>
        <p:sp>
          <p:nvSpPr>
            <p:cNvPr id="13" name="TextBox 12"/>
            <p:cNvSpPr txBox="1"/>
            <p:nvPr/>
          </p:nvSpPr>
          <p:spPr>
            <a:xfrm>
              <a:off x="4792890" y="175514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</a:t>
              </a:r>
              <a:endParaRPr lang="zh-CN" altLang="en-US" sz="2800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727054" y="1768670"/>
              <a:ext cx="504056" cy="488790"/>
              <a:chOff x="4727054" y="1768670"/>
              <a:chExt cx="504056" cy="488790"/>
            </a:xfrm>
          </p:grpSpPr>
          <p:sp>
            <p:nvSpPr>
              <p:cNvPr id="12" name="左中括号 11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14" name="左中括号 1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375126" y="1772816"/>
              <a:ext cx="20649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Introduction</a:t>
              </a:r>
              <a:endParaRPr lang="zh-CN" altLang="en-US" sz="28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503736" y="1775968"/>
            <a:ext cx="3851193" cy="544581"/>
            <a:chOff x="4727054" y="3123753"/>
            <a:chExt cx="3851193" cy="544581"/>
          </a:xfrm>
        </p:grpSpPr>
        <p:sp>
          <p:nvSpPr>
            <p:cNvPr id="21" name="TextBox 20"/>
            <p:cNvSpPr txBox="1"/>
            <p:nvPr/>
          </p:nvSpPr>
          <p:spPr>
            <a:xfrm>
              <a:off x="4801332" y="312375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27054" y="3140968"/>
              <a:ext cx="504056" cy="488790"/>
              <a:chOff x="4727054" y="1768670"/>
              <a:chExt cx="504056" cy="488790"/>
            </a:xfrm>
          </p:grpSpPr>
          <p:sp>
            <p:nvSpPr>
              <p:cNvPr id="23" name="左中括号 22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24" name="左中括号 2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75126" y="3145114"/>
              <a:ext cx="32031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Problem statement</a:t>
              </a:r>
              <a:endParaRPr lang="zh-CN" altLang="en-US" sz="2800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857297" y="764704"/>
            <a:ext cx="777432" cy="6537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255446" y="2921425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0631710" y="5314403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593077" y="3537213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AD1D57-A211-44D8-892B-97DAE6828F5A}"/>
              </a:ext>
            </a:extLst>
          </p:cNvPr>
          <p:cNvGrpSpPr/>
          <p:nvPr/>
        </p:nvGrpSpPr>
        <p:grpSpPr>
          <a:xfrm>
            <a:off x="4511030" y="3663559"/>
            <a:ext cx="5830901" cy="547415"/>
            <a:chOff x="4727054" y="4393753"/>
            <a:chExt cx="5830901" cy="547415"/>
          </a:xfrm>
        </p:grpSpPr>
        <p:sp>
          <p:nvSpPr>
            <p:cNvPr id="41" name="TextBox 26">
              <a:extLst>
                <a:ext uri="{FF2B5EF4-FFF2-40B4-BE49-F238E27FC236}">
                  <a16:creationId xmlns:a16="http://schemas.microsoft.com/office/drawing/2014/main" id="{A9FBF5A1-7233-4BFB-BE52-3C7EBE48845D}"/>
                </a:ext>
              </a:extLst>
            </p:cNvPr>
            <p:cNvSpPr txBox="1"/>
            <p:nvPr/>
          </p:nvSpPr>
          <p:spPr>
            <a:xfrm>
              <a:off x="4797439" y="439375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4</a:t>
              </a:r>
              <a:endParaRPr lang="zh-CN" altLang="en-US" sz="2800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ED21585-49C2-4A11-81D6-133F3A8BB37F}"/>
                </a:ext>
              </a:extLst>
            </p:cNvPr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45" name="左中括号 44">
                <a:extLst>
                  <a:ext uri="{FF2B5EF4-FFF2-40B4-BE49-F238E27FC236}">
                    <a16:creationId xmlns:a16="http://schemas.microsoft.com/office/drawing/2014/main" id="{5FE9DE43-67AD-4B15-A321-B16285C428D9}"/>
                  </a:ext>
                </a:extLst>
              </p:cNvPr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46" name="左中括号 45">
                <a:extLst>
                  <a:ext uri="{FF2B5EF4-FFF2-40B4-BE49-F238E27FC236}">
                    <a16:creationId xmlns:a16="http://schemas.microsoft.com/office/drawing/2014/main" id="{9F6869D8-3057-433C-8E1E-26C51425B794}"/>
                  </a:ext>
                </a:extLst>
              </p:cNvPr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43" name="TextBox 30">
              <a:extLst>
                <a:ext uri="{FF2B5EF4-FFF2-40B4-BE49-F238E27FC236}">
                  <a16:creationId xmlns:a16="http://schemas.microsoft.com/office/drawing/2014/main" id="{B0330DDB-0C00-4A43-9F13-06FDADEF338B}"/>
                </a:ext>
              </a:extLst>
            </p:cNvPr>
            <p:cNvSpPr txBox="1"/>
            <p:nvPr/>
          </p:nvSpPr>
          <p:spPr>
            <a:xfrm>
              <a:off x="5375126" y="4417948"/>
              <a:ext cx="5182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Proposed solution &amp; Evaluation</a:t>
              </a:r>
              <a:endParaRPr lang="zh-CN" altLang="en-US" sz="2800" dirty="0"/>
            </a:p>
          </p:txBody>
        </p:sp>
      </p:grpSp>
      <p:grpSp>
        <p:nvGrpSpPr>
          <p:cNvPr id="47" name="组合 34">
            <a:extLst>
              <a:ext uri="{FF2B5EF4-FFF2-40B4-BE49-F238E27FC236}">
                <a16:creationId xmlns:a16="http://schemas.microsoft.com/office/drawing/2014/main" id="{D3D22DD3-4101-4171-A0C1-0EA163A49E71}"/>
              </a:ext>
            </a:extLst>
          </p:cNvPr>
          <p:cNvGrpSpPr/>
          <p:nvPr/>
        </p:nvGrpSpPr>
        <p:grpSpPr>
          <a:xfrm>
            <a:off x="4511030" y="2719786"/>
            <a:ext cx="2932672" cy="544581"/>
            <a:chOff x="4727054" y="4396587"/>
            <a:chExt cx="2932672" cy="544581"/>
          </a:xfrm>
        </p:grpSpPr>
        <p:sp>
          <p:nvSpPr>
            <p:cNvPr id="48" name="TextBox 26">
              <a:extLst>
                <a:ext uri="{FF2B5EF4-FFF2-40B4-BE49-F238E27FC236}">
                  <a16:creationId xmlns:a16="http://schemas.microsoft.com/office/drawing/2014/main" id="{317FCD99-4A70-4742-868E-FBC4560693A0}"/>
                </a:ext>
              </a:extLst>
            </p:cNvPr>
            <p:cNvSpPr txBox="1"/>
            <p:nvPr/>
          </p:nvSpPr>
          <p:spPr>
            <a:xfrm>
              <a:off x="4799182" y="439658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3</a:t>
              </a:r>
              <a:endParaRPr lang="zh-CN" altLang="en-US" sz="2800" dirty="0"/>
            </a:p>
          </p:txBody>
        </p:sp>
        <p:grpSp>
          <p:nvGrpSpPr>
            <p:cNvPr id="49" name="组合 27">
              <a:extLst>
                <a:ext uri="{FF2B5EF4-FFF2-40B4-BE49-F238E27FC236}">
                  <a16:creationId xmlns:a16="http://schemas.microsoft.com/office/drawing/2014/main" id="{9A503184-1A98-4A3E-BCCB-190031ED35CF}"/>
                </a:ext>
              </a:extLst>
            </p:cNvPr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51" name="左中括号 28">
                <a:extLst>
                  <a:ext uri="{FF2B5EF4-FFF2-40B4-BE49-F238E27FC236}">
                    <a16:creationId xmlns:a16="http://schemas.microsoft.com/office/drawing/2014/main" id="{4C5282A7-BD33-45F7-9ECC-1BCE0C0570AD}"/>
                  </a:ext>
                </a:extLst>
              </p:cNvPr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52" name="左中括号 29">
                <a:extLst>
                  <a:ext uri="{FF2B5EF4-FFF2-40B4-BE49-F238E27FC236}">
                    <a16:creationId xmlns:a16="http://schemas.microsoft.com/office/drawing/2014/main" id="{CAACEE35-3DF2-4A41-AFBE-5BCDDB28B3A3}"/>
                  </a:ext>
                </a:extLst>
              </p:cNvPr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50" name="TextBox 30">
              <a:extLst>
                <a:ext uri="{FF2B5EF4-FFF2-40B4-BE49-F238E27FC236}">
                  <a16:creationId xmlns:a16="http://schemas.microsoft.com/office/drawing/2014/main" id="{B2265284-3D22-490A-B99A-FFAC28464899}"/>
                </a:ext>
              </a:extLst>
            </p:cNvPr>
            <p:cNvSpPr txBox="1"/>
            <p:nvPr/>
          </p:nvSpPr>
          <p:spPr>
            <a:xfrm>
              <a:off x="5375126" y="4417948"/>
              <a:ext cx="2284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Related work</a:t>
              </a:r>
              <a:endParaRPr lang="zh-CN" altLang="en-US" sz="2800" dirty="0"/>
            </a:p>
          </p:txBody>
        </p:sp>
      </p:grpSp>
      <p:grpSp>
        <p:nvGrpSpPr>
          <p:cNvPr id="53" name="组合 37">
            <a:extLst>
              <a:ext uri="{FF2B5EF4-FFF2-40B4-BE49-F238E27FC236}">
                <a16:creationId xmlns:a16="http://schemas.microsoft.com/office/drawing/2014/main" id="{5ECF8AC1-DD55-4294-99D2-2E825CD088B6}"/>
              </a:ext>
            </a:extLst>
          </p:cNvPr>
          <p:cNvGrpSpPr/>
          <p:nvPr/>
        </p:nvGrpSpPr>
        <p:grpSpPr>
          <a:xfrm>
            <a:off x="4511030" y="4607332"/>
            <a:ext cx="2613675" cy="547415"/>
            <a:chOff x="4727054" y="4393753"/>
            <a:chExt cx="2613675" cy="547415"/>
          </a:xfrm>
        </p:grpSpPr>
        <p:sp>
          <p:nvSpPr>
            <p:cNvPr id="54" name="TextBox 26">
              <a:extLst>
                <a:ext uri="{FF2B5EF4-FFF2-40B4-BE49-F238E27FC236}">
                  <a16:creationId xmlns:a16="http://schemas.microsoft.com/office/drawing/2014/main" id="{7227EF37-8DD9-4542-9738-EA4A984E45A4}"/>
                </a:ext>
              </a:extLst>
            </p:cNvPr>
            <p:cNvSpPr txBox="1"/>
            <p:nvPr/>
          </p:nvSpPr>
          <p:spPr>
            <a:xfrm>
              <a:off x="4797439" y="439375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5</a:t>
              </a:r>
              <a:endParaRPr lang="zh-CN" altLang="en-US" sz="2800" dirty="0"/>
            </a:p>
          </p:txBody>
        </p:sp>
        <p:grpSp>
          <p:nvGrpSpPr>
            <p:cNvPr id="55" name="组合 41">
              <a:extLst>
                <a:ext uri="{FF2B5EF4-FFF2-40B4-BE49-F238E27FC236}">
                  <a16:creationId xmlns:a16="http://schemas.microsoft.com/office/drawing/2014/main" id="{1265A1EF-6E68-414E-A2F0-810C83849908}"/>
                </a:ext>
              </a:extLst>
            </p:cNvPr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57" name="左中括号 44">
                <a:extLst>
                  <a:ext uri="{FF2B5EF4-FFF2-40B4-BE49-F238E27FC236}">
                    <a16:creationId xmlns:a16="http://schemas.microsoft.com/office/drawing/2014/main" id="{3DD25252-959C-4C23-9E38-CC6E6248AE62}"/>
                  </a:ext>
                </a:extLst>
              </p:cNvPr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58" name="左中括号 45">
                <a:extLst>
                  <a:ext uri="{FF2B5EF4-FFF2-40B4-BE49-F238E27FC236}">
                    <a16:creationId xmlns:a16="http://schemas.microsoft.com/office/drawing/2014/main" id="{17F2CD67-0B73-4D34-8250-20CF99C312F7}"/>
                  </a:ext>
                </a:extLst>
              </p:cNvPr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56" name="TextBox 30">
              <a:extLst>
                <a:ext uri="{FF2B5EF4-FFF2-40B4-BE49-F238E27FC236}">
                  <a16:creationId xmlns:a16="http://schemas.microsoft.com/office/drawing/2014/main" id="{E8148BCD-A905-4BD6-9F1C-29A9B39996A0}"/>
                </a:ext>
              </a:extLst>
            </p:cNvPr>
            <p:cNvSpPr txBox="1"/>
            <p:nvPr/>
          </p:nvSpPr>
          <p:spPr>
            <a:xfrm>
              <a:off x="5375126" y="4417948"/>
              <a:ext cx="1965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Conclusion</a:t>
              </a:r>
              <a:endParaRPr lang="zh-CN" altLang="en-US" sz="2800" dirty="0"/>
            </a:p>
          </p:txBody>
        </p:sp>
      </p:grpSp>
      <p:grpSp>
        <p:nvGrpSpPr>
          <p:cNvPr id="59" name="组合 37">
            <a:extLst>
              <a:ext uri="{FF2B5EF4-FFF2-40B4-BE49-F238E27FC236}">
                <a16:creationId xmlns:a16="http://schemas.microsoft.com/office/drawing/2014/main" id="{24DF6474-CA88-4030-AC62-CC9CFD8C1A5E}"/>
              </a:ext>
            </a:extLst>
          </p:cNvPr>
          <p:cNvGrpSpPr/>
          <p:nvPr/>
        </p:nvGrpSpPr>
        <p:grpSpPr>
          <a:xfrm>
            <a:off x="4503736" y="5533705"/>
            <a:ext cx="5652968" cy="543269"/>
            <a:chOff x="4727054" y="4393753"/>
            <a:chExt cx="5652968" cy="543269"/>
          </a:xfrm>
        </p:grpSpPr>
        <p:sp>
          <p:nvSpPr>
            <p:cNvPr id="60" name="TextBox 26">
              <a:extLst>
                <a:ext uri="{FF2B5EF4-FFF2-40B4-BE49-F238E27FC236}">
                  <a16:creationId xmlns:a16="http://schemas.microsoft.com/office/drawing/2014/main" id="{05C59E96-39D1-4E09-A64C-50399BFB7D34}"/>
                </a:ext>
              </a:extLst>
            </p:cNvPr>
            <p:cNvSpPr txBox="1"/>
            <p:nvPr/>
          </p:nvSpPr>
          <p:spPr>
            <a:xfrm>
              <a:off x="4797439" y="439375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6</a:t>
              </a:r>
              <a:endParaRPr lang="zh-CN" altLang="en-US" sz="2800" dirty="0"/>
            </a:p>
          </p:txBody>
        </p:sp>
        <p:grpSp>
          <p:nvGrpSpPr>
            <p:cNvPr id="61" name="组合 41">
              <a:extLst>
                <a:ext uri="{FF2B5EF4-FFF2-40B4-BE49-F238E27FC236}">
                  <a16:creationId xmlns:a16="http://schemas.microsoft.com/office/drawing/2014/main" id="{E3E98913-4CF5-499D-9970-F54567FB130B}"/>
                </a:ext>
              </a:extLst>
            </p:cNvPr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63" name="左中括号 44">
                <a:extLst>
                  <a:ext uri="{FF2B5EF4-FFF2-40B4-BE49-F238E27FC236}">
                    <a16:creationId xmlns:a16="http://schemas.microsoft.com/office/drawing/2014/main" id="{06DC0CA8-8A35-4F1C-A687-6B6D2C605B2F}"/>
                  </a:ext>
                </a:extLst>
              </p:cNvPr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64" name="左中括号 45">
                <a:extLst>
                  <a:ext uri="{FF2B5EF4-FFF2-40B4-BE49-F238E27FC236}">
                    <a16:creationId xmlns:a16="http://schemas.microsoft.com/office/drawing/2014/main" id="{39FB0078-231A-499C-85A9-9DDFA3CF7E7B}"/>
                  </a:ext>
                </a:extLst>
              </p:cNvPr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62" name="TextBox 30">
              <a:extLst>
                <a:ext uri="{FF2B5EF4-FFF2-40B4-BE49-F238E27FC236}">
                  <a16:creationId xmlns:a16="http://schemas.microsoft.com/office/drawing/2014/main" id="{45B158E3-4683-4EF3-8738-338D04546A1E}"/>
                </a:ext>
              </a:extLst>
            </p:cNvPr>
            <p:cNvSpPr txBox="1"/>
            <p:nvPr/>
          </p:nvSpPr>
          <p:spPr>
            <a:xfrm>
              <a:off x="5375126" y="4413802"/>
              <a:ext cx="5004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Contributions of each member</a:t>
              </a:r>
              <a:endParaRPr lang="zh-CN" altLang="en-US" sz="2800" dirty="0"/>
            </a:p>
          </p:txBody>
        </p:sp>
      </p:grpSp>
      <p:sp>
        <p:nvSpPr>
          <p:cNvPr id="65" name="文字方塊 6">
            <a:extLst>
              <a:ext uri="{FF2B5EF4-FFF2-40B4-BE49-F238E27FC236}">
                <a16:creationId xmlns:a16="http://schemas.microsoft.com/office/drawing/2014/main" id="{5A4A460B-E1E1-4E37-B2B2-377B154627CA}"/>
              </a:ext>
            </a:extLst>
          </p:cNvPr>
          <p:cNvSpPr txBox="1"/>
          <p:nvPr/>
        </p:nvSpPr>
        <p:spPr>
          <a:xfrm>
            <a:off x="11788615" y="6273225"/>
            <a:ext cx="40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1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9518574-E3CE-4C4D-8A26-E9527C258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50" y="2127365"/>
            <a:ext cx="5616844" cy="4225122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00021"/>
            <a:ext cx="5615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Proposed solution &amp; Evaluation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363786" y="1376450"/>
            <a:ext cx="6959331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r>
              <a:rPr lang="zh-TW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Classical</a:t>
            </a:r>
            <a:r>
              <a:rPr lang="zh-TW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Strassen - original</a:t>
            </a:r>
            <a:endParaRPr lang="en-US" altLang="zh-CN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6">
            <a:extLst>
              <a:ext uri="{FF2B5EF4-FFF2-40B4-BE49-F238E27FC236}">
                <a16:creationId xmlns:a16="http://schemas.microsoft.com/office/drawing/2014/main" id="{D01F1475-F4EA-4ADD-9940-2F69339991E8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DDACC170-40A2-4B0C-A65D-EFFDD25CBE2E}"/>
              </a:ext>
            </a:extLst>
          </p:cNvPr>
          <p:cNvSpPr txBox="1"/>
          <p:nvPr/>
        </p:nvSpPr>
        <p:spPr>
          <a:xfrm>
            <a:off x="836669" y="1935645"/>
            <a:ext cx="4322434" cy="181956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Intel i7-8550U 1.8G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Matrix size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256 ~ 2048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Loop time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50 times</a:t>
            </a:r>
          </a:p>
        </p:txBody>
      </p:sp>
    </p:spTree>
    <p:extLst>
      <p:ext uri="{BB962C8B-B14F-4D97-AF65-F5344CB8AC3E}">
        <p14:creationId xmlns:p14="http://schemas.microsoft.com/office/powerpoint/2010/main" val="36897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31C0A47-AD35-481F-845E-9E75218C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50" y="2127365"/>
            <a:ext cx="5616844" cy="4225122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00021"/>
            <a:ext cx="5615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Proposed solution &amp; Evaluation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6">
            <a:extLst>
              <a:ext uri="{FF2B5EF4-FFF2-40B4-BE49-F238E27FC236}">
                <a16:creationId xmlns:a16="http://schemas.microsoft.com/office/drawing/2014/main" id="{D01F1475-F4EA-4ADD-9940-2F69339991E8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DDACC170-40A2-4B0C-A65D-EFFDD25CBE2E}"/>
              </a:ext>
            </a:extLst>
          </p:cNvPr>
          <p:cNvSpPr txBox="1"/>
          <p:nvPr/>
        </p:nvSpPr>
        <p:spPr>
          <a:xfrm>
            <a:off x="836669" y="1935645"/>
            <a:ext cx="4322434" cy="181956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Intel i7-8550U 1.8G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Matrix size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256 ~ 2048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Loop time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50 times</a:t>
            </a:r>
          </a:p>
        </p:txBody>
      </p:sp>
      <p:sp>
        <p:nvSpPr>
          <p:cNvPr id="13" name="Rectangle 80">
            <a:extLst>
              <a:ext uri="{FF2B5EF4-FFF2-40B4-BE49-F238E27FC236}">
                <a16:creationId xmlns:a16="http://schemas.microsoft.com/office/drawing/2014/main" id="{DBDC820E-0897-4780-8467-18C48B86DBA7}"/>
              </a:ext>
            </a:extLst>
          </p:cNvPr>
          <p:cNvSpPr/>
          <p:nvPr/>
        </p:nvSpPr>
        <p:spPr>
          <a:xfrm>
            <a:off x="1363786" y="1376450"/>
            <a:ext cx="6963667" cy="590895"/>
          </a:xfrm>
          <a:prstGeom prst="rect">
            <a:avLst/>
          </a:prstGeom>
        </p:spPr>
        <p:txBody>
          <a:bodyPr wrap="square" lIns="219419" tIns="109710" rIns="219419" bIns="109710">
            <a:spAutoFit/>
          </a:bodyPr>
          <a:lstStyle/>
          <a:p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r>
              <a:rPr lang="zh-TW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Classical</a:t>
            </a:r>
            <a:r>
              <a:rPr lang="zh-TW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Strassen - </a:t>
            </a:r>
            <a:r>
              <a:rPr lang="en-US" altLang="zh-TW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Pthread</a:t>
            </a:r>
            <a:endParaRPr lang="en-US" altLang="zh-CN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C19EA65-1AB0-4D31-A158-5535C77F4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12" y="2156206"/>
            <a:ext cx="5712570" cy="429713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00021"/>
            <a:ext cx="5615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Proposed solution &amp; Evaluation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6">
            <a:extLst>
              <a:ext uri="{FF2B5EF4-FFF2-40B4-BE49-F238E27FC236}">
                <a16:creationId xmlns:a16="http://schemas.microsoft.com/office/drawing/2014/main" id="{D01F1475-F4EA-4ADD-9940-2F69339991E8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DDACC170-40A2-4B0C-A65D-EFFDD25CBE2E}"/>
              </a:ext>
            </a:extLst>
          </p:cNvPr>
          <p:cNvSpPr txBox="1"/>
          <p:nvPr/>
        </p:nvSpPr>
        <p:spPr>
          <a:xfrm>
            <a:off x="836669" y="1935645"/>
            <a:ext cx="4322434" cy="181956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Intel i7-8550U 1.8G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Matrix size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256 ~ 2048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Loop time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50 times</a:t>
            </a:r>
          </a:p>
        </p:txBody>
      </p:sp>
      <p:sp>
        <p:nvSpPr>
          <p:cNvPr id="13" name="Rectangle 80">
            <a:extLst>
              <a:ext uri="{FF2B5EF4-FFF2-40B4-BE49-F238E27FC236}">
                <a16:creationId xmlns:a16="http://schemas.microsoft.com/office/drawing/2014/main" id="{DBDC820E-0897-4780-8467-18C48B86DBA7}"/>
              </a:ext>
            </a:extLst>
          </p:cNvPr>
          <p:cNvSpPr/>
          <p:nvPr/>
        </p:nvSpPr>
        <p:spPr>
          <a:xfrm>
            <a:off x="1363786" y="1376450"/>
            <a:ext cx="7035676" cy="590895"/>
          </a:xfrm>
          <a:prstGeom prst="rect">
            <a:avLst/>
          </a:prstGeom>
        </p:spPr>
        <p:txBody>
          <a:bodyPr wrap="square" lIns="219419" tIns="109710" rIns="219419" bIns="109710">
            <a:spAutoFit/>
          </a:bodyPr>
          <a:lstStyle/>
          <a:p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r>
              <a:rPr lang="zh-TW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Classical</a:t>
            </a:r>
            <a:r>
              <a:rPr lang="zh-TW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Strassen - OpenMP</a:t>
            </a:r>
            <a:endParaRPr lang="en-US" altLang="zh-CN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E8598ED-C61C-4A6F-A5A0-6C2F41A9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13" y="2132856"/>
            <a:ext cx="5741169" cy="4318643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00021"/>
            <a:ext cx="5615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Proposed solution &amp; Evaluation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6">
            <a:extLst>
              <a:ext uri="{FF2B5EF4-FFF2-40B4-BE49-F238E27FC236}">
                <a16:creationId xmlns:a16="http://schemas.microsoft.com/office/drawing/2014/main" id="{D01F1475-F4EA-4ADD-9940-2F69339991E8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DDACC170-40A2-4B0C-A65D-EFFDD25CBE2E}"/>
              </a:ext>
            </a:extLst>
          </p:cNvPr>
          <p:cNvSpPr txBox="1"/>
          <p:nvPr/>
        </p:nvSpPr>
        <p:spPr>
          <a:xfrm>
            <a:off x="836668" y="1935645"/>
            <a:ext cx="4466449" cy="237356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Intel i7-8550U 1.8G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GPGPU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Nvidia GTX1060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Matrix size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256 ~ 2048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Loop time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50 times</a:t>
            </a:r>
          </a:p>
        </p:txBody>
      </p:sp>
      <p:sp>
        <p:nvSpPr>
          <p:cNvPr id="13" name="Rectangle 80">
            <a:extLst>
              <a:ext uri="{FF2B5EF4-FFF2-40B4-BE49-F238E27FC236}">
                <a16:creationId xmlns:a16="http://schemas.microsoft.com/office/drawing/2014/main" id="{DBDC820E-0897-4780-8467-18C48B86DBA7}"/>
              </a:ext>
            </a:extLst>
          </p:cNvPr>
          <p:cNvSpPr/>
          <p:nvPr/>
        </p:nvSpPr>
        <p:spPr>
          <a:xfrm>
            <a:off x="1363786" y="1376450"/>
            <a:ext cx="6747644" cy="590895"/>
          </a:xfrm>
          <a:prstGeom prst="rect">
            <a:avLst/>
          </a:prstGeom>
        </p:spPr>
        <p:txBody>
          <a:bodyPr wrap="square" lIns="219419" tIns="109710" rIns="219419" bIns="109710">
            <a:spAutoFit/>
          </a:bodyPr>
          <a:lstStyle/>
          <a:p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r>
              <a:rPr lang="zh-TW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Classical</a:t>
            </a:r>
            <a:r>
              <a:rPr lang="zh-TW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Strassen - CUDA</a:t>
            </a:r>
            <a:endParaRPr lang="en-US" altLang="zh-CN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00021"/>
            <a:ext cx="5615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Proposed solution &amp; Evaluation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6">
            <a:extLst>
              <a:ext uri="{FF2B5EF4-FFF2-40B4-BE49-F238E27FC236}">
                <a16:creationId xmlns:a16="http://schemas.microsoft.com/office/drawing/2014/main" id="{D01F1475-F4EA-4ADD-9940-2F69339991E8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80">
            <a:extLst>
              <a:ext uri="{FF2B5EF4-FFF2-40B4-BE49-F238E27FC236}">
                <a16:creationId xmlns:a16="http://schemas.microsoft.com/office/drawing/2014/main" id="{DBDC820E-0897-4780-8467-18C48B86DBA7}"/>
              </a:ext>
            </a:extLst>
          </p:cNvPr>
          <p:cNvSpPr/>
          <p:nvPr/>
        </p:nvSpPr>
        <p:spPr>
          <a:xfrm>
            <a:off x="1363786" y="1376450"/>
            <a:ext cx="6747644" cy="590895"/>
          </a:xfrm>
          <a:prstGeom prst="rect">
            <a:avLst/>
          </a:prstGeom>
        </p:spPr>
        <p:txBody>
          <a:bodyPr wrap="square" lIns="219419" tIns="109710" rIns="219419" bIns="109710">
            <a:spAutoFit/>
          </a:bodyPr>
          <a:lstStyle/>
          <a:p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r>
              <a:rPr lang="zh-TW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Classical</a:t>
            </a:r>
            <a:r>
              <a:rPr lang="zh-TW" alt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Strassen - CUDA</a:t>
            </a:r>
            <a:endParaRPr lang="en-US" altLang="zh-CN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ED0DE45-1468-4910-B937-B04E634A06D6}"/>
              </a:ext>
            </a:extLst>
          </p:cNvPr>
          <p:cNvSpPr txBox="1"/>
          <p:nvPr/>
        </p:nvSpPr>
        <p:spPr>
          <a:xfrm>
            <a:off x="836668" y="1935645"/>
            <a:ext cx="4466449" cy="237356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Intel i7-8550U 1.8G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GPGPU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Nvidia GTX1060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Matrix size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256 ~ 2048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Loop time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50 times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BC9B89A-AA36-4D8E-9BC1-68EF16875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26" y="2034230"/>
            <a:ext cx="6048672" cy="454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9145" y="4137263"/>
            <a:ext cx="146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5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21315" y="2965038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Conclusion</a:t>
            </a:r>
            <a:endParaRPr lang="zh-CN" altLang="en-US" sz="3600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6">
            <a:extLst>
              <a:ext uri="{FF2B5EF4-FFF2-40B4-BE49-F238E27FC236}">
                <a16:creationId xmlns:a16="http://schemas.microsoft.com/office/drawing/2014/main" id="{CD1A828F-61BA-462C-B0C8-B4842F778B48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91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363786" y="1376450"/>
            <a:ext cx="1998036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/>
              <a:t>Evaluation</a:t>
            </a: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7">
            <a:extLst>
              <a:ext uri="{FF2B5EF4-FFF2-40B4-BE49-F238E27FC236}">
                <a16:creationId xmlns:a16="http://schemas.microsoft.com/office/drawing/2014/main" id="{B3AB6339-6C71-4F63-A01C-38F19DE7423E}"/>
              </a:ext>
            </a:extLst>
          </p:cNvPr>
          <p:cNvSpPr txBox="1"/>
          <p:nvPr/>
        </p:nvSpPr>
        <p:spPr>
          <a:xfrm>
            <a:off x="1427444" y="2079665"/>
            <a:ext cx="10068362" cy="403106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傳統算法：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n-US" altLang="zh-TW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vs Strassen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算法：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O(n</a:t>
            </a:r>
            <a:r>
              <a:rPr lang="en-US" altLang="zh-TW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2.8074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由於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Strassen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算法與傳統的矩陣乘法相比，算法增加了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TW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）運算量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Pthread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：由於傳統算法演算較為簡單，故傳統算法使用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Pthread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較佳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的性能則取決於使用的編譯器好壞，一但有好的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與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complier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，則在複雜的演算法中，選擇使用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較佳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有著強大的運算能力，平行化效率顯著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6">
            <a:extLst>
              <a:ext uri="{FF2B5EF4-FFF2-40B4-BE49-F238E27FC236}">
                <a16:creationId xmlns:a16="http://schemas.microsoft.com/office/drawing/2014/main" id="{6463F21E-76AD-4DA4-9633-722E9E6024D1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690FCE-D4BC-4E6D-96F4-559685F1918B}"/>
              </a:ext>
            </a:extLst>
          </p:cNvPr>
          <p:cNvSpPr/>
          <p:nvPr/>
        </p:nvSpPr>
        <p:spPr>
          <a:xfrm>
            <a:off x="766614" y="500021"/>
            <a:ext cx="5615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Proposed solution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31771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00021"/>
            <a:ext cx="2141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Conclusion</a:t>
            </a:r>
            <a:endParaRPr lang="zh-CN" altLang="en-US" sz="2800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363786" y="1376450"/>
            <a:ext cx="2116659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8194" y="1941935"/>
            <a:ext cx="10055604" cy="403555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由於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是大型矩陣計算系統的瓶頸，我們使用課堂所學，通過利用平行化的概念來加快運算速度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我們利用不同的平行工具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Pthread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進行平行化，嘗試比較、分析找出最適合的工具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我們的實驗結果表明了將平行化應用於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乘法的好處，實驗結果都能很好地加速，並分析比較各工具的差異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6">
            <a:extLst>
              <a:ext uri="{FF2B5EF4-FFF2-40B4-BE49-F238E27FC236}">
                <a16:creationId xmlns:a16="http://schemas.microsoft.com/office/drawing/2014/main" id="{6C68633C-D1E9-4676-B55F-B91EA0423D45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26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9145" y="4137263"/>
            <a:ext cx="146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6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21315" y="2965038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Contributions of each member</a:t>
            </a:r>
            <a:endParaRPr lang="zh-CN" altLang="en-US" sz="3600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6">
            <a:extLst>
              <a:ext uri="{FF2B5EF4-FFF2-40B4-BE49-F238E27FC236}">
                <a16:creationId xmlns:a16="http://schemas.microsoft.com/office/drawing/2014/main" id="{1EABCBFC-1E81-4645-899F-6B8EF3DC358A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00021"/>
            <a:ext cx="5397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Contributions of each member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363786" y="1376450"/>
            <a:ext cx="4904281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Contributions of each member</a:t>
            </a: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8194" y="1941935"/>
            <a:ext cx="10055604" cy="348155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：陳正宗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：陳正宗、謝祥志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：陳正宗、謝祥志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Reference search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：陳正宗、謝祥志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PPT &amp; Oral presentation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：謝祥志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Project Report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：謝祥志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6">
            <a:extLst>
              <a:ext uri="{FF2B5EF4-FFF2-40B4-BE49-F238E27FC236}">
                <a16:creationId xmlns:a16="http://schemas.microsoft.com/office/drawing/2014/main" id="{2C434615-60DF-494B-885D-EFAE2F0971B7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9145" y="4137263"/>
            <a:ext cx="146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21315" y="2965038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Introduction</a:t>
            </a:r>
            <a:endParaRPr lang="zh-CN" altLang="en-US" sz="3600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6">
            <a:extLst>
              <a:ext uri="{FF2B5EF4-FFF2-40B4-BE49-F238E27FC236}">
                <a16:creationId xmlns:a16="http://schemas.microsoft.com/office/drawing/2014/main" id="{FFFE70E9-DCC7-4E46-B236-9F2F0142A8F6}"/>
              </a:ext>
            </a:extLst>
          </p:cNvPr>
          <p:cNvSpPr txBox="1"/>
          <p:nvPr/>
        </p:nvSpPr>
        <p:spPr>
          <a:xfrm>
            <a:off x="11788615" y="6273225"/>
            <a:ext cx="40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484784"/>
            <a:ext cx="3816424" cy="3151228"/>
            <a:chOff x="3862958" y="1655787"/>
            <a:chExt cx="3816424" cy="3151228"/>
          </a:xfrm>
        </p:grpSpPr>
        <p:sp>
          <p:nvSpPr>
            <p:cNvPr id="3" name="TextBox 2"/>
            <p:cNvSpPr txBox="1"/>
            <p:nvPr/>
          </p:nvSpPr>
          <p:spPr>
            <a:xfrm>
              <a:off x="4186994" y="3024497"/>
              <a:ext cx="3302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THANKS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063946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244045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圆角矩形 29">
            <a:extLst>
              <a:ext uri="{FF2B5EF4-FFF2-40B4-BE49-F238E27FC236}">
                <a16:creationId xmlns:a16="http://schemas.microsoft.com/office/drawing/2014/main" id="{EC8FC313-EB17-4202-8200-7615DA5606C0}"/>
              </a:ext>
            </a:extLst>
          </p:cNvPr>
          <p:cNvSpPr/>
          <p:nvPr/>
        </p:nvSpPr>
        <p:spPr>
          <a:xfrm>
            <a:off x="2262480" y="4807544"/>
            <a:ext cx="7151534" cy="58664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ea typeface="汉仪大圣体简" panose="00020600040101010101" pitchFamily="18" charset="-122"/>
                <a:cs typeface="Arial" panose="020B0604020202020204" pitchFamily="34" charset="0"/>
              </a:rPr>
              <a:t>Team02 - 0756823</a:t>
            </a: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汉仪大圣体简" panose="00020600040101010101" pitchFamily="18" charset="-122"/>
                <a:cs typeface="Arial" panose="020B0604020202020204" pitchFamily="34" charset="0"/>
              </a:rPr>
              <a:t>陳正宗、</a:t>
            </a:r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  <a:ea typeface="汉仪大圣体简" panose="00020600040101010101" pitchFamily="18" charset="-122"/>
                <a:cs typeface="Arial" panose="020B0604020202020204" pitchFamily="34" charset="0"/>
              </a:rPr>
              <a:t>0756825</a:t>
            </a:r>
            <a:r>
              <a:rPr lang="zh-TW" altLang="en-US" sz="2800" dirty="0">
                <a:solidFill>
                  <a:schemeClr val="bg1"/>
                </a:solidFill>
                <a:latin typeface="Arial" panose="020B0604020202020204" pitchFamily="34" charset="0"/>
                <a:ea typeface="汉仪大圣体简" panose="00020600040101010101" pitchFamily="18" charset="-122"/>
                <a:cs typeface="Arial" panose="020B0604020202020204" pitchFamily="34" charset="0"/>
              </a:rPr>
              <a:t>謝祥志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汉仪大圣体简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29" name="文字方塊 6">
            <a:extLst>
              <a:ext uri="{FF2B5EF4-FFF2-40B4-BE49-F238E27FC236}">
                <a16:creationId xmlns:a16="http://schemas.microsoft.com/office/drawing/2014/main" id="{2AE995C4-AF65-4AA9-8F1E-F87A3024C871}"/>
              </a:ext>
            </a:extLst>
          </p:cNvPr>
          <p:cNvSpPr txBox="1"/>
          <p:nvPr/>
        </p:nvSpPr>
        <p:spPr>
          <a:xfrm>
            <a:off x="11572192" y="6273225"/>
            <a:ext cx="64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00021"/>
            <a:ext cx="2281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Introduction</a:t>
            </a:r>
            <a:endParaRPr lang="zh-CN" altLang="en-US" sz="2800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363786" y="1376450"/>
            <a:ext cx="4570664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&amp; Strassen Algorithm</a:t>
            </a: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8194" y="1941935"/>
            <a:ext cx="10055604" cy="403555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矩陣在大多數科學領域的被廣泛的應用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物理學：經典力學、光學、電磁學、量子力學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等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計算機圖學：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模型投影到二維畫面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統計學：隨機矩陣用於描述機率集合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標準矩陣乘法大約需要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2N</a:t>
            </a:r>
            <a:r>
              <a:rPr lang="en-US" altLang="zh-TW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（其中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N = 2n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）算術運算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漸近複雜度是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TW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6">
            <a:extLst>
              <a:ext uri="{FF2B5EF4-FFF2-40B4-BE49-F238E27FC236}">
                <a16:creationId xmlns:a16="http://schemas.microsoft.com/office/drawing/2014/main" id="{68383086-DB4B-4725-B058-2D16EE1D53AE}"/>
              </a:ext>
            </a:extLst>
          </p:cNvPr>
          <p:cNvSpPr txBox="1"/>
          <p:nvPr/>
        </p:nvSpPr>
        <p:spPr>
          <a:xfrm>
            <a:off x="11788615" y="6273225"/>
            <a:ext cx="40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00021"/>
            <a:ext cx="2281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Introduction</a:t>
            </a:r>
            <a:endParaRPr lang="zh-CN" altLang="en-US" sz="2800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363786" y="1376450"/>
            <a:ext cx="2235281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8194" y="1941935"/>
            <a:ext cx="10055604" cy="292756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由於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是大型矩陣計算系統的瓶頸，我們使用課堂所學，通過利用平行化的概念來加快運算速度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我們利用不同的平行工具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Pthread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進行平行化，嘗試比較、分析找出最適合的工具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6">
            <a:extLst>
              <a:ext uri="{FF2B5EF4-FFF2-40B4-BE49-F238E27FC236}">
                <a16:creationId xmlns:a16="http://schemas.microsoft.com/office/drawing/2014/main" id="{027B7474-8C3D-47D2-8EC8-5DBA53314015}"/>
              </a:ext>
            </a:extLst>
          </p:cNvPr>
          <p:cNvSpPr txBox="1"/>
          <p:nvPr/>
        </p:nvSpPr>
        <p:spPr>
          <a:xfrm>
            <a:off x="11788615" y="6273225"/>
            <a:ext cx="40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9145" y="4137263"/>
            <a:ext cx="146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21315" y="2965038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Problem statement</a:t>
            </a:r>
            <a:endParaRPr lang="zh-CN" altLang="en-US" sz="3600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6">
            <a:extLst>
              <a:ext uri="{FF2B5EF4-FFF2-40B4-BE49-F238E27FC236}">
                <a16:creationId xmlns:a16="http://schemas.microsoft.com/office/drawing/2014/main" id="{ACB551DB-492B-4C1E-A8CC-DDB190D789B7}"/>
              </a:ext>
            </a:extLst>
          </p:cNvPr>
          <p:cNvSpPr txBox="1"/>
          <p:nvPr/>
        </p:nvSpPr>
        <p:spPr>
          <a:xfrm>
            <a:off x="11788615" y="6273225"/>
            <a:ext cx="40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6614" y="500021"/>
            <a:ext cx="3421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Problem statement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363786" y="1376450"/>
            <a:ext cx="3432724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multiplication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8194" y="1941935"/>
            <a:ext cx="10055604" cy="292756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在應用程序中，矩陣乘法算法使用了大量的循環和乘法運算，這使得算法效率低下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矩陣乘法的計算效率極大地影響整個程序的速度，因此矩陣乘法算法的平行化的一些改進是必要的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6">
            <a:extLst>
              <a:ext uri="{FF2B5EF4-FFF2-40B4-BE49-F238E27FC236}">
                <a16:creationId xmlns:a16="http://schemas.microsoft.com/office/drawing/2014/main" id="{68383086-DB4B-4725-B058-2D16EE1D53AE}"/>
              </a:ext>
            </a:extLst>
          </p:cNvPr>
          <p:cNvSpPr txBox="1"/>
          <p:nvPr/>
        </p:nvSpPr>
        <p:spPr>
          <a:xfrm>
            <a:off x="11788615" y="6273225"/>
            <a:ext cx="40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4A22A7A2-2584-4482-8CC9-5B2515E4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249" y="2132856"/>
            <a:ext cx="7298382" cy="449632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363786" y="1376450"/>
            <a:ext cx="3432724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multiplication</a:t>
            </a: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6">
            <a:extLst>
              <a:ext uri="{FF2B5EF4-FFF2-40B4-BE49-F238E27FC236}">
                <a16:creationId xmlns:a16="http://schemas.microsoft.com/office/drawing/2014/main" id="{68383086-DB4B-4725-B058-2D16EE1D53AE}"/>
              </a:ext>
            </a:extLst>
          </p:cNvPr>
          <p:cNvSpPr txBox="1"/>
          <p:nvPr/>
        </p:nvSpPr>
        <p:spPr>
          <a:xfrm>
            <a:off x="11788615" y="6273225"/>
            <a:ext cx="40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2347246-2C8D-4C61-AC2F-EC1F231E4312}"/>
              </a:ext>
            </a:extLst>
          </p:cNvPr>
          <p:cNvSpPr/>
          <p:nvPr/>
        </p:nvSpPr>
        <p:spPr>
          <a:xfrm>
            <a:off x="766614" y="500021"/>
            <a:ext cx="3421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5550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14B0311E-7862-454E-8558-D59FBABAC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15" y="3751667"/>
            <a:ext cx="4412322" cy="245877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06FE362-005E-4255-B722-E3FCEEDC7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70" y="3209925"/>
            <a:ext cx="2428875" cy="364807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80"/>
          <p:cNvSpPr/>
          <p:nvPr/>
        </p:nvSpPr>
        <p:spPr>
          <a:xfrm>
            <a:off x="1363786" y="1376450"/>
            <a:ext cx="4570664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&amp; Strassen Algorithm</a:t>
            </a: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8194" y="1941935"/>
            <a:ext cx="9623556" cy="181956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Volker Strassen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於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1969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年首次發布該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Strassen 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演算法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Strassen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演算法定義了新的矩陣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TW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2.807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目前仍然是相比通用矩陣相乘演算法效能好的主要演算法之一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558702" y="1941935"/>
            <a:ext cx="4214854" cy="21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6">
            <a:extLst>
              <a:ext uri="{FF2B5EF4-FFF2-40B4-BE49-F238E27FC236}">
                <a16:creationId xmlns:a16="http://schemas.microsoft.com/office/drawing/2014/main" id="{68383086-DB4B-4725-B058-2D16EE1D53AE}"/>
              </a:ext>
            </a:extLst>
          </p:cNvPr>
          <p:cNvSpPr txBox="1"/>
          <p:nvPr/>
        </p:nvSpPr>
        <p:spPr>
          <a:xfrm>
            <a:off x="11788615" y="6273225"/>
            <a:ext cx="40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zh-TW" altLang="en-US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4CBA6B9F-0B24-48C0-9DC2-D020E0DA4A9F}"/>
              </a:ext>
            </a:extLst>
          </p:cNvPr>
          <p:cNvSpPr txBox="1"/>
          <p:nvPr/>
        </p:nvSpPr>
        <p:spPr>
          <a:xfrm>
            <a:off x="-1000" y="5770021"/>
            <a:ext cx="10344678" cy="108789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Volker Strassen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福爾克爾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zh-TW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施特拉森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German mathematician, a professor emeritus in the department of mathematics and statistics at the University of Konstanz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555265-E8C1-4172-8198-725EAA2C7AEA}"/>
              </a:ext>
            </a:extLst>
          </p:cNvPr>
          <p:cNvSpPr/>
          <p:nvPr/>
        </p:nvSpPr>
        <p:spPr>
          <a:xfrm>
            <a:off x="766614" y="500021"/>
            <a:ext cx="3421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7650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6169</TotalTime>
  <Words>1319</Words>
  <Application>Microsoft Office PowerPoint</Application>
  <PresentationFormat>自訂</PresentationFormat>
  <Paragraphs>242</Paragraphs>
  <Slides>30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造字工房尚雅体演示版常规体</vt:lpstr>
      <vt:lpstr>微软雅黑 Light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Allen Chen</cp:lastModifiedBy>
  <cp:revision>341</cp:revision>
  <dcterms:modified xsi:type="dcterms:W3CDTF">2019-06-02T14:04:04Z</dcterms:modified>
</cp:coreProperties>
</file>