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52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63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07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2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57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2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5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6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25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4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88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6AC1-92FA-4D6C-B780-EE1D33062A94}" type="datetimeFigureOut">
              <a:rPr lang="zh-TW" altLang="en-US" smtClean="0"/>
              <a:t>2020/5/19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93B8-BD84-42FE-8D20-9E5410C6CD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91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群組 71"/>
          <p:cNvGrpSpPr/>
          <p:nvPr/>
        </p:nvGrpSpPr>
        <p:grpSpPr>
          <a:xfrm>
            <a:off x="1897483" y="1155469"/>
            <a:ext cx="9674487" cy="5451257"/>
            <a:chOff x="1897483" y="1155469"/>
            <a:chExt cx="9674487" cy="5451257"/>
          </a:xfrm>
        </p:grpSpPr>
        <p:sp>
          <p:nvSpPr>
            <p:cNvPr id="4" name="橢圓 3"/>
            <p:cNvSpPr/>
            <p:nvPr/>
          </p:nvSpPr>
          <p:spPr>
            <a:xfrm>
              <a:off x="5611091" y="1155469"/>
              <a:ext cx="490451" cy="48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4821382" y="2039389"/>
              <a:ext cx="490451" cy="48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6442364" y="2039389"/>
              <a:ext cx="490451" cy="48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cxnSp>
          <p:nvCxnSpPr>
            <p:cNvPr id="8" name="直線單箭頭接點 7"/>
            <p:cNvCxnSpPr>
              <a:stCxn id="4" idx="4"/>
              <a:endCxn id="5" idx="7"/>
            </p:cNvCxnSpPr>
            <p:nvPr/>
          </p:nvCxnSpPr>
          <p:spPr>
            <a:xfrm flipH="1">
              <a:off x="5240008" y="1637607"/>
              <a:ext cx="616309" cy="4723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4" idx="4"/>
              <a:endCxn id="6" idx="1"/>
            </p:cNvCxnSpPr>
            <p:nvPr/>
          </p:nvCxnSpPr>
          <p:spPr>
            <a:xfrm>
              <a:off x="5856317" y="1637607"/>
              <a:ext cx="657872" cy="4723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6941128" y="2038547"/>
              <a:ext cx="1284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400" b="1"/>
              </a:lvl1pPr>
            </a:lstStyle>
            <a:p>
              <a:r>
                <a:rPr lang="en-US" altLang="zh-TW" dirty="0" err="1"/>
                <a:t>args.length</a:t>
              </a:r>
              <a:r>
                <a:rPr lang="en-US" altLang="zh-TW" dirty="0"/>
                <a:t>==0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229872" y="2095792"/>
              <a:ext cx="13321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400" b="1"/>
              </a:lvl1pPr>
            </a:lstStyle>
            <a:p>
              <a:r>
                <a:rPr lang="en-US" altLang="zh-TW" dirty="0" err="1"/>
                <a:t>args.length</a:t>
              </a:r>
              <a:r>
                <a:rPr lang="en-US" altLang="zh-TW" dirty="0"/>
                <a:t> != 0</a:t>
              </a:r>
              <a:endParaRPr lang="zh-TW" altLang="en-US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7473124" y="2914012"/>
              <a:ext cx="490451" cy="48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7976056" y="2831915"/>
              <a:ext cx="2981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400" b="1"/>
              </a:lvl1pPr>
            </a:lstStyle>
            <a:p>
              <a:r>
                <a:rPr lang="en-US" altLang="zh-TW" dirty="0" err="1"/>
                <a:t>inFile</a:t>
              </a:r>
              <a:r>
                <a:rPr lang="en-US" altLang="zh-TW" dirty="0"/>
                <a:t> = new </a:t>
              </a:r>
              <a:r>
                <a:rPr lang="en-US" altLang="zh-TW" dirty="0" err="1"/>
                <a:t>BufferedReader</a:t>
              </a:r>
              <a:r>
                <a:rPr lang="en-US" altLang="zh-TW" dirty="0"/>
                <a:t>(</a:t>
              </a:r>
            </a:p>
            <a:p>
              <a:r>
                <a:rPr lang="en-US" altLang="zh-TW" dirty="0"/>
                <a:t>new </a:t>
              </a:r>
              <a:r>
                <a:rPr lang="en-US" altLang="zh-TW" dirty="0" err="1"/>
                <a:t>InputStreamReader</a:t>
              </a:r>
              <a:r>
                <a:rPr lang="en-US" altLang="zh-TW" dirty="0"/>
                <a:t> (System.in));</a:t>
              </a:r>
              <a:endParaRPr lang="zh-TW" altLang="en-US" dirty="0"/>
            </a:p>
          </p:txBody>
        </p:sp>
        <p:sp>
          <p:nvSpPr>
            <p:cNvPr id="21" name="橢圓 20"/>
            <p:cNvSpPr/>
            <p:nvPr/>
          </p:nvSpPr>
          <p:spPr>
            <a:xfrm>
              <a:off x="5611091" y="2970415"/>
              <a:ext cx="490451" cy="48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5</a:t>
              </a:r>
              <a:endParaRPr lang="zh-TW" altLang="en-US" dirty="0"/>
            </a:p>
          </p:txBody>
        </p:sp>
        <p:sp>
          <p:nvSpPr>
            <p:cNvPr id="22" name="橢圓 21"/>
            <p:cNvSpPr/>
            <p:nvPr/>
          </p:nvSpPr>
          <p:spPr>
            <a:xfrm>
              <a:off x="4048269" y="2970415"/>
              <a:ext cx="490451" cy="48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7</a:t>
              </a:r>
              <a:endParaRPr lang="zh-TW" altLang="en-US" dirty="0"/>
            </a:p>
          </p:txBody>
        </p:sp>
        <p:cxnSp>
          <p:nvCxnSpPr>
            <p:cNvPr id="24" name="直線單箭頭接點 23"/>
            <p:cNvCxnSpPr>
              <a:stCxn id="5" idx="5"/>
              <a:endCxn id="21" idx="1"/>
            </p:cNvCxnSpPr>
            <p:nvPr/>
          </p:nvCxnSpPr>
          <p:spPr>
            <a:xfrm>
              <a:off x="5240008" y="2450920"/>
              <a:ext cx="442908" cy="590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5" idx="3"/>
              <a:endCxn id="22" idx="7"/>
            </p:cNvCxnSpPr>
            <p:nvPr/>
          </p:nvCxnSpPr>
          <p:spPr>
            <a:xfrm flipH="1">
              <a:off x="4466895" y="2450920"/>
              <a:ext cx="426312" cy="5901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/>
            <p:cNvSpPr/>
            <p:nvPr/>
          </p:nvSpPr>
          <p:spPr>
            <a:xfrm>
              <a:off x="5611091" y="5469335"/>
              <a:ext cx="490451" cy="48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9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061867" y="3343148"/>
              <a:ext cx="1301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400" b="1"/>
              </a:lvl1pPr>
            </a:lstStyle>
            <a:p>
              <a:r>
                <a:rPr lang="en-US" altLang="zh-TW" dirty="0"/>
                <a:t>filename==null</a:t>
              </a:r>
              <a:endParaRPr lang="zh-TW" altLang="en-US" dirty="0"/>
            </a:p>
          </p:txBody>
        </p:sp>
        <p:cxnSp>
          <p:nvCxnSpPr>
            <p:cNvPr id="37" name="直線單箭頭接點 36"/>
            <p:cNvCxnSpPr>
              <a:stCxn id="6" idx="5"/>
              <a:endCxn id="18" idx="1"/>
            </p:cNvCxnSpPr>
            <p:nvPr/>
          </p:nvCxnSpPr>
          <p:spPr>
            <a:xfrm>
              <a:off x="6860990" y="2450920"/>
              <a:ext cx="683959" cy="5336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橢圓 42"/>
            <p:cNvSpPr/>
            <p:nvPr/>
          </p:nvSpPr>
          <p:spPr>
            <a:xfrm>
              <a:off x="5615247" y="4080565"/>
              <a:ext cx="490451" cy="48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185253" y="3998468"/>
              <a:ext cx="29813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400" b="1"/>
              </a:lvl1pPr>
            </a:lstStyle>
            <a:p>
              <a:r>
                <a:rPr lang="en-US" altLang="zh-TW" dirty="0" err="1"/>
                <a:t>inFile</a:t>
              </a:r>
              <a:r>
                <a:rPr lang="en-US" altLang="zh-TW" dirty="0"/>
                <a:t> = new </a:t>
              </a:r>
              <a:r>
                <a:rPr lang="en-US" altLang="zh-TW" dirty="0" err="1"/>
                <a:t>BufferedReader</a:t>
              </a:r>
              <a:r>
                <a:rPr lang="en-US" altLang="zh-TW" dirty="0"/>
                <a:t>(</a:t>
              </a:r>
            </a:p>
            <a:p>
              <a:r>
                <a:rPr lang="en-US" altLang="zh-TW" dirty="0"/>
                <a:t>new </a:t>
              </a:r>
              <a:r>
                <a:rPr lang="en-US" altLang="zh-TW" dirty="0" err="1"/>
                <a:t>InputStreamReader</a:t>
              </a:r>
              <a:r>
                <a:rPr lang="en-US" altLang="zh-TW" dirty="0"/>
                <a:t> (System.in));</a:t>
              </a:r>
              <a:endParaRPr lang="zh-TW" altLang="en-US" dirty="0"/>
            </a:p>
          </p:txBody>
        </p:sp>
        <p:cxnSp>
          <p:nvCxnSpPr>
            <p:cNvPr id="46" name="直線單箭頭接點 45"/>
            <p:cNvCxnSpPr>
              <a:stCxn id="21" idx="4"/>
              <a:endCxn id="43" idx="0"/>
            </p:cNvCxnSpPr>
            <p:nvPr/>
          </p:nvCxnSpPr>
          <p:spPr>
            <a:xfrm>
              <a:off x="5856317" y="3452553"/>
              <a:ext cx="4156" cy="6280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43" idx="4"/>
              <a:endCxn id="30" idx="0"/>
            </p:cNvCxnSpPr>
            <p:nvPr/>
          </p:nvCxnSpPr>
          <p:spPr>
            <a:xfrm flipH="1">
              <a:off x="5856317" y="4562703"/>
              <a:ext cx="4156" cy="9066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6155592" y="1158793"/>
              <a:ext cx="958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400" b="1"/>
              </a:lvl1pPr>
            </a:lstStyle>
            <a:p>
              <a:r>
                <a:rPr lang="en-US" altLang="zh-TW" dirty="0" err="1" smtClean="0"/>
                <a:t>inFile</a:t>
              </a:r>
              <a:r>
                <a:rPr lang="en-US" altLang="zh-TW" dirty="0" smtClean="0"/>
                <a:t>=null</a:t>
              </a:r>
              <a:endParaRPr lang="zh-TW" altLang="en-US" dirty="0"/>
            </a:p>
          </p:txBody>
        </p:sp>
        <p:sp>
          <p:nvSpPr>
            <p:cNvPr id="52" name="橢圓 51"/>
            <p:cNvSpPr/>
            <p:nvPr/>
          </p:nvSpPr>
          <p:spPr>
            <a:xfrm>
              <a:off x="4048269" y="4080565"/>
              <a:ext cx="490451" cy="482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8</a:t>
              </a:r>
              <a:endParaRPr lang="zh-TW" altLang="en-US" dirty="0"/>
            </a:p>
          </p:txBody>
        </p:sp>
        <p:cxnSp>
          <p:nvCxnSpPr>
            <p:cNvPr id="61" name="直線單箭頭接點 60"/>
            <p:cNvCxnSpPr>
              <a:stCxn id="22" idx="4"/>
              <a:endCxn id="52" idx="0"/>
            </p:cNvCxnSpPr>
            <p:nvPr/>
          </p:nvCxnSpPr>
          <p:spPr>
            <a:xfrm>
              <a:off x="4293495" y="3452553"/>
              <a:ext cx="0" cy="62801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/>
            <p:cNvSpPr txBox="1"/>
            <p:nvPr/>
          </p:nvSpPr>
          <p:spPr>
            <a:xfrm>
              <a:off x="2546638" y="2914012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400" b="1"/>
              </a:lvl1pPr>
            </a:lstStyle>
            <a:p>
              <a:r>
                <a:rPr lang="en-US" altLang="zh-TW" dirty="0"/>
                <a:t>filename !=null</a:t>
              </a:r>
              <a:endParaRPr lang="zh-TW" altLang="en-US" dirty="0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6101542" y="5525738"/>
              <a:ext cx="9905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400" b="1"/>
              </a:lvl1pPr>
            </a:lstStyle>
            <a:p>
              <a:r>
                <a:rPr lang="en-US" altLang="zh-TW" dirty="0" err="1"/>
                <a:t>stut</a:t>
              </a:r>
              <a:r>
                <a:rPr lang="en-US" altLang="zh-TW" dirty="0"/>
                <a:t>(</a:t>
              </a:r>
              <a:r>
                <a:rPr lang="en-US" altLang="zh-TW" dirty="0" err="1"/>
                <a:t>inFile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897483" y="4489596"/>
              <a:ext cx="293631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TW"/>
              </a:defPPr>
              <a:lvl1pPr>
                <a:defRPr sz="1400" b="1"/>
              </a:lvl1pPr>
            </a:lstStyle>
            <a:p>
              <a:r>
                <a:rPr lang="en-US" altLang="zh-TW" dirty="0" err="1"/>
                <a:t>myFile</a:t>
              </a:r>
              <a:r>
                <a:rPr lang="en-US" altLang="zh-TW" dirty="0"/>
                <a:t> = new </a:t>
              </a:r>
              <a:r>
                <a:rPr lang="en-US" altLang="zh-TW" dirty="0" err="1"/>
                <a:t>FileReader</a:t>
              </a:r>
              <a:r>
                <a:rPr lang="en-US" altLang="zh-TW" dirty="0"/>
                <a:t> (</a:t>
              </a:r>
              <a:r>
                <a:rPr lang="en-US" altLang="zh-TW" dirty="0" err="1"/>
                <a:t>fileName</a:t>
              </a:r>
              <a:r>
                <a:rPr lang="en-US" altLang="zh-TW" dirty="0"/>
                <a:t>);</a:t>
              </a:r>
            </a:p>
            <a:p>
              <a:r>
                <a:rPr lang="en-US" altLang="zh-TW" dirty="0" err="1"/>
                <a:t>inFile</a:t>
              </a:r>
              <a:r>
                <a:rPr lang="en-US" altLang="zh-TW" dirty="0"/>
                <a:t> = new </a:t>
              </a:r>
              <a:r>
                <a:rPr lang="en-US" altLang="zh-TW" dirty="0" err="1"/>
                <a:t>BufferedReader</a:t>
              </a:r>
              <a:r>
                <a:rPr lang="en-US" altLang="zh-TW" dirty="0"/>
                <a:t>(</a:t>
              </a:r>
              <a:r>
                <a:rPr lang="en-US" altLang="zh-TW" dirty="0" err="1"/>
                <a:t>myFile</a:t>
              </a:r>
              <a:r>
                <a:rPr lang="en-US" altLang="zh-TW" dirty="0"/>
                <a:t>);</a:t>
              </a:r>
              <a:endParaRPr lang="zh-TW" altLang="en-US" dirty="0"/>
            </a:p>
            <a:p>
              <a:endParaRPr lang="en-US" altLang="zh-TW" dirty="0"/>
            </a:p>
          </p:txBody>
        </p:sp>
        <p:cxnSp>
          <p:nvCxnSpPr>
            <p:cNvPr id="66" name="弧形接點 65"/>
            <p:cNvCxnSpPr>
              <a:stCxn id="18" idx="4"/>
              <a:endCxn id="30" idx="6"/>
            </p:cNvCxnSpPr>
            <p:nvPr/>
          </p:nvCxnSpPr>
          <p:spPr>
            <a:xfrm rot="5400000">
              <a:off x="5752819" y="3744873"/>
              <a:ext cx="2314254" cy="1616808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弧形接點 69"/>
            <p:cNvCxnSpPr>
              <a:stCxn id="52" idx="4"/>
              <a:endCxn id="30" idx="2"/>
            </p:cNvCxnSpPr>
            <p:nvPr/>
          </p:nvCxnSpPr>
          <p:spPr>
            <a:xfrm rot="16200000" flipH="1">
              <a:off x="4378443" y="4477755"/>
              <a:ext cx="1147701" cy="1317596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內容版面配置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1149470"/>
                </p:ext>
              </p:extLst>
            </p:nvPr>
          </p:nvGraphicFramePr>
          <p:xfrm>
            <a:off x="8325748" y="4752526"/>
            <a:ext cx="3246222" cy="18542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051243">
                    <a:extLst>
                      <a:ext uri="{9D8B030D-6E8A-4147-A177-3AD203B41FA5}">
                        <a16:colId xmlns:a16="http://schemas.microsoft.com/office/drawing/2014/main" val="245465811"/>
                      </a:ext>
                    </a:extLst>
                  </a:gridCol>
                  <a:gridCol w="2194979">
                    <a:extLst>
                      <a:ext uri="{9D8B030D-6E8A-4147-A177-3AD203B41FA5}">
                        <a16:colId xmlns:a16="http://schemas.microsoft.com/office/drawing/2014/main" val="2097303189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Variable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DU</a:t>
                        </a:r>
                        <a:r>
                          <a:rPr lang="en-US" altLang="zh-TW" baseline="0" dirty="0" smtClean="0"/>
                          <a:t> Pairs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56049694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altLang="zh-TW" dirty="0" err="1" smtClean="0"/>
                          <a:t>args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[1,2] [1,4] [4,5] [4,6]</a:t>
                        </a:r>
                        <a:endParaRPr lang="zh-TW" alt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53506622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altLang="zh-TW" dirty="0" err="1" smtClean="0"/>
                          <a:t>inFile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[2,3] [5,6]</a:t>
                        </a:r>
                        <a:r>
                          <a:rPr lang="en-US" altLang="zh-TW" baseline="0" dirty="0" smtClean="0"/>
                          <a:t> [7,8]</a:t>
                        </a:r>
                        <a:endParaRPr lang="zh-TW" alt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44318693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filename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[5,6]</a:t>
                        </a:r>
                        <a:r>
                          <a:rPr lang="en-US" altLang="zh-TW" baseline="0" dirty="0" smtClean="0"/>
                          <a:t> [7,8]</a:t>
                        </a:r>
                        <a:endParaRPr lang="zh-TW" alt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30540828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altLang="zh-TW" dirty="0" err="1" smtClean="0"/>
                          <a:t>myfile</a:t>
                        </a:r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[7,8]</a:t>
                        </a:r>
                        <a:endParaRPr lang="zh-TW" alt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833321579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2646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990110" y="590204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80561" y="590204"/>
            <a:ext cx="224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err="1"/>
              <a:t>stut</a:t>
            </a:r>
            <a:r>
              <a:rPr lang="en-US" altLang="zh-TW" dirty="0"/>
              <a:t> (</a:t>
            </a:r>
            <a:r>
              <a:rPr lang="en-US" altLang="zh-TW" dirty="0" err="1"/>
              <a:t>BufferedReader</a:t>
            </a:r>
            <a:r>
              <a:rPr lang="en-US" altLang="zh-TW" dirty="0"/>
              <a:t> </a:t>
            </a:r>
            <a:r>
              <a:rPr lang="en-US" altLang="zh-TW" dirty="0" err="1"/>
              <a:t>inFile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3990108" y="1309346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80557" y="1306047"/>
            <a:ext cx="87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err="1"/>
              <a:t>linecnt</a:t>
            </a:r>
            <a:r>
              <a:rPr lang="en-US" altLang="zh-TW" dirty="0"/>
              <a:t>=1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990106" y="2279036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07596" y="1928416"/>
            <a:ext cx="2628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/>
              <a:t>(</a:t>
            </a:r>
            <a:r>
              <a:rPr lang="en-US" altLang="zh-TW" dirty="0" err="1"/>
              <a:t>inLine</a:t>
            </a:r>
            <a:r>
              <a:rPr lang="en-US" altLang="zh-TW" dirty="0"/>
              <a:t> = </a:t>
            </a:r>
            <a:r>
              <a:rPr lang="en-US" altLang="zh-TW" dirty="0" err="1"/>
              <a:t>inFile.readLine</a:t>
            </a:r>
            <a:r>
              <a:rPr lang="en-US" altLang="zh-TW" dirty="0"/>
              <a:t>()) != </a:t>
            </a:r>
            <a:r>
              <a:rPr lang="en-US" altLang="zh-TW" dirty="0" smtClean="0"/>
              <a:t>null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/>
              <a:t> </a:t>
            </a:r>
            <a:r>
              <a:rPr lang="en-US" altLang="zh-TW" dirty="0" smtClean="0"/>
              <a:t>= 0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4"/>
            <a:endCxn id="7" idx="0"/>
          </p:cNvCxnSpPr>
          <p:nvPr/>
        </p:nvCxnSpPr>
        <p:spPr>
          <a:xfrm flipH="1">
            <a:off x="4235334" y="1072342"/>
            <a:ext cx="2" cy="2370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4"/>
            <a:endCxn id="9" idx="0"/>
          </p:cNvCxnSpPr>
          <p:nvPr/>
        </p:nvCxnSpPr>
        <p:spPr>
          <a:xfrm flipH="1">
            <a:off x="4235332" y="1791484"/>
            <a:ext cx="2" cy="487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064632" y="2898854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9" idx="5"/>
            <a:endCxn id="15" idx="1"/>
          </p:cNvCxnSpPr>
          <p:nvPr/>
        </p:nvCxnSpPr>
        <p:spPr>
          <a:xfrm>
            <a:off x="4408732" y="2690567"/>
            <a:ext cx="1727725" cy="2788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679858" y="2676125"/>
            <a:ext cx="148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/>
              <a:t>i</a:t>
            </a:r>
            <a:r>
              <a:rPr lang="en-US" altLang="zh-TW" dirty="0" smtClean="0"/>
              <a:t> &lt; </a:t>
            </a:r>
            <a:r>
              <a:rPr lang="en-US" altLang="zh-TW" dirty="0" err="1" smtClean="0"/>
              <a:t>inLine.length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2770554" y="3020646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9" idx="3"/>
            <a:endCxn id="27" idx="7"/>
          </p:cNvCxnSpPr>
          <p:nvPr/>
        </p:nvCxnSpPr>
        <p:spPr>
          <a:xfrm flipH="1">
            <a:off x="3189180" y="2690567"/>
            <a:ext cx="872751" cy="4006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064632" y="3657802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164290" y="4414542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2" name="橢圓 31"/>
          <p:cNvSpPr/>
          <p:nvPr/>
        </p:nvSpPr>
        <p:spPr>
          <a:xfrm>
            <a:off x="5121137" y="4414542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cxnSp>
        <p:nvCxnSpPr>
          <p:cNvPr id="34" name="直線單箭頭接點 33"/>
          <p:cNvCxnSpPr>
            <a:stCxn id="15" idx="4"/>
            <a:endCxn id="30" idx="0"/>
          </p:cNvCxnSpPr>
          <p:nvPr/>
        </p:nvCxnSpPr>
        <p:spPr>
          <a:xfrm>
            <a:off x="6309858" y="3380992"/>
            <a:ext cx="0" cy="276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0" idx="3"/>
            <a:endCxn id="32" idx="7"/>
          </p:cNvCxnSpPr>
          <p:nvPr/>
        </p:nvCxnSpPr>
        <p:spPr>
          <a:xfrm flipH="1">
            <a:off x="5539763" y="4069333"/>
            <a:ext cx="596694" cy="415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30" idx="5"/>
            <a:endCxn id="31" idx="1"/>
          </p:cNvCxnSpPr>
          <p:nvPr/>
        </p:nvCxnSpPr>
        <p:spPr>
          <a:xfrm>
            <a:off x="6483258" y="4069333"/>
            <a:ext cx="752857" cy="4158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555083" y="3607857"/>
            <a:ext cx="1621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/>
              <a:t>c = </a:t>
            </a:r>
            <a:r>
              <a:rPr lang="en-US" altLang="zh-TW" dirty="0" err="1"/>
              <a:t>inLine.charAt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839735" y="2718751"/>
            <a:ext cx="1573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/>
              <a:t>i</a:t>
            </a:r>
            <a:r>
              <a:rPr lang="en-US" altLang="zh-TW" dirty="0" smtClean="0"/>
              <a:t> &gt;= </a:t>
            </a:r>
            <a:r>
              <a:rPr lang="en-US" altLang="zh-TW" dirty="0" err="1" smtClean="0"/>
              <a:t>inLine.length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608879" y="4164196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/>
              <a:t>isDelimit</a:t>
            </a:r>
            <a:r>
              <a:rPr lang="en-US" altLang="zh-TW" sz="1400" b="1" dirty="0" smtClean="0"/>
              <a:t> (c)==true</a:t>
            </a:r>
            <a:endParaRPr lang="zh-TW" altLang="en-US" sz="14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658882" y="4193946"/>
            <a:ext cx="160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/>
              <a:t>isDelimit</a:t>
            </a:r>
            <a:r>
              <a:rPr lang="en-US" altLang="zh-TW" sz="1400" b="1" dirty="0" smtClean="0"/>
              <a:t> (c)==false</a:t>
            </a:r>
            <a:endParaRPr lang="zh-TW" altLang="en-US" sz="1400" b="1" dirty="0"/>
          </a:p>
        </p:txBody>
      </p:sp>
      <p:sp>
        <p:nvSpPr>
          <p:cNvPr id="54" name="橢圓 53"/>
          <p:cNvSpPr/>
          <p:nvPr/>
        </p:nvSpPr>
        <p:spPr>
          <a:xfrm>
            <a:off x="7164289" y="5241889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5" name="橢圓 54"/>
          <p:cNvSpPr/>
          <p:nvPr/>
        </p:nvSpPr>
        <p:spPr>
          <a:xfrm>
            <a:off x="5121137" y="5241889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10</a:t>
            </a:r>
            <a:endParaRPr lang="zh-TW" altLang="en-US" sz="1200" dirty="0"/>
          </a:p>
        </p:txBody>
      </p:sp>
      <p:cxnSp>
        <p:nvCxnSpPr>
          <p:cNvPr id="57" name="弧形接點 56"/>
          <p:cNvCxnSpPr>
            <a:stCxn id="55" idx="2"/>
            <a:endCxn id="9" idx="2"/>
          </p:cNvCxnSpPr>
          <p:nvPr/>
        </p:nvCxnSpPr>
        <p:spPr>
          <a:xfrm rot="10800000">
            <a:off x="3990107" y="2520106"/>
            <a:ext cx="1131031" cy="2962853"/>
          </a:xfrm>
          <a:prstGeom prst="curvedConnector3">
            <a:avLst>
              <a:gd name="adj1" fmla="val 14740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7604081" y="5147026"/>
            <a:ext cx="1786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/>
              <a:t>checkDupes</a:t>
            </a:r>
            <a:r>
              <a:rPr lang="en-US" altLang="zh-TW" sz="1400" b="1" dirty="0" smtClean="0"/>
              <a:t> (</a:t>
            </a:r>
            <a:r>
              <a:rPr lang="en-US" altLang="zh-TW" sz="1400" b="1" dirty="0" err="1" smtClean="0"/>
              <a:t>linecnt</a:t>
            </a:r>
            <a:r>
              <a:rPr lang="en-US" altLang="zh-TW" sz="1400" b="1" dirty="0" smtClean="0"/>
              <a:t>);</a:t>
            </a:r>
            <a:endParaRPr lang="zh-TW" altLang="en-US" sz="14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283265" y="5138892"/>
            <a:ext cx="20471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 </a:t>
            </a:r>
            <a:r>
              <a:rPr lang="en-US" altLang="zh-TW" sz="1400" b="1" dirty="0" err="1" smtClean="0"/>
              <a:t>lastdelimit</a:t>
            </a:r>
            <a:r>
              <a:rPr lang="en-US" altLang="zh-TW" sz="1400" b="1" dirty="0" smtClean="0"/>
              <a:t> = false;</a:t>
            </a:r>
          </a:p>
          <a:p>
            <a:r>
              <a:rPr lang="en-US" altLang="zh-TW" sz="1400" b="1" dirty="0" smtClean="0"/>
              <a:t> </a:t>
            </a:r>
            <a:r>
              <a:rPr lang="en-US" altLang="zh-TW" sz="1400" b="1" dirty="0" err="1" smtClean="0"/>
              <a:t>curWord</a:t>
            </a:r>
            <a:r>
              <a:rPr lang="en-US" altLang="zh-TW" sz="1400" b="1" dirty="0" smtClean="0"/>
              <a:t> = </a:t>
            </a:r>
            <a:r>
              <a:rPr lang="en-US" altLang="zh-TW" sz="1400" b="1" dirty="0" err="1" smtClean="0"/>
              <a:t>curWord</a:t>
            </a:r>
            <a:r>
              <a:rPr lang="en-US" altLang="zh-TW" sz="1400" b="1" dirty="0" smtClean="0"/>
              <a:t> + c;</a:t>
            </a:r>
            <a:endParaRPr lang="zh-TW" altLang="en-US" sz="1400" b="1" dirty="0"/>
          </a:p>
        </p:txBody>
      </p:sp>
      <p:sp>
        <p:nvSpPr>
          <p:cNvPr id="63" name="橢圓 62"/>
          <p:cNvSpPr/>
          <p:nvPr/>
        </p:nvSpPr>
        <p:spPr>
          <a:xfrm>
            <a:off x="2262638" y="6009445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11</a:t>
            </a:r>
            <a:endParaRPr lang="zh-TW" altLang="en-US" sz="1200" dirty="0"/>
          </a:p>
        </p:txBody>
      </p:sp>
      <p:cxnSp>
        <p:nvCxnSpPr>
          <p:cNvPr id="74" name="弧形接點 73"/>
          <p:cNvCxnSpPr>
            <a:stCxn id="27" idx="2"/>
            <a:endCxn id="63" idx="2"/>
          </p:cNvCxnSpPr>
          <p:nvPr/>
        </p:nvCxnSpPr>
        <p:spPr>
          <a:xfrm rot="10800000" flipV="1">
            <a:off x="2262638" y="3261714"/>
            <a:ext cx="507916" cy="2988799"/>
          </a:xfrm>
          <a:prstGeom prst="curvedConnector3">
            <a:avLst>
              <a:gd name="adj1" fmla="val 14500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32" idx="4"/>
            <a:endCxn id="55" idx="0"/>
          </p:cNvCxnSpPr>
          <p:nvPr/>
        </p:nvCxnSpPr>
        <p:spPr>
          <a:xfrm>
            <a:off x="5366363" y="4896680"/>
            <a:ext cx="0" cy="34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31" idx="4"/>
            <a:endCxn id="54" idx="0"/>
          </p:cNvCxnSpPr>
          <p:nvPr/>
        </p:nvCxnSpPr>
        <p:spPr>
          <a:xfrm flipH="1">
            <a:off x="7409515" y="4896680"/>
            <a:ext cx="1" cy="34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712516" y="5988903"/>
            <a:ext cx="1826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smtClean="0"/>
              <a:t> </a:t>
            </a:r>
            <a:r>
              <a:rPr lang="en-US" altLang="zh-TW" dirty="0" err="1" smtClean="0"/>
              <a:t>checkDupes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linecnt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linecnt</a:t>
            </a:r>
            <a:r>
              <a:rPr lang="en-US" altLang="zh-TW" dirty="0" smtClean="0"/>
              <a:t>++;</a:t>
            </a:r>
            <a:endParaRPr lang="zh-TW" altLang="en-US" dirty="0"/>
          </a:p>
        </p:txBody>
      </p:sp>
      <p:cxnSp>
        <p:nvCxnSpPr>
          <p:cNvPr id="110" name="弧形接點 109"/>
          <p:cNvCxnSpPr>
            <a:stCxn id="54" idx="6"/>
            <a:endCxn id="9" idx="6"/>
          </p:cNvCxnSpPr>
          <p:nvPr/>
        </p:nvCxnSpPr>
        <p:spPr>
          <a:xfrm flipH="1" flipV="1">
            <a:off x="4480557" y="2520105"/>
            <a:ext cx="3174183" cy="2962853"/>
          </a:xfrm>
          <a:prstGeom prst="curvedConnector3">
            <a:avLst>
              <a:gd name="adj1" fmla="val -4281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338318"/>
              </p:ext>
            </p:extLst>
          </p:nvPr>
        </p:nvGraphicFramePr>
        <p:xfrm>
          <a:off x="7504356" y="252475"/>
          <a:ext cx="340306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88">
                  <a:extLst>
                    <a:ext uri="{9D8B030D-6E8A-4147-A177-3AD203B41FA5}">
                      <a16:colId xmlns:a16="http://schemas.microsoft.com/office/drawing/2014/main" val="245465811"/>
                    </a:ext>
                  </a:extLst>
                </a:gridCol>
                <a:gridCol w="2194979">
                  <a:extLst>
                    <a:ext uri="{9D8B030D-6E8A-4147-A177-3AD203B41FA5}">
                      <a16:colId xmlns:a16="http://schemas.microsoft.com/office/drawing/2014/main" val="209730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Variable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</a:t>
                      </a:r>
                      <a:r>
                        <a:rPr lang="en-US" altLang="zh-TW" baseline="0" dirty="0" smtClean="0"/>
                        <a:t>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9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linecnt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[1,2] [5,11]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6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inFile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[2,3]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8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[2,3]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[4,</a:t>
                      </a:r>
                      <a:r>
                        <a:rPr lang="en-US" altLang="zh-TW" baseline="0" dirty="0" smtClean="0"/>
                        <a:t> (6,7)] [4, (6,8,10)]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2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lastdelimit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[8,10]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0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curWord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[8,10]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1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738253" y="1945077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746866" y="2795848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751810" y="2795848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754880" y="3868190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696094" y="3868190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751810" y="5031971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4" idx="5"/>
            <a:endCxn id="5" idx="1"/>
          </p:cNvCxnSpPr>
          <p:nvPr/>
        </p:nvCxnSpPr>
        <p:spPr>
          <a:xfrm>
            <a:off x="5156879" y="2356608"/>
            <a:ext cx="661812" cy="509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4" idx="3"/>
            <a:endCxn id="6" idx="7"/>
          </p:cNvCxnSpPr>
          <p:nvPr/>
        </p:nvCxnSpPr>
        <p:spPr>
          <a:xfrm flipH="1">
            <a:off x="4170436" y="2356608"/>
            <a:ext cx="639642" cy="509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6" idx="5"/>
            <a:endCxn id="7" idx="1"/>
          </p:cNvCxnSpPr>
          <p:nvPr/>
        </p:nvCxnSpPr>
        <p:spPr>
          <a:xfrm>
            <a:off x="4170436" y="3207379"/>
            <a:ext cx="656269" cy="731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6" idx="3"/>
            <a:endCxn id="8" idx="7"/>
          </p:cNvCxnSpPr>
          <p:nvPr/>
        </p:nvCxnSpPr>
        <p:spPr>
          <a:xfrm flipH="1">
            <a:off x="3114720" y="3207379"/>
            <a:ext cx="708915" cy="731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9" idx="7"/>
          </p:cNvCxnSpPr>
          <p:nvPr/>
        </p:nvCxnSpPr>
        <p:spPr>
          <a:xfrm flipH="1">
            <a:off x="4170436" y="4279721"/>
            <a:ext cx="656269" cy="8228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8" idx="5"/>
            <a:endCxn id="8" idx="5"/>
          </p:cNvCxnSpPr>
          <p:nvPr/>
        </p:nvCxnSpPr>
        <p:spPr>
          <a:xfrm>
            <a:off x="3114720" y="4279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8" idx="5"/>
            <a:endCxn id="9" idx="1"/>
          </p:cNvCxnSpPr>
          <p:nvPr/>
        </p:nvCxnSpPr>
        <p:spPr>
          <a:xfrm>
            <a:off x="3114720" y="4279721"/>
            <a:ext cx="708915" cy="8228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304781" y="1928351"/>
            <a:ext cx="1745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err="1" smtClean="0"/>
              <a:t>checkDupes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line)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292736" y="2775307"/>
            <a:ext cx="1549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err="1"/>
              <a:t>l</a:t>
            </a:r>
            <a:r>
              <a:rPr lang="en-US" altLang="zh-TW" dirty="0" err="1" smtClean="0"/>
              <a:t>astdelimit</a:t>
            </a:r>
            <a:r>
              <a:rPr lang="en-US" altLang="zh-TW" dirty="0" smtClean="0"/>
              <a:t> == true</a:t>
            </a:r>
          </a:p>
          <a:p>
            <a:r>
              <a:rPr lang="en-US" altLang="zh-TW" dirty="0"/>
              <a:t>r</a:t>
            </a:r>
            <a:r>
              <a:rPr lang="en-US" altLang="zh-TW" dirty="0" smtClean="0"/>
              <a:t>eturn;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231733" y="2706687"/>
            <a:ext cx="15852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err="1" smtClean="0"/>
              <a:t>lastdelimit</a:t>
            </a:r>
            <a:r>
              <a:rPr lang="en-US" altLang="zh-TW" dirty="0" smtClean="0"/>
              <a:t>==false;</a:t>
            </a:r>
          </a:p>
          <a:p>
            <a:r>
              <a:rPr lang="en-US" altLang="zh-TW" dirty="0" err="1"/>
              <a:t>l</a:t>
            </a:r>
            <a:r>
              <a:rPr lang="en-US" altLang="zh-TW" dirty="0" err="1" smtClean="0"/>
              <a:t>astdelimit</a:t>
            </a:r>
            <a:r>
              <a:rPr lang="en-US" altLang="zh-TW" dirty="0" smtClean="0"/>
              <a:t> = true;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304566" y="3640596"/>
            <a:ext cx="30181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err="1"/>
              <a:t>curWord.equals</a:t>
            </a:r>
            <a:r>
              <a:rPr lang="en-US" altLang="zh-TW" dirty="0"/>
              <a:t>(</a:t>
            </a:r>
            <a:r>
              <a:rPr lang="en-US" altLang="zh-TW" dirty="0" err="1"/>
              <a:t>prevWord</a:t>
            </a:r>
            <a:r>
              <a:rPr lang="en-US" altLang="zh-TW" dirty="0"/>
              <a:t>)==</a:t>
            </a:r>
            <a:r>
              <a:rPr lang="en-US" altLang="zh-TW" dirty="0" smtClean="0"/>
              <a:t>true;</a:t>
            </a:r>
            <a:endParaRPr lang="en-US" altLang="zh-TW" dirty="0"/>
          </a:p>
          <a:p>
            <a:r>
              <a:rPr lang="en-US" altLang="zh-TW" dirty="0"/>
              <a:t>Print(Repeated word on line " + line + </a:t>
            </a:r>
          </a:p>
          <a:p>
            <a:r>
              <a:rPr lang="en-US" altLang="zh-TW" dirty="0"/>
              <a:t>": " +  </a:t>
            </a:r>
            <a:r>
              <a:rPr lang="en-US" altLang="zh-TW" dirty="0" err="1"/>
              <a:t>prevWord</a:t>
            </a:r>
            <a:r>
              <a:rPr lang="en-US" altLang="zh-TW" dirty="0"/>
              <a:t>+ " " + </a:t>
            </a:r>
            <a:r>
              <a:rPr lang="en-US" altLang="zh-TW" dirty="0" err="1"/>
              <a:t>curWord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837368" y="3621343"/>
            <a:ext cx="2799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err="1"/>
              <a:t>curWord.equals</a:t>
            </a:r>
            <a:r>
              <a:rPr lang="en-US" altLang="zh-TW" dirty="0"/>
              <a:t>(</a:t>
            </a:r>
            <a:r>
              <a:rPr lang="en-US" altLang="zh-TW" dirty="0" err="1"/>
              <a:t>prevWord</a:t>
            </a:r>
            <a:r>
              <a:rPr lang="en-US" altLang="zh-TW" dirty="0"/>
              <a:t>)==</a:t>
            </a:r>
            <a:r>
              <a:rPr lang="en-US" altLang="zh-TW" dirty="0" smtClean="0"/>
              <a:t>false;</a:t>
            </a:r>
          </a:p>
          <a:p>
            <a:r>
              <a:rPr lang="en-US" altLang="zh-TW" dirty="0" err="1" smtClean="0"/>
              <a:t>prevWord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curWord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279954" y="5119151"/>
            <a:ext cx="120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err="1"/>
              <a:t>curWord</a:t>
            </a:r>
            <a:r>
              <a:rPr lang="en-US" altLang="zh-TW" dirty="0"/>
              <a:t> = "";</a:t>
            </a:r>
            <a:endParaRPr lang="zh-TW" altLang="en-US" dirty="0"/>
          </a:p>
        </p:txBody>
      </p:sp>
      <p:graphicFrame>
        <p:nvGraphicFramePr>
          <p:cNvPr id="5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108881"/>
              </p:ext>
            </p:extLst>
          </p:nvPr>
        </p:nvGraphicFramePr>
        <p:xfrm>
          <a:off x="5586801" y="4587009"/>
          <a:ext cx="34030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88">
                  <a:extLst>
                    <a:ext uri="{9D8B030D-6E8A-4147-A177-3AD203B41FA5}">
                      <a16:colId xmlns:a16="http://schemas.microsoft.com/office/drawing/2014/main" val="245465811"/>
                    </a:ext>
                  </a:extLst>
                </a:gridCol>
                <a:gridCol w="2194979">
                  <a:extLst>
                    <a:ext uri="{9D8B030D-6E8A-4147-A177-3AD203B41FA5}">
                      <a16:colId xmlns:a16="http://schemas.microsoft.com/office/drawing/2014/main" val="209730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Variable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</a:t>
                      </a:r>
                      <a:r>
                        <a:rPr lang="en-US" altLang="zh-TW" baseline="0" dirty="0" smtClean="0"/>
                        <a:t>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9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lastdelimit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[1,2] [1,3]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6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curWord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[3,4]</a:t>
                      </a:r>
                      <a:r>
                        <a:rPr lang="en-US" altLang="zh-TW" baseline="0" dirty="0" smtClean="0"/>
                        <a:t> [3,5] [4,6] [5,6]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8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prevWord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[3,4] [3,5]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40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[3,4]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2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19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644340" y="1961703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420194" y="3014648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843546" y="3014648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  <a:endCxn id="6" idx="0"/>
          </p:cNvCxnSpPr>
          <p:nvPr/>
        </p:nvCxnSpPr>
        <p:spPr>
          <a:xfrm flipH="1">
            <a:off x="5088772" y="2373234"/>
            <a:ext cx="627393" cy="641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4" idx="5"/>
            <a:endCxn id="5" idx="0"/>
          </p:cNvCxnSpPr>
          <p:nvPr/>
        </p:nvCxnSpPr>
        <p:spPr>
          <a:xfrm>
            <a:off x="6062966" y="2373234"/>
            <a:ext cx="602454" cy="6414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134791" y="1508881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 err="1"/>
              <a:t>isDelimit</a:t>
            </a:r>
            <a:r>
              <a:rPr lang="en-US" altLang="zh-TW" dirty="0"/>
              <a:t> (char C)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580606" y="2550309"/>
            <a:ext cx="1521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/>
              <a:t>i &lt; </a:t>
            </a:r>
            <a:r>
              <a:rPr lang="en-US" altLang="zh-TW" dirty="0" err="1"/>
              <a:t>delimits.length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90873" y="2540052"/>
            <a:ext cx="1611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/>
              <a:t>i &gt;= </a:t>
            </a:r>
            <a:r>
              <a:rPr lang="en-US" altLang="zh-TW" dirty="0" err="1"/>
              <a:t>delimits.length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6420194" y="3781288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5644340" y="4543071"/>
            <a:ext cx="490451" cy="48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4"/>
            <a:endCxn id="21" idx="0"/>
          </p:cNvCxnSpPr>
          <p:nvPr/>
        </p:nvCxnSpPr>
        <p:spPr>
          <a:xfrm>
            <a:off x="6665420" y="3496786"/>
            <a:ext cx="0" cy="284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6" idx="4"/>
            <a:endCxn id="22" idx="2"/>
          </p:cNvCxnSpPr>
          <p:nvPr/>
        </p:nvCxnSpPr>
        <p:spPr>
          <a:xfrm rot="16200000" flipH="1">
            <a:off x="4722879" y="3862679"/>
            <a:ext cx="1287354" cy="55556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弧形接點 29"/>
          <p:cNvCxnSpPr>
            <a:stCxn id="21" idx="6"/>
            <a:endCxn id="4" idx="6"/>
          </p:cNvCxnSpPr>
          <p:nvPr/>
        </p:nvCxnSpPr>
        <p:spPr>
          <a:xfrm flipH="1" flipV="1">
            <a:off x="6134791" y="2202772"/>
            <a:ext cx="775854" cy="1819585"/>
          </a:xfrm>
          <a:prstGeom prst="curvedConnector3">
            <a:avLst>
              <a:gd name="adj1" fmla="val -294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102433" y="3795740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/>
              <a:t>if(C == delimits [</a:t>
            </a:r>
            <a:r>
              <a:rPr lang="en-US" altLang="zh-TW" dirty="0" err="1"/>
              <a:t>i</a:t>
            </a:r>
            <a:r>
              <a:rPr lang="en-US" altLang="zh-TW" dirty="0"/>
              <a:t>])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 return </a:t>
            </a:r>
            <a:r>
              <a:rPr lang="en-US" altLang="zh-TW" dirty="0"/>
              <a:t>true;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366556" y="4997077"/>
            <a:ext cx="1092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400" b="1"/>
            </a:lvl1pPr>
          </a:lstStyle>
          <a:p>
            <a:r>
              <a:rPr lang="en-US" altLang="zh-TW" dirty="0"/>
              <a:t>return false;</a:t>
            </a:r>
            <a:endParaRPr lang="zh-TW" altLang="en-US" dirty="0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479472"/>
              </p:ext>
            </p:extLst>
          </p:nvPr>
        </p:nvGraphicFramePr>
        <p:xfrm>
          <a:off x="7280571" y="2443841"/>
          <a:ext cx="34030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88">
                  <a:extLst>
                    <a:ext uri="{9D8B030D-6E8A-4147-A177-3AD203B41FA5}">
                      <a16:colId xmlns:a16="http://schemas.microsoft.com/office/drawing/2014/main" val="245465811"/>
                    </a:ext>
                  </a:extLst>
                </a:gridCol>
                <a:gridCol w="2194979">
                  <a:extLst>
                    <a:ext uri="{9D8B030D-6E8A-4147-A177-3AD203B41FA5}">
                      <a16:colId xmlns:a16="http://schemas.microsoft.com/office/drawing/2014/main" val="2097303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Variable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DU</a:t>
                      </a:r>
                      <a:r>
                        <a:rPr lang="en-US" altLang="zh-TW" baseline="0" dirty="0" smtClean="0"/>
                        <a:t>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9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delimits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[1,2] [1,3]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6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[1,(2,4)]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86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07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341</Words>
  <Application>Microsoft Office PowerPoint</Application>
  <PresentationFormat>寬螢幕</PresentationFormat>
  <Paragraphs>114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>資訊學院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Allen 陳正宗</dc:creator>
  <cp:lastModifiedBy>Allen 陳正宗</cp:lastModifiedBy>
  <cp:revision>25</cp:revision>
  <dcterms:created xsi:type="dcterms:W3CDTF">2020-05-19T04:00:19Z</dcterms:created>
  <dcterms:modified xsi:type="dcterms:W3CDTF">2020-05-19T08:58:18Z</dcterms:modified>
</cp:coreProperties>
</file>