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1" d="100"/>
          <a:sy n="71"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7938FC9C-470E-433C-8A5D-721A1B00F5A5}" type="datetimeFigureOut">
              <a:rPr lang="zh-CN" altLang="en-US" smtClean="0"/>
              <a:t>2016/12/23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D3E14B-87DF-4F59-AB5C-3537BF45E6B5}" type="slidenum">
              <a:rPr lang="zh-CN" altLang="en-US" smtClean="0"/>
              <a:t>‹#›</a:t>
            </a:fld>
            <a:endParaRPr lang="zh-CN" altLang="en-US"/>
          </a:p>
        </p:txBody>
      </p:sp>
    </p:spTree>
    <p:extLst>
      <p:ext uri="{BB962C8B-B14F-4D97-AF65-F5344CB8AC3E}">
        <p14:creationId xmlns:p14="http://schemas.microsoft.com/office/powerpoint/2010/main" val="3053354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938FC9C-470E-433C-8A5D-721A1B00F5A5}" type="datetimeFigureOut">
              <a:rPr lang="zh-CN" altLang="en-US" smtClean="0"/>
              <a:t>2016/12/23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D3E14B-87DF-4F59-AB5C-3537BF45E6B5}" type="slidenum">
              <a:rPr lang="zh-CN" altLang="en-US" smtClean="0"/>
              <a:t>‹#›</a:t>
            </a:fld>
            <a:endParaRPr lang="zh-CN" altLang="en-US"/>
          </a:p>
        </p:txBody>
      </p:sp>
    </p:spTree>
    <p:extLst>
      <p:ext uri="{BB962C8B-B14F-4D97-AF65-F5344CB8AC3E}">
        <p14:creationId xmlns:p14="http://schemas.microsoft.com/office/powerpoint/2010/main" val="3687460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938FC9C-470E-433C-8A5D-721A1B00F5A5}" type="datetimeFigureOut">
              <a:rPr lang="zh-CN" altLang="en-US" smtClean="0"/>
              <a:t>2016/12/23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D3E14B-87DF-4F59-AB5C-3537BF45E6B5}" type="slidenum">
              <a:rPr lang="zh-CN" altLang="en-US" smtClean="0"/>
              <a:t>‹#›</a:t>
            </a:fld>
            <a:endParaRPr lang="zh-CN" altLang="en-US"/>
          </a:p>
        </p:txBody>
      </p:sp>
    </p:spTree>
    <p:extLst>
      <p:ext uri="{BB962C8B-B14F-4D97-AF65-F5344CB8AC3E}">
        <p14:creationId xmlns:p14="http://schemas.microsoft.com/office/powerpoint/2010/main" val="4076966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938FC9C-470E-433C-8A5D-721A1B00F5A5}" type="datetimeFigureOut">
              <a:rPr lang="zh-CN" altLang="en-US" smtClean="0"/>
              <a:t>2016/12/23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D3E14B-87DF-4F59-AB5C-3537BF45E6B5}"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62609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938FC9C-470E-433C-8A5D-721A1B00F5A5}" type="datetimeFigureOut">
              <a:rPr lang="zh-CN" altLang="en-US" smtClean="0"/>
              <a:t>2016/12/23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D3E14B-87DF-4F59-AB5C-3537BF45E6B5}" type="slidenum">
              <a:rPr lang="zh-CN" altLang="en-US" smtClean="0"/>
              <a:t>‹#›</a:t>
            </a:fld>
            <a:endParaRPr lang="zh-CN" altLang="en-US"/>
          </a:p>
        </p:txBody>
      </p:sp>
    </p:spTree>
    <p:extLst>
      <p:ext uri="{BB962C8B-B14F-4D97-AF65-F5344CB8AC3E}">
        <p14:creationId xmlns:p14="http://schemas.microsoft.com/office/powerpoint/2010/main" val="2979652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7938FC9C-470E-433C-8A5D-721A1B00F5A5}" type="datetimeFigureOut">
              <a:rPr lang="zh-CN" altLang="en-US" smtClean="0"/>
              <a:t>2016/12/23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4D3E14B-87DF-4F59-AB5C-3537BF45E6B5}" type="slidenum">
              <a:rPr lang="zh-CN" altLang="en-US" smtClean="0"/>
              <a:t>‹#›</a:t>
            </a:fld>
            <a:endParaRPr lang="zh-CN" altLang="en-US"/>
          </a:p>
        </p:txBody>
      </p:sp>
    </p:spTree>
    <p:extLst>
      <p:ext uri="{BB962C8B-B14F-4D97-AF65-F5344CB8AC3E}">
        <p14:creationId xmlns:p14="http://schemas.microsoft.com/office/powerpoint/2010/main" val="1525794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7938FC9C-470E-433C-8A5D-721A1B00F5A5}" type="datetimeFigureOut">
              <a:rPr lang="zh-CN" altLang="en-US" smtClean="0"/>
              <a:t>2016/12/23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4D3E14B-87DF-4F59-AB5C-3537BF45E6B5}" type="slidenum">
              <a:rPr lang="zh-CN" altLang="en-US" smtClean="0"/>
              <a:t>‹#›</a:t>
            </a:fld>
            <a:endParaRPr lang="zh-CN" altLang="en-US"/>
          </a:p>
        </p:txBody>
      </p:sp>
    </p:spTree>
    <p:extLst>
      <p:ext uri="{BB962C8B-B14F-4D97-AF65-F5344CB8AC3E}">
        <p14:creationId xmlns:p14="http://schemas.microsoft.com/office/powerpoint/2010/main" val="1781505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938FC9C-470E-433C-8A5D-721A1B00F5A5}" type="datetimeFigureOut">
              <a:rPr lang="zh-CN" altLang="en-US" smtClean="0"/>
              <a:t>2016/12/23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D3E14B-87DF-4F59-AB5C-3537BF45E6B5}" type="slidenum">
              <a:rPr lang="zh-CN" altLang="en-US" smtClean="0"/>
              <a:t>‹#›</a:t>
            </a:fld>
            <a:endParaRPr lang="zh-CN" altLang="en-US"/>
          </a:p>
        </p:txBody>
      </p:sp>
    </p:spTree>
    <p:extLst>
      <p:ext uri="{BB962C8B-B14F-4D97-AF65-F5344CB8AC3E}">
        <p14:creationId xmlns:p14="http://schemas.microsoft.com/office/powerpoint/2010/main" val="61355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938FC9C-470E-433C-8A5D-721A1B00F5A5}" type="datetimeFigureOut">
              <a:rPr lang="zh-CN" altLang="en-US" smtClean="0"/>
              <a:t>2016/12/23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D3E14B-87DF-4F59-AB5C-3537BF45E6B5}" type="slidenum">
              <a:rPr lang="zh-CN" altLang="en-US" smtClean="0"/>
              <a:t>‹#›</a:t>
            </a:fld>
            <a:endParaRPr lang="zh-CN" altLang="en-US"/>
          </a:p>
        </p:txBody>
      </p:sp>
    </p:spTree>
    <p:extLst>
      <p:ext uri="{BB962C8B-B14F-4D97-AF65-F5344CB8AC3E}">
        <p14:creationId xmlns:p14="http://schemas.microsoft.com/office/powerpoint/2010/main" val="3602861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938FC9C-470E-433C-8A5D-721A1B00F5A5}" type="datetimeFigureOut">
              <a:rPr lang="zh-CN" altLang="en-US" smtClean="0"/>
              <a:t>2016/12/23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D3E14B-87DF-4F59-AB5C-3537BF45E6B5}" type="slidenum">
              <a:rPr lang="zh-CN" altLang="en-US" smtClean="0"/>
              <a:t>‹#›</a:t>
            </a:fld>
            <a:endParaRPr lang="zh-CN" altLang="en-US"/>
          </a:p>
        </p:txBody>
      </p:sp>
    </p:spTree>
    <p:extLst>
      <p:ext uri="{BB962C8B-B14F-4D97-AF65-F5344CB8AC3E}">
        <p14:creationId xmlns:p14="http://schemas.microsoft.com/office/powerpoint/2010/main" val="185903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938FC9C-470E-433C-8A5D-721A1B00F5A5}" type="datetimeFigureOut">
              <a:rPr lang="zh-CN" altLang="en-US" smtClean="0"/>
              <a:t>2016/12/23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D3E14B-87DF-4F59-AB5C-3537BF45E6B5}" type="slidenum">
              <a:rPr lang="zh-CN" altLang="en-US" smtClean="0"/>
              <a:t>‹#›</a:t>
            </a:fld>
            <a:endParaRPr lang="zh-CN" altLang="en-US"/>
          </a:p>
        </p:txBody>
      </p:sp>
    </p:spTree>
    <p:extLst>
      <p:ext uri="{BB962C8B-B14F-4D97-AF65-F5344CB8AC3E}">
        <p14:creationId xmlns:p14="http://schemas.microsoft.com/office/powerpoint/2010/main" val="618462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938FC9C-470E-433C-8A5D-721A1B00F5A5}" type="datetimeFigureOut">
              <a:rPr lang="zh-CN" altLang="en-US" smtClean="0"/>
              <a:t>2016/12/23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D3E14B-87DF-4F59-AB5C-3537BF45E6B5}" type="slidenum">
              <a:rPr lang="zh-CN" altLang="en-US" smtClean="0"/>
              <a:t>‹#›</a:t>
            </a:fld>
            <a:endParaRPr lang="zh-CN" altLang="en-US"/>
          </a:p>
        </p:txBody>
      </p:sp>
    </p:spTree>
    <p:extLst>
      <p:ext uri="{BB962C8B-B14F-4D97-AF65-F5344CB8AC3E}">
        <p14:creationId xmlns:p14="http://schemas.microsoft.com/office/powerpoint/2010/main" val="197866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938FC9C-470E-433C-8A5D-721A1B00F5A5}" type="datetimeFigureOut">
              <a:rPr lang="zh-CN" altLang="en-US" smtClean="0"/>
              <a:t>2016/12/23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4D3E14B-87DF-4F59-AB5C-3537BF45E6B5}" type="slidenum">
              <a:rPr lang="zh-CN" altLang="en-US" smtClean="0"/>
              <a:t>‹#›</a:t>
            </a:fld>
            <a:endParaRPr lang="zh-CN" altLang="en-US"/>
          </a:p>
        </p:txBody>
      </p:sp>
    </p:spTree>
    <p:extLst>
      <p:ext uri="{BB962C8B-B14F-4D97-AF65-F5344CB8AC3E}">
        <p14:creationId xmlns:p14="http://schemas.microsoft.com/office/powerpoint/2010/main" val="265888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938FC9C-470E-433C-8A5D-721A1B00F5A5}" type="datetimeFigureOut">
              <a:rPr lang="zh-CN" altLang="en-US" smtClean="0"/>
              <a:t>2016/12/23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4D3E14B-87DF-4F59-AB5C-3537BF45E6B5}" type="slidenum">
              <a:rPr lang="zh-CN" altLang="en-US" smtClean="0"/>
              <a:t>‹#›</a:t>
            </a:fld>
            <a:endParaRPr lang="zh-CN" altLang="en-US"/>
          </a:p>
        </p:txBody>
      </p:sp>
    </p:spTree>
    <p:extLst>
      <p:ext uri="{BB962C8B-B14F-4D97-AF65-F5344CB8AC3E}">
        <p14:creationId xmlns:p14="http://schemas.microsoft.com/office/powerpoint/2010/main" val="531687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938FC9C-470E-433C-8A5D-721A1B00F5A5}" type="datetimeFigureOut">
              <a:rPr lang="zh-CN" altLang="en-US" smtClean="0"/>
              <a:t>2016/12/23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4D3E14B-87DF-4F59-AB5C-3537BF45E6B5}" type="slidenum">
              <a:rPr lang="zh-CN" altLang="en-US" smtClean="0"/>
              <a:t>‹#›</a:t>
            </a:fld>
            <a:endParaRPr lang="zh-CN" altLang="en-US"/>
          </a:p>
        </p:txBody>
      </p:sp>
    </p:spTree>
    <p:extLst>
      <p:ext uri="{BB962C8B-B14F-4D97-AF65-F5344CB8AC3E}">
        <p14:creationId xmlns:p14="http://schemas.microsoft.com/office/powerpoint/2010/main" val="1081314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938FC9C-470E-433C-8A5D-721A1B00F5A5}" type="datetimeFigureOut">
              <a:rPr lang="zh-CN" altLang="en-US" smtClean="0"/>
              <a:t>2016/12/23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D3E14B-87DF-4F59-AB5C-3537BF45E6B5}" type="slidenum">
              <a:rPr lang="zh-CN" altLang="en-US" smtClean="0"/>
              <a:t>‹#›</a:t>
            </a:fld>
            <a:endParaRPr lang="zh-CN" altLang="en-US"/>
          </a:p>
        </p:txBody>
      </p:sp>
    </p:spTree>
    <p:extLst>
      <p:ext uri="{BB962C8B-B14F-4D97-AF65-F5344CB8AC3E}">
        <p14:creationId xmlns:p14="http://schemas.microsoft.com/office/powerpoint/2010/main" val="3464518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938FC9C-470E-433C-8A5D-721A1B00F5A5}" type="datetimeFigureOut">
              <a:rPr lang="zh-CN" altLang="en-US" smtClean="0"/>
              <a:t>2016/12/23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D3E14B-87DF-4F59-AB5C-3537BF45E6B5}" type="slidenum">
              <a:rPr lang="zh-CN" altLang="en-US" smtClean="0"/>
              <a:t>‹#›</a:t>
            </a:fld>
            <a:endParaRPr lang="zh-CN" altLang="en-US"/>
          </a:p>
        </p:txBody>
      </p:sp>
    </p:spTree>
    <p:extLst>
      <p:ext uri="{BB962C8B-B14F-4D97-AF65-F5344CB8AC3E}">
        <p14:creationId xmlns:p14="http://schemas.microsoft.com/office/powerpoint/2010/main" val="418016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938FC9C-470E-433C-8A5D-721A1B00F5A5}" type="datetimeFigureOut">
              <a:rPr lang="zh-CN" altLang="en-US" smtClean="0"/>
              <a:t>2016/12/23</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4D3E14B-87DF-4F59-AB5C-3537BF45E6B5}" type="slidenum">
              <a:rPr lang="zh-CN" altLang="en-US" smtClean="0"/>
              <a:t>‹#›</a:t>
            </a:fld>
            <a:endParaRPr lang="zh-CN" altLang="en-US"/>
          </a:p>
        </p:txBody>
      </p:sp>
    </p:spTree>
    <p:extLst>
      <p:ext uri="{BB962C8B-B14F-4D97-AF65-F5344CB8AC3E}">
        <p14:creationId xmlns:p14="http://schemas.microsoft.com/office/powerpoint/2010/main" val="26697882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1097282"/>
            <a:ext cx="8689976" cy="1052730"/>
          </a:xfrm>
        </p:spPr>
        <p:txBody>
          <a:bodyPr/>
          <a:lstStyle/>
          <a:p>
            <a:r>
              <a:rPr lang="zh-CN" altLang="en-US" dirty="0"/>
              <a:t>深入理解计算机系统</a:t>
            </a:r>
          </a:p>
        </p:txBody>
      </p:sp>
      <p:sp>
        <p:nvSpPr>
          <p:cNvPr id="3" name="副标题 2"/>
          <p:cNvSpPr>
            <a:spLocks noGrp="1"/>
          </p:cNvSpPr>
          <p:nvPr>
            <p:ph type="subTitle" idx="1"/>
          </p:nvPr>
        </p:nvSpPr>
        <p:spPr>
          <a:xfrm>
            <a:off x="1751012" y="3042139"/>
            <a:ext cx="8689976" cy="1371599"/>
          </a:xfrm>
        </p:spPr>
        <p:txBody>
          <a:bodyPr>
            <a:normAutofit fontScale="92500" lnSpcReduction="10000"/>
          </a:bodyPr>
          <a:lstStyle/>
          <a:p>
            <a:r>
              <a:rPr lang="zh-CN" altLang="en-US" dirty="0">
                <a:solidFill>
                  <a:schemeClr val="tx1"/>
                </a:solidFill>
                <a:latin typeface="+mj-ea"/>
                <a:ea typeface="+mj-ea"/>
              </a:rPr>
              <a:t>杨志权</a:t>
            </a:r>
            <a:endParaRPr lang="en-US" altLang="zh-CN" dirty="0">
              <a:solidFill>
                <a:schemeClr val="tx1"/>
              </a:solidFill>
              <a:latin typeface="+mj-ea"/>
              <a:ea typeface="+mj-ea"/>
            </a:endParaRPr>
          </a:p>
          <a:p>
            <a:r>
              <a:rPr lang="en-US" altLang="zh-CN" dirty="0">
                <a:solidFill>
                  <a:schemeClr val="tx1"/>
                </a:solidFill>
                <a:latin typeface="+mj-ea"/>
                <a:ea typeface="+mj-ea"/>
              </a:rPr>
              <a:t>20131105829</a:t>
            </a:r>
          </a:p>
          <a:p>
            <a:r>
              <a:rPr lang="en-US" altLang="zh-CN" dirty="0">
                <a:solidFill>
                  <a:schemeClr val="tx1"/>
                </a:solidFill>
                <a:latin typeface="+mj-ea"/>
                <a:ea typeface="+mj-ea"/>
              </a:rPr>
              <a:t>13</a:t>
            </a:r>
            <a:r>
              <a:rPr lang="zh-CN" altLang="en-US" dirty="0">
                <a:solidFill>
                  <a:schemeClr val="tx1"/>
                </a:solidFill>
                <a:latin typeface="+mj-ea"/>
                <a:ea typeface="+mj-ea"/>
              </a:rPr>
              <a:t>软件</a:t>
            </a:r>
          </a:p>
        </p:txBody>
      </p:sp>
    </p:spTree>
    <p:extLst>
      <p:ext uri="{BB962C8B-B14F-4D97-AF65-F5344CB8AC3E}">
        <p14:creationId xmlns:p14="http://schemas.microsoft.com/office/powerpoint/2010/main" val="687264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计算机组成部件</a:t>
            </a:r>
          </a:p>
        </p:txBody>
      </p:sp>
      <p:sp>
        <p:nvSpPr>
          <p:cNvPr id="3" name="内容占位符 2"/>
          <p:cNvSpPr>
            <a:spLocks noGrp="1"/>
          </p:cNvSpPr>
          <p:nvPr>
            <p:ph sz="quarter" idx="13"/>
          </p:nvPr>
        </p:nvSpPr>
        <p:spPr>
          <a:xfrm>
            <a:off x="914400" y="2179525"/>
            <a:ext cx="10363826" cy="4678475"/>
          </a:xfrm>
        </p:spPr>
        <p:txBody>
          <a:bodyPr>
            <a:normAutofit fontScale="92500" lnSpcReduction="10000"/>
          </a:bodyPr>
          <a:lstStyle/>
          <a:p>
            <a:r>
              <a:rPr lang="zh-CN" altLang="en-US" dirty="0">
                <a:latin typeface="+mn-ea"/>
              </a:rPr>
              <a:t>运算器：主要功能</a:t>
            </a:r>
            <a:r>
              <a:rPr lang="zh-CN" altLang="zh-CN" dirty="0">
                <a:latin typeface="+mn-ea"/>
              </a:rPr>
              <a:t>是对数据进行算术运算和逻辑运算。</a:t>
            </a:r>
          </a:p>
          <a:p>
            <a:r>
              <a:rPr lang="zh-CN" altLang="zh-CN" dirty="0">
                <a:latin typeface="+mn-ea"/>
              </a:rPr>
              <a:t>控制器</a:t>
            </a:r>
            <a:r>
              <a:rPr lang="zh-CN" altLang="en-US" dirty="0">
                <a:latin typeface="+mn-ea"/>
              </a:rPr>
              <a:t>：</a:t>
            </a:r>
            <a:r>
              <a:rPr lang="zh-CN" altLang="zh-CN" dirty="0">
                <a:latin typeface="+mn-ea"/>
              </a:rPr>
              <a:t>整个计算机系统的控制中心，它指挥计算机各部分协调地工作，保证计算机按照预先规定的目标和步骤有条不紊地进行操作及处理。根据指令分析结果产生相应的操作控制信号作用于其他部件，使得各部件在控制器控制下有条不紊地协调工作。</a:t>
            </a:r>
            <a:endParaRPr lang="en-US" altLang="zh-CN" dirty="0">
              <a:latin typeface="+mn-ea"/>
            </a:endParaRPr>
          </a:p>
          <a:p>
            <a:r>
              <a:rPr lang="zh-CN" altLang="zh-CN" dirty="0">
                <a:latin typeface="+mn-ea"/>
              </a:rPr>
              <a:t>存储器是具有</a:t>
            </a:r>
            <a:r>
              <a:rPr lang="en-US" altLang="zh-CN" dirty="0">
                <a:latin typeface="+mn-ea"/>
              </a:rPr>
              <a:t>“</a:t>
            </a:r>
            <a:r>
              <a:rPr lang="zh-CN" altLang="zh-CN" dirty="0">
                <a:latin typeface="+mn-ea"/>
              </a:rPr>
              <a:t>记忆</a:t>
            </a:r>
            <a:r>
              <a:rPr lang="en-US" altLang="zh-CN" dirty="0">
                <a:latin typeface="+mn-ea"/>
              </a:rPr>
              <a:t>”</a:t>
            </a:r>
            <a:r>
              <a:rPr lang="zh-CN" altLang="zh-CN" dirty="0">
                <a:latin typeface="+mn-ea"/>
              </a:rPr>
              <a:t>功能的设备</a:t>
            </a:r>
            <a:r>
              <a:rPr lang="en-US" altLang="zh-CN" dirty="0">
                <a:latin typeface="+mn-ea"/>
              </a:rPr>
              <a:t>, </a:t>
            </a:r>
            <a:r>
              <a:rPr lang="zh-CN" altLang="zh-CN" dirty="0">
                <a:latin typeface="+mn-ea"/>
              </a:rPr>
              <a:t>主要功能是存储程序和各种数据信息</a:t>
            </a:r>
            <a:r>
              <a:rPr lang="en-US" altLang="zh-CN" dirty="0">
                <a:latin typeface="+mn-ea"/>
              </a:rPr>
              <a:t>, </a:t>
            </a:r>
            <a:r>
              <a:rPr lang="zh-CN" altLang="zh-CN" dirty="0">
                <a:latin typeface="+mn-ea"/>
              </a:rPr>
              <a:t>它的基本功能是按指定的地址存入或者取出信息。 计算机中的存储器可分成两大类：一类是内存储器，简称内存；另一类是外存储器，简称外存。</a:t>
            </a:r>
          </a:p>
          <a:p>
            <a:r>
              <a:rPr lang="zh-CN" altLang="en-US" dirty="0">
                <a:latin typeface="+mn-ea"/>
              </a:rPr>
              <a:t>输入设备：</a:t>
            </a:r>
            <a:r>
              <a:rPr lang="zh-CN" altLang="zh-CN" dirty="0">
                <a:latin typeface="+mn-ea"/>
              </a:rPr>
              <a:t>用来向计算机输入各种原始数据和程序的设备叫输入设备。常见的输入设备有：键盘、鼠标、图形扫描仪等。 外存储器也是一种输入设备。</a:t>
            </a:r>
            <a:endParaRPr lang="en-US" altLang="zh-CN" baseline="30000" dirty="0">
              <a:latin typeface="+mn-ea"/>
            </a:endParaRPr>
          </a:p>
          <a:p>
            <a:r>
              <a:rPr lang="zh-CN" altLang="en-US" dirty="0">
                <a:latin typeface="+mn-ea"/>
              </a:rPr>
              <a:t>输出设备：</a:t>
            </a:r>
            <a:r>
              <a:rPr lang="zh-CN" altLang="zh-CN" dirty="0">
                <a:latin typeface="+mn-ea"/>
              </a:rPr>
              <a:t>从计算机输出各类数据的设备叫做输出设备。输出设备把计算机加工处理的结果变换为人或其它设备所能接收和识别的信息形式如文字、数字、图形等。常用的输出设备有显示器、打印机、绘图仪等。</a:t>
            </a:r>
          </a:p>
        </p:txBody>
      </p:sp>
    </p:spTree>
    <p:extLst>
      <p:ext uri="{BB962C8B-B14F-4D97-AF65-F5344CB8AC3E}">
        <p14:creationId xmlns:p14="http://schemas.microsoft.com/office/powerpoint/2010/main" val="2104318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计算机工作原理</a:t>
            </a:r>
          </a:p>
        </p:txBody>
      </p:sp>
      <p:sp>
        <p:nvSpPr>
          <p:cNvPr id="3" name="内容占位符 2"/>
          <p:cNvSpPr>
            <a:spLocks noGrp="1"/>
          </p:cNvSpPr>
          <p:nvPr>
            <p:ph sz="quarter" idx="13"/>
          </p:nvPr>
        </p:nvSpPr>
        <p:spPr/>
        <p:txBody>
          <a:bodyPr/>
          <a:lstStyle/>
          <a:p>
            <a:r>
              <a:rPr lang="zh-CN" altLang="zh-CN" dirty="0">
                <a:latin typeface="+mn-ea"/>
              </a:rPr>
              <a:t>计算机基本工作原理是美籍匈牙利科学家冯</a:t>
            </a:r>
            <a:r>
              <a:rPr lang="en-US" altLang="zh-CN" dirty="0">
                <a:latin typeface="+mn-ea"/>
              </a:rPr>
              <a:t>`</a:t>
            </a:r>
            <a:r>
              <a:rPr lang="zh-CN" altLang="zh-CN" dirty="0">
                <a:latin typeface="+mn-ea"/>
              </a:rPr>
              <a:t>诺依曼于</a:t>
            </a:r>
            <a:r>
              <a:rPr lang="en-US" altLang="zh-CN" dirty="0">
                <a:latin typeface="+mn-ea"/>
              </a:rPr>
              <a:t>1946</a:t>
            </a:r>
            <a:r>
              <a:rPr lang="zh-CN" altLang="zh-CN" dirty="0">
                <a:latin typeface="+mn-ea"/>
              </a:rPr>
              <a:t>年首先提出来的。计算机能够自动的完成运算或处理过程的基础是存储程序和程序控制。人们事先已把计算机如何工作的程序和原始数据通过输入设备送到计算机的存储器中。当计算机执行时，控制器就把这些指令一条接一条地从存储器中取出来，先从内存中取出第一条指令，通过控制器的译码，按指令的要求，从</a:t>
            </a:r>
            <a:r>
              <a:rPr lang="en-US" altLang="zh-CN" dirty="0">
                <a:latin typeface="+mn-ea"/>
              </a:rPr>
              <a:t>存</a:t>
            </a:r>
            <a:r>
              <a:rPr lang="zh-CN" altLang="en-US" dirty="0">
                <a:latin typeface="+mn-ea"/>
              </a:rPr>
              <a:t>储</a:t>
            </a:r>
            <a:r>
              <a:rPr lang="en-US" altLang="zh-CN" dirty="0">
                <a:latin typeface="+mn-ea"/>
              </a:rPr>
              <a:t>器</a:t>
            </a:r>
            <a:r>
              <a:rPr lang="zh-CN" altLang="zh-CN" dirty="0">
                <a:latin typeface="+mn-ea"/>
              </a:rPr>
              <a:t>中取出数据进行指定的运算和逻辑操作等加工，然后再按地址把结果送到内存中去。接下来，再取出第二条指令，在控制器的指挥下完成规定操作。并按指令的要求进行相应的操作，直到遇到停止指令或发生计算机无法继续运行的情况为止。程序中的每一条指令都要求计算机完成一定的操作。</a:t>
            </a:r>
          </a:p>
        </p:txBody>
      </p:sp>
    </p:spTree>
    <p:extLst>
      <p:ext uri="{BB962C8B-B14F-4D97-AF65-F5344CB8AC3E}">
        <p14:creationId xmlns:p14="http://schemas.microsoft.com/office/powerpoint/2010/main" val="758168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计算机工作原理图</a:t>
            </a:r>
          </a:p>
        </p:txBody>
      </p:sp>
      <p:pic>
        <p:nvPicPr>
          <p:cNvPr id="4" name="内容占位符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64216" y="2039815"/>
            <a:ext cx="7263567" cy="3713871"/>
          </a:xfrm>
        </p:spPr>
      </p:pic>
    </p:spTree>
    <p:extLst>
      <p:ext uri="{BB962C8B-B14F-4D97-AF65-F5344CB8AC3E}">
        <p14:creationId xmlns:p14="http://schemas.microsoft.com/office/powerpoint/2010/main" val="2598327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计算机编程语言</a:t>
            </a:r>
          </a:p>
        </p:txBody>
      </p:sp>
      <p:sp>
        <p:nvSpPr>
          <p:cNvPr id="3" name="内容占位符 2"/>
          <p:cNvSpPr>
            <a:spLocks noGrp="1"/>
          </p:cNvSpPr>
          <p:nvPr>
            <p:ph sz="quarter" idx="13"/>
          </p:nvPr>
        </p:nvSpPr>
        <p:spPr/>
        <p:txBody>
          <a:bodyPr/>
          <a:lstStyle/>
          <a:p>
            <a:r>
              <a:rPr lang="zh-CN" altLang="en-US" dirty="0">
                <a:latin typeface="+mn-ea"/>
              </a:rPr>
              <a:t>机器语言：</a:t>
            </a:r>
            <a:r>
              <a:rPr lang="zh-CN" altLang="zh-CN" dirty="0">
                <a:latin typeface="+mn-ea"/>
              </a:rPr>
              <a:t>由二进制</a:t>
            </a:r>
            <a:r>
              <a:rPr lang="en-US" altLang="zh-CN" dirty="0">
                <a:latin typeface="+mn-ea"/>
              </a:rPr>
              <a:t> 0</a:t>
            </a:r>
            <a:r>
              <a:rPr lang="zh-CN" altLang="zh-CN" dirty="0">
                <a:latin typeface="+mn-ea"/>
              </a:rPr>
              <a:t>、</a:t>
            </a:r>
            <a:r>
              <a:rPr lang="en-US" altLang="zh-CN" dirty="0">
                <a:latin typeface="+mn-ea"/>
              </a:rPr>
              <a:t>1 </a:t>
            </a:r>
            <a:r>
              <a:rPr lang="zh-CN" altLang="zh-CN" dirty="0">
                <a:latin typeface="+mn-ea"/>
              </a:rPr>
              <a:t>代码指令构成，不同的</a:t>
            </a:r>
            <a:r>
              <a:rPr lang="en-US" altLang="zh-CN" dirty="0">
                <a:latin typeface="+mn-ea"/>
              </a:rPr>
              <a:t> CPU </a:t>
            </a:r>
            <a:r>
              <a:rPr lang="zh-CN" altLang="zh-CN" dirty="0">
                <a:latin typeface="+mn-ea"/>
              </a:rPr>
              <a:t>具有不同的指令系统。机器语言是二进制代码表示的计算机能直接识别和执行的一种机器指令系统指令的集合。</a:t>
            </a:r>
            <a:endParaRPr lang="en-US" altLang="zh-CN" dirty="0">
              <a:latin typeface="+mn-ea"/>
            </a:endParaRPr>
          </a:p>
          <a:p>
            <a:r>
              <a:rPr lang="zh-CN" altLang="en-US" dirty="0">
                <a:latin typeface="+mn-ea"/>
              </a:rPr>
              <a:t>汇编语言：是</a:t>
            </a:r>
            <a:r>
              <a:rPr lang="zh-CN" altLang="zh-CN" dirty="0">
                <a:latin typeface="+mn-ea"/>
              </a:rPr>
              <a:t>机器指令的符号化，与机器指令存在着直接的对应关系</a:t>
            </a:r>
            <a:r>
              <a:rPr lang="en-US" altLang="zh-CN" dirty="0">
                <a:latin typeface="+mn-ea"/>
              </a:rPr>
              <a:t>.</a:t>
            </a:r>
            <a:r>
              <a:rPr lang="zh-CN" altLang="zh-CN" dirty="0">
                <a:latin typeface="+mn-ea"/>
              </a:rPr>
              <a:t>汇编语言是汇编指令集、伪指令集和使用它们规则的统称，使用具有一定含义的符号为助忆符，用指令助忆符、符号地址等组成的符号指令称为汇编格式指令。</a:t>
            </a:r>
            <a:endParaRPr lang="en-US" altLang="zh-CN" dirty="0">
              <a:latin typeface="+mn-ea"/>
            </a:endParaRPr>
          </a:p>
          <a:p>
            <a:r>
              <a:rPr lang="zh-CN" altLang="en-US" dirty="0">
                <a:latin typeface="+mn-ea"/>
              </a:rPr>
              <a:t>高级语言：</a:t>
            </a:r>
            <a:r>
              <a:rPr lang="zh-CN" altLang="zh-CN" dirty="0">
                <a:latin typeface="+mn-ea"/>
              </a:rPr>
              <a:t>高级语言是面向用户的、基本上独立于计算机种类和结构的语言。高级语言相对于机器语言，是一种指令集的体系。</a:t>
            </a:r>
            <a:r>
              <a:rPr lang="zh-CN" altLang="en-US" dirty="0">
                <a:latin typeface="+mn-ea"/>
              </a:rPr>
              <a:t>比如</a:t>
            </a:r>
            <a:r>
              <a:rPr lang="en-US" altLang="zh-CN" dirty="0">
                <a:latin typeface="+mn-ea"/>
              </a:rPr>
              <a:t>C++ </a:t>
            </a:r>
            <a:r>
              <a:rPr lang="zh-CN" altLang="en-US" dirty="0">
                <a:latin typeface="+mn-ea"/>
              </a:rPr>
              <a:t>、</a:t>
            </a:r>
            <a:r>
              <a:rPr lang="en-US" altLang="zh-CN" dirty="0">
                <a:latin typeface="+mn-ea"/>
              </a:rPr>
              <a:t>JAVA </a:t>
            </a:r>
            <a:r>
              <a:rPr lang="zh-CN" altLang="en-US" dirty="0">
                <a:latin typeface="+mn-ea"/>
              </a:rPr>
              <a:t>。</a:t>
            </a:r>
          </a:p>
        </p:txBody>
      </p:sp>
    </p:spTree>
    <p:extLst>
      <p:ext uri="{BB962C8B-B14F-4D97-AF65-F5344CB8AC3E}">
        <p14:creationId xmlns:p14="http://schemas.microsoft.com/office/powerpoint/2010/main" val="1642580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编程语言的优缺点</a:t>
            </a:r>
          </a:p>
        </p:txBody>
      </p:sp>
      <p:sp>
        <p:nvSpPr>
          <p:cNvPr id="3" name="内容占位符 2"/>
          <p:cNvSpPr>
            <a:spLocks noGrp="1"/>
          </p:cNvSpPr>
          <p:nvPr>
            <p:ph sz="quarter" idx="13"/>
          </p:nvPr>
        </p:nvSpPr>
        <p:spPr>
          <a:xfrm>
            <a:off x="913774" y="2367092"/>
            <a:ext cx="10363826" cy="3527271"/>
          </a:xfrm>
        </p:spPr>
        <p:txBody>
          <a:bodyPr/>
          <a:lstStyle/>
          <a:p>
            <a:r>
              <a:rPr lang="zh-CN" altLang="en-US" dirty="0">
                <a:latin typeface="+mn-ea"/>
              </a:rPr>
              <a:t>机器语言：优点是</a:t>
            </a:r>
            <a:r>
              <a:rPr lang="zh-CN" altLang="zh-CN" dirty="0">
                <a:latin typeface="+mn-ea"/>
              </a:rPr>
              <a:t>灵活、直接执行和速度快等特点</a:t>
            </a:r>
            <a:r>
              <a:rPr lang="zh-CN" altLang="en-US" dirty="0">
                <a:latin typeface="+mn-ea"/>
              </a:rPr>
              <a:t>。缺点是非常繁琐复杂，容易出差错、可靠性差、可读性差、开发周期长，思维方式过于特殊，常人不习惯理解。</a:t>
            </a:r>
            <a:endParaRPr lang="en-US" altLang="zh-CN" dirty="0">
              <a:latin typeface="+mn-ea"/>
            </a:endParaRPr>
          </a:p>
          <a:p>
            <a:r>
              <a:rPr lang="zh-CN" altLang="en-US" dirty="0">
                <a:latin typeface="+mn-ea"/>
              </a:rPr>
              <a:t>汇编语言：优点是</a:t>
            </a:r>
            <a:r>
              <a:rPr lang="zh-CN" altLang="zh-CN" dirty="0">
                <a:latin typeface="+mn-ea"/>
              </a:rPr>
              <a:t>能够保持机器语言的一致性，直接、简捷</a:t>
            </a:r>
            <a:r>
              <a:rPr lang="zh-CN" altLang="en-US" dirty="0">
                <a:latin typeface="+mn-ea"/>
              </a:rPr>
              <a:t>。</a:t>
            </a:r>
            <a:r>
              <a:rPr lang="zh-CN" altLang="zh-CN" dirty="0">
                <a:latin typeface="+mn-ea"/>
              </a:rPr>
              <a:t>代码</a:t>
            </a:r>
            <a:r>
              <a:rPr lang="zh-CN" altLang="en-US" dirty="0">
                <a:latin typeface="+mn-ea"/>
              </a:rPr>
              <a:t>也比较</a:t>
            </a:r>
            <a:r>
              <a:rPr lang="zh-CN" altLang="zh-CN" dirty="0">
                <a:latin typeface="+mn-ea"/>
              </a:rPr>
              <a:t>简短，占用内存少，执行速度快</a:t>
            </a:r>
            <a:r>
              <a:rPr lang="zh-CN" altLang="en-US" dirty="0">
                <a:latin typeface="+mn-ea"/>
              </a:rPr>
              <a:t>。缺点是不同的系统有不同的语法和编译方式，缺乏可移植性。工作量巨大，难于调试，效率低且周期长。</a:t>
            </a:r>
            <a:endParaRPr lang="en-US" altLang="zh-CN" dirty="0">
              <a:latin typeface="+mn-ea"/>
            </a:endParaRPr>
          </a:p>
          <a:p>
            <a:r>
              <a:rPr lang="zh-CN" altLang="en-US" dirty="0">
                <a:latin typeface="+mn-ea"/>
              </a:rPr>
              <a:t>高级语言：优点是</a:t>
            </a:r>
            <a:r>
              <a:rPr lang="zh-CN" altLang="zh-CN" dirty="0">
                <a:latin typeface="+mn-ea"/>
              </a:rPr>
              <a:t>形式上接近于算术语言和自然语言，</a:t>
            </a:r>
            <a:r>
              <a:rPr lang="zh-CN" altLang="en-US" dirty="0">
                <a:latin typeface="+mn-ea"/>
              </a:rPr>
              <a:t>符合人类思想</a:t>
            </a:r>
            <a:r>
              <a:rPr lang="zh-CN" altLang="zh-CN" dirty="0">
                <a:latin typeface="+mn-ea"/>
              </a:rPr>
              <a:t>。高级语言易学易用，通用性强，应用广泛。</a:t>
            </a:r>
            <a:r>
              <a:rPr lang="zh-CN" altLang="en-US" dirty="0">
                <a:latin typeface="+mn-ea"/>
              </a:rPr>
              <a:t>缺点是</a:t>
            </a:r>
            <a:r>
              <a:rPr lang="zh-CN" altLang="zh-CN" dirty="0">
                <a:latin typeface="+mn-ea"/>
              </a:rPr>
              <a:t>运行速度基本上比直接用汇编写的慢，速度和程序大小与编译软件有关。极少时候编译软件编译出</a:t>
            </a:r>
            <a:r>
              <a:rPr lang="en-US" altLang="zh-CN" dirty="0" err="1">
                <a:latin typeface="+mn-ea"/>
              </a:rPr>
              <a:t>错误代码</a:t>
            </a:r>
            <a:r>
              <a:rPr lang="zh-CN" altLang="zh-CN" dirty="0">
                <a:latin typeface="+mn-ea"/>
              </a:rPr>
              <a:t>可能查不出来。</a:t>
            </a:r>
          </a:p>
          <a:p>
            <a:endParaRPr lang="zh-CN" altLang="zh-CN" dirty="0"/>
          </a:p>
          <a:p>
            <a:endParaRPr lang="zh-CN" altLang="en-US" dirty="0"/>
          </a:p>
        </p:txBody>
      </p:sp>
    </p:spTree>
    <p:extLst>
      <p:ext uri="{BB962C8B-B14F-4D97-AF65-F5344CB8AC3E}">
        <p14:creationId xmlns:p14="http://schemas.microsoft.com/office/powerpoint/2010/main" val="2850747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三种语言的区别</a:t>
            </a:r>
          </a:p>
        </p:txBody>
      </p:sp>
      <p:sp>
        <p:nvSpPr>
          <p:cNvPr id="3" name="内容占位符 2"/>
          <p:cNvSpPr>
            <a:spLocks noGrp="1"/>
          </p:cNvSpPr>
          <p:nvPr>
            <p:ph sz="quarter" idx="13"/>
          </p:nvPr>
        </p:nvSpPr>
        <p:spPr/>
        <p:txBody>
          <a:bodyPr>
            <a:noAutofit/>
          </a:bodyPr>
          <a:lstStyle/>
          <a:p>
            <a:r>
              <a:rPr lang="zh-CN" altLang="zh-CN" dirty="0">
                <a:latin typeface="+mn-ea"/>
              </a:rPr>
              <a:t>机器语言：最初级且依赖于硬件的计算机语言。可直接在计算机上执行，运算速度快。机器语言是机器能够直接识别的语言。</a:t>
            </a:r>
          </a:p>
          <a:p>
            <a:r>
              <a:rPr lang="zh-CN" altLang="zh-CN" dirty="0">
                <a:latin typeface="+mn-ea"/>
              </a:rPr>
              <a:t>汇编语言：用有助于记忆的符号和地址符号来表示指令。汇编语言与机器有关，是低级语言。当然要进行编译才能让机器运行。汇编语言则介于</a:t>
            </a:r>
            <a:r>
              <a:rPr lang="zh-CN" altLang="en-US" dirty="0">
                <a:latin typeface="+mn-ea"/>
              </a:rPr>
              <a:t>高级</a:t>
            </a:r>
            <a:r>
              <a:rPr lang="zh-CN" altLang="zh-CN" dirty="0">
                <a:latin typeface="+mn-ea"/>
              </a:rPr>
              <a:t>语言和机器语言之间，应属于低级语言，虽然需要编译，但是执行起来和机器语言没有什么大的区别。</a:t>
            </a:r>
          </a:p>
          <a:p>
            <a:r>
              <a:rPr lang="zh-CN" altLang="zh-CN" dirty="0">
                <a:latin typeface="+mn-ea"/>
              </a:rPr>
              <a:t>高级语言：是一种人工设计的语言，对具体的算法进行描述。高级语言独立于计算机的硬件。高级语言诸如</a:t>
            </a:r>
            <a:r>
              <a:rPr lang="en-US" altLang="zh-CN" dirty="0">
                <a:latin typeface="+mn-ea"/>
              </a:rPr>
              <a:t>C</a:t>
            </a:r>
            <a:r>
              <a:rPr lang="zh-CN" altLang="zh-CN" dirty="0">
                <a:latin typeface="+mn-ea"/>
              </a:rPr>
              <a:t>语言这类的</a:t>
            </a:r>
            <a:r>
              <a:rPr lang="en-US" altLang="zh-CN" dirty="0">
                <a:latin typeface="+mn-ea"/>
              </a:rPr>
              <a:t>,</a:t>
            </a:r>
            <a:r>
              <a:rPr lang="zh-CN" altLang="zh-CN" dirty="0">
                <a:latin typeface="+mn-ea"/>
              </a:rPr>
              <a:t>与机器无关</a:t>
            </a:r>
            <a:r>
              <a:rPr lang="en-US" altLang="zh-CN" dirty="0">
                <a:latin typeface="+mn-ea"/>
              </a:rPr>
              <a:t>,</a:t>
            </a:r>
            <a:r>
              <a:rPr lang="zh-CN" altLang="zh-CN" dirty="0">
                <a:latin typeface="+mn-ea"/>
              </a:rPr>
              <a:t>大多数人都能编写</a:t>
            </a:r>
            <a:r>
              <a:rPr lang="en-US" altLang="zh-CN" dirty="0">
                <a:latin typeface="+mn-ea"/>
              </a:rPr>
              <a:t>,</a:t>
            </a:r>
            <a:r>
              <a:rPr lang="zh-CN" altLang="zh-CN" dirty="0">
                <a:latin typeface="+mn-ea"/>
              </a:rPr>
              <a:t>但是效率等等不如汇编</a:t>
            </a:r>
            <a:r>
              <a:rPr lang="en-US" altLang="zh-CN" dirty="0">
                <a:latin typeface="+mn-ea"/>
              </a:rPr>
              <a:t>. </a:t>
            </a:r>
            <a:r>
              <a:rPr lang="zh-CN" altLang="zh-CN" dirty="0">
                <a:latin typeface="+mn-ea"/>
              </a:rPr>
              <a:t>而高级语言则一定要依赖特定的操作系统的，例如</a:t>
            </a:r>
            <a:r>
              <a:rPr lang="en-US" altLang="zh-CN" dirty="0">
                <a:latin typeface="+mn-ea"/>
              </a:rPr>
              <a:t>java</a:t>
            </a:r>
            <a:r>
              <a:rPr lang="zh-CN" altLang="zh-CN" dirty="0">
                <a:latin typeface="+mn-ea"/>
              </a:rPr>
              <a:t>还要安装配置运行环境。</a:t>
            </a:r>
            <a:br>
              <a:rPr lang="en-US" altLang="zh-CN" dirty="0">
                <a:latin typeface="+mn-ea"/>
              </a:rPr>
            </a:br>
            <a:endParaRPr lang="zh-CN" altLang="en-US" dirty="0">
              <a:latin typeface="+mn-ea"/>
            </a:endParaRPr>
          </a:p>
        </p:txBody>
      </p:sp>
    </p:spTree>
    <p:extLst>
      <p:ext uri="{BB962C8B-B14F-4D97-AF65-F5344CB8AC3E}">
        <p14:creationId xmlns:p14="http://schemas.microsoft.com/office/powerpoint/2010/main" val="134584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计算机存储技术</a:t>
            </a:r>
          </a:p>
        </p:txBody>
      </p:sp>
      <p:sp>
        <p:nvSpPr>
          <p:cNvPr id="3" name="内容占位符 2"/>
          <p:cNvSpPr>
            <a:spLocks noGrp="1"/>
          </p:cNvSpPr>
          <p:nvPr>
            <p:ph sz="quarter" idx="13"/>
          </p:nvPr>
        </p:nvSpPr>
        <p:spPr/>
        <p:txBody>
          <a:bodyPr>
            <a:normAutofit/>
          </a:bodyPr>
          <a:lstStyle/>
          <a:p>
            <a:r>
              <a:rPr lang="zh-CN" altLang="en-US" dirty="0"/>
              <a:t>虚拟内存技术：</a:t>
            </a:r>
            <a:r>
              <a:rPr lang="zh-CN" altLang="zh-CN" dirty="0"/>
              <a:t>当物理内存不足够的时候，把硬盘的一部分当作内存来使用。</a:t>
            </a:r>
            <a:endParaRPr lang="en-US" altLang="zh-CN" dirty="0"/>
          </a:p>
          <a:p>
            <a:r>
              <a:rPr lang="zh-CN" altLang="en-US" dirty="0"/>
              <a:t>指针：</a:t>
            </a:r>
            <a:r>
              <a:rPr lang="zh-CN" altLang="zh-CN" dirty="0"/>
              <a:t>指针是编程语言中的一个对象，利用地址，它的值直接指向存在电脑存储器中另一个地方的值。</a:t>
            </a:r>
            <a:endParaRPr lang="en-US" altLang="zh-CN" dirty="0"/>
          </a:p>
          <a:p>
            <a:r>
              <a:rPr lang="zh-CN" altLang="en-US" dirty="0"/>
              <a:t>链表：</a:t>
            </a:r>
            <a:r>
              <a:rPr lang="zh-CN" altLang="en-US" dirty="0"/>
              <a:t>是一种物理存储单元上非连续、非顺序的存储结构。</a:t>
            </a:r>
            <a:endParaRPr lang="en-US" altLang="zh-CN" dirty="0"/>
          </a:p>
          <a:p>
            <a:r>
              <a:rPr lang="zh-CN" altLang="en-US" dirty="0"/>
              <a:t>动态存储分配：</a:t>
            </a:r>
            <a:r>
              <a:rPr lang="zh-CN" altLang="zh-CN" dirty="0"/>
              <a:t>动态分配，就是需要的时候再分配，这是相对于静态分配而言的，静态分配就是一次分配完毕，不管你用多少。而动态分配则是按需分配。我们用动态内存分配就可以解决上面的问题</a:t>
            </a:r>
            <a:r>
              <a:rPr lang="en-US" altLang="zh-CN" dirty="0"/>
              <a:t>. </a:t>
            </a:r>
            <a:r>
              <a:rPr lang="zh-CN" altLang="zh-CN" dirty="0"/>
              <a:t>所谓动态内存分配就是指在程序执行的过程中动态地分配或者回收</a:t>
            </a:r>
            <a:r>
              <a:rPr lang="en-US" altLang="zh-CN" dirty="0" err="1"/>
              <a:t>存储空间</a:t>
            </a:r>
            <a:r>
              <a:rPr lang="zh-CN" altLang="zh-CN" dirty="0"/>
              <a:t>的分配内存的</a:t>
            </a:r>
            <a:r>
              <a:rPr lang="zh-CN" altLang="zh-CN"/>
              <a:t>方法。</a:t>
            </a:r>
            <a:endParaRPr lang="zh-CN" altLang="en-US" dirty="0"/>
          </a:p>
        </p:txBody>
      </p:sp>
    </p:spTree>
    <p:extLst>
      <p:ext uri="{BB962C8B-B14F-4D97-AF65-F5344CB8AC3E}">
        <p14:creationId xmlns:p14="http://schemas.microsoft.com/office/powerpoint/2010/main" val="3970853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嵌入式系统</a:t>
            </a:r>
          </a:p>
        </p:txBody>
      </p:sp>
      <p:sp>
        <p:nvSpPr>
          <p:cNvPr id="3" name="内容占位符 2"/>
          <p:cNvSpPr>
            <a:spLocks noGrp="1"/>
          </p:cNvSpPr>
          <p:nvPr>
            <p:ph sz="quarter" idx="13"/>
          </p:nvPr>
        </p:nvSpPr>
        <p:spPr/>
        <p:txBody>
          <a:bodyPr/>
          <a:lstStyle/>
          <a:p>
            <a:r>
              <a:rPr lang="zh-CN" altLang="zh-CN" dirty="0"/>
              <a:t>是一种</a:t>
            </a:r>
            <a:r>
              <a:rPr lang="en-US" altLang="zh-CN" dirty="0"/>
              <a:t>"</a:t>
            </a:r>
            <a:r>
              <a:rPr lang="zh-CN" altLang="zh-CN" dirty="0"/>
              <a:t>完全嵌入受控器件内部，为特定应用而设计的专用</a:t>
            </a:r>
            <a:r>
              <a:rPr lang="en-US" altLang="zh-CN" dirty="0" err="1"/>
              <a:t>计算机</a:t>
            </a:r>
            <a:r>
              <a:rPr lang="zh-CN" altLang="zh-CN" dirty="0"/>
              <a:t>系统</a:t>
            </a:r>
            <a:r>
              <a:rPr lang="en-US" altLang="zh-CN" dirty="0"/>
              <a:t>"</a:t>
            </a:r>
            <a:r>
              <a:rPr lang="zh-CN" altLang="zh-CN" dirty="0"/>
              <a:t>，嵌入式系统为控制、监视或辅助设备、机器或用于工厂运作的设备。与个人计算机这样的通用</a:t>
            </a:r>
            <a:r>
              <a:rPr lang="en-US" altLang="zh-CN" dirty="0" err="1"/>
              <a:t>计算机</a:t>
            </a:r>
            <a:r>
              <a:rPr lang="zh-CN" altLang="zh-CN" dirty="0"/>
              <a:t>系统不同，嵌入式系统通常执行的是带有特定要求的预先定义的任务。</a:t>
            </a:r>
            <a:endParaRPr lang="en-US" altLang="zh-CN" dirty="0"/>
          </a:p>
          <a:p>
            <a:r>
              <a:rPr lang="zh-CN" altLang="zh-CN" dirty="0"/>
              <a:t>嵌入式系统的核心是由一个或几个预先编程好以用来执行少数几项任务的微处理器或者单片机组成。</a:t>
            </a:r>
            <a:endParaRPr lang="zh-CN" altLang="en-US" dirty="0"/>
          </a:p>
        </p:txBody>
      </p:sp>
    </p:spTree>
    <p:extLst>
      <p:ext uri="{BB962C8B-B14F-4D97-AF65-F5344CB8AC3E}">
        <p14:creationId xmlns:p14="http://schemas.microsoft.com/office/powerpoint/2010/main" val="2332519359"/>
      </p:ext>
    </p:extLst>
  </p:cSld>
  <p:clrMapOvr>
    <a:masterClrMapping/>
  </p:clrMapOvr>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TM04033925[[fn=水滴]]</Template>
  <TotalTime>82</TotalTime>
  <Words>1117</Words>
  <Application>Microsoft Office PowerPoint</Application>
  <PresentationFormat>宽屏</PresentationFormat>
  <Paragraphs>33</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宋体</vt:lpstr>
      <vt:lpstr>Arial</vt:lpstr>
      <vt:lpstr>Tw Cen MT</vt:lpstr>
      <vt:lpstr>水滴</vt:lpstr>
      <vt:lpstr>深入理解计算机系统</vt:lpstr>
      <vt:lpstr>计算机组成部件</vt:lpstr>
      <vt:lpstr>计算机工作原理</vt:lpstr>
      <vt:lpstr>计算机工作原理图</vt:lpstr>
      <vt:lpstr>计算机编程语言</vt:lpstr>
      <vt:lpstr>编程语言的优缺点</vt:lpstr>
      <vt:lpstr>三种语言的区别</vt:lpstr>
      <vt:lpstr>计算机存储技术</vt:lpstr>
      <vt:lpstr>嵌入式系统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深入理解计算机系统</dc:title>
  <dc:creator>杨志权</dc:creator>
  <cp:lastModifiedBy>杨志权</cp:lastModifiedBy>
  <cp:revision>9</cp:revision>
  <dcterms:created xsi:type="dcterms:W3CDTF">2016-12-23T11:35:49Z</dcterms:created>
  <dcterms:modified xsi:type="dcterms:W3CDTF">2016-12-23T14:01:27Z</dcterms:modified>
</cp:coreProperties>
</file>