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95" r:id="rId2"/>
    <p:sldId id="259" r:id="rId3"/>
    <p:sldId id="260" r:id="rId4"/>
    <p:sldId id="320" r:id="rId5"/>
    <p:sldId id="262" r:id="rId6"/>
    <p:sldId id="313" r:id="rId7"/>
    <p:sldId id="299" r:id="rId8"/>
    <p:sldId id="300" r:id="rId9"/>
    <p:sldId id="266" r:id="rId10"/>
    <p:sldId id="301" r:id="rId11"/>
    <p:sldId id="321" r:id="rId12"/>
    <p:sldId id="322" r:id="rId13"/>
    <p:sldId id="323" r:id="rId14"/>
    <p:sldId id="324" r:id="rId15"/>
    <p:sldId id="325" r:id="rId16"/>
    <p:sldId id="275" r:id="rId17"/>
    <p:sldId id="306" r:id="rId18"/>
    <p:sldId id="326" r:id="rId19"/>
    <p:sldId id="296" r:id="rId20"/>
    <p:sldId id="307" r:id="rId21"/>
    <p:sldId id="327" r:id="rId22"/>
    <p:sldId id="328" r:id="rId23"/>
    <p:sldId id="329" r:id="rId24"/>
    <p:sldId id="317" r:id="rId25"/>
    <p:sldId id="318" r:id="rId26"/>
    <p:sldId id="330" r:id="rId27"/>
    <p:sldId id="312" r:id="rId28"/>
    <p:sldId id="29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10992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9977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96392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0901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52560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07029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679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9149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6963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血小板的大冒险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的实现阶段</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3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加载屏幕部分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023969" cy="365702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开始游戏：</a:t>
            </a:r>
            <a:endParaRPr lang="en-US" altLang="zh-CN" sz="2400" b="1" dirty="0">
              <a:solidFill>
                <a:srgbClr val="262626"/>
              </a:solidFill>
              <a:latin typeface="微软雅黑" pitchFamily="34" charset="-122"/>
              <a:ea typeface="微软雅黑" pitchFamily="34" charset="-122"/>
            </a:endParaRPr>
          </a:p>
          <a:p>
            <a:r>
              <a:rPr lang="en-US" altLang="zh-CN" sz="1400" dirty="0" err="1"/>
              <a:t>cc.Class</a:t>
            </a:r>
            <a:r>
              <a:rPr lang="en-US" altLang="zh-CN" sz="1400" dirty="0"/>
              <a:t>({</a:t>
            </a:r>
            <a:endParaRPr lang="zh-CN" altLang="zh-CN" sz="1400" dirty="0"/>
          </a:p>
          <a:p>
            <a:r>
              <a:rPr lang="en-US" altLang="zh-CN" sz="1400" dirty="0"/>
              <a:t>    extends: </a:t>
            </a:r>
            <a:r>
              <a:rPr lang="en-US" altLang="zh-CN" sz="1400" dirty="0" err="1"/>
              <a:t>cc.Component</a:t>
            </a:r>
            <a:r>
              <a:rPr lang="en-US" altLang="zh-CN" sz="1400" dirty="0"/>
              <a:t>,</a:t>
            </a:r>
            <a:endParaRPr lang="zh-CN" altLang="zh-CN" sz="1400" dirty="0"/>
          </a:p>
          <a:p>
            <a:r>
              <a:rPr lang="en-US" altLang="zh-CN" sz="1400" dirty="0"/>
              <a:t> </a:t>
            </a:r>
            <a:endParaRPr lang="zh-CN" altLang="zh-CN" sz="1400" dirty="0"/>
          </a:p>
          <a:p>
            <a:r>
              <a:rPr lang="en-US" altLang="zh-CN" sz="1400" dirty="0"/>
              <a:t>    properties: {</a:t>
            </a:r>
            <a:endParaRPr lang="zh-CN" altLang="zh-CN" sz="1400" dirty="0"/>
          </a:p>
          <a:p>
            <a:r>
              <a:rPr lang="en-US" altLang="zh-CN" sz="1400" dirty="0"/>
              <a:t>    },</a:t>
            </a:r>
            <a:endParaRPr lang="zh-CN" altLang="zh-CN" sz="1400" dirty="0"/>
          </a:p>
          <a:p>
            <a:r>
              <a:rPr lang="en-US" altLang="zh-CN" sz="1400" dirty="0"/>
              <a:t> </a:t>
            </a:r>
            <a:endParaRPr lang="zh-CN" altLang="zh-CN" sz="1400" dirty="0"/>
          </a:p>
          <a:p>
            <a:r>
              <a:rPr lang="en-US" altLang="zh-CN" sz="1400" dirty="0"/>
              <a:t>    // </a:t>
            </a:r>
            <a:r>
              <a:rPr lang="zh-CN" altLang="zh-CN" sz="1400" dirty="0"/>
              <a:t>开始游戏</a:t>
            </a:r>
          </a:p>
          <a:p>
            <a:r>
              <a:rPr lang="en-US" altLang="zh-CN" sz="1400" dirty="0"/>
              <a:t>    </a:t>
            </a:r>
            <a:r>
              <a:rPr lang="en-US" altLang="zh-CN" sz="1400" dirty="0" err="1"/>
              <a:t>onLoad</a:t>
            </a:r>
            <a:r>
              <a:rPr lang="en-US" altLang="zh-CN" sz="1400" dirty="0"/>
              <a:t>: function () {</a:t>
            </a:r>
            <a:endParaRPr lang="zh-CN" altLang="zh-CN" sz="1400" dirty="0"/>
          </a:p>
          <a:p>
            <a:r>
              <a:rPr lang="en-US" altLang="zh-CN" sz="1400" dirty="0"/>
              <a:t>        </a:t>
            </a:r>
            <a:r>
              <a:rPr lang="en-US" altLang="zh-CN" sz="1400" dirty="0" err="1"/>
              <a:t>this.node.on</a:t>
            </a:r>
            <a:r>
              <a:rPr lang="en-US" altLang="zh-CN" sz="1400" dirty="0"/>
              <a:t>(</a:t>
            </a:r>
            <a:r>
              <a:rPr lang="en-US" altLang="zh-CN" sz="1400" dirty="0" err="1"/>
              <a:t>cc.Node.EventType.TOUCH_START</a:t>
            </a:r>
            <a:r>
              <a:rPr lang="en-US" altLang="zh-CN" sz="1400" dirty="0"/>
              <a:t>, function ()</a:t>
            </a:r>
            <a:endParaRPr lang="zh-CN" altLang="zh-CN" sz="1400" dirty="0"/>
          </a:p>
          <a:p>
            <a:r>
              <a:rPr lang="en-US" altLang="zh-CN" sz="1400" dirty="0"/>
              <a:t>        {</a:t>
            </a:r>
            <a:endParaRPr lang="zh-CN" altLang="zh-CN" sz="1400" dirty="0"/>
          </a:p>
          <a:p>
            <a:r>
              <a:rPr lang="en-US" altLang="zh-CN" sz="1400" dirty="0"/>
              <a:t>            </a:t>
            </a:r>
            <a:r>
              <a:rPr lang="en-US" altLang="zh-CN" sz="1400" dirty="0" err="1"/>
              <a:t>cc.director.loadScene</a:t>
            </a:r>
            <a:r>
              <a:rPr lang="en-US" altLang="zh-CN" sz="1400" dirty="0"/>
              <a:t>("</a:t>
            </a:r>
            <a:r>
              <a:rPr lang="zh-CN" altLang="zh-CN" sz="1400" dirty="0"/>
              <a:t>游戏界面</a:t>
            </a:r>
            <a:r>
              <a:rPr lang="en-US" altLang="zh-CN" sz="1400" dirty="0"/>
              <a:t>");</a:t>
            </a:r>
            <a:endParaRPr lang="zh-CN" altLang="zh-CN" sz="1400" dirty="0"/>
          </a:p>
          <a:p>
            <a:r>
              <a:rPr lang="en-US" altLang="zh-CN" sz="1400" dirty="0"/>
              <a:t>        });</a:t>
            </a:r>
            <a:endParaRPr lang="zh-CN" altLang="zh-CN" sz="1400" dirty="0"/>
          </a:p>
          <a:p>
            <a:r>
              <a:rPr lang="en-US" altLang="zh-CN" sz="1400" dirty="0"/>
              <a:t>    },</a:t>
            </a:r>
            <a:endParaRPr lang="zh-CN" altLang="zh-CN" sz="1400" dirty="0"/>
          </a:p>
          <a:p>
            <a:r>
              <a:rPr lang="en-US" altLang="zh-CN" sz="1400" dirty="0"/>
              <a:t>});</a:t>
            </a:r>
            <a:endParaRPr lang="zh-CN" altLang="zh-CN" sz="1400" dirty="0"/>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780729" y="1142551"/>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6684885" y="1330734"/>
            <a:ext cx="7690188" cy="40879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加载排行榜：</a:t>
            </a:r>
            <a:endParaRPr lang="en-US" altLang="zh-CN" sz="2400" b="1" dirty="0">
              <a:solidFill>
                <a:srgbClr val="262626"/>
              </a:solidFill>
              <a:latin typeface="微软雅黑" pitchFamily="34" charset="-122"/>
              <a:ea typeface="微软雅黑" pitchFamily="34" charset="-122"/>
            </a:endParaRPr>
          </a:p>
          <a:p>
            <a:r>
              <a:rPr lang="en-US" altLang="zh-CN" sz="1600" dirty="0"/>
              <a:t> </a:t>
            </a:r>
            <a:r>
              <a:rPr lang="en-US" altLang="zh-CN" sz="1600" dirty="0" err="1"/>
              <a:t>cc.Class</a:t>
            </a:r>
            <a:r>
              <a:rPr lang="en-US" altLang="zh-CN" sz="1600" dirty="0"/>
              <a:t>({</a:t>
            </a:r>
            <a:endParaRPr lang="zh-CN" altLang="zh-CN" sz="1600" dirty="0"/>
          </a:p>
          <a:p>
            <a:r>
              <a:rPr lang="en-US" altLang="zh-CN" sz="1600" dirty="0"/>
              <a:t>    extends: </a:t>
            </a:r>
            <a:r>
              <a:rPr lang="en-US" altLang="zh-CN" sz="1600" dirty="0" err="1"/>
              <a:t>cc.Component</a:t>
            </a:r>
            <a:r>
              <a:rPr lang="en-US" altLang="zh-CN" sz="1600" dirty="0"/>
              <a:t>,</a:t>
            </a:r>
            <a:endParaRPr lang="zh-CN" altLang="zh-CN" sz="1600" dirty="0"/>
          </a:p>
          <a:p>
            <a:r>
              <a:rPr lang="en-US" altLang="zh-CN" sz="1600" dirty="0"/>
              <a:t> </a:t>
            </a:r>
            <a:endParaRPr lang="zh-CN" altLang="zh-CN" sz="1600" dirty="0"/>
          </a:p>
          <a:p>
            <a:r>
              <a:rPr lang="en-US" altLang="zh-CN" sz="1600" dirty="0"/>
              <a:t>    properties: {</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a:t>    // </a:t>
            </a:r>
            <a:r>
              <a:rPr lang="zh-CN" altLang="zh-CN" sz="1600" dirty="0"/>
              <a:t>加载排行榜地图</a:t>
            </a:r>
          </a:p>
          <a:p>
            <a:r>
              <a:rPr lang="en-US" altLang="zh-CN" sz="1600" dirty="0"/>
              <a:t>    </a:t>
            </a:r>
            <a:r>
              <a:rPr lang="en-US" altLang="zh-CN" sz="1600" dirty="0" err="1"/>
              <a:t>onLoad</a:t>
            </a:r>
            <a:r>
              <a:rPr lang="en-US" altLang="zh-CN" sz="1600" dirty="0"/>
              <a:t>: function () {</a:t>
            </a:r>
            <a:endParaRPr lang="zh-CN" altLang="zh-CN" sz="1600" dirty="0"/>
          </a:p>
          <a:p>
            <a:r>
              <a:rPr lang="en-US" altLang="zh-CN" sz="1600" dirty="0"/>
              <a:t>        </a:t>
            </a:r>
            <a:r>
              <a:rPr lang="en-US" altLang="zh-CN" sz="1600" dirty="0" err="1"/>
              <a:t>this.node.on</a:t>
            </a:r>
            <a:r>
              <a:rPr lang="en-US" altLang="zh-CN" sz="1600" dirty="0"/>
              <a:t>(</a:t>
            </a:r>
            <a:r>
              <a:rPr lang="en-US" altLang="zh-CN" sz="1600" dirty="0" err="1"/>
              <a:t>cc.Node.EventType.TOUCH_START</a:t>
            </a:r>
            <a:r>
              <a:rPr lang="en-US" altLang="zh-CN" sz="1600" dirty="0"/>
              <a:t>, function ()</a:t>
            </a:r>
            <a:endParaRPr lang="zh-CN" altLang="zh-CN" sz="1600" dirty="0"/>
          </a:p>
          <a:p>
            <a:r>
              <a:rPr lang="en-US" altLang="zh-CN" sz="1600" dirty="0"/>
              <a:t>        {</a:t>
            </a:r>
            <a:endParaRPr lang="zh-CN" altLang="zh-CN" sz="1600" dirty="0"/>
          </a:p>
          <a:p>
            <a:r>
              <a:rPr lang="en-US" altLang="zh-CN" sz="1600" dirty="0"/>
              <a:t>            </a:t>
            </a:r>
            <a:r>
              <a:rPr lang="en-US" altLang="zh-CN" sz="1600" dirty="0" err="1"/>
              <a:t>cc.director.loadScene</a:t>
            </a:r>
            <a:r>
              <a:rPr lang="en-US" altLang="zh-CN" sz="1600" dirty="0"/>
              <a:t>("</a:t>
            </a:r>
            <a:r>
              <a:rPr lang="zh-CN" altLang="zh-CN" sz="1600" dirty="0"/>
              <a:t>排行榜</a:t>
            </a:r>
            <a:r>
              <a:rPr lang="en-US" altLang="zh-CN" sz="1600" dirty="0"/>
              <a:t>");</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加载屏幕部分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023969" cy="50112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退出游戏：</a:t>
            </a:r>
          </a:p>
          <a:p>
            <a:r>
              <a:rPr lang="en-US" altLang="zh-CN" dirty="0" err="1"/>
              <a:t>cc.Class</a:t>
            </a:r>
            <a:r>
              <a:rPr lang="en-US" altLang="zh-CN" dirty="0"/>
              <a:t>({</a:t>
            </a:r>
          </a:p>
          <a:p>
            <a:r>
              <a:rPr lang="en-US" altLang="zh-CN" dirty="0"/>
              <a:t>    extends: </a:t>
            </a:r>
            <a:r>
              <a:rPr lang="en-US" altLang="zh-CN" dirty="0" err="1"/>
              <a:t>cc.Component</a:t>
            </a:r>
            <a:r>
              <a:rPr lang="en-US" altLang="zh-CN" dirty="0"/>
              <a:t>,</a:t>
            </a:r>
          </a:p>
          <a:p>
            <a:endParaRPr lang="en-US" altLang="zh-CN" dirty="0"/>
          </a:p>
          <a:p>
            <a:r>
              <a:rPr lang="en-US" altLang="zh-CN" dirty="0"/>
              <a:t>    properties: {</a:t>
            </a:r>
          </a:p>
          <a:p>
            <a:r>
              <a:rPr lang="en-US" altLang="zh-CN" dirty="0"/>
              <a:t>    },</a:t>
            </a:r>
          </a:p>
          <a:p>
            <a:endParaRPr lang="en-US" altLang="zh-CN" dirty="0"/>
          </a:p>
          <a:p>
            <a:r>
              <a:rPr lang="en-US" altLang="zh-CN" dirty="0"/>
              <a:t>    // </a:t>
            </a:r>
            <a:r>
              <a:rPr lang="zh-CN" altLang="en-US" dirty="0"/>
              <a:t>退出游戏</a:t>
            </a:r>
          </a:p>
          <a:p>
            <a:r>
              <a:rPr lang="zh-CN" altLang="en-US" dirty="0"/>
              <a:t>    </a:t>
            </a:r>
            <a:r>
              <a:rPr lang="en-US" altLang="zh-CN" dirty="0" err="1"/>
              <a:t>onLoad</a:t>
            </a:r>
            <a:r>
              <a:rPr lang="en-US" altLang="zh-CN" dirty="0"/>
              <a:t>: function () {</a:t>
            </a:r>
          </a:p>
          <a:p>
            <a:r>
              <a:rPr lang="en-US" altLang="zh-CN" dirty="0"/>
              <a:t>        </a:t>
            </a:r>
            <a:r>
              <a:rPr lang="en-US" altLang="zh-CN" dirty="0" err="1"/>
              <a:t>this.node.on</a:t>
            </a:r>
            <a:r>
              <a:rPr lang="en-US" altLang="zh-CN" dirty="0"/>
              <a:t>(</a:t>
            </a:r>
            <a:r>
              <a:rPr lang="en-US" altLang="zh-CN" dirty="0" err="1"/>
              <a:t>cc.Node.EventType.TOUCH_START</a:t>
            </a:r>
            <a:r>
              <a:rPr lang="en-US" altLang="zh-CN" dirty="0"/>
              <a:t>, function ()</a:t>
            </a:r>
          </a:p>
          <a:p>
            <a:r>
              <a:rPr lang="en-US" altLang="zh-CN" dirty="0"/>
              <a:t>        {</a:t>
            </a:r>
          </a:p>
          <a:p>
            <a:r>
              <a:rPr lang="en-US" altLang="zh-CN" dirty="0"/>
              <a:t>            </a:t>
            </a:r>
            <a:r>
              <a:rPr lang="en-US" altLang="zh-CN" dirty="0" err="1"/>
              <a:t>cc.game.end</a:t>
            </a:r>
            <a:r>
              <a:rPr lang="en-US" altLang="zh-CN" dirty="0"/>
              <a:t>();</a:t>
            </a:r>
          </a:p>
          <a:p>
            <a:r>
              <a:rPr lang="en-US" altLang="zh-CN" dirty="0"/>
              <a:t>        });</a:t>
            </a:r>
          </a:p>
          <a:p>
            <a:r>
              <a:rPr lang="en-US" altLang="zh-CN" dirty="0"/>
              <a:t>    },</a:t>
            </a:r>
          </a:p>
          <a:p>
            <a:r>
              <a:rPr lang="en-US" altLang="zh-CN" dirty="0"/>
              <a:t>});</a:t>
            </a:r>
          </a:p>
          <a:p>
            <a:endParaRPr lang="zh-CN" altLang="zh-CN" sz="1400" dirty="0"/>
          </a:p>
        </p:txBody>
      </p:sp>
    </p:spTree>
    <p:extLst>
      <p:ext uri="{BB962C8B-B14F-4D97-AF65-F5344CB8AC3E}">
        <p14:creationId xmlns:p14="http://schemas.microsoft.com/office/powerpoint/2010/main" val="113080266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游戏界面部分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733" y="906188"/>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588907" y="906188"/>
            <a:ext cx="4962813" cy="6242345"/>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角色控制及碰撞：</a:t>
            </a:r>
            <a:endParaRPr lang="en-US" altLang="zh-CN" sz="2400" b="1" dirty="0">
              <a:solidFill>
                <a:srgbClr val="262626"/>
              </a:solidFill>
              <a:latin typeface="微软雅黑" pitchFamily="34" charset="-122"/>
              <a:ea typeface="微软雅黑" pitchFamily="34" charset="-122"/>
            </a:endParaRPr>
          </a:p>
          <a:p>
            <a:r>
              <a:rPr lang="en-US" altLang="zh-CN" sz="1400" dirty="0" err="1"/>
              <a:t>cc.Class</a:t>
            </a:r>
            <a:r>
              <a:rPr lang="en-US" altLang="zh-CN" sz="1400" dirty="0"/>
              <a:t>({</a:t>
            </a:r>
            <a:endParaRPr lang="zh-CN" altLang="zh-CN" sz="1400" dirty="0"/>
          </a:p>
          <a:p>
            <a:r>
              <a:rPr lang="en-US" altLang="zh-CN" sz="1400" dirty="0"/>
              <a:t>    extends: </a:t>
            </a:r>
            <a:r>
              <a:rPr lang="en-US" altLang="zh-CN" sz="1400" dirty="0" err="1"/>
              <a:t>cc.Component</a:t>
            </a:r>
            <a:r>
              <a:rPr lang="en-US" altLang="zh-CN" sz="1400" dirty="0"/>
              <a:t>,</a:t>
            </a:r>
            <a:endParaRPr lang="zh-CN" altLang="zh-CN" sz="1400" dirty="0"/>
          </a:p>
          <a:p>
            <a:r>
              <a:rPr lang="en-US" altLang="zh-CN" sz="1400" dirty="0"/>
              <a:t>//</a:t>
            </a:r>
            <a:r>
              <a:rPr lang="zh-CN" altLang="zh-CN" sz="1400" dirty="0"/>
              <a:t>定义属性</a:t>
            </a:r>
          </a:p>
          <a:p>
            <a:r>
              <a:rPr lang="en-US" altLang="zh-CN" sz="1400" dirty="0"/>
              <a:t>properties: {</a:t>
            </a:r>
            <a:endParaRPr lang="zh-CN" altLang="zh-CN" sz="1400" dirty="0"/>
          </a:p>
          <a:p>
            <a:r>
              <a:rPr lang="en-US" altLang="zh-CN" sz="1400" dirty="0"/>
              <a:t>//</a:t>
            </a:r>
            <a:r>
              <a:rPr lang="zh-CN" altLang="zh-CN" sz="1400" dirty="0"/>
              <a:t>定义角色的速度，以坐标表示，有</a:t>
            </a:r>
            <a:r>
              <a:rPr lang="en-US" altLang="zh-CN" sz="1400" dirty="0"/>
              <a:t>x</a:t>
            </a:r>
            <a:r>
              <a:rPr lang="zh-CN" altLang="zh-CN" sz="1400" dirty="0"/>
              <a:t>和</a:t>
            </a:r>
            <a:r>
              <a:rPr lang="en-US" altLang="zh-CN" sz="1400" dirty="0"/>
              <a:t>y</a:t>
            </a:r>
            <a:r>
              <a:rPr lang="zh-CN" altLang="zh-CN" sz="1400" dirty="0"/>
              <a:t>方向速度</a:t>
            </a:r>
          </a:p>
          <a:p>
            <a:r>
              <a:rPr lang="en-US" altLang="zh-CN" sz="1400" dirty="0"/>
              <a:t>        speed: cc.v2(0, 0),</a:t>
            </a:r>
            <a:endParaRPr lang="zh-CN" altLang="zh-CN" sz="1400" dirty="0"/>
          </a:p>
          <a:p>
            <a:r>
              <a:rPr lang="en-US" altLang="zh-CN" sz="1400" dirty="0"/>
              <a:t>        movespeed:400,</a:t>
            </a:r>
            <a:endParaRPr lang="zh-CN" altLang="zh-CN" sz="1400" dirty="0"/>
          </a:p>
          <a:p>
            <a:r>
              <a:rPr lang="en-US" altLang="zh-CN" sz="1400" dirty="0"/>
              <a:t>//</a:t>
            </a:r>
            <a:r>
              <a:rPr lang="zh-CN" altLang="zh-CN" sz="1400" dirty="0"/>
              <a:t>设置按住键位一直加速所能达到的最高速度</a:t>
            </a:r>
          </a:p>
          <a:p>
            <a:r>
              <a:rPr lang="en-US" altLang="zh-CN" sz="1400" dirty="0"/>
              <a:t>        </a:t>
            </a:r>
            <a:r>
              <a:rPr lang="en-US" altLang="zh-CN" sz="1400" dirty="0" err="1"/>
              <a:t>maxSpeed</a:t>
            </a:r>
            <a:r>
              <a:rPr lang="en-US" altLang="zh-CN" sz="1400" dirty="0"/>
              <a:t>: cc.v2(2000, 2000),</a:t>
            </a:r>
            <a:endParaRPr lang="zh-CN" altLang="zh-CN" sz="1400" dirty="0"/>
          </a:p>
          <a:p>
            <a:r>
              <a:rPr lang="en-US" altLang="zh-CN" sz="1400" dirty="0"/>
              <a:t>//</a:t>
            </a:r>
            <a:r>
              <a:rPr lang="zh-CN" altLang="zh-CN" sz="1400" dirty="0"/>
              <a:t>设置重力，出现浮空的情况可以让角色以该加速度落地</a:t>
            </a:r>
          </a:p>
          <a:p>
            <a:r>
              <a:rPr lang="en-US" altLang="zh-CN" sz="1400" dirty="0"/>
              <a:t>        gravity: -1000,</a:t>
            </a:r>
            <a:endParaRPr lang="zh-CN" altLang="zh-CN" sz="1400" dirty="0"/>
          </a:p>
          <a:p>
            <a:r>
              <a:rPr lang="en-US" altLang="zh-CN" sz="1400" dirty="0"/>
              <a:t>  //</a:t>
            </a:r>
            <a:r>
              <a:rPr lang="zh-CN" altLang="zh-CN" sz="1400" dirty="0"/>
              <a:t>设置摩擦力，使得松开键位角色缓缓停止</a:t>
            </a:r>
          </a:p>
          <a:p>
            <a:r>
              <a:rPr lang="en-US" altLang="zh-CN" sz="1400" dirty="0"/>
              <a:t>        drag: 1000,</a:t>
            </a:r>
            <a:endParaRPr lang="zh-CN" altLang="zh-CN" sz="1400" dirty="0"/>
          </a:p>
          <a:p>
            <a:r>
              <a:rPr lang="en-US" altLang="zh-CN" sz="1400" dirty="0"/>
              <a:t>  //</a:t>
            </a:r>
            <a:r>
              <a:rPr lang="zh-CN" altLang="zh-CN" sz="1400" dirty="0"/>
              <a:t>设置方向的</a:t>
            </a:r>
            <a:r>
              <a:rPr lang="en-US" altLang="zh-CN" sz="1400" dirty="0"/>
              <a:t>flag</a:t>
            </a:r>
            <a:r>
              <a:rPr lang="zh-CN" altLang="zh-CN" sz="1400" dirty="0"/>
              <a:t>用于判断朝向</a:t>
            </a:r>
          </a:p>
          <a:p>
            <a:r>
              <a:rPr lang="en-US" altLang="zh-CN" sz="1400" dirty="0"/>
              <a:t>        direction: 0,</a:t>
            </a:r>
            <a:endParaRPr lang="zh-CN" altLang="zh-CN" sz="1400" dirty="0"/>
          </a:p>
          <a:p>
            <a:r>
              <a:rPr lang="en-US" altLang="zh-CN" sz="1400" dirty="0"/>
              <a:t>  //</a:t>
            </a:r>
            <a:r>
              <a:rPr lang="zh-CN" altLang="zh-CN" sz="1400" dirty="0"/>
              <a:t>设置跳起向上的速度</a:t>
            </a:r>
          </a:p>
          <a:p>
            <a:r>
              <a:rPr lang="en-US" altLang="zh-CN" sz="1400" dirty="0"/>
              <a:t>        </a:t>
            </a:r>
            <a:r>
              <a:rPr lang="en-US" altLang="zh-CN" sz="1400" dirty="0" err="1"/>
              <a:t>jumpSpeed</a:t>
            </a:r>
            <a:r>
              <a:rPr lang="en-US" altLang="zh-CN" sz="1400" dirty="0"/>
              <a:t>: 300,</a:t>
            </a:r>
            <a:endParaRPr lang="zh-CN" altLang="zh-CN" sz="1400" dirty="0"/>
          </a:p>
          <a:p>
            <a:r>
              <a:rPr lang="en-US" altLang="zh-CN" sz="1400" dirty="0"/>
              <a:t>//</a:t>
            </a:r>
            <a:r>
              <a:rPr lang="zh-CN" altLang="zh-CN" sz="1400" dirty="0"/>
              <a:t>管理停止</a:t>
            </a:r>
            <a:r>
              <a:rPr lang="en-US" altLang="zh-CN" sz="1400" dirty="0"/>
              <a:t>layout</a:t>
            </a:r>
            <a:r>
              <a:rPr lang="zh-CN" altLang="zh-CN" sz="1400" dirty="0"/>
              <a:t>的出现与消失</a:t>
            </a:r>
          </a:p>
          <a:p>
            <a:r>
              <a:rPr lang="en-US" altLang="zh-CN" sz="1400" dirty="0"/>
              <a:t>        </a:t>
            </a:r>
            <a:r>
              <a:rPr lang="en-US" altLang="zh-CN" sz="1400" dirty="0" err="1"/>
              <a:t>stopScene</a:t>
            </a:r>
            <a:r>
              <a:rPr lang="en-US" altLang="zh-CN" sz="1400" dirty="0"/>
              <a:t>:{</a:t>
            </a:r>
            <a:endParaRPr lang="zh-CN" altLang="zh-CN" sz="1400" dirty="0"/>
          </a:p>
          <a:p>
            <a:r>
              <a:rPr lang="en-US" altLang="zh-CN" sz="1400" dirty="0"/>
              <a:t>            </a:t>
            </a:r>
            <a:r>
              <a:rPr lang="en-US" altLang="zh-CN" sz="1400" dirty="0" err="1"/>
              <a:t>type:cc.Layout</a:t>
            </a:r>
            <a:r>
              <a:rPr lang="en-US" altLang="zh-CN" sz="1400" dirty="0"/>
              <a:t>,</a:t>
            </a:r>
            <a:endParaRPr lang="zh-CN" altLang="zh-CN" sz="1400" dirty="0"/>
          </a:p>
          <a:p>
            <a:r>
              <a:rPr lang="en-US" altLang="zh-CN" sz="1400" dirty="0"/>
              <a:t>            </a:t>
            </a:r>
            <a:r>
              <a:rPr lang="en-US" altLang="zh-CN" sz="1400" dirty="0" err="1"/>
              <a:t>default:null</a:t>
            </a:r>
            <a:r>
              <a:rPr lang="en-US" altLang="zh-CN" sz="1400" dirty="0"/>
              <a:t>,</a:t>
            </a:r>
            <a:endParaRPr lang="zh-CN" altLang="zh-CN" sz="1400" dirty="0"/>
          </a:p>
          <a:p>
            <a:r>
              <a:rPr lang="en-US" altLang="zh-CN" sz="1400" dirty="0"/>
              <a:t>        },</a:t>
            </a:r>
            <a:endParaRPr lang="zh-CN" altLang="zh-CN" sz="1400" dirty="0"/>
          </a:p>
          <a:p>
            <a:r>
              <a:rPr lang="en-US" altLang="zh-CN" sz="1400" dirty="0"/>
              <a:t>        </a:t>
            </a:r>
            <a:r>
              <a:rPr lang="en-US" altLang="zh-CN" sz="1400" dirty="0" err="1"/>
              <a:t>stopflag:false</a:t>
            </a:r>
            <a:r>
              <a:rPr lang="en-US" altLang="zh-CN" sz="1400" dirty="0"/>
              <a:t>,</a:t>
            </a:r>
            <a:endParaRPr lang="zh-CN" altLang="zh-CN" sz="1400" dirty="0"/>
          </a:p>
          <a:p>
            <a:r>
              <a:rPr lang="en-US" altLang="zh-CN" sz="1400" dirty="0"/>
              <a:t>        count:0,</a:t>
            </a:r>
            <a:endParaRPr lang="zh-CN" altLang="zh-CN" sz="1400" dirty="0"/>
          </a:p>
          <a:p>
            <a:r>
              <a:rPr lang="en-US" altLang="zh-CN" sz="1400" dirty="0"/>
              <a:t>    },</a:t>
            </a:r>
            <a:endParaRPr lang="zh-CN" altLang="zh-CN" sz="1400" dirty="0"/>
          </a:p>
          <a:p>
            <a:endParaRPr lang="zh-CN" altLang="zh-CN" sz="1400" dirty="0"/>
          </a:p>
        </p:txBody>
      </p:sp>
      <p:sp>
        <p:nvSpPr>
          <p:cNvPr id="13" name="TextBox 21">
            <a:extLst>
              <a:ext uri="{FF2B5EF4-FFF2-40B4-BE49-F238E27FC236}">
                <a16:creationId xmlns:a16="http://schemas.microsoft.com/office/drawing/2014/main" id="{5A00940E-59E5-444A-80CC-F33D30AFD46D}"/>
              </a:ext>
            </a:extLst>
          </p:cNvPr>
          <p:cNvSpPr txBox="1">
            <a:spLocks noChangeArrowheads="1"/>
          </p:cNvSpPr>
          <p:nvPr/>
        </p:nvSpPr>
        <p:spPr bwMode="auto">
          <a:xfrm>
            <a:off x="6464919" y="2728745"/>
            <a:ext cx="4962813" cy="1410253"/>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该部分代码量较多，这里只放其中一小段作为参考</a:t>
            </a:r>
            <a:endParaRPr lang="en-US" altLang="zh-CN" sz="2400" b="1" dirty="0">
              <a:solidFill>
                <a:srgbClr val="262626"/>
              </a:solidFill>
              <a:latin typeface="微软雅黑" pitchFamily="34" charset="-122"/>
              <a:ea typeface="微软雅黑" pitchFamily="34" charset="-122"/>
            </a:endParaRPr>
          </a:p>
          <a:p>
            <a:endParaRPr lang="zh-CN" altLang="zh-CN" sz="1400" dirty="0"/>
          </a:p>
        </p:txBody>
      </p:sp>
    </p:spTree>
    <p:extLst>
      <p:ext uri="{BB962C8B-B14F-4D97-AF65-F5344CB8AC3E}">
        <p14:creationId xmlns:p14="http://schemas.microsoft.com/office/powerpoint/2010/main" val="405756490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游戏界面部分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023969" cy="753500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计分：</a:t>
            </a:r>
            <a:endParaRPr lang="en-US" altLang="zh-CN" sz="2400" b="1" dirty="0">
              <a:solidFill>
                <a:srgbClr val="262626"/>
              </a:solidFill>
              <a:latin typeface="微软雅黑" pitchFamily="34" charset="-122"/>
              <a:ea typeface="微软雅黑" pitchFamily="34" charset="-122"/>
            </a:endParaRPr>
          </a:p>
          <a:p>
            <a:r>
              <a:rPr lang="en-US" altLang="zh-CN" sz="1400" dirty="0" err="1"/>
              <a:t>cc.Class</a:t>
            </a:r>
            <a:r>
              <a:rPr lang="en-US" altLang="zh-CN" sz="1400" dirty="0"/>
              <a:t>({</a:t>
            </a:r>
          </a:p>
          <a:p>
            <a:r>
              <a:rPr lang="en-US" altLang="zh-CN" sz="1400" dirty="0"/>
              <a:t>    extends: </a:t>
            </a:r>
            <a:r>
              <a:rPr lang="en-US" altLang="zh-CN" sz="1400" dirty="0" err="1"/>
              <a:t>cc.Component</a:t>
            </a:r>
            <a:r>
              <a:rPr lang="en-US" altLang="zh-CN" sz="1400" dirty="0"/>
              <a:t>,</a:t>
            </a:r>
          </a:p>
          <a:p>
            <a:r>
              <a:rPr lang="en-US" altLang="zh-CN" sz="1400" dirty="0"/>
              <a:t>    </a:t>
            </a:r>
          </a:p>
          <a:p>
            <a:r>
              <a:rPr lang="en-US" altLang="zh-CN" sz="1400" dirty="0"/>
              <a:t>properties: {</a:t>
            </a:r>
          </a:p>
          <a:p>
            <a:r>
              <a:rPr lang="en-US" altLang="zh-CN" sz="1400" dirty="0"/>
              <a:t>  //</a:t>
            </a:r>
            <a:r>
              <a:rPr lang="zh-CN" altLang="en-US" sz="1400" dirty="0"/>
              <a:t>对应当前发生碰撞的目标</a:t>
            </a:r>
          </a:p>
          <a:p>
            <a:r>
              <a:rPr lang="zh-CN" altLang="en-US" sz="1400" dirty="0"/>
              <a:t>        </a:t>
            </a:r>
            <a:r>
              <a:rPr lang="en-US" altLang="zh-CN" sz="1400" dirty="0"/>
              <a:t>target: </a:t>
            </a:r>
            <a:r>
              <a:rPr lang="en-US" altLang="zh-CN" sz="1400" dirty="0" err="1"/>
              <a:t>cc.Node</a:t>
            </a:r>
            <a:r>
              <a:rPr lang="en-US" altLang="zh-CN" sz="1400" dirty="0"/>
              <a:t>,</a:t>
            </a:r>
          </a:p>
          <a:p>
            <a:r>
              <a:rPr lang="en-US" altLang="zh-CN" sz="1400" dirty="0"/>
              <a:t>  //</a:t>
            </a:r>
            <a:r>
              <a:rPr lang="zh-CN" altLang="en-US" sz="1400" dirty="0"/>
              <a:t>对应屏幕上的</a:t>
            </a:r>
            <a:r>
              <a:rPr lang="en-US" altLang="zh-CN" sz="1400" dirty="0"/>
              <a:t>label</a:t>
            </a:r>
            <a:r>
              <a:rPr lang="zh-CN" altLang="en-US" sz="1400" dirty="0"/>
              <a:t>节点</a:t>
            </a:r>
          </a:p>
          <a:p>
            <a:r>
              <a:rPr lang="zh-CN" altLang="en-US" sz="1400" dirty="0"/>
              <a:t>        </a:t>
            </a:r>
            <a:r>
              <a:rPr lang="en-US" altLang="zh-CN" sz="1400" dirty="0"/>
              <a:t>label:{</a:t>
            </a:r>
          </a:p>
          <a:p>
            <a:r>
              <a:rPr lang="en-US" altLang="zh-CN" sz="1400" dirty="0"/>
              <a:t>            </a:t>
            </a:r>
            <a:r>
              <a:rPr lang="en-US" altLang="zh-CN" sz="1400" dirty="0" err="1"/>
              <a:t>type:cc.Label</a:t>
            </a:r>
            <a:r>
              <a:rPr lang="en-US" altLang="zh-CN" sz="1400" dirty="0"/>
              <a:t>,</a:t>
            </a:r>
          </a:p>
          <a:p>
            <a:r>
              <a:rPr lang="en-US" altLang="zh-CN" sz="1400" dirty="0"/>
              <a:t>            </a:t>
            </a:r>
            <a:r>
              <a:rPr lang="en-US" altLang="zh-CN" sz="1400" dirty="0" err="1"/>
              <a:t>default:null</a:t>
            </a:r>
            <a:r>
              <a:rPr lang="en-US" altLang="zh-CN" sz="1400" dirty="0"/>
              <a:t>,</a:t>
            </a:r>
          </a:p>
          <a:p>
            <a:r>
              <a:rPr lang="en-US" altLang="zh-CN" sz="1400" dirty="0"/>
              <a:t>        },</a:t>
            </a:r>
          </a:p>
          <a:p>
            <a:r>
              <a:rPr lang="en-US" altLang="zh-CN" sz="1400" dirty="0"/>
              <a:t>    },</a:t>
            </a:r>
          </a:p>
          <a:p>
            <a:endParaRPr lang="en-US" altLang="zh-CN" sz="1400" dirty="0"/>
          </a:p>
          <a:p>
            <a:r>
              <a:rPr lang="en-US" altLang="zh-CN" sz="1400" dirty="0"/>
              <a:t>    // LIFE-CYCLE CALLBACKS:</a:t>
            </a:r>
          </a:p>
          <a:p>
            <a:r>
              <a:rPr lang="en-US" altLang="zh-CN" sz="1400" dirty="0"/>
              <a:t>    </a:t>
            </a:r>
            <a:r>
              <a:rPr lang="en-US" altLang="zh-CN" sz="1400" dirty="0" err="1"/>
              <a:t>onCollisionEnter</a:t>
            </a:r>
            <a:r>
              <a:rPr lang="en-US" altLang="zh-CN" sz="1400" dirty="0"/>
              <a:t>: function (other, self) {</a:t>
            </a:r>
          </a:p>
          <a:p>
            <a:r>
              <a:rPr lang="en-US" altLang="zh-CN" sz="1400" dirty="0"/>
              <a:t>        </a:t>
            </a:r>
            <a:r>
              <a:rPr lang="en-US" altLang="zh-CN" sz="1400" dirty="0" err="1"/>
              <a:t>this.target.destroy</a:t>
            </a:r>
            <a:r>
              <a:rPr lang="en-US" altLang="zh-CN" sz="1400" dirty="0"/>
              <a:t>();</a:t>
            </a:r>
          </a:p>
          <a:p>
            <a:r>
              <a:rPr lang="en-US" altLang="zh-CN" sz="1400" dirty="0"/>
              <a:t>        </a:t>
            </a:r>
            <a:r>
              <a:rPr lang="en-US" altLang="zh-CN" sz="1400" dirty="0" err="1"/>
              <a:t>this.label.count</a:t>
            </a:r>
            <a:r>
              <a:rPr lang="en-US" altLang="zh-CN" sz="1400" dirty="0"/>
              <a:t>++;        </a:t>
            </a:r>
          </a:p>
          <a:p>
            <a:r>
              <a:rPr lang="en-US" altLang="zh-CN" sz="1400" dirty="0"/>
              <a:t>        </a:t>
            </a:r>
            <a:r>
              <a:rPr lang="en-US" altLang="zh-CN" sz="1400" dirty="0" err="1"/>
              <a:t>this.label.string</a:t>
            </a:r>
            <a:r>
              <a:rPr lang="en-US" altLang="zh-CN" sz="1400" dirty="0"/>
              <a:t>='</a:t>
            </a:r>
            <a:r>
              <a:rPr lang="zh-CN" altLang="en-US" sz="1400" dirty="0"/>
              <a:t>分数</a:t>
            </a:r>
            <a:r>
              <a:rPr lang="en-US" altLang="zh-CN" sz="1400" dirty="0"/>
              <a:t>: '+ </a:t>
            </a:r>
            <a:r>
              <a:rPr lang="en-US" altLang="zh-CN" sz="1400" dirty="0" err="1"/>
              <a:t>this.label.count</a:t>
            </a:r>
            <a:r>
              <a:rPr lang="en-US" altLang="zh-CN" sz="1400" dirty="0"/>
              <a:t>;</a:t>
            </a:r>
          </a:p>
          <a:p>
            <a:r>
              <a:rPr lang="en-US" altLang="zh-CN" sz="1400" dirty="0"/>
              <a:t>        </a:t>
            </a:r>
          </a:p>
          <a:p>
            <a:r>
              <a:rPr lang="en-US" altLang="zh-CN" sz="1400" dirty="0"/>
              <a:t>    },</a:t>
            </a:r>
          </a:p>
          <a:p>
            <a:r>
              <a:rPr lang="en-US" altLang="zh-CN" sz="1400" dirty="0"/>
              <a:t>     </a:t>
            </a:r>
            <a:r>
              <a:rPr lang="en-US" altLang="zh-CN" sz="1400" dirty="0" err="1"/>
              <a:t>onLoad</a:t>
            </a:r>
            <a:r>
              <a:rPr lang="en-US" altLang="zh-CN" sz="1400" dirty="0"/>
              <a:t> () {</a:t>
            </a:r>
          </a:p>
          <a:p>
            <a:r>
              <a:rPr lang="en-US" altLang="zh-CN" sz="1400" dirty="0"/>
              <a:t>     },</a:t>
            </a:r>
          </a:p>
          <a:p>
            <a:endParaRPr lang="en-US" altLang="zh-CN" sz="1400" dirty="0"/>
          </a:p>
          <a:p>
            <a:r>
              <a:rPr lang="en-US" altLang="zh-CN" sz="1400" dirty="0"/>
              <a:t>    start () {</a:t>
            </a:r>
          </a:p>
          <a:p>
            <a:r>
              <a:rPr lang="en-US" altLang="zh-CN" sz="1400" dirty="0"/>
              <a:t>        </a:t>
            </a:r>
            <a:r>
              <a:rPr lang="en-US" altLang="zh-CN" sz="1400" dirty="0" err="1"/>
              <a:t>this.label.count</a:t>
            </a:r>
            <a:r>
              <a:rPr lang="en-US" altLang="zh-CN" sz="1400" dirty="0"/>
              <a:t>=0;</a:t>
            </a:r>
          </a:p>
          <a:p>
            <a:r>
              <a:rPr lang="en-US" altLang="zh-CN" sz="1400" dirty="0"/>
              <a:t>    },</a:t>
            </a:r>
          </a:p>
          <a:p>
            <a:endParaRPr lang="en-US" altLang="zh-CN" sz="1400" dirty="0"/>
          </a:p>
          <a:p>
            <a:r>
              <a:rPr lang="en-US" altLang="zh-CN" sz="1400" dirty="0"/>
              <a:t>    update (dt) {</a:t>
            </a:r>
          </a:p>
          <a:p>
            <a:endParaRPr lang="en-US" altLang="zh-CN" sz="1400" dirty="0"/>
          </a:p>
          <a:p>
            <a:r>
              <a:rPr lang="en-US" altLang="zh-CN" sz="1400" dirty="0"/>
              <a:t>    },</a:t>
            </a:r>
          </a:p>
          <a:p>
            <a:r>
              <a:rPr lang="en-US" altLang="zh-CN" sz="1400" dirty="0"/>
              <a:t>});</a:t>
            </a:r>
          </a:p>
          <a:p>
            <a:endParaRPr lang="zh-CN" altLang="zh-CN" sz="1400" dirty="0"/>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780729" y="1142551"/>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6684885" y="1330734"/>
            <a:ext cx="7690188" cy="824289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镜头跟踪：</a:t>
            </a:r>
            <a:endParaRPr lang="en-US" altLang="zh-CN" sz="2400" b="1" dirty="0">
              <a:solidFill>
                <a:srgbClr val="262626"/>
              </a:solidFill>
              <a:latin typeface="微软雅黑" pitchFamily="34" charset="-122"/>
              <a:ea typeface="微软雅黑" pitchFamily="34" charset="-122"/>
            </a:endParaRPr>
          </a:p>
          <a:p>
            <a:r>
              <a:rPr lang="en-US" altLang="zh-CN" sz="1600" dirty="0"/>
              <a:t> </a:t>
            </a:r>
            <a:r>
              <a:rPr lang="en-US" altLang="zh-CN" sz="1400" dirty="0" err="1"/>
              <a:t>cc.Class</a:t>
            </a:r>
            <a:r>
              <a:rPr lang="en-US" altLang="zh-CN" sz="1400" dirty="0"/>
              <a:t>({</a:t>
            </a:r>
          </a:p>
          <a:p>
            <a:r>
              <a:rPr lang="en-US" altLang="zh-CN" sz="1400" dirty="0"/>
              <a:t>    extends: </a:t>
            </a:r>
            <a:r>
              <a:rPr lang="en-US" altLang="zh-CN" sz="1400" dirty="0" err="1"/>
              <a:t>cc.Component</a:t>
            </a:r>
            <a:r>
              <a:rPr lang="en-US" altLang="zh-CN" sz="1400" dirty="0"/>
              <a:t>,</a:t>
            </a:r>
          </a:p>
          <a:p>
            <a:endParaRPr lang="en-US" altLang="zh-CN" sz="1400" dirty="0"/>
          </a:p>
          <a:p>
            <a:r>
              <a:rPr lang="en-US" altLang="zh-CN" sz="1400" dirty="0"/>
              <a:t>   	editor: {</a:t>
            </a:r>
          </a:p>
          <a:p>
            <a:r>
              <a:rPr lang="en-US" altLang="zh-CN" sz="1400" dirty="0"/>
              <a:t>    	    </a:t>
            </a:r>
            <a:r>
              <a:rPr lang="en-US" altLang="zh-CN" sz="1400" dirty="0" err="1"/>
              <a:t>requireComponent</a:t>
            </a:r>
            <a:r>
              <a:rPr lang="en-US" altLang="zh-CN" sz="1400" dirty="0"/>
              <a:t>: </a:t>
            </a:r>
            <a:r>
              <a:rPr lang="en-US" altLang="zh-CN" sz="1400" dirty="0" err="1"/>
              <a:t>cc.Camera</a:t>
            </a:r>
            <a:r>
              <a:rPr lang="en-US" altLang="zh-CN" sz="1400" dirty="0"/>
              <a:t>,  //</a:t>
            </a:r>
            <a:r>
              <a:rPr lang="zh-CN" altLang="en-US" sz="1400" dirty="0"/>
              <a:t>前置要求摄像机组件</a:t>
            </a:r>
          </a:p>
          <a:p>
            <a:r>
              <a:rPr lang="zh-CN" altLang="en-US" sz="1400" dirty="0"/>
              <a:t>   	    </a:t>
            </a:r>
            <a:r>
              <a:rPr lang="en-US" altLang="zh-CN" sz="1400" dirty="0"/>
              <a:t>},</a:t>
            </a:r>
          </a:p>
          <a:p>
            <a:r>
              <a:rPr lang="en-US" altLang="zh-CN" sz="1400" dirty="0"/>
              <a:t>        extends: </a:t>
            </a:r>
            <a:r>
              <a:rPr lang="en-US" altLang="zh-CN" sz="1400" dirty="0" err="1"/>
              <a:t>cc.Component</a:t>
            </a:r>
            <a:r>
              <a:rPr lang="en-US" altLang="zh-CN" sz="1400" dirty="0"/>
              <a:t>,</a:t>
            </a:r>
          </a:p>
          <a:p>
            <a:r>
              <a:rPr lang="en-US" altLang="zh-CN" sz="1400" dirty="0"/>
              <a:t>    	</a:t>
            </a:r>
          </a:p>
          <a:p>
            <a:r>
              <a:rPr lang="en-US" altLang="zh-CN" sz="1400" dirty="0"/>
              <a:t>  	properties: {</a:t>
            </a:r>
          </a:p>
          <a:p>
            <a:r>
              <a:rPr lang="en-US" altLang="zh-CN" sz="1400" dirty="0"/>
              <a:t>        target: {</a:t>
            </a:r>
          </a:p>
          <a:p>
            <a:r>
              <a:rPr lang="en-US" altLang="zh-CN" sz="1400" dirty="0"/>
              <a:t>            default: null,</a:t>
            </a:r>
          </a:p>
          <a:p>
            <a:r>
              <a:rPr lang="en-US" altLang="zh-CN" sz="1400" dirty="0"/>
              <a:t>            type: </a:t>
            </a:r>
            <a:r>
              <a:rPr lang="en-US" altLang="zh-CN" sz="1400" dirty="0" err="1"/>
              <a:t>cc.Node</a:t>
            </a:r>
            <a:endParaRPr lang="en-US" altLang="zh-CN" sz="1400" dirty="0"/>
          </a:p>
          <a:p>
            <a:r>
              <a:rPr lang="en-US" altLang="zh-CN" sz="1400" dirty="0"/>
              <a:t>        }</a:t>
            </a:r>
          </a:p>
          <a:p>
            <a:r>
              <a:rPr lang="en-US" altLang="zh-CN" sz="1400" dirty="0"/>
              <a:t>        },</a:t>
            </a:r>
          </a:p>
          <a:p>
            <a:r>
              <a:rPr lang="en-US" altLang="zh-CN" sz="1400" dirty="0"/>
              <a:t>       start () {</a:t>
            </a:r>
          </a:p>
          <a:p>
            <a:r>
              <a:rPr lang="en-US" altLang="zh-CN" sz="1400" dirty="0"/>
              <a:t>            //</a:t>
            </a:r>
            <a:r>
              <a:rPr lang="zh-CN" altLang="en-US" sz="1400" dirty="0"/>
              <a:t>获取节点上的摄像机组件</a:t>
            </a:r>
          </a:p>
          <a:p>
            <a:r>
              <a:rPr lang="zh-CN" altLang="en-US" sz="1400" dirty="0"/>
              <a:t>            </a:t>
            </a:r>
            <a:r>
              <a:rPr lang="en-US" altLang="zh-CN" sz="1400" dirty="0" err="1"/>
              <a:t>this.camera</a:t>
            </a:r>
            <a:r>
              <a:rPr lang="en-US" altLang="zh-CN" sz="1400" dirty="0"/>
              <a:t> = </a:t>
            </a:r>
            <a:r>
              <a:rPr lang="en-US" altLang="zh-CN" sz="1400" dirty="0" err="1"/>
              <a:t>this.getComponent</a:t>
            </a:r>
            <a:r>
              <a:rPr lang="en-US" altLang="zh-CN" sz="1400" dirty="0"/>
              <a:t>(</a:t>
            </a:r>
            <a:r>
              <a:rPr lang="en-US" altLang="zh-CN" sz="1400" dirty="0" err="1"/>
              <a:t>cc.Camera</a:t>
            </a:r>
            <a:r>
              <a:rPr lang="en-US" altLang="zh-CN" sz="1400" dirty="0"/>
              <a:t>);</a:t>
            </a:r>
          </a:p>
          <a:p>
            <a:r>
              <a:rPr lang="en-US" altLang="zh-CN" sz="1400" dirty="0"/>
              <a:t>            </a:t>
            </a:r>
          </a:p>
          <a:p>
            <a:r>
              <a:rPr lang="en-US" altLang="zh-CN" sz="1400" dirty="0"/>
              <a:t>        },</a:t>
            </a:r>
          </a:p>
          <a:p>
            <a:r>
              <a:rPr lang="en-US" altLang="zh-CN" sz="1400" dirty="0"/>
              <a:t>  </a:t>
            </a:r>
          </a:p>
          <a:p>
            <a:r>
              <a:rPr lang="en-US" altLang="zh-CN" sz="1400" dirty="0"/>
              <a:t>        update(dt) {</a:t>
            </a:r>
          </a:p>
          <a:p>
            <a:r>
              <a:rPr lang="en-US" altLang="zh-CN" sz="1400" dirty="0"/>
              <a:t>           // target</a:t>
            </a:r>
            <a:r>
              <a:rPr lang="zh-CN" altLang="en-US" sz="1400" dirty="0"/>
              <a:t>到哪里，</a:t>
            </a:r>
            <a:r>
              <a:rPr lang="en-US" altLang="zh-CN" sz="1400" dirty="0"/>
              <a:t>camera</a:t>
            </a:r>
            <a:r>
              <a:rPr lang="zh-CN" altLang="en-US" sz="1400" dirty="0"/>
              <a:t>就到哪里</a:t>
            </a:r>
          </a:p>
          <a:p>
            <a:r>
              <a:rPr lang="zh-CN" altLang="en-US" sz="1400" dirty="0"/>
              <a:t>        </a:t>
            </a:r>
            <a:r>
              <a:rPr lang="en-US" altLang="zh-CN" sz="1400" dirty="0"/>
              <a:t>/**</a:t>
            </a:r>
          </a:p>
          <a:p>
            <a:r>
              <a:rPr lang="en-US" altLang="zh-CN" sz="1400" dirty="0"/>
              <a:t>         * 1</a:t>
            </a:r>
            <a:r>
              <a:rPr lang="zh-CN" altLang="en-US" sz="1400" dirty="0"/>
              <a:t>、</a:t>
            </a:r>
            <a:r>
              <a:rPr lang="en-US" altLang="zh-CN" sz="1400" dirty="0"/>
              <a:t>target</a:t>
            </a:r>
            <a:r>
              <a:rPr lang="zh-CN" altLang="en-US" sz="1400" dirty="0"/>
              <a:t>坐标转换成世界坐标</a:t>
            </a:r>
          </a:p>
          <a:p>
            <a:r>
              <a:rPr lang="zh-CN" altLang="en-US" sz="1400" dirty="0"/>
              <a:t>         * </a:t>
            </a:r>
            <a:r>
              <a:rPr lang="en-US" altLang="zh-CN" sz="1400" dirty="0"/>
              <a:t>2</a:t>
            </a:r>
            <a:r>
              <a:rPr lang="zh-CN" altLang="en-US" sz="1400" dirty="0"/>
              <a:t>、</a:t>
            </a:r>
            <a:r>
              <a:rPr lang="en-US" altLang="zh-CN" sz="1400" dirty="0"/>
              <a:t>target</a:t>
            </a:r>
            <a:r>
              <a:rPr lang="zh-CN" altLang="en-US" sz="1400" dirty="0"/>
              <a:t>的世界坐标转化为</a:t>
            </a:r>
            <a:r>
              <a:rPr lang="en-US" altLang="zh-CN" sz="1400" dirty="0"/>
              <a:t>camera</a:t>
            </a:r>
            <a:r>
              <a:rPr lang="zh-CN" altLang="en-US" sz="1400" dirty="0"/>
              <a:t>父节点的坐标系下</a:t>
            </a:r>
          </a:p>
          <a:p>
            <a:r>
              <a:rPr lang="zh-CN" altLang="en-US" sz="1400" dirty="0"/>
              <a:t>         * </a:t>
            </a:r>
            <a:r>
              <a:rPr lang="en-US" altLang="zh-CN" sz="1400" dirty="0"/>
              <a:t>3</a:t>
            </a:r>
            <a:r>
              <a:rPr lang="zh-CN" altLang="en-US" sz="1400" dirty="0"/>
              <a:t>、设置</a:t>
            </a:r>
            <a:r>
              <a:rPr lang="en-US" altLang="zh-CN" sz="1400" dirty="0"/>
              <a:t>camera</a:t>
            </a:r>
            <a:r>
              <a:rPr lang="zh-CN" altLang="en-US" sz="1400" dirty="0"/>
              <a:t>坐标</a:t>
            </a:r>
          </a:p>
          <a:p>
            <a:r>
              <a:rPr lang="zh-CN" altLang="en-US" sz="1400" dirty="0"/>
              <a:t>         *</a:t>
            </a:r>
            <a:r>
              <a:rPr lang="en-US" altLang="zh-CN" sz="1400" dirty="0"/>
              <a:t>/</a:t>
            </a:r>
          </a:p>
          <a:p>
            <a:r>
              <a:rPr lang="en-US" altLang="zh-CN" sz="1400" dirty="0"/>
              <a:t>        var </a:t>
            </a:r>
            <a:r>
              <a:rPr lang="en-US" altLang="zh-CN" sz="1400" dirty="0" err="1"/>
              <a:t>wpos</a:t>
            </a:r>
            <a:r>
              <a:rPr lang="en-US" altLang="zh-CN" sz="1400" dirty="0"/>
              <a:t> = </a:t>
            </a:r>
            <a:r>
              <a:rPr lang="en-US" altLang="zh-CN" sz="1400" dirty="0" err="1"/>
              <a:t>this.target.convertToWorldSpaceAR</a:t>
            </a:r>
            <a:r>
              <a:rPr lang="en-US" altLang="zh-CN" sz="1400" dirty="0"/>
              <a:t>(cc.v2(0, 0));</a:t>
            </a:r>
          </a:p>
          <a:p>
            <a:r>
              <a:rPr lang="en-US" altLang="zh-CN" sz="1400" dirty="0"/>
              <a:t>        var pos = </a:t>
            </a:r>
            <a:r>
              <a:rPr lang="en-US" altLang="zh-CN" sz="1400" dirty="0" err="1"/>
              <a:t>this.node.parent.convertToNodeSpaceAR</a:t>
            </a:r>
            <a:r>
              <a:rPr lang="en-US" altLang="zh-CN" sz="1400" dirty="0"/>
              <a:t>(</a:t>
            </a:r>
            <a:r>
              <a:rPr lang="en-US" altLang="zh-CN" sz="1400" dirty="0" err="1"/>
              <a:t>wpos</a:t>
            </a:r>
            <a:r>
              <a:rPr lang="en-US" altLang="zh-CN" sz="1400" dirty="0"/>
              <a:t>);</a:t>
            </a:r>
          </a:p>
          <a:p>
            <a:r>
              <a:rPr lang="en-US" altLang="zh-CN" sz="1400" dirty="0"/>
              <a:t>        // </a:t>
            </a:r>
            <a:r>
              <a:rPr lang="en-US" altLang="zh-CN" sz="1400" dirty="0" err="1"/>
              <a:t>this.node.setPosition</a:t>
            </a:r>
            <a:r>
              <a:rPr lang="en-US" altLang="zh-CN" sz="1400" dirty="0"/>
              <a:t>(pos); </a:t>
            </a:r>
          </a:p>
          <a:p>
            <a:r>
              <a:rPr lang="en-US" altLang="zh-CN" sz="1400" dirty="0"/>
              <a:t>        </a:t>
            </a:r>
            <a:r>
              <a:rPr lang="en-US" altLang="zh-CN" sz="1400" dirty="0" err="1"/>
              <a:t>this.node.x</a:t>
            </a:r>
            <a:r>
              <a:rPr lang="en-US" altLang="zh-CN" sz="1400" dirty="0"/>
              <a:t> = pos.x+300; // </a:t>
            </a:r>
            <a:r>
              <a:rPr lang="zh-CN" altLang="en-US" sz="1400" dirty="0"/>
              <a:t>此方法只移动</a:t>
            </a:r>
            <a:r>
              <a:rPr lang="en-US" altLang="zh-CN" sz="1400" dirty="0"/>
              <a:t>x</a:t>
            </a:r>
            <a:r>
              <a:rPr lang="zh-CN" altLang="en-US" sz="1400" dirty="0"/>
              <a:t>轴</a:t>
            </a:r>
          </a:p>
          <a:p>
            <a:r>
              <a:rPr lang="zh-CN" altLang="en-US" sz="1400" dirty="0"/>
              <a:t>        </a:t>
            </a:r>
            <a:r>
              <a:rPr lang="en-US" altLang="zh-CN" sz="1400" dirty="0" err="1"/>
              <a:t>this.node.y</a:t>
            </a:r>
            <a:r>
              <a:rPr lang="en-US" altLang="zh-CN" sz="1400" dirty="0"/>
              <a:t>=320;</a:t>
            </a:r>
          </a:p>
          <a:p>
            <a:r>
              <a:rPr lang="en-US" altLang="zh-CN" sz="1400" dirty="0"/>
              <a:t>    	    },</a:t>
            </a:r>
          </a:p>
          <a:p>
            <a:r>
              <a:rPr lang="en-US" altLang="zh-CN" sz="1400" dirty="0"/>
              <a:t>    	});</a:t>
            </a:r>
          </a:p>
          <a:p>
            <a:endParaRPr lang="zh-CN" altLang="zh-CN" sz="1600" dirty="0"/>
          </a:p>
        </p:txBody>
      </p:sp>
    </p:spTree>
    <p:extLst>
      <p:ext uri="{BB962C8B-B14F-4D97-AF65-F5344CB8AC3E}">
        <p14:creationId xmlns:p14="http://schemas.microsoft.com/office/powerpoint/2010/main" val="32132461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游戏界面部分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023969" cy="538057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死亡：</a:t>
            </a:r>
            <a:endParaRPr lang="en-US" altLang="zh-CN" sz="2400" b="1" dirty="0">
              <a:solidFill>
                <a:srgbClr val="262626"/>
              </a:solidFill>
              <a:latin typeface="微软雅黑" pitchFamily="34" charset="-122"/>
              <a:ea typeface="微软雅黑" pitchFamily="34" charset="-122"/>
            </a:endParaRPr>
          </a:p>
          <a:p>
            <a:r>
              <a:rPr lang="en-US" altLang="zh-CN" sz="1400" dirty="0" err="1"/>
              <a:t>cc.Class</a:t>
            </a:r>
            <a:r>
              <a:rPr lang="en-US" altLang="zh-CN" sz="1400" dirty="0"/>
              <a:t>({</a:t>
            </a:r>
          </a:p>
          <a:p>
            <a:r>
              <a:rPr lang="en-US" altLang="zh-CN" sz="1400" dirty="0"/>
              <a:t>    extends: </a:t>
            </a:r>
            <a:r>
              <a:rPr lang="en-US" altLang="zh-CN" sz="1400" dirty="0" err="1"/>
              <a:t>cc.Component</a:t>
            </a:r>
            <a:r>
              <a:rPr lang="en-US" altLang="zh-CN" sz="1400" dirty="0"/>
              <a:t>,</a:t>
            </a:r>
          </a:p>
          <a:p>
            <a:endParaRPr lang="en-US" altLang="zh-CN" sz="1400" dirty="0"/>
          </a:p>
          <a:p>
            <a:r>
              <a:rPr lang="en-US" altLang="zh-CN" sz="1400" dirty="0"/>
              <a:t>    properties: {</a:t>
            </a:r>
          </a:p>
          <a:p>
            <a:r>
              <a:rPr lang="en-US" altLang="zh-CN" sz="1400" dirty="0"/>
              <a:t>        </a:t>
            </a:r>
          </a:p>
          <a:p>
            <a:r>
              <a:rPr lang="en-US" altLang="zh-CN" sz="1400" dirty="0"/>
              <a:t>    },</a:t>
            </a:r>
          </a:p>
          <a:p>
            <a:r>
              <a:rPr lang="en-US" altLang="zh-CN" sz="1400" dirty="0"/>
              <a:t>    //</a:t>
            </a:r>
            <a:r>
              <a:rPr lang="zh-CN" altLang="en-US" sz="1400" dirty="0"/>
              <a:t>监测是否碰撞</a:t>
            </a:r>
          </a:p>
          <a:p>
            <a:r>
              <a:rPr lang="zh-CN" altLang="en-US" sz="1400" dirty="0"/>
              <a:t>    </a:t>
            </a:r>
            <a:r>
              <a:rPr lang="en-US" altLang="zh-CN" sz="1400" dirty="0" err="1"/>
              <a:t>onCollisionEnter</a:t>
            </a:r>
            <a:r>
              <a:rPr lang="en-US" altLang="zh-CN" sz="1400" dirty="0"/>
              <a:t>: function (other, self) {</a:t>
            </a:r>
          </a:p>
          <a:p>
            <a:r>
              <a:rPr lang="en-US" altLang="zh-CN" sz="1400" dirty="0"/>
              <a:t>        </a:t>
            </a:r>
            <a:r>
              <a:rPr lang="en-US" altLang="zh-CN" sz="1400" dirty="0" err="1"/>
              <a:t>cc.director.loadScene</a:t>
            </a:r>
            <a:r>
              <a:rPr lang="en-US" altLang="zh-CN" sz="1400" dirty="0"/>
              <a:t>("</a:t>
            </a:r>
            <a:r>
              <a:rPr lang="zh-CN" altLang="en-US" sz="1400" dirty="0"/>
              <a:t>死亡界面</a:t>
            </a:r>
            <a:r>
              <a:rPr lang="en-US" altLang="zh-CN" sz="1400" dirty="0"/>
              <a:t>");</a:t>
            </a:r>
          </a:p>
          <a:p>
            <a:r>
              <a:rPr lang="en-US" altLang="zh-CN" sz="1400" dirty="0"/>
              <a:t>    },</a:t>
            </a:r>
          </a:p>
          <a:p>
            <a:r>
              <a:rPr lang="en-US" altLang="zh-CN" sz="1400" dirty="0"/>
              <a:t>    </a:t>
            </a:r>
            <a:r>
              <a:rPr lang="en-US" altLang="zh-CN" sz="1400" dirty="0" err="1"/>
              <a:t>onLoad</a:t>
            </a:r>
            <a:r>
              <a:rPr lang="en-US" altLang="zh-CN" sz="1400" dirty="0"/>
              <a:t> () {</a:t>
            </a:r>
          </a:p>
          <a:p>
            <a:endParaRPr lang="en-US" altLang="zh-CN" sz="1400" dirty="0"/>
          </a:p>
          <a:p>
            <a:r>
              <a:rPr lang="en-US" altLang="zh-CN" sz="1400" dirty="0"/>
              <a:t>    },</a:t>
            </a:r>
          </a:p>
          <a:p>
            <a:endParaRPr lang="en-US" altLang="zh-CN" sz="1400" dirty="0"/>
          </a:p>
          <a:p>
            <a:r>
              <a:rPr lang="en-US" altLang="zh-CN" sz="1400" dirty="0"/>
              <a:t>    start () {</a:t>
            </a:r>
          </a:p>
          <a:p>
            <a:r>
              <a:rPr lang="en-US" altLang="zh-CN" sz="1400" dirty="0"/>
              <a:t>    },</a:t>
            </a:r>
          </a:p>
          <a:p>
            <a:endParaRPr lang="en-US" altLang="zh-CN" sz="1400" dirty="0"/>
          </a:p>
          <a:p>
            <a:r>
              <a:rPr lang="en-US" altLang="zh-CN" sz="1400" dirty="0"/>
              <a:t>    update (dt) {      </a:t>
            </a:r>
          </a:p>
          <a:p>
            <a:r>
              <a:rPr lang="en-US" altLang="zh-CN" sz="1400" dirty="0"/>
              <a:t>    },</a:t>
            </a:r>
          </a:p>
          <a:p>
            <a:r>
              <a:rPr lang="en-US" altLang="zh-CN" sz="1400" dirty="0"/>
              <a:t>});</a:t>
            </a:r>
          </a:p>
          <a:p>
            <a:endParaRPr lang="en-US" altLang="zh-CN" sz="1400" dirty="0"/>
          </a:p>
          <a:p>
            <a:endParaRPr lang="zh-CN" altLang="zh-CN" sz="1400" dirty="0"/>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643922" y="509243"/>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6544456" y="608358"/>
            <a:ext cx="7690188" cy="581145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怪物移动：</a:t>
            </a:r>
            <a:endParaRPr lang="en-US" altLang="zh-CN" sz="2400" b="1" dirty="0">
              <a:solidFill>
                <a:srgbClr val="262626"/>
              </a:solidFill>
              <a:latin typeface="微软雅黑" pitchFamily="34" charset="-122"/>
              <a:ea typeface="微软雅黑" pitchFamily="34" charset="-122"/>
            </a:endParaRPr>
          </a:p>
          <a:p>
            <a:r>
              <a:rPr lang="en-US" altLang="zh-CN" sz="1600" dirty="0"/>
              <a:t> </a:t>
            </a:r>
            <a:r>
              <a:rPr lang="en-US" altLang="zh-CN" sz="1600" dirty="0" err="1"/>
              <a:t>cc.Class</a:t>
            </a:r>
            <a:r>
              <a:rPr lang="en-US" altLang="zh-CN" sz="1600" dirty="0"/>
              <a:t>({</a:t>
            </a:r>
          </a:p>
          <a:p>
            <a:r>
              <a:rPr lang="en-US" altLang="zh-CN" sz="1600" dirty="0"/>
              <a:t>    extends: </a:t>
            </a:r>
            <a:r>
              <a:rPr lang="en-US" altLang="zh-CN" sz="1600" dirty="0" err="1"/>
              <a:t>cc.Component</a:t>
            </a:r>
            <a:r>
              <a:rPr lang="en-US" altLang="zh-CN" sz="1600" dirty="0"/>
              <a:t>,</a:t>
            </a:r>
          </a:p>
          <a:p>
            <a:endParaRPr lang="en-US" altLang="zh-CN" sz="1600" dirty="0"/>
          </a:p>
          <a:p>
            <a:r>
              <a:rPr lang="en-US" altLang="zh-CN" sz="1600" dirty="0"/>
              <a:t>    properties: {</a:t>
            </a:r>
          </a:p>
          <a:p>
            <a:r>
              <a:rPr lang="en-US" altLang="zh-CN" sz="1600" dirty="0"/>
              <a:t>        speed:250,</a:t>
            </a:r>
          </a:p>
          <a:p>
            <a:r>
              <a:rPr lang="en-US" altLang="zh-CN" sz="1600" dirty="0"/>
              <a:t>    },</a:t>
            </a:r>
          </a:p>
          <a:p>
            <a:endParaRPr lang="en-US" altLang="zh-CN" sz="1600" dirty="0"/>
          </a:p>
          <a:p>
            <a:r>
              <a:rPr lang="en-US" altLang="zh-CN" sz="1600" dirty="0"/>
              <a:t>    // LIFE-CYCLE CALLBACKS:</a:t>
            </a:r>
          </a:p>
          <a:p>
            <a:endParaRPr lang="en-US" altLang="zh-CN" sz="1600" dirty="0"/>
          </a:p>
          <a:p>
            <a:r>
              <a:rPr lang="en-US" altLang="zh-CN" sz="1600" dirty="0"/>
              <a:t>    // </a:t>
            </a:r>
            <a:r>
              <a:rPr lang="zh-CN" altLang="en-US" sz="1600" dirty="0"/>
              <a:t>监测是否发生碰撞，碰撞则主角死亡</a:t>
            </a:r>
          </a:p>
          <a:p>
            <a:r>
              <a:rPr lang="zh-CN" altLang="en-US" sz="1600" dirty="0"/>
              <a:t>    </a:t>
            </a:r>
            <a:r>
              <a:rPr lang="en-US" altLang="zh-CN" sz="1600" dirty="0" err="1"/>
              <a:t>onCollisionEnter</a:t>
            </a:r>
            <a:r>
              <a:rPr lang="en-US" altLang="zh-CN" sz="1600" dirty="0"/>
              <a:t>: function (other, self) {</a:t>
            </a:r>
          </a:p>
          <a:p>
            <a:r>
              <a:rPr lang="en-US" altLang="zh-CN" sz="1600" dirty="0"/>
              <a:t>        </a:t>
            </a:r>
            <a:r>
              <a:rPr lang="en-US" altLang="zh-CN" sz="1600" dirty="0" err="1"/>
              <a:t>cc.director.loadScene</a:t>
            </a:r>
            <a:r>
              <a:rPr lang="en-US" altLang="zh-CN" sz="1600" dirty="0"/>
              <a:t>("</a:t>
            </a:r>
            <a:r>
              <a:rPr lang="zh-CN" altLang="en-US" sz="1600" dirty="0"/>
              <a:t>死亡界面</a:t>
            </a:r>
            <a:r>
              <a:rPr lang="en-US" altLang="zh-CN" sz="1600" dirty="0"/>
              <a:t>");</a:t>
            </a:r>
          </a:p>
          <a:p>
            <a:r>
              <a:rPr lang="en-US" altLang="zh-CN" sz="1600" dirty="0"/>
              <a:t>    },</a:t>
            </a:r>
          </a:p>
          <a:p>
            <a:r>
              <a:rPr lang="en-US" altLang="zh-CN" sz="1600" dirty="0"/>
              <a:t>    start () {</a:t>
            </a:r>
          </a:p>
          <a:p>
            <a:endParaRPr lang="en-US" altLang="zh-CN" sz="1600" dirty="0"/>
          </a:p>
          <a:p>
            <a:r>
              <a:rPr lang="en-US" altLang="zh-CN" sz="1600" dirty="0"/>
              <a:t>    },</a:t>
            </a:r>
          </a:p>
          <a:p>
            <a:endParaRPr lang="en-US" altLang="zh-CN" sz="1600" dirty="0"/>
          </a:p>
          <a:p>
            <a:r>
              <a:rPr lang="en-US" altLang="zh-CN" sz="1600" dirty="0"/>
              <a:t>    update (dt) {</a:t>
            </a:r>
          </a:p>
          <a:p>
            <a:r>
              <a:rPr lang="en-US" altLang="zh-CN" sz="1600" dirty="0"/>
              <a:t>        </a:t>
            </a:r>
            <a:r>
              <a:rPr lang="en-US" altLang="zh-CN" sz="1600" dirty="0" err="1"/>
              <a:t>this.node.x</a:t>
            </a:r>
            <a:r>
              <a:rPr lang="en-US" altLang="zh-CN" sz="1600" dirty="0"/>
              <a:t>+=</a:t>
            </a:r>
            <a:r>
              <a:rPr lang="en-US" altLang="zh-CN" sz="1600" dirty="0" err="1"/>
              <a:t>this.speed</a:t>
            </a:r>
            <a:r>
              <a:rPr lang="en-US" altLang="zh-CN" sz="1600" dirty="0"/>
              <a:t>*dt;</a:t>
            </a:r>
          </a:p>
          <a:p>
            <a:r>
              <a:rPr lang="en-US" altLang="zh-CN" sz="1600" dirty="0"/>
              <a:t>    },</a:t>
            </a:r>
          </a:p>
          <a:p>
            <a:r>
              <a:rPr lang="en-US" altLang="zh-CN" sz="1600" dirty="0"/>
              <a:t>});</a:t>
            </a:r>
          </a:p>
        </p:txBody>
      </p:sp>
    </p:spTree>
    <p:extLst>
      <p:ext uri="{BB962C8B-B14F-4D97-AF65-F5344CB8AC3E}">
        <p14:creationId xmlns:p14="http://schemas.microsoft.com/office/powerpoint/2010/main" val="424977313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  </a:t>
            </a:r>
            <a:r>
              <a:rPr lang="zh-CN" altLang="en-US" sz="2400" b="1" dirty="0">
                <a:solidFill>
                  <a:prstClr val="white"/>
                </a:solidFill>
                <a:latin typeface="微软雅黑" pitchFamily="34" charset="-122"/>
                <a:ea typeface="微软雅黑" pitchFamily="34" charset="-122"/>
              </a:rPr>
              <a:t> 游戏界面部分</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6</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046542"/>
            <a:ext cx="5023969" cy="581145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胜利：</a:t>
            </a:r>
            <a:endParaRPr lang="en-US" altLang="zh-CN" sz="2400" b="1" dirty="0">
              <a:solidFill>
                <a:srgbClr val="262626"/>
              </a:solidFill>
              <a:latin typeface="微软雅黑" pitchFamily="34" charset="-122"/>
              <a:ea typeface="微软雅黑" pitchFamily="34" charset="-122"/>
            </a:endParaRPr>
          </a:p>
          <a:p>
            <a:r>
              <a:rPr lang="en-US" altLang="zh-CN" sz="1400" dirty="0" err="1"/>
              <a:t>cc.Class</a:t>
            </a:r>
            <a:r>
              <a:rPr lang="en-US" altLang="zh-CN" sz="1400" dirty="0"/>
              <a:t>({</a:t>
            </a:r>
          </a:p>
          <a:p>
            <a:r>
              <a:rPr lang="en-US" altLang="zh-CN" sz="1400" dirty="0"/>
              <a:t>    extends: </a:t>
            </a:r>
            <a:r>
              <a:rPr lang="en-US" altLang="zh-CN" sz="1400" dirty="0" err="1"/>
              <a:t>cc.Component</a:t>
            </a:r>
            <a:r>
              <a:rPr lang="en-US" altLang="zh-CN" sz="1400" dirty="0"/>
              <a:t>,</a:t>
            </a:r>
          </a:p>
          <a:p>
            <a:endParaRPr lang="en-US" altLang="zh-CN" sz="1400" dirty="0"/>
          </a:p>
          <a:p>
            <a:r>
              <a:rPr lang="en-US" altLang="zh-CN" sz="1400" dirty="0"/>
              <a:t>    properties: {</a:t>
            </a:r>
          </a:p>
          <a:p>
            <a:endParaRPr lang="en-US" altLang="zh-CN" sz="1400" dirty="0"/>
          </a:p>
          <a:p>
            <a:r>
              <a:rPr lang="en-US" altLang="zh-CN" sz="1400" dirty="0"/>
              <a:t>    },</a:t>
            </a:r>
          </a:p>
          <a:p>
            <a:r>
              <a:rPr lang="en-US" altLang="zh-CN" sz="1400" dirty="0"/>
              <a:t>    //</a:t>
            </a:r>
            <a:r>
              <a:rPr lang="zh-CN" altLang="en-US" sz="1400" dirty="0"/>
              <a:t>监测是否发生碰撞</a:t>
            </a:r>
          </a:p>
          <a:p>
            <a:r>
              <a:rPr lang="zh-CN" altLang="en-US" sz="1400" dirty="0"/>
              <a:t>    </a:t>
            </a:r>
            <a:r>
              <a:rPr lang="en-US" altLang="zh-CN" sz="1400" dirty="0" err="1"/>
              <a:t>onCollisionEnter</a:t>
            </a:r>
            <a:r>
              <a:rPr lang="en-US" altLang="zh-CN" sz="1400" dirty="0"/>
              <a:t>: function (other, self) {</a:t>
            </a:r>
          </a:p>
          <a:p>
            <a:r>
              <a:rPr lang="en-US" altLang="zh-CN" sz="1400" dirty="0"/>
              <a:t>        </a:t>
            </a:r>
          </a:p>
          <a:p>
            <a:r>
              <a:rPr lang="en-US" altLang="zh-CN" sz="1400" dirty="0"/>
              <a:t>        </a:t>
            </a:r>
            <a:r>
              <a:rPr lang="en-US" altLang="zh-CN" sz="1400" dirty="0" err="1"/>
              <a:t>this.scheduleOnce</a:t>
            </a:r>
            <a:r>
              <a:rPr lang="en-US" altLang="zh-CN" sz="1400" dirty="0"/>
              <a:t>(function() {</a:t>
            </a:r>
          </a:p>
          <a:p>
            <a:r>
              <a:rPr lang="en-US" altLang="zh-CN" sz="1400" dirty="0"/>
              <a:t>            // </a:t>
            </a:r>
            <a:r>
              <a:rPr lang="zh-CN" altLang="en-US" sz="1400" dirty="0"/>
              <a:t>这里的 </a:t>
            </a:r>
            <a:r>
              <a:rPr lang="en-US" altLang="zh-CN" sz="1400" dirty="0"/>
              <a:t>this </a:t>
            </a:r>
            <a:r>
              <a:rPr lang="zh-CN" altLang="en-US" sz="1400" dirty="0"/>
              <a:t>指向 </a:t>
            </a:r>
            <a:r>
              <a:rPr lang="en-US" altLang="zh-CN" sz="1400" dirty="0"/>
              <a:t>component</a:t>
            </a:r>
          </a:p>
          <a:p>
            <a:r>
              <a:rPr lang="en-US" altLang="zh-CN" sz="1400" dirty="0"/>
              <a:t>            </a:t>
            </a:r>
            <a:r>
              <a:rPr lang="en-US" altLang="zh-CN" sz="1400" dirty="0" err="1"/>
              <a:t>cc.director.loadScene</a:t>
            </a:r>
            <a:r>
              <a:rPr lang="en-US" altLang="zh-CN" sz="1400" dirty="0"/>
              <a:t>("</a:t>
            </a:r>
            <a:r>
              <a:rPr lang="zh-CN" altLang="en-US" sz="1400" dirty="0"/>
              <a:t>游戏胜利</a:t>
            </a:r>
            <a:r>
              <a:rPr lang="en-US" altLang="zh-CN" sz="1400" dirty="0"/>
              <a:t>");</a:t>
            </a:r>
          </a:p>
          <a:p>
            <a:r>
              <a:rPr lang="en-US" altLang="zh-CN" sz="1400" dirty="0"/>
              <a:t>        }, 0.5);</a:t>
            </a:r>
          </a:p>
          <a:p>
            <a:r>
              <a:rPr lang="en-US" altLang="zh-CN" sz="1400" dirty="0"/>
              <a:t>    },</a:t>
            </a:r>
          </a:p>
          <a:p>
            <a:r>
              <a:rPr lang="en-US" altLang="zh-CN" sz="1400" dirty="0"/>
              <a:t>    </a:t>
            </a:r>
            <a:r>
              <a:rPr lang="en-US" altLang="zh-CN" sz="1400" dirty="0" err="1"/>
              <a:t>onLoad</a:t>
            </a:r>
            <a:r>
              <a:rPr lang="en-US" altLang="zh-CN" sz="1400" dirty="0"/>
              <a:t> () {</a:t>
            </a:r>
          </a:p>
          <a:p>
            <a:r>
              <a:rPr lang="en-US" altLang="zh-CN" sz="1400" dirty="0"/>
              <a:t>    },</a:t>
            </a:r>
          </a:p>
          <a:p>
            <a:endParaRPr lang="en-US" altLang="zh-CN" sz="1400" dirty="0"/>
          </a:p>
          <a:p>
            <a:r>
              <a:rPr lang="en-US" altLang="zh-CN" sz="1400" dirty="0"/>
              <a:t>    start () {</a:t>
            </a:r>
          </a:p>
          <a:p>
            <a:r>
              <a:rPr lang="en-US" altLang="zh-CN" sz="1400" dirty="0"/>
              <a:t>    },</a:t>
            </a:r>
          </a:p>
          <a:p>
            <a:endParaRPr lang="en-US" altLang="zh-CN" sz="1400" dirty="0"/>
          </a:p>
          <a:p>
            <a:r>
              <a:rPr lang="en-US" altLang="zh-CN" sz="1400" dirty="0"/>
              <a:t>    update (dt) {      </a:t>
            </a:r>
          </a:p>
          <a:p>
            <a:r>
              <a:rPr lang="en-US" altLang="zh-CN" sz="1400" dirty="0"/>
              <a:t>    },</a:t>
            </a:r>
          </a:p>
          <a:p>
            <a:r>
              <a:rPr lang="en-US" altLang="zh-CN" sz="1400" dirty="0"/>
              <a:t>});</a:t>
            </a:r>
          </a:p>
          <a:p>
            <a:endParaRPr lang="zh-CN" altLang="zh-CN" sz="1400" dirty="0"/>
          </a:p>
        </p:txBody>
      </p:sp>
    </p:spTree>
    <p:extLst>
      <p:ext uri="{BB962C8B-B14F-4D97-AF65-F5344CB8AC3E}">
        <p14:creationId xmlns:p14="http://schemas.microsoft.com/office/powerpoint/2010/main" val="32360228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代码规范及代码走查</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代码规范</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4154984"/>
          </a:xfrm>
          <a:prstGeom prst="rect">
            <a:avLst/>
          </a:prstGeom>
          <a:noFill/>
        </p:spPr>
        <p:txBody>
          <a:bodyPr wrap="square">
            <a:spAutoFit/>
          </a:bodyPr>
          <a:lstStyle/>
          <a:p>
            <a:r>
              <a:rPr lang="en-US" altLang="zh-CN" sz="2400" dirty="0">
                <a:latin typeface="+mn-ea"/>
              </a:rPr>
              <a:t>1.Cocos</a:t>
            </a:r>
            <a:r>
              <a:rPr lang="zh-CN" altLang="en-US" sz="2400" dirty="0">
                <a:latin typeface="+mn-ea"/>
              </a:rPr>
              <a:t>中场景和精灵的命名采用中文</a:t>
            </a:r>
          </a:p>
          <a:p>
            <a:r>
              <a:rPr lang="en-US" altLang="zh-CN" sz="2400" dirty="0">
                <a:latin typeface="+mn-ea"/>
              </a:rPr>
              <a:t>2.</a:t>
            </a:r>
            <a:r>
              <a:rPr lang="zh-CN" altLang="en-US" sz="2400" dirty="0">
                <a:latin typeface="+mn-ea"/>
              </a:rPr>
              <a:t>变量的定义使用该中文对应的英文或节点名</a:t>
            </a:r>
          </a:p>
          <a:p>
            <a:r>
              <a:rPr lang="en-US" altLang="zh-CN" sz="2400" dirty="0">
                <a:latin typeface="+mn-ea"/>
              </a:rPr>
              <a:t>3.</a:t>
            </a:r>
            <a:r>
              <a:rPr lang="zh-CN" altLang="en-US" sz="2400" dirty="0">
                <a:latin typeface="+mn-ea"/>
              </a:rPr>
              <a:t>方法之间空一行区分，每个部分加注释，以便增加代码可读性</a:t>
            </a:r>
          </a:p>
          <a:p>
            <a:r>
              <a:rPr lang="en-US" altLang="zh-CN" sz="2400" dirty="0">
                <a:latin typeface="+mn-ea"/>
              </a:rPr>
              <a:t>4.=</a:t>
            </a:r>
            <a:r>
              <a:rPr lang="zh-CN" altLang="en-US" sz="2400" dirty="0">
                <a:latin typeface="+mn-ea"/>
              </a:rPr>
              <a:t>号两边不留空格</a:t>
            </a:r>
          </a:p>
          <a:p>
            <a:r>
              <a:rPr lang="en-US" altLang="zh-CN" sz="2400" dirty="0">
                <a:latin typeface="+mn-ea"/>
              </a:rPr>
              <a:t>5.</a:t>
            </a:r>
            <a:r>
              <a:rPr lang="zh-CN" altLang="en-US" sz="2400" dirty="0">
                <a:latin typeface="+mn-ea"/>
              </a:rPr>
              <a:t>用于命名的单词开头要大写</a:t>
            </a:r>
          </a:p>
          <a:p>
            <a:r>
              <a:rPr lang="en-US" altLang="zh-CN" sz="2400" dirty="0">
                <a:latin typeface="+mn-ea"/>
              </a:rPr>
              <a:t>6.</a:t>
            </a:r>
            <a:r>
              <a:rPr lang="zh-CN" altLang="en-US" sz="2400" dirty="0">
                <a:latin typeface="+mn-ea"/>
              </a:rPr>
              <a:t>与</a:t>
            </a:r>
            <a:r>
              <a:rPr lang="en-US" altLang="zh-CN" sz="2400" dirty="0">
                <a:latin typeface="+mn-ea"/>
              </a:rPr>
              <a:t>Cocos</a:t>
            </a:r>
            <a:r>
              <a:rPr lang="zh-CN" altLang="en-US" sz="2400" dirty="0">
                <a:latin typeface="+mn-ea"/>
              </a:rPr>
              <a:t>本身冲突的部分优先按照</a:t>
            </a:r>
            <a:r>
              <a:rPr lang="en-US" altLang="zh-CN" sz="2400" dirty="0">
                <a:latin typeface="+mn-ea"/>
              </a:rPr>
              <a:t>Cocos</a:t>
            </a:r>
          </a:p>
          <a:p>
            <a:r>
              <a:rPr lang="en-US" altLang="zh-CN" sz="2400" dirty="0">
                <a:latin typeface="+mn-ea"/>
              </a:rPr>
              <a:t>7.</a:t>
            </a:r>
            <a:r>
              <a:rPr lang="zh-CN" altLang="en-US" sz="2400" dirty="0">
                <a:latin typeface="+mn-ea"/>
              </a:rPr>
              <a:t>变量名、函数名，都只敲一遍，以后全部是拷贝</a:t>
            </a:r>
            <a:r>
              <a:rPr lang="en-US" altLang="zh-CN" sz="2400" dirty="0">
                <a:latin typeface="+mn-ea"/>
              </a:rPr>
              <a:t>+</a:t>
            </a:r>
            <a:r>
              <a:rPr lang="zh-CN" altLang="en-US" sz="2400" dirty="0">
                <a:latin typeface="+mn-ea"/>
              </a:rPr>
              <a:t>粘贴。可防止因少或多打一两个字母，而出现的</a:t>
            </a:r>
            <a:r>
              <a:rPr lang="en-US" altLang="zh-CN" sz="2400" dirty="0">
                <a:latin typeface="+mn-ea"/>
              </a:rPr>
              <a:t>bug</a:t>
            </a:r>
            <a:r>
              <a:rPr lang="zh-CN" altLang="en-US" sz="2400" dirty="0">
                <a:latin typeface="+mn-ea"/>
              </a:rPr>
              <a:t>问题。</a:t>
            </a:r>
          </a:p>
          <a:p>
            <a:r>
              <a:rPr lang="en-US" altLang="zh-CN" sz="2400" dirty="0">
                <a:latin typeface="+mn-ea"/>
              </a:rPr>
              <a:t>8. </a:t>
            </a:r>
            <a:r>
              <a:rPr lang="zh-CN" altLang="en-US" sz="2400" dirty="0">
                <a:latin typeface="+mn-ea"/>
              </a:rPr>
              <a:t>变量置于块的开始处，不要总是在第一次使用它们的地方做声明。若此变量并非只在局部被使用一次，其声明就应该放在本块的开始部分，方法内部较靠前的位置进行变量的声明，易于查看和维护。</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代码走查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461665"/>
          </a:xfrm>
          <a:prstGeom prst="rect">
            <a:avLst/>
          </a:prstGeom>
          <a:noFill/>
        </p:spPr>
        <p:txBody>
          <a:bodyPr wrap="square">
            <a:spAutoFit/>
          </a:bodyPr>
          <a:lstStyle/>
          <a:p>
            <a:r>
              <a:rPr lang="zh-CN" altLang="en-US" sz="2400" dirty="0">
                <a:latin typeface="+mn-ea"/>
              </a:rPr>
              <a:t>我们组内每周会进行代码走查检查各自部分的代码进度以及代码是否符合规范。</a:t>
            </a:r>
          </a:p>
        </p:txBody>
      </p:sp>
      <p:graphicFrame>
        <p:nvGraphicFramePr>
          <p:cNvPr id="3" name="表格 2">
            <a:extLst>
              <a:ext uri="{FF2B5EF4-FFF2-40B4-BE49-F238E27FC236}">
                <a16:creationId xmlns:a16="http://schemas.microsoft.com/office/drawing/2014/main" id="{FAB0E9C5-D02C-476D-AE4A-21D99C3D1089}"/>
              </a:ext>
            </a:extLst>
          </p:cNvPr>
          <p:cNvGraphicFramePr>
            <a:graphicFrameLocks noGrp="1"/>
          </p:cNvGraphicFramePr>
          <p:nvPr>
            <p:extLst>
              <p:ext uri="{D42A27DB-BD31-4B8C-83A1-F6EECF244321}">
                <p14:modId xmlns:p14="http://schemas.microsoft.com/office/powerpoint/2010/main" val="3155153302"/>
              </p:ext>
            </p:extLst>
          </p:nvPr>
        </p:nvGraphicFramePr>
        <p:xfrm>
          <a:off x="699814" y="1408951"/>
          <a:ext cx="10486050" cy="5261349"/>
        </p:xfrm>
        <a:graphic>
          <a:graphicData uri="http://schemas.openxmlformats.org/drawingml/2006/table">
            <a:tbl>
              <a:tblPr firstRow="1" firstCol="1" bandRow="1">
                <a:tableStyleId>{5C22544A-7EE6-4342-B048-85BDC9FD1C3A}</a:tableStyleId>
              </a:tblPr>
              <a:tblGrid>
                <a:gridCol w="8156774">
                  <a:extLst>
                    <a:ext uri="{9D8B030D-6E8A-4147-A177-3AD203B41FA5}">
                      <a16:colId xmlns:a16="http://schemas.microsoft.com/office/drawing/2014/main" val="2120667972"/>
                    </a:ext>
                  </a:extLst>
                </a:gridCol>
                <a:gridCol w="1220625">
                  <a:extLst>
                    <a:ext uri="{9D8B030D-6E8A-4147-A177-3AD203B41FA5}">
                      <a16:colId xmlns:a16="http://schemas.microsoft.com/office/drawing/2014/main" val="3321912170"/>
                    </a:ext>
                  </a:extLst>
                </a:gridCol>
                <a:gridCol w="1108651">
                  <a:extLst>
                    <a:ext uri="{9D8B030D-6E8A-4147-A177-3AD203B41FA5}">
                      <a16:colId xmlns:a16="http://schemas.microsoft.com/office/drawing/2014/main" val="653319685"/>
                    </a:ext>
                  </a:extLst>
                </a:gridCol>
              </a:tblGrid>
              <a:tr h="320313">
                <a:tc>
                  <a:txBody>
                    <a:bodyPr/>
                    <a:lstStyle/>
                    <a:p>
                      <a:pPr algn="ctr">
                        <a:spcAft>
                          <a:spcPts val="0"/>
                        </a:spcAft>
                      </a:pPr>
                      <a:r>
                        <a:rPr lang="zh-CN" sz="1200" kern="100">
                          <a:effectLst/>
                        </a:rPr>
                        <a:t>问题</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a:effectLst/>
                        </a:rPr>
                        <a:t>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200" kern="100">
                          <a:effectLst/>
                        </a:rPr>
                        <a:t>否</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6634343"/>
                  </a:ext>
                </a:extLst>
              </a:tr>
              <a:tr h="320313">
                <a:tc>
                  <a:txBody>
                    <a:bodyPr/>
                    <a:lstStyle/>
                    <a:p>
                      <a:pPr algn="just">
                        <a:spcAft>
                          <a:spcPts val="0"/>
                        </a:spcAft>
                      </a:pPr>
                      <a:r>
                        <a:rPr lang="zh-CN" sz="2400" kern="100" dirty="0">
                          <a:solidFill>
                            <a:schemeClr val="tx1"/>
                          </a:solidFill>
                          <a:effectLst/>
                        </a:rPr>
                        <a:t>总体</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8776292"/>
                  </a:ext>
                </a:extLst>
              </a:tr>
              <a:tr h="320313">
                <a:tc>
                  <a:txBody>
                    <a:bodyPr/>
                    <a:lstStyle/>
                    <a:p>
                      <a:pPr algn="just">
                        <a:spcAft>
                          <a:spcPts val="0"/>
                        </a:spcAft>
                      </a:pPr>
                      <a:r>
                        <a:rPr lang="zh-CN" sz="1200" kern="100">
                          <a:effectLst/>
                        </a:rPr>
                        <a:t>代码编制是否遵照编码规范？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0308010"/>
                  </a:ext>
                </a:extLst>
              </a:tr>
              <a:tr h="320313">
                <a:tc>
                  <a:txBody>
                    <a:bodyPr/>
                    <a:lstStyle/>
                    <a:p>
                      <a:pPr algn="just">
                        <a:spcAft>
                          <a:spcPts val="0"/>
                        </a:spcAft>
                      </a:pPr>
                      <a:r>
                        <a:rPr lang="zh-CN" sz="1200" kern="100">
                          <a:effectLst/>
                        </a:rPr>
                        <a:t>缺陷修改是否完全完成？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9450961"/>
                  </a:ext>
                </a:extLst>
              </a:tr>
              <a:tr h="320313">
                <a:tc>
                  <a:txBody>
                    <a:bodyPr/>
                    <a:lstStyle/>
                    <a:p>
                      <a:pPr algn="just">
                        <a:spcAft>
                          <a:spcPts val="0"/>
                        </a:spcAft>
                      </a:pPr>
                      <a:r>
                        <a:rPr lang="zh-CN" sz="1200" kern="100" dirty="0">
                          <a:effectLst/>
                        </a:rPr>
                        <a:t>所有的代码是否风格保持一致？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4932783"/>
                  </a:ext>
                </a:extLst>
              </a:tr>
              <a:tr h="320313">
                <a:tc>
                  <a:txBody>
                    <a:bodyPr/>
                    <a:lstStyle/>
                    <a:p>
                      <a:pPr algn="just">
                        <a:spcAft>
                          <a:spcPts val="0"/>
                        </a:spcAft>
                      </a:pPr>
                      <a:r>
                        <a:rPr lang="zh-CN" sz="2400" kern="100" dirty="0">
                          <a:solidFill>
                            <a:schemeClr val="tx1"/>
                          </a:solidFill>
                          <a:effectLst/>
                        </a:rPr>
                        <a:t>注释</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8131635"/>
                  </a:ext>
                </a:extLst>
              </a:tr>
              <a:tr h="320313">
                <a:tc>
                  <a:txBody>
                    <a:bodyPr/>
                    <a:lstStyle/>
                    <a:p>
                      <a:pPr algn="just">
                        <a:spcAft>
                          <a:spcPts val="0"/>
                        </a:spcAft>
                      </a:pPr>
                      <a:r>
                        <a:rPr lang="zh-CN" sz="1200" kern="100">
                          <a:effectLst/>
                        </a:rPr>
                        <a:t>所有的注释是否是最新的？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9952690"/>
                  </a:ext>
                </a:extLst>
              </a:tr>
              <a:tr h="320313">
                <a:tc>
                  <a:txBody>
                    <a:bodyPr/>
                    <a:lstStyle/>
                    <a:p>
                      <a:pPr algn="just">
                        <a:spcAft>
                          <a:spcPts val="0"/>
                        </a:spcAft>
                      </a:pPr>
                      <a:r>
                        <a:rPr lang="zh-CN" sz="1200" kern="100">
                          <a:effectLst/>
                        </a:rPr>
                        <a:t>所有的注释是否清楚和正确？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4066534"/>
                  </a:ext>
                </a:extLst>
              </a:tr>
              <a:tr h="320313">
                <a:tc>
                  <a:txBody>
                    <a:bodyPr/>
                    <a:lstStyle/>
                    <a:p>
                      <a:pPr algn="just">
                        <a:spcAft>
                          <a:spcPts val="0"/>
                        </a:spcAft>
                      </a:pPr>
                      <a:r>
                        <a:rPr lang="zh-CN" sz="1200" kern="100">
                          <a:effectLst/>
                        </a:rPr>
                        <a:t>是否按照注释类型格式编写注释？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3497550"/>
                  </a:ext>
                </a:extLst>
              </a:tr>
              <a:tr h="320313">
                <a:tc>
                  <a:txBody>
                    <a:bodyPr/>
                    <a:lstStyle/>
                    <a:p>
                      <a:pPr algn="just">
                        <a:spcAft>
                          <a:spcPts val="0"/>
                        </a:spcAft>
                      </a:pPr>
                      <a:r>
                        <a:rPr lang="zh-CN" sz="1200" kern="100">
                          <a:effectLst/>
                        </a:rPr>
                        <a:t>若代码修改注释是否方便修改？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1464937"/>
                  </a:ext>
                </a:extLst>
              </a:tr>
              <a:tr h="320313">
                <a:tc>
                  <a:txBody>
                    <a:bodyPr/>
                    <a:lstStyle/>
                    <a:p>
                      <a:pPr algn="just">
                        <a:spcAft>
                          <a:spcPts val="0"/>
                        </a:spcAft>
                      </a:pPr>
                      <a:r>
                        <a:rPr lang="zh-CN" sz="1200" kern="100">
                          <a:effectLst/>
                        </a:rPr>
                        <a:t>每一功能目的是否都有注释？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3810354"/>
                  </a:ext>
                </a:extLst>
              </a:tr>
              <a:tr h="320313">
                <a:tc>
                  <a:txBody>
                    <a:bodyPr/>
                    <a:lstStyle/>
                    <a:p>
                      <a:pPr algn="just">
                        <a:spcAft>
                          <a:spcPts val="0"/>
                        </a:spcAft>
                      </a:pPr>
                      <a:r>
                        <a:rPr lang="zh-CN" sz="2400" kern="100" dirty="0">
                          <a:solidFill>
                            <a:schemeClr val="tx1"/>
                          </a:solidFill>
                          <a:effectLst/>
                        </a:rPr>
                        <a:t>源代码质量</a:t>
                      </a:r>
                      <a:endParaRPr lang="zh-CN" sz="2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465492"/>
                  </a:ext>
                </a:extLst>
              </a:tr>
              <a:tr h="320313">
                <a:tc>
                  <a:txBody>
                    <a:bodyPr/>
                    <a:lstStyle/>
                    <a:p>
                      <a:pPr algn="just">
                        <a:spcAft>
                          <a:spcPts val="0"/>
                        </a:spcAft>
                      </a:pPr>
                      <a:r>
                        <a:rPr lang="zh-CN" sz="1200" kern="100">
                          <a:effectLst/>
                        </a:rPr>
                        <a:t>所有变量的命名是否依据规则？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4159280"/>
                  </a:ext>
                </a:extLst>
              </a:tr>
              <a:tr h="320313">
                <a:tc>
                  <a:txBody>
                    <a:bodyPr/>
                    <a:lstStyle/>
                    <a:p>
                      <a:pPr algn="just">
                        <a:spcAft>
                          <a:spcPts val="0"/>
                        </a:spcAft>
                      </a:pPr>
                      <a:r>
                        <a:rPr lang="zh-CN" sz="1200" kern="100">
                          <a:effectLst/>
                        </a:rPr>
                        <a:t>循环嵌套是否优化到最少？</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7744450"/>
                  </a:ext>
                </a:extLst>
              </a:tr>
              <a:tr h="320313">
                <a:tc>
                  <a:txBody>
                    <a:bodyPr/>
                    <a:lstStyle/>
                    <a:p>
                      <a:pPr algn="just">
                        <a:spcAft>
                          <a:spcPts val="0"/>
                        </a:spcAft>
                      </a:pPr>
                      <a:r>
                        <a:rPr lang="zh-CN" sz="1200" kern="100">
                          <a:effectLst/>
                        </a:rPr>
                        <a:t>所有代码是否易懂？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7397252"/>
                  </a:ext>
                </a:extLst>
              </a:tr>
              <a:tr h="320313">
                <a:tc>
                  <a:txBody>
                    <a:bodyPr/>
                    <a:lstStyle/>
                    <a:p>
                      <a:pPr algn="just">
                        <a:spcAft>
                          <a:spcPts val="0"/>
                        </a:spcAft>
                      </a:pPr>
                      <a:r>
                        <a:rPr lang="zh-CN" sz="1200" kern="100">
                          <a:effectLst/>
                        </a:rPr>
                        <a:t>所有涉及要求是否都实现？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2644103"/>
                  </a:ext>
                </a:extLst>
              </a:tr>
            </a:tbl>
          </a:graphicData>
        </a:graphic>
      </p:graphicFrame>
    </p:spTree>
    <p:extLst>
      <p:ext uri="{BB962C8B-B14F-4D97-AF65-F5344CB8AC3E}">
        <p14:creationId xmlns:p14="http://schemas.microsoft.com/office/powerpoint/2010/main" val="136475279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测试</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4560783" y="1083685"/>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4560783" y="1756637"/>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程序清单</a:t>
            </a:r>
          </a:p>
        </p:txBody>
      </p:sp>
      <p:sp>
        <p:nvSpPr>
          <p:cNvPr id="23" name="TextBox 22"/>
          <p:cNvSpPr txBox="1"/>
          <p:nvPr/>
        </p:nvSpPr>
        <p:spPr>
          <a:xfrm>
            <a:off x="4560783" y="2430585"/>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代码规范及代码走查</a:t>
            </a:r>
          </a:p>
        </p:txBody>
      </p:sp>
      <p:sp>
        <p:nvSpPr>
          <p:cNvPr id="24" name="TextBox 23"/>
          <p:cNvSpPr txBox="1"/>
          <p:nvPr/>
        </p:nvSpPr>
        <p:spPr>
          <a:xfrm>
            <a:off x="4560783" y="3121412"/>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测试</a:t>
            </a:r>
          </a:p>
        </p:txBody>
      </p:sp>
      <p:grpSp>
        <p:nvGrpSpPr>
          <p:cNvPr id="25" name="组合 24"/>
          <p:cNvGrpSpPr>
            <a:grpSpLocks/>
          </p:cNvGrpSpPr>
          <p:nvPr/>
        </p:nvGrpSpPr>
        <p:grpSpPr bwMode="auto">
          <a:xfrm>
            <a:off x="3682240" y="966313"/>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3682240" y="1639222"/>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3682240" y="2312174"/>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3666079" y="2981101"/>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9" name="TextBox 29">
            <a:extLst>
              <a:ext uri="{FF2B5EF4-FFF2-40B4-BE49-F238E27FC236}">
                <a16:creationId xmlns:a16="http://schemas.microsoft.com/office/drawing/2014/main" id="{CD108A08-3CEC-4EED-A73C-9FE8497A00C3}"/>
              </a:ext>
            </a:extLst>
          </p:cNvPr>
          <p:cNvSpPr txBox="1"/>
          <p:nvPr/>
        </p:nvSpPr>
        <p:spPr>
          <a:xfrm>
            <a:off x="4560783" y="378964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40" name="组合 39">
            <a:extLst>
              <a:ext uri="{FF2B5EF4-FFF2-40B4-BE49-F238E27FC236}">
                <a16:creationId xmlns:a16="http://schemas.microsoft.com/office/drawing/2014/main" id="{04134A96-5C91-4354-9348-553BCED76086}"/>
              </a:ext>
            </a:extLst>
          </p:cNvPr>
          <p:cNvGrpSpPr>
            <a:grpSpLocks/>
          </p:cNvGrpSpPr>
          <p:nvPr/>
        </p:nvGrpSpPr>
        <p:grpSpPr bwMode="auto">
          <a:xfrm>
            <a:off x="3666079" y="3638470"/>
            <a:ext cx="1154696" cy="864211"/>
            <a:chOff x="2165941" y="3836251"/>
            <a:chExt cx="864096" cy="731634"/>
          </a:xfrm>
        </p:grpSpPr>
        <p:sp>
          <p:nvSpPr>
            <p:cNvPr id="41" name="五边形 27">
              <a:extLst>
                <a:ext uri="{FF2B5EF4-FFF2-40B4-BE49-F238E27FC236}">
                  <a16:creationId xmlns:a16="http://schemas.microsoft.com/office/drawing/2014/main" id="{6171D083-2D3A-419F-B3BB-0DF440CF2FF7}"/>
                </a:ext>
              </a:extLst>
            </p:cNvPr>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42" name="TextBox 52">
              <a:extLst>
                <a:ext uri="{FF2B5EF4-FFF2-40B4-BE49-F238E27FC236}">
                  <a16:creationId xmlns:a16="http://schemas.microsoft.com/office/drawing/2014/main" id="{9A0D37F5-50F7-4935-9269-D95053552DA6}"/>
                </a:ext>
              </a:extLst>
            </p:cNvPr>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0-#ppt_w/2"/>
                                          </p:val>
                                        </p:tav>
                                        <p:tav tm="100000">
                                          <p:val>
                                            <p:strVal val="#ppt_x"/>
                                          </p:val>
                                        </p:tav>
                                      </p:tavLst>
                                    </p:anim>
                                    <p:anim calcmode="lin" valueType="num">
                                      <p:cBhvr additive="base">
                                        <p:cTn id="49" dur="500" fill="hold"/>
                                        <p:tgtEl>
                                          <p:spTgt spid="40"/>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1410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单元测试</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以下均采用了白盒测试技术的逻辑覆盖</a:t>
            </a:r>
            <a:endParaRPr lang="en-US" altLang="zh-CN" sz="2800" dirty="0"/>
          </a:p>
        </p:txBody>
      </p:sp>
      <p:grpSp>
        <p:nvGrpSpPr>
          <p:cNvPr id="14" name="组合 13">
            <a:extLst>
              <a:ext uri="{FF2B5EF4-FFF2-40B4-BE49-F238E27FC236}">
                <a16:creationId xmlns:a16="http://schemas.microsoft.com/office/drawing/2014/main" id="{4E28F79C-CD7C-41B9-9F9C-4CFAB18BD433}"/>
              </a:ext>
            </a:extLst>
          </p:cNvPr>
          <p:cNvGrpSpPr/>
          <p:nvPr/>
        </p:nvGrpSpPr>
        <p:grpSpPr>
          <a:xfrm>
            <a:off x="549569" y="1424824"/>
            <a:ext cx="904156" cy="904377"/>
            <a:chOff x="6409426" y="2394908"/>
            <a:chExt cx="962086" cy="962084"/>
          </a:xfrm>
          <a:solidFill>
            <a:schemeClr val="accent1"/>
          </a:solidFill>
        </p:grpSpPr>
        <p:sp>
          <p:nvSpPr>
            <p:cNvPr id="15" name="椭圆 14">
              <a:extLst>
                <a:ext uri="{FF2B5EF4-FFF2-40B4-BE49-F238E27FC236}">
                  <a16:creationId xmlns:a16="http://schemas.microsoft.com/office/drawing/2014/main" id="{B3021A34-8A20-4467-A0A0-0DBDF0DEC29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6" name="TextBox 60">
              <a:extLst>
                <a:ext uri="{FF2B5EF4-FFF2-40B4-BE49-F238E27FC236}">
                  <a16:creationId xmlns:a16="http://schemas.microsoft.com/office/drawing/2014/main" id="{F3E854CF-4512-483E-B7BC-28D00AF142A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7" name="TextBox 21">
            <a:extLst>
              <a:ext uri="{FF2B5EF4-FFF2-40B4-BE49-F238E27FC236}">
                <a16:creationId xmlns:a16="http://schemas.microsoft.com/office/drawing/2014/main" id="{A0479F99-325A-4262-B088-8210D02F0AD3}"/>
              </a:ext>
            </a:extLst>
          </p:cNvPr>
          <p:cNvSpPr txBox="1">
            <a:spLocks noChangeArrowheads="1"/>
          </p:cNvSpPr>
          <p:nvPr/>
        </p:nvSpPr>
        <p:spPr bwMode="auto">
          <a:xfrm>
            <a:off x="1660916" y="1330734"/>
            <a:ext cx="5023969" cy="147180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模块接口：</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由于我们服务器部分还没完全做好，暂时无法测试游戏本体与服务器的接口以及数据库与服务器的接口。</a:t>
            </a:r>
            <a:endParaRPr lang="zh-CN" altLang="zh-CN" dirty="0"/>
          </a:p>
        </p:txBody>
      </p:sp>
      <p:grpSp>
        <p:nvGrpSpPr>
          <p:cNvPr id="18" name="组合 17">
            <a:extLst>
              <a:ext uri="{FF2B5EF4-FFF2-40B4-BE49-F238E27FC236}">
                <a16:creationId xmlns:a16="http://schemas.microsoft.com/office/drawing/2014/main" id="{B2E8606D-E031-4010-B884-A753E4B5F027}"/>
              </a:ext>
            </a:extLst>
          </p:cNvPr>
          <p:cNvGrpSpPr/>
          <p:nvPr/>
        </p:nvGrpSpPr>
        <p:grpSpPr>
          <a:xfrm>
            <a:off x="549569" y="2896632"/>
            <a:ext cx="904156" cy="904377"/>
            <a:chOff x="6409426" y="2394908"/>
            <a:chExt cx="962086" cy="962084"/>
          </a:xfrm>
          <a:solidFill>
            <a:schemeClr val="accent1"/>
          </a:solidFill>
        </p:grpSpPr>
        <p:sp>
          <p:nvSpPr>
            <p:cNvPr id="19" name="椭圆 18">
              <a:extLst>
                <a:ext uri="{FF2B5EF4-FFF2-40B4-BE49-F238E27FC236}">
                  <a16:creationId xmlns:a16="http://schemas.microsoft.com/office/drawing/2014/main" id="{67A90F01-5E75-4745-9E96-D13E84B577B5}"/>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20" name="TextBox 60">
              <a:extLst>
                <a:ext uri="{FF2B5EF4-FFF2-40B4-BE49-F238E27FC236}">
                  <a16:creationId xmlns:a16="http://schemas.microsoft.com/office/drawing/2014/main" id="{90411962-4FB8-43DF-8BC0-7C2D46530B0F}"/>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21" name="TextBox 21">
            <a:extLst>
              <a:ext uri="{FF2B5EF4-FFF2-40B4-BE49-F238E27FC236}">
                <a16:creationId xmlns:a16="http://schemas.microsoft.com/office/drawing/2014/main" id="{8704FCC4-B6D0-4A77-BEA7-6CF8DBCA1650}"/>
              </a:ext>
            </a:extLst>
          </p:cNvPr>
          <p:cNvSpPr txBox="1">
            <a:spLocks noChangeArrowheads="1"/>
          </p:cNvSpPr>
          <p:nvPr/>
        </p:nvSpPr>
        <p:spPr bwMode="auto">
          <a:xfrm>
            <a:off x="1660916" y="2802542"/>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局部数据结构：</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我们会根据各个局部模块的功能，单独使用该模块的功能进行测试。</a:t>
            </a:r>
            <a:endParaRPr lang="zh-CN" altLang="zh-CN" dirty="0"/>
          </a:p>
        </p:txBody>
      </p:sp>
      <p:grpSp>
        <p:nvGrpSpPr>
          <p:cNvPr id="22" name="组合 21">
            <a:extLst>
              <a:ext uri="{FF2B5EF4-FFF2-40B4-BE49-F238E27FC236}">
                <a16:creationId xmlns:a16="http://schemas.microsoft.com/office/drawing/2014/main" id="{4A45AC3A-FAF9-4CDF-987D-E9A58FCE8AFB}"/>
              </a:ext>
            </a:extLst>
          </p:cNvPr>
          <p:cNvGrpSpPr/>
          <p:nvPr/>
        </p:nvGrpSpPr>
        <p:grpSpPr>
          <a:xfrm>
            <a:off x="549569" y="4462530"/>
            <a:ext cx="904156" cy="904377"/>
            <a:chOff x="6409426" y="2394908"/>
            <a:chExt cx="962086" cy="962084"/>
          </a:xfrm>
          <a:solidFill>
            <a:schemeClr val="accent1"/>
          </a:solidFill>
        </p:grpSpPr>
        <p:sp>
          <p:nvSpPr>
            <p:cNvPr id="23" name="椭圆 22">
              <a:extLst>
                <a:ext uri="{FF2B5EF4-FFF2-40B4-BE49-F238E27FC236}">
                  <a16:creationId xmlns:a16="http://schemas.microsoft.com/office/drawing/2014/main" id="{72A0CFAD-2940-40AB-8259-63A02A23D8B2}"/>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24" name="TextBox 60">
              <a:extLst>
                <a:ext uri="{FF2B5EF4-FFF2-40B4-BE49-F238E27FC236}">
                  <a16:creationId xmlns:a16="http://schemas.microsoft.com/office/drawing/2014/main" id="{A896150F-BFED-4B3D-818E-36C46813966B}"/>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25" name="TextBox 21">
            <a:extLst>
              <a:ext uri="{FF2B5EF4-FFF2-40B4-BE49-F238E27FC236}">
                <a16:creationId xmlns:a16="http://schemas.microsoft.com/office/drawing/2014/main" id="{99866250-D6CE-4BD5-B2F7-F43884A5849F}"/>
              </a:ext>
            </a:extLst>
          </p:cNvPr>
          <p:cNvSpPr txBox="1">
            <a:spLocks noChangeArrowheads="1"/>
          </p:cNvSpPr>
          <p:nvPr/>
        </p:nvSpPr>
        <p:spPr bwMode="auto">
          <a:xfrm>
            <a:off x="1660916" y="4368440"/>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重要的执行通路：</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我们从项目打开的界面开始从头到尾各个功能全部运行以便进行测试。</a:t>
            </a:r>
            <a:endParaRPr lang="zh-CN" altLang="zh-CN"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par>
                                <p:cTn id="12" presetID="21"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1"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1" presetClass="entr" presetSubtype="1"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heel(1)">
                                      <p:cBhvr>
                                        <p:cTn id="26" dur="500"/>
                                        <p:tgtEl>
                                          <p:spTgt spid="2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7" grpId="0"/>
      <p:bldP spid="21"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1410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单元测试</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4E28F79C-CD7C-41B9-9F9C-4CFAB18BD433}"/>
              </a:ext>
            </a:extLst>
          </p:cNvPr>
          <p:cNvGrpSpPr/>
          <p:nvPr/>
        </p:nvGrpSpPr>
        <p:grpSpPr>
          <a:xfrm>
            <a:off x="549569" y="1424824"/>
            <a:ext cx="904156" cy="904377"/>
            <a:chOff x="6409426" y="2394908"/>
            <a:chExt cx="962086" cy="962084"/>
          </a:xfrm>
          <a:solidFill>
            <a:schemeClr val="accent1"/>
          </a:solidFill>
        </p:grpSpPr>
        <p:sp>
          <p:nvSpPr>
            <p:cNvPr id="15" name="椭圆 14">
              <a:extLst>
                <a:ext uri="{FF2B5EF4-FFF2-40B4-BE49-F238E27FC236}">
                  <a16:creationId xmlns:a16="http://schemas.microsoft.com/office/drawing/2014/main" id="{B3021A34-8A20-4467-A0A0-0DBDF0DEC29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6" name="TextBox 60">
              <a:extLst>
                <a:ext uri="{FF2B5EF4-FFF2-40B4-BE49-F238E27FC236}">
                  <a16:creationId xmlns:a16="http://schemas.microsoft.com/office/drawing/2014/main" id="{F3E854CF-4512-483E-B7BC-28D00AF142A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17" name="TextBox 21">
            <a:extLst>
              <a:ext uri="{FF2B5EF4-FFF2-40B4-BE49-F238E27FC236}">
                <a16:creationId xmlns:a16="http://schemas.microsoft.com/office/drawing/2014/main" id="{A0479F99-325A-4262-B088-8210D02F0AD3}"/>
              </a:ext>
            </a:extLst>
          </p:cNvPr>
          <p:cNvSpPr txBox="1">
            <a:spLocks noChangeArrowheads="1"/>
          </p:cNvSpPr>
          <p:nvPr/>
        </p:nvSpPr>
        <p:spPr bwMode="auto">
          <a:xfrm>
            <a:off x="1660916" y="1330734"/>
            <a:ext cx="502396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出错处理通路：</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当项目运行出错时我们可以使用</a:t>
            </a:r>
            <a:r>
              <a:rPr lang="en-US" altLang="zh-CN" dirty="0"/>
              <a:t>ESC</a:t>
            </a:r>
            <a:r>
              <a:rPr lang="zh-CN" altLang="en-US" dirty="0"/>
              <a:t>直接退出并根据出错的地方进行修改。</a:t>
            </a:r>
            <a:endParaRPr lang="zh-CN" altLang="zh-CN" dirty="0"/>
          </a:p>
        </p:txBody>
      </p:sp>
      <p:grpSp>
        <p:nvGrpSpPr>
          <p:cNvPr id="18" name="组合 17">
            <a:extLst>
              <a:ext uri="{FF2B5EF4-FFF2-40B4-BE49-F238E27FC236}">
                <a16:creationId xmlns:a16="http://schemas.microsoft.com/office/drawing/2014/main" id="{B2E8606D-E031-4010-B884-A753E4B5F027}"/>
              </a:ext>
            </a:extLst>
          </p:cNvPr>
          <p:cNvGrpSpPr/>
          <p:nvPr/>
        </p:nvGrpSpPr>
        <p:grpSpPr>
          <a:xfrm>
            <a:off x="549569" y="2896632"/>
            <a:ext cx="904156" cy="904377"/>
            <a:chOff x="6409426" y="2394908"/>
            <a:chExt cx="962086" cy="962084"/>
          </a:xfrm>
          <a:solidFill>
            <a:schemeClr val="accent1"/>
          </a:solidFill>
        </p:grpSpPr>
        <p:sp>
          <p:nvSpPr>
            <p:cNvPr id="19" name="椭圆 18">
              <a:extLst>
                <a:ext uri="{FF2B5EF4-FFF2-40B4-BE49-F238E27FC236}">
                  <a16:creationId xmlns:a16="http://schemas.microsoft.com/office/drawing/2014/main" id="{67A90F01-5E75-4745-9E96-D13E84B577B5}"/>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20" name="TextBox 60">
              <a:extLst>
                <a:ext uri="{FF2B5EF4-FFF2-40B4-BE49-F238E27FC236}">
                  <a16:creationId xmlns:a16="http://schemas.microsoft.com/office/drawing/2014/main" id="{90411962-4FB8-43DF-8BC0-7C2D46530B0F}"/>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21" name="TextBox 21">
            <a:extLst>
              <a:ext uri="{FF2B5EF4-FFF2-40B4-BE49-F238E27FC236}">
                <a16:creationId xmlns:a16="http://schemas.microsoft.com/office/drawing/2014/main" id="{8704FCC4-B6D0-4A77-BEA7-6CF8DBCA1650}"/>
              </a:ext>
            </a:extLst>
          </p:cNvPr>
          <p:cNvSpPr txBox="1">
            <a:spLocks noChangeArrowheads="1"/>
          </p:cNvSpPr>
          <p:nvPr/>
        </p:nvSpPr>
        <p:spPr bwMode="auto">
          <a:xfrm>
            <a:off x="1660916" y="2802542"/>
            <a:ext cx="5023969" cy="147180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边界条件：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en-US" dirty="0"/>
              <a:t>我们测试了人物不吃道具直接死亡，吃掉全部道具后死亡，不吃道具胜利以及吃掉全部道具后胜利四种边界情况。</a:t>
            </a:r>
            <a:endParaRPr lang="zh-CN" altLang="zh-CN" dirty="0"/>
          </a:p>
        </p:txBody>
      </p:sp>
      <p:sp>
        <p:nvSpPr>
          <p:cNvPr id="26" name="圆角矩形 14">
            <a:extLst>
              <a:ext uri="{FF2B5EF4-FFF2-40B4-BE49-F238E27FC236}">
                <a16:creationId xmlns:a16="http://schemas.microsoft.com/office/drawing/2014/main" id="{98D1CD0A-ABB2-49A0-B0EF-38D06165ACF6}"/>
              </a:ext>
            </a:extLst>
          </p:cNvPr>
          <p:cNvSpPr/>
          <p:nvPr/>
        </p:nvSpPr>
        <p:spPr>
          <a:xfrm>
            <a:off x="699813" y="4437335"/>
            <a:ext cx="21410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集成测试</a:t>
            </a:r>
          </a:p>
        </p:txBody>
      </p:sp>
      <p:sp>
        <p:nvSpPr>
          <p:cNvPr id="27" name="TextBox 21">
            <a:extLst>
              <a:ext uri="{FF2B5EF4-FFF2-40B4-BE49-F238E27FC236}">
                <a16:creationId xmlns:a16="http://schemas.microsoft.com/office/drawing/2014/main" id="{986659CF-ABD9-4D7C-AB89-6760A306BC8B}"/>
              </a:ext>
            </a:extLst>
          </p:cNvPr>
          <p:cNvSpPr txBox="1">
            <a:spLocks noChangeArrowheads="1"/>
          </p:cNvSpPr>
          <p:nvPr/>
        </p:nvSpPr>
        <p:spPr bwMode="auto">
          <a:xfrm>
            <a:off x="1660915" y="5221607"/>
            <a:ext cx="5023969" cy="128586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dirty="0"/>
              <a:t>	</a:t>
            </a:r>
            <a:r>
              <a:rPr lang="zh-CN" altLang="en-US" dirty="0"/>
              <a:t>由于服务器的问题尚未完全解决，我们只做了游戏本体各模块之间的集成，整个游戏本体运行除了加载较慢外无较大问题。</a:t>
            </a:r>
            <a:endParaRPr lang="zh-CN" altLang="zh-CN" dirty="0"/>
          </a:p>
        </p:txBody>
      </p:sp>
    </p:spTree>
    <p:extLst>
      <p:ext uri="{BB962C8B-B14F-4D97-AF65-F5344CB8AC3E}">
        <p14:creationId xmlns:p14="http://schemas.microsoft.com/office/powerpoint/2010/main" val="247826472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50"/>
                                        <p:tgtEl>
                                          <p:spTgt spid="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1" grpId="0"/>
      <p:bldP spid="26" grpId="0"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14103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单元测试</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69332"/>
          </a:xfrm>
          <a:prstGeom prst="rect">
            <a:avLst/>
          </a:prstGeom>
          <a:noFill/>
        </p:spPr>
        <p:txBody>
          <a:bodyPr wrap="square">
            <a:spAutoFit/>
          </a:bodyPr>
          <a:lstStyle/>
          <a:p>
            <a:r>
              <a:rPr lang="zh-CN" altLang="zh-CN" dirty="0"/>
              <a:t>由于服务器的问题尚未完全解决，我们暂时无法进行完整的系统测试。</a:t>
            </a:r>
          </a:p>
        </p:txBody>
      </p:sp>
      <p:grpSp>
        <p:nvGrpSpPr>
          <p:cNvPr id="14" name="组合 13">
            <a:extLst>
              <a:ext uri="{FF2B5EF4-FFF2-40B4-BE49-F238E27FC236}">
                <a16:creationId xmlns:a16="http://schemas.microsoft.com/office/drawing/2014/main" id="{4E28F79C-CD7C-41B9-9F9C-4CFAB18BD433}"/>
              </a:ext>
            </a:extLst>
          </p:cNvPr>
          <p:cNvGrpSpPr/>
          <p:nvPr/>
        </p:nvGrpSpPr>
        <p:grpSpPr>
          <a:xfrm>
            <a:off x="549569" y="1424824"/>
            <a:ext cx="904156" cy="904377"/>
            <a:chOff x="6409426" y="2394908"/>
            <a:chExt cx="962086" cy="962084"/>
          </a:xfrm>
          <a:solidFill>
            <a:schemeClr val="accent1"/>
          </a:solidFill>
        </p:grpSpPr>
        <p:sp>
          <p:nvSpPr>
            <p:cNvPr id="15" name="椭圆 14">
              <a:extLst>
                <a:ext uri="{FF2B5EF4-FFF2-40B4-BE49-F238E27FC236}">
                  <a16:creationId xmlns:a16="http://schemas.microsoft.com/office/drawing/2014/main" id="{B3021A34-8A20-4467-A0A0-0DBDF0DEC29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6" name="TextBox 60">
              <a:extLst>
                <a:ext uri="{FF2B5EF4-FFF2-40B4-BE49-F238E27FC236}">
                  <a16:creationId xmlns:a16="http://schemas.microsoft.com/office/drawing/2014/main" id="{F3E854CF-4512-483E-B7BC-28D00AF142A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7" name="TextBox 21">
            <a:extLst>
              <a:ext uri="{FF2B5EF4-FFF2-40B4-BE49-F238E27FC236}">
                <a16:creationId xmlns:a16="http://schemas.microsoft.com/office/drawing/2014/main" id="{A0479F99-325A-4262-B088-8210D02F0AD3}"/>
              </a:ext>
            </a:extLst>
          </p:cNvPr>
          <p:cNvSpPr txBox="1">
            <a:spLocks noChangeArrowheads="1"/>
          </p:cNvSpPr>
          <p:nvPr/>
        </p:nvSpPr>
        <p:spPr bwMode="auto">
          <a:xfrm>
            <a:off x="1660916" y="1330734"/>
            <a:ext cx="5023969" cy="341080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测试范围：</a:t>
            </a:r>
            <a:endParaRPr lang="en-US" altLang="zh-CN" sz="2400" b="1" dirty="0">
              <a:solidFill>
                <a:srgbClr val="262626"/>
              </a:solidFill>
              <a:latin typeface="微软雅黑" pitchFamily="34" charset="-122"/>
              <a:ea typeface="微软雅黑" pitchFamily="34" charset="-122"/>
            </a:endParaRPr>
          </a:p>
          <a:p>
            <a:r>
              <a:rPr lang="en-US" altLang="zh-CN" dirty="0"/>
              <a:t>(1)</a:t>
            </a:r>
            <a:r>
              <a:rPr lang="zh-CN" altLang="en-US" dirty="0"/>
              <a:t>所有基本页面的链接</a:t>
            </a:r>
            <a:r>
              <a:rPr lang="en-US" altLang="zh-CN" dirty="0"/>
              <a:t>:</a:t>
            </a:r>
            <a:r>
              <a:rPr lang="zh-CN" altLang="en-US" dirty="0"/>
              <a:t>进入游戏后，检测所有页面是否正常显示。</a:t>
            </a:r>
          </a:p>
          <a:p>
            <a:r>
              <a:rPr lang="en-US" altLang="zh-CN" dirty="0"/>
              <a:t>(2)</a:t>
            </a:r>
            <a:r>
              <a:rPr lang="zh-CN" altLang="en-US" dirty="0"/>
              <a:t>所有页面的转移正确</a:t>
            </a:r>
            <a:r>
              <a:rPr lang="en-US" altLang="zh-CN" dirty="0"/>
              <a:t>:</a:t>
            </a:r>
            <a:r>
              <a:rPr lang="zh-CN" altLang="en-US" dirty="0"/>
              <a:t>进入游戏后，检测所有页面是否跳转正确。</a:t>
            </a:r>
          </a:p>
          <a:p>
            <a:r>
              <a:rPr lang="en-US" altLang="zh-CN" dirty="0"/>
              <a:t>(3)</a:t>
            </a:r>
            <a:r>
              <a:rPr lang="zh-CN" altLang="en-US" dirty="0"/>
              <a:t>登录页面</a:t>
            </a:r>
            <a:r>
              <a:rPr lang="en-US" altLang="zh-CN" dirty="0"/>
              <a:t>:</a:t>
            </a:r>
            <a:r>
              <a:rPr lang="zh-CN" altLang="en-US" dirty="0"/>
              <a:t>进入登录页面，输入数据，检测对输入数据进行验证。</a:t>
            </a:r>
          </a:p>
          <a:p>
            <a:r>
              <a:rPr lang="en-US" altLang="zh-CN" dirty="0"/>
              <a:t>(4)</a:t>
            </a:r>
            <a:r>
              <a:rPr lang="zh-CN" altLang="en-US" dirty="0"/>
              <a:t>用户进行游戏</a:t>
            </a:r>
            <a:r>
              <a:rPr lang="en-US" altLang="zh-CN" dirty="0"/>
              <a:t>:</a:t>
            </a:r>
            <a:r>
              <a:rPr lang="zh-CN" altLang="en-US" dirty="0"/>
              <a:t>用户开始游戏之后，检测是否能正常进行游戏操作。</a:t>
            </a:r>
          </a:p>
          <a:p>
            <a:r>
              <a:rPr lang="en-US" altLang="zh-CN" dirty="0"/>
              <a:t>(5)</a:t>
            </a:r>
            <a:r>
              <a:rPr lang="zh-CN" altLang="en-US" dirty="0"/>
              <a:t>用户查看排行</a:t>
            </a:r>
            <a:r>
              <a:rPr lang="en-US" altLang="zh-CN" dirty="0"/>
              <a:t>:</a:t>
            </a:r>
            <a:r>
              <a:rPr lang="zh-CN" altLang="en-US" dirty="0"/>
              <a:t>用户完成游戏之后，检测是否能正常查看分数排行。</a:t>
            </a:r>
          </a:p>
        </p:txBody>
      </p:sp>
      <p:grpSp>
        <p:nvGrpSpPr>
          <p:cNvPr id="22" name="组合 21">
            <a:extLst>
              <a:ext uri="{FF2B5EF4-FFF2-40B4-BE49-F238E27FC236}">
                <a16:creationId xmlns:a16="http://schemas.microsoft.com/office/drawing/2014/main" id="{4A45AC3A-FAF9-4CDF-987D-E9A58FCE8AFB}"/>
              </a:ext>
            </a:extLst>
          </p:cNvPr>
          <p:cNvGrpSpPr/>
          <p:nvPr/>
        </p:nvGrpSpPr>
        <p:grpSpPr>
          <a:xfrm>
            <a:off x="6794302" y="1357355"/>
            <a:ext cx="904156" cy="904377"/>
            <a:chOff x="6409426" y="2394908"/>
            <a:chExt cx="962086" cy="962084"/>
          </a:xfrm>
          <a:solidFill>
            <a:schemeClr val="accent1"/>
          </a:solidFill>
        </p:grpSpPr>
        <p:sp>
          <p:nvSpPr>
            <p:cNvPr id="23" name="椭圆 22">
              <a:extLst>
                <a:ext uri="{FF2B5EF4-FFF2-40B4-BE49-F238E27FC236}">
                  <a16:creationId xmlns:a16="http://schemas.microsoft.com/office/drawing/2014/main" id="{72A0CFAD-2940-40AB-8259-63A02A23D8B2}"/>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24" name="TextBox 60">
              <a:extLst>
                <a:ext uri="{FF2B5EF4-FFF2-40B4-BE49-F238E27FC236}">
                  <a16:creationId xmlns:a16="http://schemas.microsoft.com/office/drawing/2014/main" id="{A896150F-BFED-4B3D-818E-36C46813966B}"/>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25" name="TextBox 21">
            <a:extLst>
              <a:ext uri="{FF2B5EF4-FFF2-40B4-BE49-F238E27FC236}">
                <a16:creationId xmlns:a16="http://schemas.microsoft.com/office/drawing/2014/main" id="{99866250-D6CE-4BD5-B2F7-F43884A5849F}"/>
              </a:ext>
            </a:extLst>
          </p:cNvPr>
          <p:cNvSpPr txBox="1">
            <a:spLocks noChangeArrowheads="1"/>
          </p:cNvSpPr>
          <p:nvPr/>
        </p:nvSpPr>
        <p:spPr bwMode="auto">
          <a:xfrm>
            <a:off x="7914526" y="1330734"/>
            <a:ext cx="5023969" cy="1471808"/>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测试环境与系统配置：</a:t>
            </a:r>
            <a:endParaRPr lang="en-US" altLang="zh-CN" sz="2400" b="1" dirty="0">
              <a:solidFill>
                <a:srgbClr val="262626"/>
              </a:solidFill>
              <a:latin typeface="微软雅黑" pitchFamily="34" charset="-122"/>
              <a:ea typeface="微软雅黑" pitchFamily="34" charset="-122"/>
            </a:endParaRPr>
          </a:p>
          <a:p>
            <a:r>
              <a:rPr lang="zh-CN" altLang="zh-CN" dirty="0"/>
              <a:t>测试环境：单机状态下</a:t>
            </a:r>
          </a:p>
          <a:p>
            <a:r>
              <a:rPr lang="zh-CN" altLang="zh-CN" dirty="0"/>
              <a:t>系统配置：</a:t>
            </a:r>
            <a:r>
              <a:rPr lang="en-US" altLang="zh-CN" dirty="0"/>
              <a:t>windows10</a:t>
            </a:r>
            <a:endParaRPr lang="zh-CN" altLang="zh-CN" dirty="0"/>
          </a:p>
          <a:p>
            <a:r>
              <a:rPr lang="zh-CN" altLang="zh-CN" dirty="0"/>
              <a:t>浏览器：</a:t>
            </a:r>
            <a:r>
              <a:rPr lang="en-US" altLang="zh-CN" dirty="0"/>
              <a:t>Google Chrome</a:t>
            </a:r>
            <a:endParaRPr lang="zh-CN" altLang="zh-CN" dirty="0"/>
          </a:p>
        </p:txBody>
      </p:sp>
    </p:spTree>
    <p:extLst>
      <p:ext uri="{BB962C8B-B14F-4D97-AF65-F5344CB8AC3E}">
        <p14:creationId xmlns:p14="http://schemas.microsoft.com/office/powerpoint/2010/main" val="164805959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par>
                                <p:cTn id="12" presetID="21"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1" presetClass="entr" presetSubtype="1"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heel(1)">
                                      <p:cBhvr>
                                        <p:cTn id="20" dur="500"/>
                                        <p:tgtEl>
                                          <p:spTgt spid="2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7"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413851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测试的工具及用户反馈</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4E28F79C-CD7C-41B9-9F9C-4CFAB18BD433}"/>
              </a:ext>
            </a:extLst>
          </p:cNvPr>
          <p:cNvGrpSpPr/>
          <p:nvPr/>
        </p:nvGrpSpPr>
        <p:grpSpPr>
          <a:xfrm>
            <a:off x="549569" y="1424824"/>
            <a:ext cx="904156" cy="904377"/>
            <a:chOff x="6409426" y="2394908"/>
            <a:chExt cx="962086" cy="962084"/>
          </a:xfrm>
          <a:solidFill>
            <a:schemeClr val="accent1"/>
          </a:solidFill>
        </p:grpSpPr>
        <p:sp>
          <p:nvSpPr>
            <p:cNvPr id="15" name="椭圆 14">
              <a:extLst>
                <a:ext uri="{FF2B5EF4-FFF2-40B4-BE49-F238E27FC236}">
                  <a16:creationId xmlns:a16="http://schemas.microsoft.com/office/drawing/2014/main" id="{B3021A34-8A20-4467-A0A0-0DBDF0DEC29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6" name="TextBox 60">
              <a:extLst>
                <a:ext uri="{FF2B5EF4-FFF2-40B4-BE49-F238E27FC236}">
                  <a16:creationId xmlns:a16="http://schemas.microsoft.com/office/drawing/2014/main" id="{F3E854CF-4512-483E-B7BC-28D00AF142A4}"/>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7" name="TextBox 21">
            <a:extLst>
              <a:ext uri="{FF2B5EF4-FFF2-40B4-BE49-F238E27FC236}">
                <a16:creationId xmlns:a16="http://schemas.microsoft.com/office/drawing/2014/main" id="{A0479F99-325A-4262-B088-8210D02F0AD3}"/>
              </a:ext>
            </a:extLst>
          </p:cNvPr>
          <p:cNvSpPr txBox="1">
            <a:spLocks noChangeArrowheads="1"/>
          </p:cNvSpPr>
          <p:nvPr/>
        </p:nvSpPr>
        <p:spPr bwMode="auto">
          <a:xfrm>
            <a:off x="1669793" y="1556606"/>
            <a:ext cx="5023969" cy="640811"/>
          </a:xfrm>
          <a:prstGeom prst="rect">
            <a:avLst/>
          </a:prstGeom>
          <a:noFill/>
          <a:ln w="9525">
            <a:noFill/>
            <a:miter lim="800000"/>
            <a:headEnd/>
            <a:tailEnd/>
          </a:ln>
        </p:spPr>
        <p:txBody>
          <a:bodyPr wrap="square" lIns="85977" tIns="42987" rIns="85977" bIns="42987">
            <a:spAutoFit/>
          </a:bodyPr>
          <a:lstStyle/>
          <a:p>
            <a:r>
              <a:rPr lang="en-US" altLang="zh-CN" dirty="0"/>
              <a:t>	</a:t>
            </a:r>
            <a:r>
              <a:rPr lang="zh-CN" altLang="en-US" dirty="0"/>
              <a:t>我们游戏方面的代码全部使用引擎自带的编译器进行测试。</a:t>
            </a:r>
          </a:p>
        </p:txBody>
      </p:sp>
      <p:grpSp>
        <p:nvGrpSpPr>
          <p:cNvPr id="22" name="组合 21">
            <a:extLst>
              <a:ext uri="{FF2B5EF4-FFF2-40B4-BE49-F238E27FC236}">
                <a16:creationId xmlns:a16="http://schemas.microsoft.com/office/drawing/2014/main" id="{4A45AC3A-FAF9-4CDF-987D-E9A58FCE8AFB}"/>
              </a:ext>
            </a:extLst>
          </p:cNvPr>
          <p:cNvGrpSpPr/>
          <p:nvPr/>
        </p:nvGrpSpPr>
        <p:grpSpPr>
          <a:xfrm>
            <a:off x="549569" y="3298560"/>
            <a:ext cx="904156" cy="904377"/>
            <a:chOff x="6409426" y="2394908"/>
            <a:chExt cx="962086" cy="962084"/>
          </a:xfrm>
          <a:solidFill>
            <a:schemeClr val="accent1"/>
          </a:solidFill>
        </p:grpSpPr>
        <p:sp>
          <p:nvSpPr>
            <p:cNvPr id="23" name="椭圆 22">
              <a:extLst>
                <a:ext uri="{FF2B5EF4-FFF2-40B4-BE49-F238E27FC236}">
                  <a16:creationId xmlns:a16="http://schemas.microsoft.com/office/drawing/2014/main" id="{72A0CFAD-2940-40AB-8259-63A02A23D8B2}"/>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24" name="TextBox 60">
              <a:extLst>
                <a:ext uri="{FF2B5EF4-FFF2-40B4-BE49-F238E27FC236}">
                  <a16:creationId xmlns:a16="http://schemas.microsoft.com/office/drawing/2014/main" id="{A896150F-BFED-4B3D-818E-36C46813966B}"/>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25" name="TextBox 21">
            <a:extLst>
              <a:ext uri="{FF2B5EF4-FFF2-40B4-BE49-F238E27FC236}">
                <a16:creationId xmlns:a16="http://schemas.microsoft.com/office/drawing/2014/main" id="{99866250-D6CE-4BD5-B2F7-F43884A5849F}"/>
              </a:ext>
            </a:extLst>
          </p:cNvPr>
          <p:cNvSpPr txBox="1">
            <a:spLocks noChangeArrowheads="1"/>
          </p:cNvSpPr>
          <p:nvPr/>
        </p:nvSpPr>
        <p:spPr bwMode="auto">
          <a:xfrm>
            <a:off x="1834897" y="3386443"/>
            <a:ext cx="5023969" cy="2302805"/>
          </a:xfrm>
          <a:prstGeom prst="rect">
            <a:avLst/>
          </a:prstGeom>
          <a:noFill/>
          <a:ln w="9525">
            <a:noFill/>
            <a:miter lim="800000"/>
            <a:headEnd/>
            <a:tailEnd/>
          </a:ln>
        </p:spPr>
        <p:txBody>
          <a:bodyPr wrap="square" lIns="85977" tIns="42987" rIns="85977" bIns="42987">
            <a:spAutoFit/>
          </a:bodyPr>
          <a:lstStyle/>
          <a:p>
            <a:r>
              <a:rPr lang="zh-CN" altLang="en-US" dirty="0"/>
              <a:t>我们让统计</a:t>
            </a:r>
            <a:r>
              <a:rPr lang="en-US" altLang="zh-CN" dirty="0"/>
              <a:t>1702</a:t>
            </a:r>
            <a:r>
              <a:rPr lang="zh-CN" altLang="en-US" dirty="0"/>
              <a:t>的金同学在网页上打开并试玩了下游戏，他表示主要有以下问题：</a:t>
            </a:r>
          </a:p>
          <a:p>
            <a:r>
              <a:rPr lang="en-US" altLang="zh-CN" dirty="0"/>
              <a:t>1.</a:t>
            </a:r>
            <a:r>
              <a:rPr lang="zh-CN" altLang="en-US" dirty="0"/>
              <a:t>打开游戏时等待较久，且由于没有进度条缺少反馈感</a:t>
            </a:r>
          </a:p>
          <a:p>
            <a:r>
              <a:rPr lang="en-US" altLang="zh-CN" dirty="0"/>
              <a:t>2.</a:t>
            </a:r>
            <a:r>
              <a:rPr lang="zh-CN" altLang="en-US" dirty="0"/>
              <a:t>有时游戏动画会出错</a:t>
            </a:r>
          </a:p>
          <a:p>
            <a:r>
              <a:rPr lang="en-US" altLang="zh-CN" dirty="0"/>
              <a:t>3.</a:t>
            </a:r>
            <a:r>
              <a:rPr lang="zh-CN" altLang="en-US" dirty="0"/>
              <a:t>人物吃道具时会有较明显的碰撞感</a:t>
            </a:r>
          </a:p>
          <a:p>
            <a:r>
              <a:rPr lang="en-US" altLang="zh-CN" dirty="0"/>
              <a:t>4.</a:t>
            </a:r>
            <a:r>
              <a:rPr lang="zh-CN" altLang="en-US" dirty="0"/>
              <a:t>主要的功能都能实现，但地图太小缺少游戏体验</a:t>
            </a:r>
          </a:p>
        </p:txBody>
      </p:sp>
    </p:spTree>
    <p:extLst>
      <p:ext uri="{BB962C8B-B14F-4D97-AF65-F5344CB8AC3E}">
        <p14:creationId xmlns:p14="http://schemas.microsoft.com/office/powerpoint/2010/main" val="138167112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1"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heel(1)">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sp>
        <p:nvSpPr>
          <p:cNvPr id="7" name="圆角矩形 14">
            <a:extLst>
              <a:ext uri="{FF2B5EF4-FFF2-40B4-BE49-F238E27FC236}">
                <a16:creationId xmlns:a16="http://schemas.microsoft.com/office/drawing/2014/main"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pic>
        <p:nvPicPr>
          <p:cNvPr id="3" name="图片 2">
            <a:extLst>
              <a:ext uri="{FF2B5EF4-FFF2-40B4-BE49-F238E27FC236}">
                <a16:creationId xmlns:a16="http://schemas.microsoft.com/office/drawing/2014/main" id="{20F32D24-9140-4B5F-AFE0-02EEDB36846F}"/>
              </a:ext>
            </a:extLst>
          </p:cNvPr>
          <p:cNvPicPr>
            <a:picLocks noChangeAspect="1"/>
          </p:cNvPicPr>
          <p:nvPr/>
        </p:nvPicPr>
        <p:blipFill>
          <a:blip r:embed="rId3"/>
          <a:stretch>
            <a:fillRect/>
          </a:stretch>
        </p:blipFill>
        <p:spPr>
          <a:xfrm>
            <a:off x="609202" y="5611098"/>
            <a:ext cx="5547841" cy="716342"/>
          </a:xfrm>
          <a:prstGeom prst="rect">
            <a:avLst/>
          </a:prstGeom>
        </p:spPr>
      </p:pic>
      <p:pic>
        <p:nvPicPr>
          <p:cNvPr id="8" name="图片 7">
            <a:extLst>
              <a:ext uri="{FF2B5EF4-FFF2-40B4-BE49-F238E27FC236}">
                <a16:creationId xmlns:a16="http://schemas.microsoft.com/office/drawing/2014/main" id="{FE3AD879-550B-4567-BE1E-BCF1B243D3EB}"/>
              </a:ext>
            </a:extLst>
          </p:cNvPr>
          <p:cNvPicPr>
            <a:picLocks noChangeAspect="1"/>
          </p:cNvPicPr>
          <p:nvPr/>
        </p:nvPicPr>
        <p:blipFill>
          <a:blip r:embed="rId4"/>
          <a:stretch>
            <a:fillRect/>
          </a:stretch>
        </p:blipFill>
        <p:spPr>
          <a:xfrm>
            <a:off x="609202" y="1173144"/>
            <a:ext cx="7734970" cy="3307367"/>
          </a:xfrm>
          <a:prstGeom prst="rect">
            <a:avLst/>
          </a:prstGeom>
        </p:spPr>
      </p:pic>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更新的项目计划</a:t>
            </a:r>
          </a:p>
        </p:txBody>
      </p:sp>
      <p:pic>
        <p:nvPicPr>
          <p:cNvPr id="2" name="图片 1">
            <a:extLst>
              <a:ext uri="{FF2B5EF4-FFF2-40B4-BE49-F238E27FC236}">
                <a16:creationId xmlns:a16="http://schemas.microsoft.com/office/drawing/2014/main" id="{EADDE78D-B22A-4A7D-B930-A99E0F9AF4DB}"/>
              </a:ext>
            </a:extLst>
          </p:cNvPr>
          <p:cNvPicPr>
            <a:picLocks noChangeAspect="1"/>
          </p:cNvPicPr>
          <p:nvPr/>
        </p:nvPicPr>
        <p:blipFill>
          <a:blip r:embed="rId3"/>
          <a:stretch>
            <a:fillRect/>
          </a:stretch>
        </p:blipFill>
        <p:spPr>
          <a:xfrm>
            <a:off x="428880" y="1420965"/>
            <a:ext cx="12192000" cy="4044462"/>
          </a:xfrm>
          <a:prstGeom prst="rect">
            <a:avLst/>
          </a:prstGeom>
        </p:spPr>
      </p:pic>
    </p:spTree>
    <p:extLst>
      <p:ext uri="{BB962C8B-B14F-4D97-AF65-F5344CB8AC3E}">
        <p14:creationId xmlns:p14="http://schemas.microsoft.com/office/powerpoint/2010/main" val="820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沈路通：文档编写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韩旭：测试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45923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JavaScript</a:t>
            </a:r>
            <a:r>
              <a:rPr lang="zh-CN" altLang="en-US" sz="2000" dirty="0">
                <a:solidFill>
                  <a:srgbClr val="262626"/>
                </a:solidFill>
                <a:latin typeface="+mn-ea"/>
              </a:rPr>
              <a:t>：</a:t>
            </a:r>
            <a:r>
              <a:rPr lang="en-US" altLang="zh-CN" sz="2000" dirty="0">
                <a:solidFill>
                  <a:srgbClr val="262626"/>
                </a:solidFill>
                <a:latin typeface="+mn-ea"/>
              </a:rPr>
              <a:t>JavaScript</a:t>
            </a:r>
            <a:r>
              <a:rPr lang="zh-CN" altLang="en-US" sz="2000" dirty="0">
                <a:solidFill>
                  <a:srgbClr val="262626"/>
                </a:solidFill>
                <a:latin typeface="+mn-ea"/>
              </a:rPr>
              <a:t>一种直译式脚本语言，是一种动态类型、弱类型、基于原型的语言，内置支持类型。它的解释器被称为</a:t>
            </a:r>
            <a:r>
              <a:rPr lang="en-US" altLang="zh-CN" sz="2000" dirty="0">
                <a:solidFill>
                  <a:srgbClr val="262626"/>
                </a:solidFill>
                <a:latin typeface="+mn-ea"/>
              </a:rPr>
              <a:t>JavaScript</a:t>
            </a:r>
            <a:r>
              <a:rPr lang="zh-CN" altLang="en-US" sz="2000" dirty="0">
                <a:solidFill>
                  <a:srgbClr val="262626"/>
                </a:solidFill>
                <a:latin typeface="+mn-ea"/>
              </a:rPr>
              <a:t>引擎，为浏览器的一部分，广泛用于客户端的脚本语言，最早是在</a:t>
            </a:r>
            <a:r>
              <a:rPr lang="en-US" altLang="zh-CN" sz="2000" dirty="0">
                <a:solidFill>
                  <a:srgbClr val="262626"/>
                </a:solidFill>
                <a:latin typeface="+mn-ea"/>
              </a:rPr>
              <a:t>HTML</a:t>
            </a:r>
            <a:r>
              <a:rPr lang="zh-CN" altLang="en-US" sz="2000" dirty="0">
                <a:solidFill>
                  <a:srgbClr val="262626"/>
                </a:solidFill>
                <a:latin typeface="+mn-ea"/>
              </a:rPr>
              <a:t>（标准通用标记语言下的一个应用）网页上使用，用来给</a:t>
            </a:r>
            <a:r>
              <a:rPr lang="en-US" altLang="zh-CN" sz="2000" dirty="0">
                <a:solidFill>
                  <a:srgbClr val="262626"/>
                </a:solidFill>
                <a:latin typeface="+mn-ea"/>
              </a:rPr>
              <a:t>HTML</a:t>
            </a:r>
            <a:r>
              <a:rPr lang="zh-CN" altLang="en-US" sz="2000" dirty="0">
                <a:solidFill>
                  <a:srgbClr val="262626"/>
                </a:solidFill>
                <a:latin typeface="+mn-ea"/>
              </a:rPr>
              <a:t>网页增加动态功能。</a:t>
            </a:r>
            <a:endParaRPr lang="en-US" altLang="zh-CN" sz="2000" dirty="0">
              <a:solidFill>
                <a:srgbClr val="262626"/>
              </a:solidFill>
              <a:latin typeface="+mn-ea"/>
            </a:endParaRP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3970318"/>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a:t>
            </a:r>
            <a:r>
              <a:rPr lang="en-US" altLang="zh-CN" sz="2800" dirty="0"/>
              <a:t>G15</a:t>
            </a:r>
            <a:r>
              <a:rPr lang="zh-CN" altLang="zh-CN" sz="2800" dirty="0"/>
              <a:t>项目介绍》、《</a:t>
            </a:r>
            <a:r>
              <a:rPr lang="en-US" altLang="zh-CN" sz="2800" dirty="0"/>
              <a:t>G15</a:t>
            </a:r>
            <a:r>
              <a:rPr lang="zh-CN" altLang="zh-CN" sz="2800" dirty="0"/>
              <a:t>软件项目计划书》、《</a:t>
            </a:r>
            <a:r>
              <a:rPr lang="en-US" altLang="zh-CN" sz="2800" dirty="0"/>
              <a:t>G15</a:t>
            </a:r>
            <a:r>
              <a:rPr lang="zh-CN" altLang="zh-CN" sz="2800" dirty="0"/>
              <a:t>项目可行性分析报告》</a:t>
            </a:r>
            <a:r>
              <a:rPr lang="zh-CN" altLang="en-US" sz="2800" dirty="0"/>
              <a:t>、</a:t>
            </a:r>
            <a:r>
              <a:rPr lang="zh-CN" altLang="zh-CN" sz="2800" dirty="0"/>
              <a:t> 《</a:t>
            </a:r>
            <a:r>
              <a:rPr lang="en-US" altLang="zh-CN" sz="2800" dirty="0"/>
              <a:t>G15</a:t>
            </a:r>
            <a:r>
              <a:rPr lang="zh-CN" altLang="zh-CN" sz="2800" dirty="0"/>
              <a:t>项目</a:t>
            </a:r>
            <a:r>
              <a:rPr lang="zh-CN" altLang="en-US" sz="2800" dirty="0"/>
              <a:t>总体设计报告</a:t>
            </a:r>
            <a:r>
              <a:rPr lang="zh-CN" altLang="zh-CN" sz="2800" dirty="0"/>
              <a:t>》</a:t>
            </a:r>
            <a:endParaRPr lang="en-US" altLang="zh-CN" sz="2800" dirty="0"/>
          </a:p>
          <a:p>
            <a:r>
              <a:rPr lang="en-US" altLang="zh-CN" sz="2800" dirty="0"/>
              <a:t>【5】 http://docs.cocos.com</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1.5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1.6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城市学院统计专业的金同学（男，偶尔玩主机游戏及手机游戏）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程序清单</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2155</Words>
  <Application>Microsoft Office PowerPoint</Application>
  <PresentationFormat>宽屏</PresentationFormat>
  <Paragraphs>410</Paragraphs>
  <Slides>28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宋体</vt:lpstr>
      <vt:lpstr>微软雅黑</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64</cp:revision>
  <dcterms:created xsi:type="dcterms:W3CDTF">2017-08-30T16:25:13Z</dcterms:created>
  <dcterms:modified xsi:type="dcterms:W3CDTF">2019-06-01T05:44:17Z</dcterms:modified>
</cp:coreProperties>
</file>