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9" r:id="rId3"/>
    <p:sldId id="260" r:id="rId4"/>
    <p:sldId id="261" r:id="rId5"/>
    <p:sldId id="266" r:id="rId6"/>
    <p:sldId id="270" r:id="rId7"/>
    <p:sldId id="275" r:id="rId8"/>
    <p:sldId id="282" r:id="rId9"/>
    <p:sldId id="284" r:id="rId10"/>
    <p:sldId id="285" r:id="rId11"/>
    <p:sldId id="293" r:id="rId12"/>
    <p:sldId id="291" r:id="rId13"/>
    <p:sldId id="295" r:id="rId14"/>
    <p:sldId id="289" r:id="rId15"/>
    <p:sldId id="292" r:id="rId16"/>
    <p:sldId id="296" r:id="rId17"/>
    <p:sldId id="297" r:id="rId18"/>
    <p:sldId id="300" r:id="rId19"/>
    <p:sldId id="301" r:id="rId20"/>
    <p:sldId id="298" r:id="rId21"/>
    <p:sldId id="29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84" d="100"/>
          <a:sy n="84" d="100"/>
        </p:scale>
        <p:origin x="-533"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pPr/>
              <a:t>2019/3/10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pPr/>
              <a:t>‹#›</a:t>
            </a:fld>
            <a:endParaRPr lang="zh-CN" altLang="en-US"/>
          </a:p>
        </p:txBody>
      </p:sp>
    </p:spTree>
    <p:extLst>
      <p:ext uri="{BB962C8B-B14F-4D97-AF65-F5344CB8AC3E}">
        <p14:creationId xmlns:p14="http://schemas.microsoft.com/office/powerpoint/2010/main" xmlns=""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xmlns="" val="75911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xmlns=""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bwMode="auto">
          <a:noFill/>
          <a:ln>
            <a:solidFill>
              <a:srgbClr val="000000"/>
            </a:solidFill>
            <a:miter lim="800000"/>
            <a:headEnd/>
            <a:tailEnd/>
          </a:ln>
        </p:spPr>
      </p:sp>
      <p:sp>
        <p:nvSpPr>
          <p:cNvPr id="133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379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BEF333-1BF8-4CF6-91DC-5AFFF77347CA}"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xmlns="" val="386891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p:spPr>
      </p:sp>
      <p:sp>
        <p:nvSpPr>
          <p:cNvPr id="3072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68734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86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523F09-ED5B-4A3D-A4A8-16391A69AE1E}"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xmlns="" val="2781612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bwMode="auto">
          <a:noFill/>
          <a:ln>
            <a:solidFill>
              <a:srgbClr val="000000"/>
            </a:solidFill>
            <a:miter lim="800000"/>
            <a:headEnd/>
            <a:tailEnd/>
          </a:ln>
        </p:spPr>
      </p:sp>
      <p:sp>
        <p:nvSpPr>
          <p:cNvPr id="593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727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083C10-BD3F-4140-A38F-3D76E29ABDC4}"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xmlns="" val="1554404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829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352209-A6F1-492D-A723-B188EDA718FF}"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xmlns="" val="60407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TextEdit="1"/>
          </p:cNvSpPr>
          <p:nvPr>
            <p:ph type="sldImg"/>
          </p:nvPr>
        </p:nvSpPr>
        <p:spPr bwMode="auto">
          <a:noFill/>
          <a:ln>
            <a:solidFill>
              <a:srgbClr val="000000"/>
            </a:solidFill>
            <a:miter lim="800000"/>
            <a:headEnd/>
            <a:tailEnd/>
          </a:ln>
        </p:spPr>
      </p:sp>
      <p:sp>
        <p:nvSpPr>
          <p:cNvPr id="6758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370236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xmlns="" val="392216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cstate="print"/>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xmlns=""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cstate="print"/>
          <a:srcRect/>
          <a:stretch>
            <a:fillRect/>
          </a:stretch>
        </p:blipFill>
        <p:spPr bwMode="auto">
          <a:xfrm>
            <a:off x="-120723"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cstate="print"/>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cstate="print"/>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cstate="print"/>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767338" y="2578130"/>
            <a:ext cx="7238653" cy="2549071"/>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en-US" altLang="zh-CN" sz="8000" b="1" dirty="0">
                <a:solidFill>
                  <a:srgbClr val="595959"/>
                </a:solidFill>
                <a:latin typeface="微软雅黑" pitchFamily="34" charset="-122"/>
                <a:ea typeface="微软雅黑" pitchFamily="34" charset="-122"/>
              </a:rPr>
              <a:t>  G15</a:t>
            </a:r>
            <a:r>
              <a:rPr lang="zh-CN" altLang="en-US" sz="8000" b="1" dirty="0">
                <a:solidFill>
                  <a:srgbClr val="595959"/>
                </a:solidFill>
                <a:latin typeface="微软雅黑" pitchFamily="34" charset="-122"/>
                <a:ea typeface="微软雅黑" pitchFamily="34" charset="-122"/>
              </a:rPr>
              <a:t>小组的</a:t>
            </a:r>
            <a:endParaRPr lang="en-US" altLang="zh-CN" sz="8000" b="1" dirty="0">
              <a:solidFill>
                <a:srgbClr val="595959"/>
              </a:solidFill>
              <a:latin typeface="微软雅黑" pitchFamily="34" charset="-122"/>
              <a:ea typeface="微软雅黑" pitchFamily="34" charset="-122"/>
            </a:endParaRPr>
          </a:p>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游戏探险之旅</a:t>
            </a:r>
          </a:p>
        </p:txBody>
      </p:sp>
      <p:sp>
        <p:nvSpPr>
          <p:cNvPr id="16398" name="文本框 16"/>
          <p:cNvSpPr txBox="1">
            <a:spLocks noChangeArrowheads="1"/>
          </p:cNvSpPr>
          <p:nvPr/>
        </p:nvSpPr>
        <p:spPr bwMode="auto">
          <a:xfrm>
            <a:off x="5504698" y="6007656"/>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组长：孙文韬              组员：韩旭、沈路通</a:t>
            </a:r>
          </a:p>
        </p:txBody>
      </p:sp>
    </p:spTree>
    <p:extLst>
      <p:ext uri="{BB962C8B-B14F-4D97-AF65-F5344CB8AC3E}">
        <p14:creationId xmlns:p14="http://schemas.microsoft.com/office/powerpoint/2010/main" xmlns="" val="18827144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childTnLst>
                          </p:cTn>
                        </p:par>
                        <p:par>
                          <p:cTn id="15" fill="hold">
                            <p:stCondLst>
                              <p:cond delay="2600"/>
                            </p:stCondLst>
                            <p:childTnLst>
                              <p:par>
                                <p:cTn id="16" presetID="41" presetClass="entr" presetSubtype="0" fill="hold" nodeType="afterEffect">
                                  <p:stCondLst>
                                    <p:cond delay="0"/>
                                  </p:stCondLst>
                                  <p:iterate type="lt">
                                    <p:tmPct val="10000"/>
                                  </p:iterate>
                                  <p:childTnLst>
                                    <p:set>
                                      <p:cBhvr>
                                        <p:cTn id="17" dur="1" fill="hold">
                                          <p:stCondLst>
                                            <p:cond delay="0"/>
                                          </p:stCondLst>
                                        </p:cTn>
                                        <p:tgtEl>
                                          <p:spTgt spid="16398">
                                            <p:txEl>
                                              <p:pRg st="0" end="0"/>
                                            </p:txEl>
                                          </p:spTgt>
                                        </p:tgtEl>
                                        <p:attrNameLst>
                                          <p:attrName>style.visibility</p:attrName>
                                        </p:attrNameLst>
                                      </p:cBhvr>
                                      <p:to>
                                        <p:strVal val="visible"/>
                                      </p:to>
                                    </p:set>
                                    <p:anim calcmode="lin" valueType="num">
                                      <p:cBhvr>
                                        <p:cTn id="18"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0"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4">
            <a:extLst>
              <a:ext uri="{FF2B5EF4-FFF2-40B4-BE49-F238E27FC236}">
                <a16:creationId xmlns:a16="http://schemas.microsoft.com/office/drawing/2014/main" xmlns="" id="{2280FFF4-CEC2-45E1-97CE-9FBC2AD8C06E}"/>
              </a:ext>
            </a:extLst>
          </p:cNvPr>
          <p:cNvPicPr>
            <a:picLocks noChangeAspect="1" noChangeArrowheads="1"/>
          </p:cNvPicPr>
          <p:nvPr/>
        </p:nvPicPr>
        <p:blipFill>
          <a:blip r:embed="rId3" cstate="print"/>
          <a:srcRect/>
          <a:stretch>
            <a:fillRect/>
          </a:stretch>
        </p:blipFill>
        <p:spPr bwMode="auto">
          <a:xfrm>
            <a:off x="0" y="85109"/>
            <a:ext cx="12192000" cy="6772891"/>
          </a:xfrm>
          <a:prstGeom prst="rect">
            <a:avLst/>
          </a:prstGeom>
          <a:noFill/>
          <a:ln w="9525">
            <a:noFill/>
            <a:miter lim="800000"/>
            <a:headEnd/>
            <a:tailEnd/>
          </a:ln>
        </p:spPr>
      </p:pic>
      <p:grpSp>
        <p:nvGrpSpPr>
          <p:cNvPr id="4" name="Gruppieren 44"/>
          <p:cNvGrpSpPr/>
          <p:nvPr/>
        </p:nvGrpSpPr>
        <p:grpSpPr>
          <a:xfrm>
            <a:off x="3813373" y="184860"/>
            <a:ext cx="5296451" cy="5077189"/>
            <a:chOff x="4937130" y="2033588"/>
            <a:chExt cx="2782887" cy="3000375"/>
          </a:xfrm>
          <a:solidFill>
            <a:schemeClr val="bg1">
              <a:lumMod val="65000"/>
            </a:schemeClr>
          </a:solidFill>
          <a:effectLst>
            <a:outerShdw blurRad="635000" dist="50800" dir="6720000" algn="ctr" rotWithShape="0">
              <a:srgbClr val="000000">
                <a:alpha val="80000"/>
              </a:srgbClr>
            </a:outerShdw>
          </a:effectLst>
          <a:scene3d>
            <a:camera prst="perspectiveFront" fov="5400000">
              <a:rot lat="18609801" lon="17965058" rev="3904819"/>
            </a:camera>
            <a:lightRig rig="threePt" dir="t"/>
          </a:scene3d>
        </p:grpSpPr>
        <p:sp>
          <p:nvSpPr>
            <p:cNvPr id="5" name="Freeform 50"/>
            <p:cNvSpPr>
              <a:spLocks/>
            </p:cNvSpPr>
            <p:nvPr/>
          </p:nvSpPr>
          <p:spPr bwMode="gray">
            <a:xfrm>
              <a:off x="4937130" y="2033588"/>
              <a:ext cx="1730375" cy="2087562"/>
            </a:xfrm>
            <a:custGeom>
              <a:avLst/>
              <a:gdLst>
                <a:gd name="T0" fmla="*/ 2147483647 w 365"/>
                <a:gd name="T1" fmla="*/ 1004079605 h 437"/>
                <a:gd name="T2" fmla="*/ 2147483647 w 365"/>
                <a:gd name="T3" fmla="*/ 502042191 h 437"/>
                <a:gd name="T4" fmla="*/ 2147483647 w 365"/>
                <a:gd name="T5" fmla="*/ 0 h 437"/>
                <a:gd name="T6" fmla="*/ 2147483647 w 365"/>
                <a:gd name="T7" fmla="*/ 981259729 h 437"/>
                <a:gd name="T8" fmla="*/ 0 w 365"/>
                <a:gd name="T9" fmla="*/ 2147483647 h 437"/>
                <a:gd name="T10" fmla="*/ 404547466 w 365"/>
                <a:gd name="T11" fmla="*/ 2147483647 h 437"/>
                <a:gd name="T12" fmla="*/ 898989068 w 365"/>
                <a:gd name="T13" fmla="*/ 2147483647 h 437"/>
                <a:gd name="T14" fmla="*/ 2147483647 w 365"/>
                <a:gd name="T15" fmla="*/ 2147483647 h 437"/>
                <a:gd name="T16" fmla="*/ 2147483647 w 365"/>
                <a:gd name="T17" fmla="*/ 2147483647 h 437"/>
                <a:gd name="T18" fmla="*/ 2147483647 w 365"/>
                <a:gd name="T19" fmla="*/ 2147483647 h 437"/>
                <a:gd name="T20" fmla="*/ 2147483647 w 365"/>
                <a:gd name="T21" fmla="*/ 2147483647 h 437"/>
                <a:gd name="T22" fmla="*/ 2147483647 w 365"/>
                <a:gd name="T23" fmla="*/ 2147483647 h 437"/>
                <a:gd name="T24" fmla="*/ 2147483647 w 365"/>
                <a:gd name="T25" fmla="*/ 2147483647 h 437"/>
                <a:gd name="T26" fmla="*/ 2147483647 w 365"/>
                <a:gd name="T27" fmla="*/ 2147483647 h 437"/>
                <a:gd name="T28" fmla="*/ 2147483647 w 365"/>
                <a:gd name="T29" fmla="*/ 1004079605 h 4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437"/>
                <a:gd name="T47" fmla="*/ 365 w 365"/>
                <a:gd name="T48" fmla="*/ 437 h 4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437">
                  <a:moveTo>
                    <a:pt x="322" y="44"/>
                  </a:moveTo>
                  <a:cubicBezTo>
                    <a:pt x="304" y="22"/>
                    <a:pt x="304" y="22"/>
                    <a:pt x="304" y="22"/>
                  </a:cubicBezTo>
                  <a:cubicBezTo>
                    <a:pt x="286" y="0"/>
                    <a:pt x="286" y="0"/>
                    <a:pt x="286" y="0"/>
                  </a:cubicBezTo>
                  <a:cubicBezTo>
                    <a:pt x="286" y="43"/>
                    <a:pt x="286" y="43"/>
                    <a:pt x="286" y="43"/>
                  </a:cubicBezTo>
                  <a:cubicBezTo>
                    <a:pt x="127" y="46"/>
                    <a:pt x="0" y="176"/>
                    <a:pt x="0" y="335"/>
                  </a:cubicBezTo>
                  <a:cubicBezTo>
                    <a:pt x="0" y="371"/>
                    <a:pt x="6" y="405"/>
                    <a:pt x="18" y="437"/>
                  </a:cubicBezTo>
                  <a:cubicBezTo>
                    <a:pt x="40" y="377"/>
                    <a:pt x="40" y="377"/>
                    <a:pt x="40" y="377"/>
                  </a:cubicBezTo>
                  <a:cubicBezTo>
                    <a:pt x="115" y="389"/>
                    <a:pt x="115" y="389"/>
                    <a:pt x="115" y="389"/>
                  </a:cubicBezTo>
                  <a:cubicBezTo>
                    <a:pt x="100" y="342"/>
                    <a:pt x="105" y="289"/>
                    <a:pt x="132" y="242"/>
                  </a:cubicBezTo>
                  <a:cubicBezTo>
                    <a:pt x="165" y="185"/>
                    <a:pt x="224" y="152"/>
                    <a:pt x="286" y="149"/>
                  </a:cubicBezTo>
                  <a:cubicBezTo>
                    <a:pt x="286" y="191"/>
                    <a:pt x="286" y="191"/>
                    <a:pt x="286" y="191"/>
                  </a:cubicBezTo>
                  <a:cubicBezTo>
                    <a:pt x="304" y="169"/>
                    <a:pt x="304" y="169"/>
                    <a:pt x="304" y="169"/>
                  </a:cubicBezTo>
                  <a:cubicBezTo>
                    <a:pt x="319" y="151"/>
                    <a:pt x="319" y="151"/>
                    <a:pt x="319" y="151"/>
                  </a:cubicBezTo>
                  <a:cubicBezTo>
                    <a:pt x="365" y="96"/>
                    <a:pt x="365" y="96"/>
                    <a:pt x="365" y="96"/>
                  </a:cubicBezTo>
                  <a:lnTo>
                    <a:pt x="322" y="44"/>
                  </a:lnTo>
                  <a:close/>
                </a:path>
              </a:pathLst>
            </a:custGeom>
            <a:grpFill/>
            <a:ln w="0">
              <a:solidFill>
                <a:srgbClr val="FFFFFF"/>
              </a:solidFill>
              <a:round/>
              <a:headEnd/>
              <a:tailEnd/>
            </a:ln>
            <a:effectLst>
              <a:outerShdw blurRad="317500" dir="2700000" algn="ctr">
                <a:srgbClr val="000000">
                  <a:alpha val="43000"/>
                </a:srgbClr>
              </a:outerShdw>
            </a:effectLst>
            <a:sp3d extrusionH="127000" prstMaterial="matte">
              <a:bevelT w="0" h="0" prst="softRound"/>
              <a:bevelB w="0" h="0" prst="softRound"/>
              <a:contourClr>
                <a:schemeClr val="bg1"/>
              </a:contourClr>
            </a:sp3d>
          </p:spPr>
          <p:txBody>
            <a:bodyPr/>
            <a:lstStyle/>
            <a:p>
              <a:pPr defTabSz="1146749">
                <a:defRPr/>
              </a:pPr>
              <a:endParaRPr lang="de-DE" sz="2257" noProof="1">
                <a:solidFill>
                  <a:prstClr val="black"/>
                </a:solidFill>
                <a:latin typeface="Arial" charset="0"/>
                <a:ea typeface="宋体" charset="-122"/>
              </a:endParaRPr>
            </a:p>
          </p:txBody>
        </p:sp>
        <p:sp>
          <p:nvSpPr>
            <p:cNvPr id="6" name="Freeform 51"/>
            <p:cNvSpPr>
              <a:spLocks/>
            </p:cNvSpPr>
            <p:nvPr/>
          </p:nvSpPr>
          <p:spPr bwMode="gray">
            <a:xfrm>
              <a:off x="4965705" y="3906838"/>
              <a:ext cx="2428875" cy="1127125"/>
            </a:xfrm>
            <a:custGeom>
              <a:avLst/>
              <a:gdLst>
                <a:gd name="T0" fmla="*/ 2147483647 w 512"/>
                <a:gd name="T1" fmla="*/ 2147483647 h 236"/>
                <a:gd name="T2" fmla="*/ 2147483647 w 512"/>
                <a:gd name="T3" fmla="*/ 1596682593 h 236"/>
                <a:gd name="T4" fmla="*/ 2147483647 w 512"/>
                <a:gd name="T5" fmla="*/ 2147483647 h 236"/>
                <a:gd name="T6" fmla="*/ 2147483647 w 512"/>
                <a:gd name="T7" fmla="*/ 958008541 h 236"/>
                <a:gd name="T8" fmla="*/ 2147483647 w 512"/>
                <a:gd name="T9" fmla="*/ 479004271 h 236"/>
                <a:gd name="T10" fmla="*/ 2147483647 w 512"/>
                <a:gd name="T11" fmla="*/ 364954533 h 236"/>
                <a:gd name="T12" fmla="*/ 2147483647 w 512"/>
                <a:gd name="T13" fmla="*/ 273714669 h 236"/>
                <a:gd name="T14" fmla="*/ 967697791 w 512"/>
                <a:gd name="T15" fmla="*/ 0 h 236"/>
                <a:gd name="T16" fmla="*/ 450091344 w 512"/>
                <a:gd name="T17" fmla="*/ 1459822909 h 236"/>
                <a:gd name="T18" fmla="*/ 225045672 w 512"/>
                <a:gd name="T19" fmla="*/ 2052876767 h 236"/>
                <a:gd name="T20" fmla="*/ 0 w 512"/>
                <a:gd name="T21" fmla="*/ 2147483647 h 236"/>
                <a:gd name="T22" fmla="*/ 810162552 w 512"/>
                <a:gd name="T23" fmla="*/ 2147483647 h 236"/>
                <a:gd name="T24" fmla="*/ 2147483647 w 512"/>
                <a:gd name="T25" fmla="*/ 2147483647 h 236"/>
                <a:gd name="T26" fmla="*/ 2147483647 w 512"/>
                <a:gd name="T27" fmla="*/ 2147483647 h 236"/>
                <a:gd name="T28" fmla="*/ 2147483647 w 512"/>
                <a:gd name="T29" fmla="*/ 2147483647 h 2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2"/>
                <a:gd name="T46" fmla="*/ 0 h 236"/>
                <a:gd name="T47" fmla="*/ 512 w 512"/>
                <a:gd name="T48" fmla="*/ 236 h 2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2" h="236">
                  <a:moveTo>
                    <a:pt x="449" y="141"/>
                  </a:moveTo>
                  <a:cubicBezTo>
                    <a:pt x="422" y="70"/>
                    <a:pt x="422" y="70"/>
                    <a:pt x="422" y="70"/>
                  </a:cubicBezTo>
                  <a:cubicBezTo>
                    <a:pt x="365" y="132"/>
                    <a:pt x="270" y="148"/>
                    <a:pt x="194" y="104"/>
                  </a:cubicBezTo>
                  <a:cubicBezTo>
                    <a:pt x="166" y="89"/>
                    <a:pt x="145" y="67"/>
                    <a:pt x="129" y="42"/>
                  </a:cubicBezTo>
                  <a:cubicBezTo>
                    <a:pt x="165" y="21"/>
                    <a:pt x="165" y="21"/>
                    <a:pt x="165" y="21"/>
                  </a:cubicBezTo>
                  <a:cubicBezTo>
                    <a:pt x="137" y="16"/>
                    <a:pt x="137" y="16"/>
                    <a:pt x="137" y="16"/>
                  </a:cubicBezTo>
                  <a:cubicBezTo>
                    <a:pt x="114" y="12"/>
                    <a:pt x="114" y="12"/>
                    <a:pt x="114" y="12"/>
                  </a:cubicBezTo>
                  <a:cubicBezTo>
                    <a:pt x="43" y="0"/>
                    <a:pt x="43" y="0"/>
                    <a:pt x="43" y="0"/>
                  </a:cubicBezTo>
                  <a:cubicBezTo>
                    <a:pt x="20" y="64"/>
                    <a:pt x="20" y="64"/>
                    <a:pt x="20" y="64"/>
                  </a:cubicBezTo>
                  <a:cubicBezTo>
                    <a:pt x="10" y="90"/>
                    <a:pt x="10" y="90"/>
                    <a:pt x="10" y="90"/>
                  </a:cubicBezTo>
                  <a:cubicBezTo>
                    <a:pt x="0" y="116"/>
                    <a:pt x="0" y="116"/>
                    <a:pt x="0" y="116"/>
                  </a:cubicBezTo>
                  <a:cubicBezTo>
                    <a:pt x="36" y="96"/>
                    <a:pt x="36" y="96"/>
                    <a:pt x="36" y="96"/>
                  </a:cubicBezTo>
                  <a:cubicBezTo>
                    <a:pt x="88" y="180"/>
                    <a:pt x="181" y="236"/>
                    <a:pt x="287" y="236"/>
                  </a:cubicBezTo>
                  <a:cubicBezTo>
                    <a:pt x="377" y="236"/>
                    <a:pt x="458" y="195"/>
                    <a:pt x="512" y="130"/>
                  </a:cubicBezTo>
                  <a:lnTo>
                    <a:pt x="449" y="141"/>
                  </a:lnTo>
                  <a:close/>
                </a:path>
              </a:pathLst>
            </a:custGeom>
            <a:solidFill>
              <a:srgbClr val="0070C0"/>
            </a:solidFill>
            <a:ln w="0">
              <a:solidFill>
                <a:srgbClr val="FFFFFF"/>
              </a:solidFill>
              <a:round/>
              <a:headEnd/>
              <a:tailEnd/>
            </a:ln>
            <a:effectLst>
              <a:outerShdw blurRad="317500" dir="2700000" algn="ctr">
                <a:srgbClr val="000000">
                  <a:alpha val="43000"/>
                </a:srgbClr>
              </a:outerShdw>
            </a:effectLst>
            <a:sp3d extrusionH="127000" prstMaterial="matte">
              <a:bevelT w="0" h="0" prst="softRound"/>
              <a:bevelB w="0" h="0" prst="softRound"/>
              <a:contourClr>
                <a:schemeClr val="bg1"/>
              </a:contourClr>
            </a:sp3d>
          </p:spPr>
          <p:txBody>
            <a:bodyPr/>
            <a:lstStyle/>
            <a:p>
              <a:pPr defTabSz="1146749">
                <a:defRPr/>
              </a:pPr>
              <a:endParaRPr lang="de-DE" sz="2257" noProof="1">
                <a:solidFill>
                  <a:prstClr val="black"/>
                </a:solidFill>
                <a:latin typeface="Arial" charset="0"/>
                <a:ea typeface="宋体" charset="-122"/>
              </a:endParaRPr>
            </a:p>
          </p:txBody>
        </p:sp>
        <p:sp>
          <p:nvSpPr>
            <p:cNvPr id="7" name="Freeform 52"/>
            <p:cNvSpPr>
              <a:spLocks/>
            </p:cNvSpPr>
            <p:nvPr/>
          </p:nvSpPr>
          <p:spPr bwMode="gray">
            <a:xfrm>
              <a:off x="6521455" y="2259013"/>
              <a:ext cx="1198562" cy="2244725"/>
            </a:xfrm>
            <a:custGeom>
              <a:avLst/>
              <a:gdLst>
                <a:gd name="T0" fmla="*/ 2147483647 w 252"/>
                <a:gd name="T1" fmla="*/ 2147483647 h 470"/>
                <a:gd name="T2" fmla="*/ 2147483647 w 252"/>
                <a:gd name="T3" fmla="*/ 2147483647 h 470"/>
                <a:gd name="T4" fmla="*/ 180973380 w 252"/>
                <a:gd name="T5" fmla="*/ 0 h 470"/>
                <a:gd name="T6" fmla="*/ 1108451094 w 252"/>
                <a:gd name="T7" fmla="*/ 1117705898 h 470"/>
                <a:gd name="T8" fmla="*/ 0 w 252"/>
                <a:gd name="T9" fmla="*/ 2147483647 h 470"/>
                <a:gd name="T10" fmla="*/ 1176312516 w 252"/>
                <a:gd name="T11" fmla="*/ 2147483647 h 470"/>
                <a:gd name="T12" fmla="*/ 2147483647 w 252"/>
                <a:gd name="T13" fmla="*/ 2147483647 h 470"/>
                <a:gd name="T14" fmla="*/ 1968062703 w 252"/>
                <a:gd name="T15" fmla="*/ 2147483647 h 470"/>
                <a:gd name="T16" fmla="*/ 2147483647 w 252"/>
                <a:gd name="T17" fmla="*/ 2147483647 h 470"/>
                <a:gd name="T18" fmla="*/ 2147483647 w 252"/>
                <a:gd name="T19" fmla="*/ 2147483647 h 470"/>
                <a:gd name="T20" fmla="*/ 2147483647 w 252"/>
                <a:gd name="T21" fmla="*/ 2147483647 h 470"/>
                <a:gd name="T22" fmla="*/ 2147483647 w 252"/>
                <a:gd name="T23" fmla="*/ 2147483647 h 470"/>
                <a:gd name="T24" fmla="*/ 2147483647 w 252"/>
                <a:gd name="T25" fmla="*/ 2147483647 h 470"/>
                <a:gd name="T26" fmla="*/ 2147483647 w 252"/>
                <a:gd name="T27" fmla="*/ 2147483647 h 470"/>
                <a:gd name="T28" fmla="*/ 2147483647 w 252"/>
                <a:gd name="T29" fmla="*/ 2147483647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2"/>
                <a:gd name="T46" fmla="*/ 0 h 470"/>
                <a:gd name="T47" fmla="*/ 252 w 252"/>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2" h="470">
                  <a:moveTo>
                    <a:pt x="216" y="429"/>
                  </a:moveTo>
                  <a:cubicBezTo>
                    <a:pt x="238" y="387"/>
                    <a:pt x="251" y="339"/>
                    <a:pt x="251" y="288"/>
                  </a:cubicBezTo>
                  <a:cubicBezTo>
                    <a:pt x="251" y="144"/>
                    <a:pt x="146" y="23"/>
                    <a:pt x="8" y="0"/>
                  </a:cubicBezTo>
                  <a:cubicBezTo>
                    <a:pt x="49" y="49"/>
                    <a:pt x="49" y="49"/>
                    <a:pt x="49" y="49"/>
                  </a:cubicBezTo>
                  <a:cubicBezTo>
                    <a:pt x="0" y="107"/>
                    <a:pt x="0" y="107"/>
                    <a:pt x="0" y="107"/>
                  </a:cubicBezTo>
                  <a:cubicBezTo>
                    <a:pt x="18" y="111"/>
                    <a:pt x="35" y="118"/>
                    <a:pt x="52" y="127"/>
                  </a:cubicBezTo>
                  <a:cubicBezTo>
                    <a:pt x="139" y="177"/>
                    <a:pt x="170" y="287"/>
                    <a:pt x="123" y="375"/>
                  </a:cubicBezTo>
                  <a:cubicBezTo>
                    <a:pt x="87" y="354"/>
                    <a:pt x="87" y="354"/>
                    <a:pt x="87" y="354"/>
                  </a:cubicBezTo>
                  <a:cubicBezTo>
                    <a:pt x="97" y="381"/>
                    <a:pt x="97" y="381"/>
                    <a:pt x="97" y="381"/>
                  </a:cubicBezTo>
                  <a:cubicBezTo>
                    <a:pt x="105" y="403"/>
                    <a:pt x="105" y="403"/>
                    <a:pt x="105" y="403"/>
                  </a:cubicBezTo>
                  <a:cubicBezTo>
                    <a:pt x="130" y="470"/>
                    <a:pt x="130" y="470"/>
                    <a:pt x="130" y="470"/>
                  </a:cubicBezTo>
                  <a:cubicBezTo>
                    <a:pt x="197" y="459"/>
                    <a:pt x="197" y="459"/>
                    <a:pt x="197" y="459"/>
                  </a:cubicBezTo>
                  <a:cubicBezTo>
                    <a:pt x="224" y="454"/>
                    <a:pt x="224" y="454"/>
                    <a:pt x="224" y="454"/>
                  </a:cubicBezTo>
                  <a:cubicBezTo>
                    <a:pt x="252" y="450"/>
                    <a:pt x="252" y="450"/>
                    <a:pt x="252" y="450"/>
                  </a:cubicBezTo>
                  <a:lnTo>
                    <a:pt x="216" y="429"/>
                  </a:lnTo>
                  <a:close/>
                </a:path>
              </a:pathLst>
            </a:custGeom>
            <a:grpFill/>
            <a:ln w="0">
              <a:solidFill>
                <a:srgbClr val="FFFFFF"/>
              </a:solidFill>
              <a:round/>
              <a:headEnd/>
              <a:tailEnd/>
            </a:ln>
            <a:effectLst>
              <a:outerShdw blurRad="317500" dir="2700000" algn="ctr">
                <a:srgbClr val="000000">
                  <a:alpha val="43000"/>
                </a:srgbClr>
              </a:outerShdw>
            </a:effectLst>
            <a:sp3d extrusionH="127000" prstMaterial="matte">
              <a:bevelT w="0" h="0" prst="softRound"/>
              <a:bevelB w="0" h="0" prst="softRound"/>
              <a:contourClr>
                <a:schemeClr val="bg1"/>
              </a:contourClr>
            </a:sp3d>
          </p:spPr>
          <p:txBody>
            <a:bodyPr/>
            <a:lstStyle/>
            <a:p>
              <a:pPr defTabSz="1146749">
                <a:defRPr/>
              </a:pPr>
              <a:endParaRPr lang="de-DE" sz="2257" noProof="1">
                <a:solidFill>
                  <a:prstClr val="black"/>
                </a:solidFill>
                <a:latin typeface="Arial" charset="0"/>
                <a:ea typeface="宋体" charset="-122"/>
              </a:endParaRPr>
            </a:p>
          </p:txBody>
        </p:sp>
      </p:grpSp>
      <p:sp>
        <p:nvSpPr>
          <p:cNvPr id="8" name="Text Box 56"/>
          <p:cNvSpPr txBox="1">
            <a:spLocks noChangeArrowheads="1"/>
          </p:cNvSpPr>
          <p:nvPr/>
        </p:nvSpPr>
        <p:spPr bwMode="auto">
          <a:xfrm>
            <a:off x="6901412" y="911666"/>
            <a:ext cx="2592094" cy="1327799"/>
          </a:xfrm>
          <a:prstGeom prst="rect">
            <a:avLst/>
          </a:prstGeom>
          <a:noFill/>
          <a:ln w="9525">
            <a:noFill/>
            <a:miter lim="800000"/>
            <a:headEnd/>
            <a:tailEnd/>
          </a:ln>
        </p:spPr>
        <p:txBody>
          <a:bodyPr>
            <a:spAutoFit/>
          </a:bodyPr>
          <a:lstStyle/>
          <a:p>
            <a:pPr defTabSz="1146749" fontAlgn="base" latinLnBrk="1">
              <a:spcBef>
                <a:spcPct val="0"/>
              </a:spcBef>
              <a:spcAft>
                <a:spcPct val="0"/>
              </a:spcAft>
            </a:pPr>
            <a:r>
              <a:rPr kumimoji="1" lang="zh-CN" altLang="en-US" sz="2007" b="1" dirty="0">
                <a:solidFill>
                  <a:srgbClr val="0D0D0D"/>
                </a:solidFill>
                <a:latin typeface="微软雅黑" pitchFamily="34" charset="-122"/>
                <a:ea typeface="微软雅黑" pitchFamily="34" charset="-122"/>
              </a:rPr>
              <a:t>音乐配置：</a:t>
            </a:r>
            <a:endParaRPr kumimoji="1" lang="en-US" altLang="zh-CN" sz="2007" b="1" dirty="0">
              <a:solidFill>
                <a:srgbClr val="0D0D0D"/>
              </a:solidFill>
              <a:latin typeface="微软雅黑" pitchFamily="34" charset="-122"/>
              <a:ea typeface="微软雅黑" pitchFamily="34" charset="-122"/>
            </a:endParaRPr>
          </a:p>
          <a:p>
            <a:pPr defTabSz="1146749" fontAlgn="base" latinLnBrk="1">
              <a:spcBef>
                <a:spcPct val="0"/>
              </a:spcBef>
              <a:spcAft>
                <a:spcPct val="0"/>
              </a:spcAft>
            </a:pPr>
            <a:r>
              <a:rPr lang="zh-CN" altLang="en-US" sz="2007" dirty="0">
                <a:solidFill>
                  <a:srgbClr val="0D0D0D"/>
                </a:solidFill>
                <a:latin typeface="微软雅黑" pitchFamily="34" charset="-122"/>
                <a:ea typeface="微软雅黑" pitchFamily="34" charset="-122"/>
              </a:rPr>
              <a:t>包括游戏时的</a:t>
            </a:r>
            <a:r>
              <a:rPr lang="en-US" altLang="zh-CN" sz="2007" dirty="0">
                <a:solidFill>
                  <a:srgbClr val="0D0D0D"/>
                </a:solidFill>
                <a:latin typeface="微软雅黑" pitchFamily="34" charset="-122"/>
                <a:ea typeface="微软雅黑" pitchFamily="34" charset="-122"/>
              </a:rPr>
              <a:t>BGM</a:t>
            </a:r>
            <a:r>
              <a:rPr lang="zh-CN" altLang="en-US" sz="2007" dirty="0">
                <a:solidFill>
                  <a:srgbClr val="0D0D0D"/>
                </a:solidFill>
                <a:latin typeface="微软雅黑" pitchFamily="34" charset="-122"/>
                <a:ea typeface="微软雅黑" pitchFamily="34" charset="-122"/>
              </a:rPr>
              <a:t>，打击音效，胜利音效，死亡音效</a:t>
            </a:r>
          </a:p>
        </p:txBody>
      </p:sp>
      <p:sp>
        <p:nvSpPr>
          <p:cNvPr id="9" name="Text Box 56"/>
          <p:cNvSpPr txBox="1">
            <a:spLocks noChangeArrowheads="1"/>
          </p:cNvSpPr>
          <p:nvPr/>
        </p:nvSpPr>
        <p:spPr bwMode="auto">
          <a:xfrm>
            <a:off x="1007374" y="2604788"/>
            <a:ext cx="2592094" cy="1945533"/>
          </a:xfrm>
          <a:prstGeom prst="rect">
            <a:avLst/>
          </a:prstGeom>
          <a:noFill/>
          <a:ln w="9525">
            <a:noFill/>
            <a:miter lim="800000"/>
            <a:headEnd/>
            <a:tailEnd/>
          </a:ln>
        </p:spPr>
        <p:txBody>
          <a:bodyPr>
            <a:spAutoFit/>
          </a:bodyPr>
          <a:lstStyle/>
          <a:p>
            <a:pPr defTabSz="1146749" fontAlgn="base" latinLnBrk="1">
              <a:spcBef>
                <a:spcPct val="0"/>
              </a:spcBef>
              <a:spcAft>
                <a:spcPct val="0"/>
              </a:spcAft>
            </a:pPr>
            <a:r>
              <a:rPr kumimoji="1" lang="zh-CN" altLang="en-US" sz="2007" b="1" dirty="0">
                <a:solidFill>
                  <a:srgbClr val="0D0D0D"/>
                </a:solidFill>
                <a:latin typeface="微软雅黑" pitchFamily="34" charset="-122"/>
                <a:ea typeface="微软雅黑" pitchFamily="34" charset="-122"/>
              </a:rPr>
              <a:t>界面开发：</a:t>
            </a:r>
            <a:endParaRPr kumimoji="1" lang="en-US" altLang="zh-CN" sz="2007" b="1" dirty="0">
              <a:solidFill>
                <a:srgbClr val="0D0D0D"/>
              </a:solidFill>
              <a:latin typeface="微软雅黑" pitchFamily="34" charset="-122"/>
              <a:ea typeface="微软雅黑" pitchFamily="34" charset="-122"/>
            </a:endParaRPr>
          </a:p>
          <a:p>
            <a:pPr defTabSz="1146749" fontAlgn="base" latinLnBrk="1">
              <a:spcBef>
                <a:spcPct val="0"/>
              </a:spcBef>
              <a:spcAft>
                <a:spcPct val="0"/>
              </a:spcAft>
            </a:pPr>
            <a:r>
              <a:rPr lang="zh-CN" altLang="en-US" sz="2007" dirty="0">
                <a:solidFill>
                  <a:srgbClr val="0D0D0D"/>
                </a:solidFill>
                <a:latin typeface="微软雅黑" pitchFamily="34" charset="-122"/>
                <a:ea typeface="微软雅黑" pitchFamily="34" charset="-122"/>
              </a:rPr>
              <a:t>包括游戏的开始界面，选关界面到关卡的切换，关卡的地图设计以及随着主角死亡的重加载地图</a:t>
            </a:r>
          </a:p>
        </p:txBody>
      </p:sp>
      <p:sp>
        <p:nvSpPr>
          <p:cNvPr id="10" name="Text Box 56"/>
          <p:cNvSpPr txBox="1">
            <a:spLocks noChangeArrowheads="1"/>
          </p:cNvSpPr>
          <p:nvPr/>
        </p:nvSpPr>
        <p:spPr bwMode="auto">
          <a:xfrm>
            <a:off x="8618415" y="4448320"/>
            <a:ext cx="2594084" cy="1636666"/>
          </a:xfrm>
          <a:prstGeom prst="rect">
            <a:avLst/>
          </a:prstGeom>
          <a:noFill/>
          <a:ln w="9525">
            <a:noFill/>
            <a:miter lim="800000"/>
            <a:headEnd/>
            <a:tailEnd/>
          </a:ln>
        </p:spPr>
        <p:txBody>
          <a:bodyPr>
            <a:spAutoFit/>
          </a:bodyPr>
          <a:lstStyle/>
          <a:p>
            <a:pPr defTabSz="1146749" fontAlgn="base" latinLnBrk="1">
              <a:spcBef>
                <a:spcPct val="0"/>
              </a:spcBef>
              <a:spcAft>
                <a:spcPct val="0"/>
              </a:spcAft>
            </a:pPr>
            <a:r>
              <a:rPr kumimoji="1" lang="zh-CN" altLang="en-US" sz="2007" b="1" dirty="0">
                <a:solidFill>
                  <a:srgbClr val="0D0D0D"/>
                </a:solidFill>
                <a:latin typeface="微软雅黑" pitchFamily="34" charset="-122"/>
                <a:ea typeface="微软雅黑" pitchFamily="34" charset="-122"/>
              </a:rPr>
              <a:t>内容开发：</a:t>
            </a:r>
            <a:endParaRPr kumimoji="1" lang="en-US" altLang="zh-CN" sz="2007" b="1" dirty="0">
              <a:solidFill>
                <a:srgbClr val="0D0D0D"/>
              </a:solidFill>
              <a:latin typeface="微软雅黑" pitchFamily="34" charset="-122"/>
              <a:ea typeface="微软雅黑" pitchFamily="34" charset="-122"/>
            </a:endParaRPr>
          </a:p>
          <a:p>
            <a:pPr defTabSz="1146749" fontAlgn="base" latinLnBrk="1">
              <a:spcBef>
                <a:spcPct val="0"/>
              </a:spcBef>
              <a:spcAft>
                <a:spcPct val="0"/>
              </a:spcAft>
            </a:pPr>
            <a:r>
              <a:rPr lang="zh-CN" altLang="en-US" sz="2007" dirty="0">
                <a:solidFill>
                  <a:srgbClr val="0D0D0D"/>
                </a:solidFill>
                <a:latin typeface="微软雅黑" pitchFamily="34" charset="-122"/>
                <a:ea typeface="微软雅黑" pitchFamily="34" charset="-122"/>
              </a:rPr>
              <a:t>包括对怪物，机关，人物的图片动画设定以及刷新，主角死亡以及胜利条件的判定。</a:t>
            </a:r>
          </a:p>
        </p:txBody>
      </p:sp>
      <p:pic>
        <p:nvPicPr>
          <p:cNvPr id="11" name="Picture 3" descr="G:\韩坤\各类素材\好图\map-marker-flag-3-right-pink.png"/>
          <p:cNvPicPr>
            <a:picLocks noChangeAspect="1" noChangeArrowheads="1"/>
          </p:cNvPicPr>
          <p:nvPr/>
        </p:nvPicPr>
        <p:blipFill>
          <a:blip r:embed="rId4" cstate="print"/>
          <a:srcRect/>
          <a:stretch>
            <a:fillRect/>
          </a:stretch>
        </p:blipFill>
        <p:spPr bwMode="auto">
          <a:xfrm>
            <a:off x="107507" y="548233"/>
            <a:ext cx="2058545" cy="1827605"/>
          </a:xfrm>
          <a:prstGeom prst="rect">
            <a:avLst/>
          </a:prstGeom>
          <a:noFill/>
          <a:ln w="9525">
            <a:noFill/>
            <a:miter lim="800000"/>
            <a:headEnd/>
            <a:tailEnd/>
          </a:ln>
        </p:spPr>
      </p:pic>
      <p:grpSp>
        <p:nvGrpSpPr>
          <p:cNvPr id="12" name="组合 11"/>
          <p:cNvGrpSpPr>
            <a:grpSpLocks/>
          </p:cNvGrpSpPr>
          <p:nvPr/>
        </p:nvGrpSpPr>
        <p:grpSpPr bwMode="auto">
          <a:xfrm>
            <a:off x="1136780" y="2214579"/>
            <a:ext cx="2606029" cy="340436"/>
            <a:chOff x="673571" y="2200214"/>
            <a:chExt cx="1954213" cy="288729"/>
          </a:xfrm>
        </p:grpSpPr>
        <p:cxnSp>
          <p:nvCxnSpPr>
            <p:cNvPr id="13" name="Gerade Verbindung 17"/>
            <p:cNvCxnSpPr/>
            <p:nvPr/>
          </p:nvCxnSpPr>
          <p:spPr>
            <a:xfrm>
              <a:off x="673571" y="2488943"/>
              <a:ext cx="1954213"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a:off x="673571" y="2200214"/>
              <a:ext cx="398605" cy="273533"/>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grpSp>
      <p:grpSp>
        <p:nvGrpSpPr>
          <p:cNvPr id="15" name="组合 14"/>
          <p:cNvGrpSpPr>
            <a:grpSpLocks/>
          </p:cNvGrpSpPr>
          <p:nvPr/>
        </p:nvGrpSpPr>
        <p:grpSpPr bwMode="auto">
          <a:xfrm>
            <a:off x="8293905" y="4119828"/>
            <a:ext cx="2546305" cy="322519"/>
            <a:chOff x="6510860" y="3735291"/>
            <a:chExt cx="1908448" cy="274337"/>
          </a:xfrm>
        </p:grpSpPr>
        <p:cxnSp>
          <p:nvCxnSpPr>
            <p:cNvPr id="16" name="Gerade Verbindung 18"/>
            <p:cNvCxnSpPr/>
            <p:nvPr/>
          </p:nvCxnSpPr>
          <p:spPr>
            <a:xfrm>
              <a:off x="6543687" y="4009628"/>
              <a:ext cx="1875621"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a:off x="6510860" y="3735291"/>
              <a:ext cx="398402" cy="27433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grpSp>
      <p:grpSp>
        <p:nvGrpSpPr>
          <p:cNvPr id="18" name="组合 17"/>
          <p:cNvGrpSpPr>
            <a:grpSpLocks/>
          </p:cNvGrpSpPr>
          <p:nvPr/>
        </p:nvGrpSpPr>
        <p:grpSpPr bwMode="auto">
          <a:xfrm>
            <a:off x="6470281" y="1149471"/>
            <a:ext cx="366317" cy="893895"/>
            <a:chOff x="3269631" y="955576"/>
            <a:chExt cx="274338" cy="755650"/>
          </a:xfrm>
        </p:grpSpPr>
        <p:cxnSp>
          <p:nvCxnSpPr>
            <p:cNvPr id="19" name="Gerade Verbindung 20"/>
            <p:cNvCxnSpPr/>
            <p:nvPr/>
          </p:nvCxnSpPr>
          <p:spPr>
            <a:xfrm rot="5400000" flipH="1" flipV="1">
              <a:off x="3166144" y="1333401"/>
              <a:ext cx="75565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0" name="等腰三角形 19"/>
            <p:cNvSpPr>
              <a:spLocks noChangeArrowheads="1"/>
            </p:cNvSpPr>
            <p:nvPr/>
          </p:nvSpPr>
          <p:spPr bwMode="auto">
            <a:xfrm rot="-5400000">
              <a:off x="3207369" y="1017838"/>
              <a:ext cx="398862" cy="274338"/>
            </a:xfrm>
            <a:prstGeom prst="triangle">
              <a:avLst>
                <a:gd name="adj" fmla="val 50000"/>
              </a:avLst>
            </a:prstGeom>
            <a:solidFill>
              <a:srgbClr val="0070C0"/>
            </a:solidFill>
            <a:ln w="25400" algn="ctr">
              <a:noFill/>
              <a:miter lim="800000"/>
              <a:headEnd/>
              <a:tailEnd/>
            </a:ln>
          </p:spPr>
          <p:txBody>
            <a:bodyPr vert="eaVert" anchor="ctr"/>
            <a:lstStyle/>
            <a:p>
              <a:pPr algn="ctr" defTabSz="1146749">
                <a:defRPr/>
              </a:pPr>
              <a:endParaRPr lang="zh-CN" altLang="en-US" sz="2257">
                <a:solidFill>
                  <a:prstClr val="white"/>
                </a:solidFill>
                <a:latin typeface="Calibri"/>
                <a:ea typeface="宋体" panose="02010600030101010101" pitchFamily="2" charset="-122"/>
              </a:endParaRPr>
            </a:p>
          </p:txBody>
        </p:sp>
      </p:grpSp>
      <p:sp>
        <p:nvSpPr>
          <p:cNvPr id="21" name="Rectangle 18"/>
          <p:cNvSpPr>
            <a:spLocks noChangeArrowheads="1"/>
          </p:cNvSpPr>
          <p:nvPr/>
        </p:nvSpPr>
        <p:spPr bwMode="auto">
          <a:xfrm>
            <a:off x="1509953" y="763538"/>
            <a:ext cx="4606840" cy="493732"/>
          </a:xfrm>
          <a:prstGeom prst="rect">
            <a:avLst/>
          </a:prstGeom>
          <a:noFill/>
          <a:ln>
            <a:noFill/>
          </a:ln>
          <a:extLst/>
        </p:spPr>
        <p:txBody>
          <a:bodyPr anchor="ctr"/>
          <a:lstStyle/>
          <a:p>
            <a:pPr defTabSz="1146749" fontAlgn="base">
              <a:lnSpc>
                <a:spcPct val="120000"/>
              </a:lnSpc>
              <a:spcBef>
                <a:spcPct val="0"/>
              </a:spcBef>
              <a:spcAft>
                <a:spcPct val="0"/>
              </a:spcAft>
              <a:defRPr/>
            </a:pPr>
            <a:r>
              <a:rPr lang="zh-CN" altLang="en-US" sz="4400" b="1" dirty="0">
                <a:solidFill>
                  <a:srgbClr val="000000"/>
                </a:solidFill>
                <a:latin typeface="微软雅黑" pitchFamily="34" charset="-122"/>
                <a:ea typeface="微软雅黑" pitchFamily="34" charset="-122"/>
              </a:rPr>
              <a:t>要做哪些内容：</a:t>
            </a:r>
            <a:endParaRPr lang="en-US" altLang="zh-CN" sz="4400" b="1" dirty="0">
              <a:solidFill>
                <a:srgbClr val="000000"/>
              </a:solidFill>
              <a:latin typeface="微软雅黑" pitchFamily="34" charset="-122"/>
              <a:ea typeface="微软雅黑" pitchFamily="34" charset="-122"/>
            </a:endParaRPr>
          </a:p>
          <a:p>
            <a:pPr defTabSz="1146749" fontAlgn="base">
              <a:lnSpc>
                <a:spcPct val="120000"/>
              </a:lnSpc>
              <a:spcBef>
                <a:spcPct val="0"/>
              </a:spcBef>
              <a:spcAft>
                <a:spcPct val="0"/>
              </a:spcAft>
              <a:defRPr/>
            </a:pPr>
            <a:endParaRPr lang="zh-CN" altLang="en-US" sz="1129" dirty="0">
              <a:solidFill>
                <a:srgbClr val="000000"/>
              </a:solidFill>
              <a:latin typeface="Arial" pitchFamily="34" charset="0"/>
              <a:ea typeface="华文细黑" pitchFamily="2" charset="-122"/>
            </a:endParaRPr>
          </a:p>
        </p:txBody>
      </p:sp>
    </p:spTree>
    <p:extLst>
      <p:ext uri="{BB962C8B-B14F-4D97-AF65-F5344CB8AC3E}">
        <p14:creationId xmlns:p14="http://schemas.microsoft.com/office/powerpoint/2010/main" xmlns="" val="180431600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500"/>
                                        <p:tgtEl>
                                          <p:spTgt spid="12"/>
                                        </p:tgtEl>
                                      </p:cBhvr>
                                    </p:animEffect>
                                  </p:childTnLst>
                                </p:cTn>
                              </p:par>
                              <p:par>
                                <p:cTn id="15" presetID="2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par>
                                <p:cTn id="18" presetID="22" presetClass="entr" presetSubtype="2"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right)">
                                      <p:cBhvr>
                                        <p:cTn id="20" dur="500"/>
                                        <p:tgtEl>
                                          <p:spTgt spid="15"/>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anim calcmode="lin" valueType="num">
                                      <p:cBhvr>
                                        <p:cTn id="34" dur="500" fill="hold"/>
                                        <p:tgtEl>
                                          <p:spTgt spid="10"/>
                                        </p:tgtEl>
                                        <p:attrNameLst>
                                          <p:attrName>ppt_x</p:attrName>
                                        </p:attrNameLst>
                                      </p:cBhvr>
                                      <p:tavLst>
                                        <p:tav tm="0">
                                          <p:val>
                                            <p:strVal val="#ppt_x"/>
                                          </p:val>
                                        </p:tav>
                                        <p:tav tm="100000">
                                          <p:val>
                                            <p:strVal val="#ppt_x"/>
                                          </p:val>
                                        </p:tav>
                                      </p:tavLst>
                                    </p:anim>
                                    <p:anim calcmode="lin" valueType="num">
                                      <p:cBhvr>
                                        <p:cTn id="35" dur="5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Effect transition="in" filter="fade">
                                      <p:cBhvr>
                                        <p:cTn id="43" dur="750"/>
                                        <p:tgtEl>
                                          <p:spTgt spid="21">
                                            <p:txEl>
                                              <p:pRg st="0" end="0"/>
                                            </p:txEl>
                                          </p:spTgt>
                                        </p:tgtEl>
                                      </p:cBhvr>
                                    </p:animEffect>
                                    <p:anim calcmode="lin" valueType="num">
                                      <p:cBhvr>
                                        <p:cTn id="44" dur="7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45" dur="7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cstate="print"/>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具体分工</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0314" y="1816257"/>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xmlns="" val="177680788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xmlns="" id="{E340646A-01C4-46B8-AA7C-32340ED955B1}"/>
              </a:ext>
            </a:extLst>
          </p:cNvPr>
          <p:cNvPicPr>
            <a:picLocks noChangeAspect="1" noChangeArrowheads="1"/>
          </p:cNvPicPr>
          <p:nvPr/>
        </p:nvPicPr>
        <p:blipFill>
          <a:blip r:embed="rId3" cstate="print"/>
          <a:srcRect/>
          <a:stretch>
            <a:fillRect/>
          </a:stretch>
        </p:blipFill>
        <p:spPr bwMode="auto">
          <a:xfrm>
            <a:off x="19909" y="0"/>
            <a:ext cx="12192000" cy="6772891"/>
          </a:xfrm>
          <a:prstGeom prst="rect">
            <a:avLst/>
          </a:prstGeom>
          <a:noFill/>
          <a:ln w="9525">
            <a:noFill/>
            <a:miter lim="800000"/>
            <a:headEnd/>
            <a:tailEnd/>
          </a:ln>
        </p:spPr>
      </p:pic>
      <p:sp>
        <p:nvSpPr>
          <p:cNvPr id="28" name="TextBox 6"/>
          <p:cNvSpPr txBox="1"/>
          <p:nvPr/>
        </p:nvSpPr>
        <p:spPr>
          <a:xfrm>
            <a:off x="643048" y="2063275"/>
            <a:ext cx="10259414" cy="553998"/>
          </a:xfrm>
          <a:prstGeom prst="rect">
            <a:avLst/>
          </a:prstGeom>
          <a:noFill/>
        </p:spPr>
        <p:txBody>
          <a:bodyPr wrap="square">
            <a:spAutoFit/>
          </a:bodyPr>
          <a:lstStyle/>
          <a:p>
            <a:pPr defTabSz="1146749">
              <a:lnSpc>
                <a:spcPct val="125000"/>
              </a:lnSpc>
              <a:defRPr/>
            </a:pPr>
            <a:r>
              <a:rPr lang="zh-CN" altLang="zh-CN" sz="2400" dirty="0">
                <a:latin typeface="微软雅黑" panose="020B0503020204020204" pitchFamily="34" charset="-122"/>
                <a:ea typeface="微软雅黑" panose="020B0503020204020204" pitchFamily="34" charset="-122"/>
              </a:rPr>
              <a:t>主角的模型制作，主角移动，主角</a:t>
            </a:r>
            <a:r>
              <a:rPr lang="zh-CN" altLang="en-US" sz="2400" dirty="0">
                <a:latin typeface="微软雅黑" panose="020B0503020204020204" pitchFamily="34" charset="-122"/>
                <a:ea typeface="微软雅黑" panose="020B0503020204020204" pitchFamily="34" charset="-122"/>
              </a:rPr>
              <a:t>的死亡判断条件</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游戏胜利判断条件</a:t>
            </a:r>
            <a:endParaRPr lang="zh-CN" altLang="en-US" sz="2400" dirty="0">
              <a:solidFill>
                <a:srgbClr val="EEECE1">
                  <a:lumMod val="10000"/>
                </a:srgbClr>
              </a:solidFill>
              <a:latin typeface="微软雅黑" panose="020B0503020204020204" pitchFamily="34" charset="-122"/>
              <a:ea typeface="微软雅黑" panose="020B0503020204020204" pitchFamily="34" charset="-122"/>
            </a:endParaRPr>
          </a:p>
        </p:txBody>
      </p:sp>
      <p:sp>
        <p:nvSpPr>
          <p:cNvPr id="29" name="TextBox 6"/>
          <p:cNvSpPr txBox="1"/>
          <p:nvPr/>
        </p:nvSpPr>
        <p:spPr>
          <a:xfrm>
            <a:off x="660685" y="3667905"/>
            <a:ext cx="9257091" cy="646331"/>
          </a:xfrm>
          <a:prstGeom prst="rect">
            <a:avLst/>
          </a:prstGeom>
          <a:noFill/>
        </p:spPr>
        <p:txBody>
          <a:bodyPr wrap="square">
            <a:spAutoFit/>
          </a:bodyPr>
          <a:lstStyle/>
          <a:p>
            <a:pPr defTabSz="1146749">
              <a:lnSpc>
                <a:spcPct val="150000"/>
              </a:lnSpc>
              <a:defRPr/>
            </a:pPr>
            <a:r>
              <a:rPr lang="zh-CN" altLang="zh-CN" sz="2400" dirty="0">
                <a:latin typeface="微软雅黑" panose="020B0503020204020204" pitchFamily="34" charset="-122"/>
                <a:ea typeface="微软雅黑" panose="020B0503020204020204" pitchFamily="34" charset="-122"/>
              </a:rPr>
              <a:t>怪物的模型制作，怪物刷新，怪物移动，怪物死亡</a:t>
            </a:r>
            <a:r>
              <a:rPr lang="zh-CN" altLang="en-US" sz="2400" dirty="0">
                <a:latin typeface="微软雅黑" panose="020B0503020204020204" pitchFamily="34" charset="-122"/>
                <a:ea typeface="微软雅黑" panose="020B0503020204020204" pitchFamily="34" charset="-122"/>
              </a:rPr>
              <a:t>判断</a:t>
            </a:r>
            <a:endParaRPr lang="zh-CN" altLang="en-US" sz="2400" dirty="0">
              <a:solidFill>
                <a:srgbClr val="EEECE1">
                  <a:lumMod val="10000"/>
                </a:srgbClr>
              </a:solidFill>
              <a:latin typeface="微软雅黑" panose="020B0503020204020204" pitchFamily="34" charset="-122"/>
              <a:ea typeface="微软雅黑" panose="020B0503020204020204" pitchFamily="34" charset="-122"/>
            </a:endParaRPr>
          </a:p>
        </p:txBody>
      </p:sp>
      <p:sp>
        <p:nvSpPr>
          <p:cNvPr id="30" name="对角圆角矩形 29"/>
          <p:cNvSpPr/>
          <p:nvPr/>
        </p:nvSpPr>
        <p:spPr>
          <a:xfrm>
            <a:off x="738608" y="1635240"/>
            <a:ext cx="1901267" cy="453915"/>
          </a:xfrm>
          <a:prstGeom prst="round2DiagRect">
            <a:avLst>
              <a:gd name="adj1" fmla="val 30205"/>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r>
              <a:rPr lang="zh-CN" altLang="en-US" sz="2257" b="1" dirty="0">
                <a:solidFill>
                  <a:prstClr val="white"/>
                </a:solidFill>
                <a:latin typeface="微软雅黑" pitchFamily="34" charset="-122"/>
                <a:ea typeface="微软雅黑" pitchFamily="34" charset="-122"/>
              </a:rPr>
              <a:t>孙文韬：</a:t>
            </a:r>
          </a:p>
        </p:txBody>
      </p:sp>
      <p:sp>
        <p:nvSpPr>
          <p:cNvPr id="31" name="对角圆角矩形 30"/>
          <p:cNvSpPr/>
          <p:nvPr/>
        </p:nvSpPr>
        <p:spPr>
          <a:xfrm>
            <a:off x="738608" y="3215980"/>
            <a:ext cx="1901267" cy="451925"/>
          </a:xfrm>
          <a:prstGeom prst="round2DiagRect">
            <a:avLst>
              <a:gd name="adj1" fmla="val 30205"/>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r>
              <a:rPr lang="zh-CN" altLang="en-US" sz="2257" b="1" dirty="0">
                <a:solidFill>
                  <a:prstClr val="white"/>
                </a:solidFill>
                <a:latin typeface="微软雅黑" pitchFamily="34" charset="-122"/>
                <a:ea typeface="微软雅黑" pitchFamily="34" charset="-122"/>
              </a:rPr>
              <a:t>韩旭：</a:t>
            </a:r>
          </a:p>
        </p:txBody>
      </p:sp>
      <p:sp>
        <p:nvSpPr>
          <p:cNvPr id="32" name="对角圆角矩形 31"/>
          <p:cNvSpPr/>
          <p:nvPr/>
        </p:nvSpPr>
        <p:spPr>
          <a:xfrm>
            <a:off x="738608" y="4562259"/>
            <a:ext cx="1901267" cy="449933"/>
          </a:xfrm>
          <a:prstGeom prst="round2DiagRect">
            <a:avLst>
              <a:gd name="adj1" fmla="val 30205"/>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r>
              <a:rPr lang="zh-CN" altLang="en-US" sz="2257" b="1" dirty="0">
                <a:solidFill>
                  <a:prstClr val="white"/>
                </a:solidFill>
                <a:latin typeface="微软雅黑" pitchFamily="34" charset="-122"/>
                <a:ea typeface="微软雅黑" pitchFamily="34" charset="-122"/>
              </a:rPr>
              <a:t>沈路通：</a:t>
            </a:r>
          </a:p>
        </p:txBody>
      </p:sp>
      <p:sp>
        <p:nvSpPr>
          <p:cNvPr id="33" name="TextBox 6"/>
          <p:cNvSpPr txBox="1"/>
          <p:nvPr/>
        </p:nvSpPr>
        <p:spPr>
          <a:xfrm>
            <a:off x="643047" y="5084370"/>
            <a:ext cx="9054868" cy="511807"/>
          </a:xfrm>
          <a:prstGeom prst="rect">
            <a:avLst/>
          </a:prstGeom>
          <a:noFill/>
        </p:spPr>
        <p:txBody>
          <a:bodyPr wrap="square">
            <a:spAutoFit/>
          </a:bodyPr>
          <a:lstStyle>
            <a:defPPr>
              <a:defRPr lang="zh-CN"/>
            </a:defPPr>
            <a:lvl1pPr fontAlgn="auto">
              <a:lnSpc>
                <a:spcPct val="125000"/>
              </a:lnSpc>
              <a:spcBef>
                <a:spcPts val="0"/>
              </a:spcBef>
              <a:spcAft>
                <a:spcPts val="0"/>
              </a:spcAft>
              <a:defRPr sz="1400">
                <a:solidFill>
                  <a:schemeClr val="bg1"/>
                </a:solidFill>
                <a:latin typeface="Calibri"/>
                <a:ea typeface="微软雅黑"/>
              </a:defRPr>
            </a:lvl1pPr>
          </a:lstStyle>
          <a:p>
            <a:pPr defTabSz="1146749">
              <a:defRPr/>
            </a:pPr>
            <a:r>
              <a:rPr lang="zh-CN" altLang="en-US" sz="2400" dirty="0">
                <a:solidFill>
                  <a:srgbClr val="EEECE1">
                    <a:lumMod val="10000"/>
                  </a:srgbClr>
                </a:solidFill>
                <a:latin typeface="微软雅黑" panose="020B0503020204020204" pitchFamily="34" charset="-122"/>
                <a:ea typeface="微软雅黑" panose="020B0503020204020204" pitchFamily="34" charset="-122"/>
              </a:rPr>
              <a:t>场景制作，场景动画实现，游戏镜头移动，切换，加载</a:t>
            </a:r>
          </a:p>
        </p:txBody>
      </p:sp>
    </p:spTree>
    <p:extLst>
      <p:ext uri="{BB962C8B-B14F-4D97-AF65-F5344CB8AC3E}">
        <p14:creationId xmlns:p14="http://schemas.microsoft.com/office/powerpoint/2010/main" xmlns="" val="232627876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25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1000" fill="hold"/>
                                        <p:tgtEl>
                                          <p:spTgt spid="28"/>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1000"/>
                                        <p:tgtEl>
                                          <p:spTgt spid="32"/>
                                        </p:tgtEl>
                                      </p:cBhvr>
                                    </p:animEffect>
                                    <p:anim calcmode="lin" valueType="num">
                                      <p:cBhvr>
                                        <p:cTn id="31" dur="1000" fill="hold"/>
                                        <p:tgtEl>
                                          <p:spTgt spid="32"/>
                                        </p:tgtEl>
                                        <p:attrNameLst>
                                          <p:attrName>ppt_x</p:attrName>
                                        </p:attrNameLst>
                                      </p:cBhvr>
                                      <p:tavLst>
                                        <p:tav tm="0">
                                          <p:val>
                                            <p:strVal val="#ppt_x"/>
                                          </p:val>
                                        </p:tav>
                                        <p:tav tm="100000">
                                          <p:val>
                                            <p:strVal val="#ppt_x"/>
                                          </p:val>
                                        </p:tav>
                                      </p:tavLst>
                                    </p:anim>
                                    <p:anim calcmode="lin" valueType="num">
                                      <p:cBhvr>
                                        <p:cTn id="32" dur="1000" fill="hold"/>
                                        <p:tgtEl>
                                          <p:spTgt spid="3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25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
                                          </p:val>
                                        </p:tav>
                                        <p:tav tm="100000">
                                          <p:val>
                                            <p:strVal val="#ppt_x"/>
                                          </p:val>
                                        </p:tav>
                                      </p:tavLst>
                                    </p:anim>
                                    <p:anim calcmode="lin" valueType="num">
                                      <p:cBhvr>
                                        <p:cTn id="3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1" grpId="0" animBg="1"/>
      <p:bldP spid="32" grpId="0" animBg="1"/>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cstate="print"/>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将用到的参考资料</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0314" y="1795693"/>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xmlns="" val="357318594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47D6AF08-90E2-4A7B-9FDB-C5FF28537CED}"/>
              </a:ext>
            </a:extLst>
          </p:cNvPr>
          <p:cNvPicPr>
            <a:picLocks noChangeAspect="1"/>
          </p:cNvPicPr>
          <p:nvPr/>
        </p:nvPicPr>
        <p:blipFill>
          <a:blip r:embed="rId3" cstate="print"/>
          <a:stretch>
            <a:fillRect/>
          </a:stretch>
        </p:blipFill>
        <p:spPr>
          <a:xfrm>
            <a:off x="-84269" y="0"/>
            <a:ext cx="12192000" cy="6772656"/>
          </a:xfrm>
          <a:prstGeom prst="rect">
            <a:avLst/>
          </a:prstGeom>
        </p:spPr>
      </p:pic>
      <p:sp>
        <p:nvSpPr>
          <p:cNvPr id="19" name="TextBox 17"/>
          <p:cNvSpPr txBox="1">
            <a:spLocks noChangeArrowheads="1"/>
          </p:cNvSpPr>
          <p:nvPr/>
        </p:nvSpPr>
        <p:spPr bwMode="auto">
          <a:xfrm flipH="1">
            <a:off x="6313006" y="3198061"/>
            <a:ext cx="1674309" cy="632737"/>
          </a:xfrm>
          <a:prstGeom prst="rect">
            <a:avLst/>
          </a:prstGeom>
          <a:no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点击添加文本    </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点击添加本</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p:txBody>
      </p:sp>
      <p:sp>
        <p:nvSpPr>
          <p:cNvPr id="22" name="TextBox 18"/>
          <p:cNvSpPr txBox="1">
            <a:spLocks noChangeArrowheads="1"/>
          </p:cNvSpPr>
          <p:nvPr/>
        </p:nvSpPr>
        <p:spPr bwMode="auto">
          <a:xfrm flipH="1">
            <a:off x="993437" y="3128383"/>
            <a:ext cx="1674309" cy="632738"/>
          </a:xfrm>
          <a:prstGeom prst="rect">
            <a:avLst/>
          </a:prstGeom>
          <a:no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点击添加文本    </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点击加文本</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p:txBody>
      </p:sp>
      <p:sp>
        <p:nvSpPr>
          <p:cNvPr id="26" name="TextBox 25"/>
          <p:cNvSpPr txBox="1"/>
          <p:nvPr/>
        </p:nvSpPr>
        <p:spPr>
          <a:xfrm>
            <a:off x="2184964" y="1483103"/>
            <a:ext cx="7822072" cy="4062651"/>
          </a:xfrm>
          <a:prstGeom prst="rect">
            <a:avLst/>
          </a:prstGeom>
          <a:noFill/>
        </p:spPr>
        <p:txBody>
          <a:bodyPr>
            <a:spAutoFit/>
          </a:bodyPr>
          <a:lstStyle/>
          <a:p>
            <a:pPr defTabSz="1213719">
              <a:lnSpc>
                <a:spcPct val="150000"/>
              </a:lnSpc>
              <a:defRPr/>
            </a:pPr>
            <a:r>
              <a:rPr lang="zh-CN" altLang="en-US" sz="4400" b="1" dirty="0">
                <a:solidFill>
                  <a:srgbClr val="4F81BD"/>
                </a:solidFill>
                <a:latin typeface="宋体" panose="02010600030101010101" pitchFamily="2" charset="-122"/>
                <a:ea typeface="宋体" panose="02010600030101010101" pitchFamily="2" charset="-122"/>
              </a:rPr>
              <a:t>将用到的参考资料：</a:t>
            </a:r>
            <a:endParaRPr lang="en-US" altLang="zh-CN" sz="4400" b="1" dirty="0">
              <a:solidFill>
                <a:srgbClr val="4F81BD"/>
              </a:solidFill>
              <a:latin typeface="宋体" panose="02010600030101010101" pitchFamily="2" charset="-122"/>
              <a:ea typeface="宋体" panose="02010600030101010101" pitchFamily="2" charset="-122"/>
            </a:endParaRPr>
          </a:p>
          <a:p>
            <a:pPr lvl="0"/>
            <a:r>
              <a:rPr lang="en-US" altLang="zh-CN" sz="2400" dirty="0"/>
              <a:t>【1】</a:t>
            </a:r>
            <a:r>
              <a:rPr lang="zh-CN" altLang="zh-CN" sz="2400" dirty="0"/>
              <a:t>吴苑瑜、曾奕霖、余秉学、白乃远编著，</a:t>
            </a:r>
            <a:r>
              <a:rPr lang="en-US" altLang="zh-CN" sz="2400" dirty="0"/>
              <a:t>Unity 2D</a:t>
            </a:r>
            <a:r>
              <a:rPr lang="zh-CN" altLang="zh-CN" sz="2400" dirty="0"/>
              <a:t>手机游戏设计从入门到实践，北京：清华大学出版社，</a:t>
            </a:r>
            <a:r>
              <a:rPr lang="en-US" altLang="zh-CN" sz="2400" dirty="0"/>
              <a:t>2017</a:t>
            </a:r>
          </a:p>
          <a:p>
            <a:r>
              <a:rPr lang="en-US" altLang="zh-CN" sz="2400" dirty="0"/>
              <a:t>【2】</a:t>
            </a:r>
            <a:r>
              <a:rPr lang="zh-CN" altLang="zh-CN" sz="2400" dirty="0"/>
              <a:t>华清远见</a:t>
            </a:r>
            <a:r>
              <a:rPr lang="en-US" altLang="zh-CN" sz="2400" dirty="0"/>
              <a:t>3G</a:t>
            </a:r>
            <a:r>
              <a:rPr lang="zh-CN" altLang="zh-CN" sz="2400" dirty="0"/>
              <a:t>学院、郑萌等编著，</a:t>
            </a:r>
            <a:r>
              <a:rPr lang="en-US" altLang="zh-CN" sz="2400" dirty="0"/>
              <a:t>Android</a:t>
            </a:r>
            <a:r>
              <a:rPr lang="zh-CN" altLang="zh-CN" sz="2400" dirty="0"/>
              <a:t>游戏开发案例与关键技术，北京：电子工业出版社，</a:t>
            </a:r>
            <a:r>
              <a:rPr lang="en-US" altLang="zh-CN" sz="2400" dirty="0"/>
              <a:t>2013</a:t>
            </a:r>
            <a:endParaRPr lang="zh-CN" altLang="zh-CN" sz="2400" dirty="0"/>
          </a:p>
          <a:p>
            <a:r>
              <a:rPr lang="en-US" altLang="zh-CN" sz="2400" dirty="0"/>
              <a:t>【3】</a:t>
            </a:r>
            <a:r>
              <a:rPr lang="zh-CN" altLang="zh-CN" sz="2400" dirty="0"/>
              <a:t>明日科技编著，</a:t>
            </a:r>
            <a:r>
              <a:rPr lang="en-US" altLang="zh-CN" sz="2400" dirty="0"/>
              <a:t>Android</a:t>
            </a:r>
            <a:r>
              <a:rPr lang="zh-CN" altLang="zh-CN" sz="2400" dirty="0"/>
              <a:t>开发从入门到精通，北京：清华大学出版社，</a:t>
            </a:r>
            <a:r>
              <a:rPr lang="en-US" altLang="zh-CN" sz="2400" dirty="0"/>
              <a:t>2018</a:t>
            </a:r>
          </a:p>
          <a:p>
            <a:endParaRPr lang="zh-CN" altLang="zh-CN" sz="2400" dirty="0"/>
          </a:p>
          <a:p>
            <a:pPr lvl="0"/>
            <a:r>
              <a:rPr lang="zh-CN" altLang="en-US" sz="2400" dirty="0"/>
              <a:t>后续参考资料会根据实际需求继续增加。</a:t>
            </a:r>
            <a:endParaRPr lang="zh-CN" altLang="zh-CN" sz="2400" dirty="0"/>
          </a:p>
        </p:txBody>
      </p:sp>
    </p:spTree>
    <p:extLst>
      <p:ext uri="{BB962C8B-B14F-4D97-AF65-F5344CB8AC3E}">
        <p14:creationId xmlns:p14="http://schemas.microsoft.com/office/powerpoint/2010/main" xmlns="" val="82280594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cstate="print"/>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cstate="print"/>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cstate="print"/>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cstate="print"/>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2776632" y="3429001"/>
            <a:ext cx="9978169" cy="1010188"/>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6000"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xmlns=""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srcRect/>
          <a:stretch>
            <a:fillRect/>
          </a:stretch>
        </p:blipFill>
        <p:spPr bwMode="auto">
          <a:xfrm>
            <a:off x="2552700" y="1085850"/>
            <a:ext cx="7086600" cy="4686300"/>
          </a:xfrm>
          <a:prstGeom prst="rect">
            <a:avLst/>
          </a:prstGeom>
          <a:noFill/>
          <a:ln w="9525">
            <a:noFill/>
            <a:miter lim="800000"/>
            <a:headEnd/>
            <a:tailEnd/>
          </a:ln>
        </p:spPr>
      </p:pic>
      <p:sp>
        <p:nvSpPr>
          <p:cNvPr id="8" name="动作按钮: 自定义 7">
            <a:hlinkClick r:id="rId3" action="ppaction://hlinksldjump" highlightClick="1"/>
          </p:cNvPr>
          <p:cNvSpPr/>
          <p:nvPr/>
        </p:nvSpPr>
        <p:spPr>
          <a:xfrm>
            <a:off x="2589291" y="1113576"/>
            <a:ext cx="878186" cy="316872"/>
          </a:xfrm>
          <a:prstGeom prst="actionButtonBlank">
            <a:avLst/>
          </a:prstGeom>
          <a:solidFill>
            <a:schemeClr val="bg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r>
              <a:rPr lang="zh-CN" altLang="zh-CN" sz="1800" dirty="0" smtClean="0"/>
              <a:t>问题</a:t>
            </a:r>
            <a:r>
              <a:rPr lang="en-US" altLang="zh-CN" sz="1800" dirty="0" smtClean="0"/>
              <a:t>1</a:t>
            </a:r>
            <a:r>
              <a:rPr lang="zh-CN" altLang="zh-CN" sz="1800" dirty="0" smtClean="0"/>
              <a:t>：你觉得《超级马里奥兄弟》（也被台湾盗版商错译为《超级玛丽》）这款游戏有什么吸引人的地方？</a:t>
            </a:r>
          </a:p>
          <a:p>
            <a:r>
              <a:rPr lang="en-US" altLang="zh-CN" sz="1800" dirty="0" smtClean="0"/>
              <a:t> </a:t>
            </a:r>
            <a:endParaRPr lang="zh-CN" altLang="zh-CN" sz="1800" dirty="0" smtClean="0"/>
          </a:p>
          <a:p>
            <a:r>
              <a:rPr lang="zh-CN" altLang="zh-CN" sz="1800" dirty="0" smtClean="0"/>
              <a:t>同样的关卡，每一次玩的时候都能带来不同的乐趣。这个游戏给玩家带来的总是一模一样的阻碍，而玩家要考虑的就是该怎样解决这些难题。</a:t>
            </a:r>
          </a:p>
          <a:p>
            <a:r>
              <a:rPr lang="zh-CN" altLang="zh-CN" sz="1800" dirty="0" smtClean="0"/>
              <a:t>玩法易上手</a:t>
            </a:r>
            <a:r>
              <a:rPr lang="en-US" altLang="zh-CN" sz="1800" dirty="0" smtClean="0"/>
              <a:t>, </a:t>
            </a:r>
            <a:r>
              <a:rPr lang="zh-CN" altLang="zh-CN" sz="1800" dirty="0" smtClean="0"/>
              <a:t>玩法比较轻松，难度循序渐进不至于让人沮丧没有成就感，分支路线恰当。</a:t>
            </a:r>
          </a:p>
          <a:p>
            <a:r>
              <a:rPr lang="zh-CN" altLang="zh-CN" sz="1800" dirty="0" smtClean="0"/>
              <a:t>在当年信息技术极度不发达的时代，超级玛丽作为红白机游戏时代的开创者，以其精简的画风和独特的构思提升了玩家的游戏体验。</a:t>
            </a:r>
          </a:p>
          <a:p>
            <a:r>
              <a:rPr lang="zh-CN" altLang="zh-CN" sz="1800" dirty="0" smtClean="0"/>
              <a:t>游戏闯关方式多样。虽然关卡中怪物是在固定地点固定时间出现的，可是玩家在解决这些难题的时候可以采用各种各样的方式，你可以踩死怪物，也可以躲避怪物，甚至可以选择彩蛋直接跳关，到底如何通过这就在于玩家自己的选择。 </a:t>
            </a:r>
          </a:p>
          <a:p>
            <a:r>
              <a:rPr lang="zh-CN" altLang="zh-CN" sz="1800" dirty="0" smtClean="0"/>
              <a:t>因为它地图中的彩蛋，和各种陷阱，让人失败后感到很不服气，想继续挑战。</a:t>
            </a:r>
          </a:p>
          <a:p>
            <a:r>
              <a:rPr lang="en-US" altLang="zh-CN" sz="1800" dirty="0" smtClean="0"/>
              <a:t> </a:t>
            </a:r>
            <a:endParaRPr lang="zh-CN" altLang="zh-CN" sz="1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r>
              <a:rPr lang="zh-CN" altLang="zh-CN" sz="1800" dirty="0" smtClean="0"/>
              <a:t>问题</a:t>
            </a:r>
            <a:r>
              <a:rPr lang="en-US" altLang="zh-CN" sz="1800" dirty="0" smtClean="0"/>
              <a:t>2</a:t>
            </a:r>
            <a:r>
              <a:rPr lang="zh-CN" altLang="zh-CN" sz="1800" dirty="0" smtClean="0"/>
              <a:t>：你觉得这款游戏有哪些不足之处或是有哪些可以增加的元素？</a:t>
            </a:r>
          </a:p>
          <a:p>
            <a:r>
              <a:rPr lang="zh-CN" altLang="zh-CN" sz="1800" dirty="0" smtClean="0"/>
              <a:t>可增加：</a:t>
            </a:r>
          </a:p>
          <a:p>
            <a:r>
              <a:rPr lang="zh-CN" altLang="zh-CN" sz="1800" dirty="0" smtClean="0"/>
              <a:t>可以增加一些游戏里的隐藏条件，在玩家达成隐藏成就后，能够获得额外奖励或者开启额外的故事关卡。</a:t>
            </a:r>
          </a:p>
          <a:p>
            <a:r>
              <a:rPr lang="zh-CN" altLang="zh-CN" sz="1800" dirty="0" smtClean="0"/>
              <a:t>可以增加宠物机制，不同的宠物赋予角色不同的能力，可玩性更高。</a:t>
            </a:r>
          </a:p>
          <a:p>
            <a:r>
              <a:rPr lang="en-US" altLang="zh-CN" sz="1800" dirty="0" smtClean="0"/>
              <a:t> </a:t>
            </a:r>
            <a:endParaRPr lang="zh-CN" altLang="zh-CN" sz="1800" dirty="0" smtClean="0"/>
          </a:p>
          <a:p>
            <a:r>
              <a:rPr lang="zh-CN" altLang="zh-CN" sz="1800" dirty="0" smtClean="0"/>
              <a:t>不足：</a:t>
            </a:r>
          </a:p>
          <a:p>
            <a:r>
              <a:rPr lang="zh-CN" altLang="zh-CN" sz="1800" dirty="0" smtClean="0"/>
              <a:t>关卡模式太过单一，相同的游戏玩家在通过几次的尝试后便容易失去对游戏的兴趣</a:t>
            </a:r>
          </a:p>
          <a:p>
            <a:r>
              <a:rPr lang="zh-CN" altLang="zh-CN" sz="1800" dirty="0" smtClean="0"/>
              <a:t>剧情简单没有悬念，道具和敌人种类少，只有主线目标</a:t>
            </a:r>
          </a:p>
          <a:p>
            <a:endParaRPr lang="zh-CN" altLang="en-US" sz="1800" dirty="0" smtClean="0"/>
          </a:p>
          <a:p>
            <a:endParaRPr lang="zh-CN"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r>
              <a:rPr lang="zh-CN" altLang="zh-CN" sz="1800" dirty="0" smtClean="0"/>
              <a:t>问题</a:t>
            </a:r>
            <a:r>
              <a:rPr lang="en-US" altLang="zh-CN" sz="1800" dirty="0" smtClean="0"/>
              <a:t>3</a:t>
            </a:r>
            <a:r>
              <a:rPr lang="zh-CN" altLang="zh-CN" sz="1800" dirty="0" smtClean="0"/>
              <a:t>：如果让你去玩一款这种类型的游戏，你希望它的关卡设置像经典版的马里奥一样循规蹈矩，还是希望更出人意料一些？</a:t>
            </a:r>
          </a:p>
          <a:p>
            <a:r>
              <a:rPr lang="en-US" altLang="zh-CN" sz="1800" dirty="0" smtClean="0"/>
              <a:t> </a:t>
            </a:r>
            <a:endParaRPr lang="zh-CN" altLang="zh-CN" sz="1800" dirty="0" smtClean="0"/>
          </a:p>
          <a:p>
            <a:r>
              <a:rPr lang="zh-CN" altLang="zh-CN" sz="1800" dirty="0" smtClean="0"/>
              <a:t>大部分人觉得如果关卡设置能够更加出人意料。这样的话可玩性就能提高很多，也能更加吸引玩家，在玩家被完全出乎意料的陷阱淘汰掉时，他们内心肯定会很不服气，从而继续玩下去。</a:t>
            </a:r>
          </a:p>
          <a:p>
            <a:r>
              <a:rPr lang="zh-CN" altLang="zh-CN" sz="1800" dirty="0" smtClean="0"/>
              <a:t>更出人意料一下（马里奥制造里面有很多玩家设计的关卡都挺有意思的）</a:t>
            </a:r>
          </a:p>
          <a:p>
            <a:r>
              <a:rPr lang="zh-CN" altLang="zh-CN" sz="1800" dirty="0" smtClean="0"/>
              <a:t>希望出乎意料点</a:t>
            </a:r>
            <a:r>
              <a:rPr lang="en-US" altLang="zh-CN" sz="1800" dirty="0" smtClean="0"/>
              <a:t> </a:t>
            </a:r>
            <a:r>
              <a:rPr lang="zh-CN" altLang="zh-CN" sz="1800" dirty="0" smtClean="0"/>
              <a:t>最近很火的游戏很大一个因素就是自由，能让玩家长时间游玩得到一些新的感觉 </a:t>
            </a:r>
          </a:p>
          <a:p>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cstate="print"/>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a:solidFill>
                  <a:prstClr val="white"/>
                </a:solidFill>
                <a:latin typeface="微软雅黑" pitchFamily="34" charset="-122"/>
                <a:ea typeface="微软雅黑" pitchFamily="34" charset="-122"/>
              </a:rPr>
              <a:t>目录页</a:t>
            </a:r>
          </a:p>
        </p:txBody>
      </p:sp>
      <p:sp>
        <p:nvSpPr>
          <p:cNvPr id="21" name="TextBox 20"/>
          <p:cNvSpPr txBox="1"/>
          <p:nvPr/>
        </p:nvSpPr>
        <p:spPr>
          <a:xfrm>
            <a:off x="3738827" y="198364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想做什么</a:t>
            </a:r>
          </a:p>
        </p:txBody>
      </p:sp>
      <p:sp>
        <p:nvSpPr>
          <p:cNvPr id="22" name="TextBox 21"/>
          <p:cNvSpPr txBox="1"/>
          <p:nvPr/>
        </p:nvSpPr>
        <p:spPr>
          <a:xfrm>
            <a:off x="3738827" y="272905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做这个的原因</a:t>
            </a:r>
          </a:p>
        </p:txBody>
      </p:sp>
      <p:sp>
        <p:nvSpPr>
          <p:cNvPr id="23" name="TextBox 22"/>
          <p:cNvSpPr txBox="1"/>
          <p:nvPr/>
        </p:nvSpPr>
        <p:spPr>
          <a:xfrm>
            <a:off x="3738827" y="349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如何去做</a:t>
            </a:r>
          </a:p>
        </p:txBody>
      </p:sp>
      <p:sp>
        <p:nvSpPr>
          <p:cNvPr id="24" name="TextBox 23"/>
          <p:cNvSpPr txBox="1"/>
          <p:nvPr/>
        </p:nvSpPr>
        <p:spPr>
          <a:xfrm>
            <a:off x="3738827" y="427751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要做哪些内容</a:t>
            </a:r>
          </a:p>
        </p:txBody>
      </p:sp>
      <p:grpSp>
        <p:nvGrpSpPr>
          <p:cNvPr id="25" name="组合 24"/>
          <p:cNvGrpSpPr>
            <a:grpSpLocks/>
          </p:cNvGrpSpPr>
          <p:nvPr/>
        </p:nvGrpSpPr>
        <p:grpSpPr bwMode="auto">
          <a:xfrm>
            <a:off x="2886741" y="185821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86741" y="2616728"/>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2</a:t>
              </a:r>
              <a:endParaRPr lang="zh-CN" altLang="en-US" sz="5016" b="1">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86741" y="3373167"/>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3</a:t>
              </a:r>
              <a:endParaRPr lang="zh-CN" altLang="en-US" sz="5016" b="1" dirty="0">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77741" y="4132181"/>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1" name="TextBox 23">
            <a:extLst>
              <a:ext uri="{FF2B5EF4-FFF2-40B4-BE49-F238E27FC236}">
                <a16:creationId xmlns:a16="http://schemas.microsoft.com/office/drawing/2014/main" xmlns="" id="{47C7F03B-B5C4-4139-BD4D-BB09C8946911}"/>
              </a:ext>
            </a:extLst>
          </p:cNvPr>
          <p:cNvSpPr txBox="1"/>
          <p:nvPr/>
        </p:nvSpPr>
        <p:spPr>
          <a:xfrm>
            <a:off x="3738827" y="5057352"/>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具体分工</a:t>
            </a:r>
          </a:p>
        </p:txBody>
      </p:sp>
      <p:grpSp>
        <p:nvGrpSpPr>
          <p:cNvPr id="28" name="组合 27">
            <a:extLst>
              <a:ext uri="{FF2B5EF4-FFF2-40B4-BE49-F238E27FC236}">
                <a16:creationId xmlns:a16="http://schemas.microsoft.com/office/drawing/2014/main" xmlns="" id="{BBE52ADA-6062-4F50-81E9-D2A4B84DCCA1}"/>
              </a:ext>
            </a:extLst>
          </p:cNvPr>
          <p:cNvGrpSpPr>
            <a:grpSpLocks/>
          </p:cNvGrpSpPr>
          <p:nvPr/>
        </p:nvGrpSpPr>
        <p:grpSpPr bwMode="auto">
          <a:xfrm>
            <a:off x="2877741" y="4920831"/>
            <a:ext cx="1154696" cy="864211"/>
            <a:chOff x="2165941" y="3836251"/>
            <a:chExt cx="864096" cy="731634"/>
          </a:xfrm>
        </p:grpSpPr>
        <p:sp>
          <p:nvSpPr>
            <p:cNvPr id="29" name="五边形 51">
              <a:extLst>
                <a:ext uri="{FF2B5EF4-FFF2-40B4-BE49-F238E27FC236}">
                  <a16:creationId xmlns:a16="http://schemas.microsoft.com/office/drawing/2014/main" xmlns="" id="{4D38E65F-9600-4D10-A471-AD2ECBAC3C06}"/>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0" name="TextBox 52">
              <a:extLst>
                <a:ext uri="{FF2B5EF4-FFF2-40B4-BE49-F238E27FC236}">
                  <a16:creationId xmlns:a16="http://schemas.microsoft.com/office/drawing/2014/main" xmlns="" id="{A8AE0F7D-E761-4A72-BFB2-A5F9D4E5C212}"/>
                </a:ext>
              </a:extLst>
            </p:cNvPr>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5" name="TextBox 23">
            <a:extLst>
              <a:ext uri="{FF2B5EF4-FFF2-40B4-BE49-F238E27FC236}">
                <a16:creationId xmlns:a16="http://schemas.microsoft.com/office/drawing/2014/main" xmlns="" id="{A5E0D937-4731-46CA-817D-3AA8F6315385}"/>
              </a:ext>
            </a:extLst>
          </p:cNvPr>
          <p:cNvSpPr txBox="1"/>
          <p:nvPr/>
        </p:nvSpPr>
        <p:spPr>
          <a:xfrm>
            <a:off x="3738827" y="58922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将用到的参考资料</a:t>
            </a:r>
          </a:p>
        </p:txBody>
      </p:sp>
      <p:grpSp>
        <p:nvGrpSpPr>
          <p:cNvPr id="32" name="组合 31">
            <a:extLst>
              <a:ext uri="{FF2B5EF4-FFF2-40B4-BE49-F238E27FC236}">
                <a16:creationId xmlns:a16="http://schemas.microsoft.com/office/drawing/2014/main" xmlns="" id="{2EA15961-5322-458D-9505-BD2B1D0D7084}"/>
              </a:ext>
            </a:extLst>
          </p:cNvPr>
          <p:cNvGrpSpPr>
            <a:grpSpLocks/>
          </p:cNvGrpSpPr>
          <p:nvPr/>
        </p:nvGrpSpPr>
        <p:grpSpPr bwMode="auto">
          <a:xfrm>
            <a:off x="2877741" y="5756992"/>
            <a:ext cx="1154696" cy="864211"/>
            <a:chOff x="2165941" y="3836251"/>
            <a:chExt cx="864096" cy="731634"/>
          </a:xfrm>
        </p:grpSpPr>
        <p:sp>
          <p:nvSpPr>
            <p:cNvPr id="33" name="五边形 51">
              <a:extLst>
                <a:ext uri="{FF2B5EF4-FFF2-40B4-BE49-F238E27FC236}">
                  <a16:creationId xmlns:a16="http://schemas.microsoft.com/office/drawing/2014/main" xmlns="" id="{000331F4-431F-48A8-A8A8-390325661DB9}"/>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4" name="TextBox 52">
              <a:extLst>
                <a:ext uri="{FF2B5EF4-FFF2-40B4-BE49-F238E27FC236}">
                  <a16:creationId xmlns:a16="http://schemas.microsoft.com/office/drawing/2014/main" xmlns="" id="{40EB5A26-2F47-4E19-A09B-FCA5637E7A81}"/>
                </a:ext>
              </a:extLst>
            </p:cNvPr>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xmlns=""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childTnLst>
                          </p:cTn>
                        </p:par>
                        <p:par>
                          <p:cTn id="18" fill="hold">
                            <p:stCondLst>
                              <p:cond delay="2150"/>
                            </p:stCondLst>
                            <p:childTnLst>
                              <p:par>
                                <p:cTn id="19" presetID="2" presetClass="entr" presetSubtype="8"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0-#ppt_w/2"/>
                                          </p:val>
                                        </p:tav>
                                        <p:tav tm="100000">
                                          <p:val>
                                            <p:strVal val="#ppt_x"/>
                                          </p:val>
                                        </p:tav>
                                      </p:tavLst>
                                    </p:anim>
                                    <p:anim calcmode="lin" valueType="num">
                                      <p:cBhvr additive="base">
                                        <p:cTn id="26" dur="500" fill="hold"/>
                                        <p:tgtEl>
                                          <p:spTgt spid="4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0-#ppt_w/2"/>
                                          </p:val>
                                        </p:tav>
                                        <p:tav tm="100000">
                                          <p:val>
                                            <p:strVal val="#ppt_x"/>
                                          </p:val>
                                        </p:tav>
                                      </p:tavLst>
                                    </p:anim>
                                    <p:anim calcmode="lin" valueType="num">
                                      <p:cBhvr additive="base">
                                        <p:cTn id="30" dur="5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0-#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0-#ppt_w/2"/>
                                          </p:val>
                                        </p:tav>
                                        <p:tav tm="100000">
                                          <p:val>
                                            <p:strVal val="#ppt_x"/>
                                          </p:val>
                                        </p:tav>
                                      </p:tavLst>
                                    </p:anim>
                                    <p:anim calcmode="lin" valueType="num">
                                      <p:cBhvr additive="base">
                                        <p:cTn id="42" dur="500" fill="hold"/>
                                        <p:tgtEl>
                                          <p:spTgt spid="32"/>
                                        </p:tgtEl>
                                        <p:attrNameLst>
                                          <p:attrName>ppt_y</p:attrName>
                                        </p:attrNameLst>
                                      </p:cBhvr>
                                      <p:tavLst>
                                        <p:tav tm="0">
                                          <p:val>
                                            <p:strVal val="#ppt_y"/>
                                          </p:val>
                                        </p:tav>
                                        <p:tav tm="100000">
                                          <p:val>
                                            <p:strVal val="#ppt_y"/>
                                          </p:val>
                                        </p:tav>
                                      </p:tavLst>
                                    </p:anim>
                                  </p:childTnLst>
                                </p:cTn>
                              </p:par>
                            </p:childTnLst>
                          </p:cTn>
                        </p:par>
                        <p:par>
                          <p:cTn id="43" fill="hold">
                            <p:stCondLst>
                              <p:cond delay="2650"/>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1" grpId="0" animBg="1"/>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软件项目管理</a:t>
            </a:r>
            <a:endParaRPr lang="zh-CN" altLang="en-US" dirty="0"/>
          </a:p>
        </p:txBody>
      </p:sp>
      <p:sp>
        <p:nvSpPr>
          <p:cNvPr id="3" name="内容占位符 2"/>
          <p:cNvSpPr>
            <a:spLocks noGrp="1"/>
          </p:cNvSpPr>
          <p:nvPr>
            <p:ph idx="1"/>
          </p:nvPr>
        </p:nvSpPr>
        <p:spPr/>
        <p:txBody>
          <a:bodyPr/>
          <a:lstStyle/>
          <a:p>
            <a:r>
              <a:rPr lang="zh-CN" altLang="en-US" sz="2000" b="1" dirty="0" smtClean="0"/>
              <a:t>一</a:t>
            </a:r>
            <a:r>
              <a:rPr lang="en-US" altLang="zh-CN" sz="2000" b="1" dirty="0" smtClean="0"/>
              <a:t>.</a:t>
            </a:r>
            <a:r>
              <a:rPr lang="zh-CN" altLang="en-US" sz="2000" b="1" dirty="0" smtClean="0"/>
              <a:t>估算软件规模</a:t>
            </a:r>
            <a:endParaRPr lang="en-US" altLang="zh-CN" sz="2000" b="1" dirty="0" smtClean="0"/>
          </a:p>
          <a:p>
            <a:r>
              <a:rPr lang="en-US" altLang="zh-CN" sz="2000" b="1" dirty="0" smtClean="0"/>
              <a:t>1.</a:t>
            </a:r>
            <a:r>
              <a:rPr lang="zh-CN" altLang="en-US" sz="2000" b="1" dirty="0" smtClean="0"/>
              <a:t>代码行估计：</a:t>
            </a:r>
            <a:endParaRPr lang="en-US" altLang="zh-CN" sz="2000" b="1" dirty="0" smtClean="0"/>
          </a:p>
          <a:p>
            <a:r>
              <a:rPr lang="zh-CN" altLang="en-US" sz="2000" b="1" dirty="0" smtClean="0"/>
              <a:t>我们的代码行估计如下：</a:t>
            </a:r>
            <a:r>
              <a:rPr lang="en-US" altLang="zh-CN" sz="2000" b="1" dirty="0" smtClean="0"/>
              <a:t>KLOC=4.35</a:t>
            </a:r>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zh-CN" altLang="en-US" sz="2000" b="1" dirty="0"/>
          </a:p>
        </p:txBody>
      </p:sp>
      <p:graphicFrame>
        <p:nvGraphicFramePr>
          <p:cNvPr id="4" name="表格 3"/>
          <p:cNvGraphicFramePr>
            <a:graphicFrameLocks noGrp="1"/>
          </p:cNvGraphicFramePr>
          <p:nvPr/>
        </p:nvGraphicFramePr>
        <p:xfrm>
          <a:off x="936529" y="2917951"/>
          <a:ext cx="6551492" cy="2296796"/>
        </p:xfrm>
        <a:graphic>
          <a:graphicData uri="http://schemas.openxmlformats.org/drawingml/2006/table">
            <a:tbl>
              <a:tblPr firstRow="1" bandRow="1">
                <a:tableStyleId>{5C22544A-7EE6-4342-B048-85BDC9FD1C3A}</a:tableStyleId>
              </a:tblPr>
              <a:tblGrid>
                <a:gridCol w="1637873"/>
                <a:gridCol w="1637873"/>
                <a:gridCol w="1637873"/>
                <a:gridCol w="1637873"/>
              </a:tblGrid>
              <a:tr h="555116">
                <a:tc>
                  <a:txBody>
                    <a:bodyPr/>
                    <a:lstStyle/>
                    <a:p>
                      <a:r>
                        <a:rPr lang="zh-CN" altLang="en-US" dirty="0" smtClean="0"/>
                        <a:t>姓名</a:t>
                      </a:r>
                      <a:endParaRPr lang="zh-CN" altLang="en-US" dirty="0"/>
                    </a:p>
                  </a:txBody>
                  <a:tcPr/>
                </a:tc>
                <a:tc>
                  <a:txBody>
                    <a:bodyPr/>
                    <a:lstStyle/>
                    <a:p>
                      <a:r>
                        <a:rPr lang="zh-CN" altLang="en-US" dirty="0" smtClean="0"/>
                        <a:t>最小规模</a:t>
                      </a:r>
                      <a:endParaRPr lang="zh-CN" altLang="en-US" dirty="0"/>
                    </a:p>
                  </a:txBody>
                  <a:tcPr/>
                </a:tc>
                <a:tc>
                  <a:txBody>
                    <a:bodyPr/>
                    <a:lstStyle/>
                    <a:p>
                      <a:r>
                        <a:rPr lang="zh-CN" altLang="en-US" dirty="0" smtClean="0"/>
                        <a:t>最大规模</a:t>
                      </a:r>
                      <a:endParaRPr lang="zh-CN" altLang="en-US" dirty="0"/>
                    </a:p>
                  </a:txBody>
                  <a:tcPr/>
                </a:tc>
                <a:tc>
                  <a:txBody>
                    <a:bodyPr/>
                    <a:lstStyle/>
                    <a:p>
                      <a:r>
                        <a:rPr lang="zh-CN" altLang="en-US" dirty="0" smtClean="0"/>
                        <a:t>最可能规模</a:t>
                      </a:r>
                      <a:endParaRPr lang="zh-CN" altLang="en-US" dirty="0"/>
                    </a:p>
                  </a:txBody>
                  <a:tcPr/>
                </a:tc>
              </a:tr>
              <a:tr h="382948">
                <a:tc>
                  <a:txBody>
                    <a:bodyPr/>
                    <a:lstStyle/>
                    <a:p>
                      <a:r>
                        <a:rPr lang="zh-CN" altLang="en-US" dirty="0" smtClean="0"/>
                        <a:t>孙文韬</a:t>
                      </a:r>
                      <a:endParaRPr lang="zh-CN" altLang="en-US" dirty="0"/>
                    </a:p>
                  </a:txBody>
                  <a:tcPr/>
                </a:tc>
                <a:tc>
                  <a:txBody>
                    <a:bodyPr/>
                    <a:lstStyle/>
                    <a:p>
                      <a:r>
                        <a:rPr lang="en-US" altLang="zh-CN" dirty="0" smtClean="0"/>
                        <a:t>2000</a:t>
                      </a:r>
                      <a:endParaRPr lang="zh-CN" altLang="en-US" dirty="0"/>
                    </a:p>
                  </a:txBody>
                  <a:tcPr/>
                </a:tc>
                <a:tc>
                  <a:txBody>
                    <a:bodyPr/>
                    <a:lstStyle/>
                    <a:p>
                      <a:r>
                        <a:rPr lang="en-US" altLang="zh-CN" dirty="0" smtClean="0"/>
                        <a:t>8000</a:t>
                      </a:r>
                      <a:endParaRPr lang="zh-CN" altLang="en-US" dirty="0"/>
                    </a:p>
                  </a:txBody>
                  <a:tcPr/>
                </a:tc>
                <a:tc>
                  <a:txBody>
                    <a:bodyPr/>
                    <a:lstStyle/>
                    <a:p>
                      <a:r>
                        <a:rPr lang="en-US" altLang="zh-CN" dirty="0" smtClean="0"/>
                        <a:t>4000</a:t>
                      </a:r>
                      <a:endParaRPr lang="zh-CN" altLang="en-US" dirty="0"/>
                    </a:p>
                  </a:txBody>
                  <a:tcPr/>
                </a:tc>
              </a:tr>
              <a:tr h="382948">
                <a:tc>
                  <a:txBody>
                    <a:bodyPr/>
                    <a:lstStyle/>
                    <a:p>
                      <a:r>
                        <a:rPr lang="zh-CN" altLang="en-US" dirty="0" smtClean="0"/>
                        <a:t>韩旭</a:t>
                      </a:r>
                      <a:endParaRPr lang="zh-CN" altLang="en-US" dirty="0"/>
                    </a:p>
                  </a:txBody>
                  <a:tcPr/>
                </a:tc>
                <a:tc>
                  <a:txBody>
                    <a:bodyPr/>
                    <a:lstStyle/>
                    <a:p>
                      <a:r>
                        <a:rPr lang="en-US" altLang="zh-CN" dirty="0" smtClean="0"/>
                        <a:t>2500</a:t>
                      </a:r>
                      <a:endParaRPr lang="zh-CN" altLang="en-US" dirty="0"/>
                    </a:p>
                  </a:txBody>
                  <a:tcPr/>
                </a:tc>
                <a:tc>
                  <a:txBody>
                    <a:bodyPr/>
                    <a:lstStyle/>
                    <a:p>
                      <a:r>
                        <a:rPr lang="en-US" altLang="zh-CN" dirty="0" smtClean="0"/>
                        <a:t>7000</a:t>
                      </a:r>
                      <a:endParaRPr lang="zh-CN" altLang="en-US" dirty="0"/>
                    </a:p>
                  </a:txBody>
                  <a:tcPr/>
                </a:tc>
                <a:tc>
                  <a:txBody>
                    <a:bodyPr/>
                    <a:lstStyle/>
                    <a:p>
                      <a:r>
                        <a:rPr lang="en-US" altLang="zh-CN" dirty="0" smtClean="0"/>
                        <a:t>3500</a:t>
                      </a:r>
                      <a:endParaRPr lang="zh-CN" altLang="en-US" dirty="0"/>
                    </a:p>
                  </a:txBody>
                  <a:tcPr/>
                </a:tc>
              </a:tr>
              <a:tr h="382948">
                <a:tc>
                  <a:txBody>
                    <a:bodyPr/>
                    <a:lstStyle/>
                    <a:p>
                      <a:r>
                        <a:rPr lang="zh-CN" altLang="en-US" dirty="0" smtClean="0"/>
                        <a:t>沈路通</a:t>
                      </a:r>
                      <a:endParaRPr lang="zh-CN" altLang="en-US" dirty="0"/>
                    </a:p>
                  </a:txBody>
                  <a:tcPr/>
                </a:tc>
                <a:tc>
                  <a:txBody>
                    <a:bodyPr/>
                    <a:lstStyle/>
                    <a:p>
                      <a:r>
                        <a:rPr lang="en-US" altLang="zh-CN" dirty="0" smtClean="0"/>
                        <a:t>3000</a:t>
                      </a:r>
                      <a:endParaRPr lang="zh-CN" altLang="en-US" dirty="0"/>
                    </a:p>
                  </a:txBody>
                  <a:tcPr/>
                </a:tc>
                <a:tc>
                  <a:txBody>
                    <a:bodyPr/>
                    <a:lstStyle/>
                    <a:p>
                      <a:r>
                        <a:rPr lang="en-US" altLang="zh-CN" dirty="0" smtClean="0"/>
                        <a:t>9000</a:t>
                      </a:r>
                      <a:endParaRPr lang="zh-CN" altLang="en-US" dirty="0"/>
                    </a:p>
                  </a:txBody>
                  <a:tcPr/>
                </a:tc>
                <a:tc>
                  <a:txBody>
                    <a:bodyPr/>
                    <a:lstStyle/>
                    <a:p>
                      <a:r>
                        <a:rPr lang="en-US" altLang="zh-CN" dirty="0" smtClean="0"/>
                        <a:t>6000</a:t>
                      </a:r>
                      <a:endParaRPr lang="zh-CN" altLang="en-US" dirty="0"/>
                    </a:p>
                  </a:txBody>
                  <a:tcPr/>
                </a:tc>
              </a:tr>
              <a:tr h="0">
                <a:tc>
                  <a:txBody>
                    <a:bodyPr/>
                    <a:lstStyle/>
                    <a:p>
                      <a:r>
                        <a:rPr lang="zh-CN" altLang="en-US" dirty="0" smtClean="0"/>
                        <a:t>平均值</a:t>
                      </a:r>
                      <a:endParaRPr lang="zh-CN" altLang="en-US" dirty="0"/>
                    </a:p>
                  </a:txBody>
                  <a:tcPr/>
                </a:tc>
                <a:tc>
                  <a:txBody>
                    <a:bodyPr/>
                    <a:lstStyle/>
                    <a:p>
                      <a:r>
                        <a:rPr lang="en-US" altLang="zh-CN" dirty="0" smtClean="0"/>
                        <a:t>2500</a:t>
                      </a:r>
                      <a:endParaRPr lang="zh-CN" altLang="en-US" dirty="0"/>
                    </a:p>
                  </a:txBody>
                  <a:tcPr/>
                </a:tc>
                <a:tc>
                  <a:txBody>
                    <a:bodyPr/>
                    <a:lstStyle/>
                    <a:p>
                      <a:r>
                        <a:rPr lang="en-US" altLang="zh-CN" dirty="0" smtClean="0"/>
                        <a:t>8000</a:t>
                      </a:r>
                      <a:endParaRPr lang="zh-CN" altLang="en-US" dirty="0"/>
                    </a:p>
                  </a:txBody>
                  <a:tcPr/>
                </a:tc>
                <a:tc>
                  <a:txBody>
                    <a:bodyPr/>
                    <a:lstStyle/>
                    <a:p>
                      <a:r>
                        <a:rPr lang="en-US" altLang="zh-CN" dirty="0" smtClean="0"/>
                        <a:t>4350</a:t>
                      </a:r>
                      <a:endParaRPr lang="zh-CN" alt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软件项目管理</a:t>
            </a:r>
            <a:endParaRPr lang="zh-CN" altLang="en-US" dirty="0"/>
          </a:p>
        </p:txBody>
      </p:sp>
      <p:sp>
        <p:nvSpPr>
          <p:cNvPr id="3" name="内容占位符 2"/>
          <p:cNvSpPr>
            <a:spLocks noGrp="1"/>
          </p:cNvSpPr>
          <p:nvPr>
            <p:ph idx="1"/>
          </p:nvPr>
        </p:nvSpPr>
        <p:spPr/>
        <p:txBody>
          <a:bodyPr/>
          <a:lstStyle/>
          <a:p>
            <a:r>
              <a:rPr lang="zh-CN" altLang="en-US" sz="2400" b="1" dirty="0" smtClean="0"/>
              <a:t>二</a:t>
            </a:r>
            <a:r>
              <a:rPr lang="en-US" altLang="zh-CN" sz="2400" b="1" dirty="0" smtClean="0"/>
              <a:t>.</a:t>
            </a:r>
            <a:r>
              <a:rPr lang="zh-CN" altLang="en-US" sz="2400" b="1" dirty="0" smtClean="0"/>
              <a:t>工作量估计</a:t>
            </a:r>
            <a:endParaRPr lang="en-US" altLang="zh-CN" sz="2400" b="1" dirty="0" smtClean="0"/>
          </a:p>
          <a:p>
            <a:r>
              <a:rPr lang="zh-CN" altLang="en-US" sz="2400" b="1" dirty="0" smtClean="0"/>
              <a:t>根据</a:t>
            </a:r>
            <a:r>
              <a:rPr lang="en-US" altLang="zh-CN" sz="2400" b="1" dirty="0" smtClean="0"/>
              <a:t>COCOMO2</a:t>
            </a:r>
            <a:r>
              <a:rPr lang="zh-CN" altLang="en-US" sz="2400" b="1" dirty="0" smtClean="0"/>
              <a:t>估算模型</a:t>
            </a:r>
            <a:endParaRPr lang="en-US" altLang="zh-CN" sz="2400" b="1" smtClean="0"/>
          </a:p>
          <a:p>
            <a:endParaRPr lang="en-US" altLang="zh-CN" sz="2400" b="1"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cstate="print"/>
          <a:srcRect/>
          <a:stretch>
            <a:fillRect/>
          </a:stretch>
        </p:blipFill>
        <p:spPr bwMode="auto">
          <a:xfrm>
            <a:off x="0" y="92383"/>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想做什么</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xmlns=""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122E4D97-E4C2-480E-9661-A8ED2BCD2D53}"/>
              </a:ext>
            </a:extLst>
          </p:cNvPr>
          <p:cNvPicPr>
            <a:picLocks noChangeAspect="1"/>
          </p:cNvPicPr>
          <p:nvPr/>
        </p:nvPicPr>
        <p:blipFill>
          <a:blip r:embed="rId3" cstate="print"/>
          <a:stretch>
            <a:fillRect/>
          </a:stretch>
        </p:blipFill>
        <p:spPr>
          <a:xfrm>
            <a:off x="-14240" y="0"/>
            <a:ext cx="12192000" cy="6772656"/>
          </a:xfrm>
          <a:prstGeom prst="rect">
            <a:avLst/>
          </a:prstGeom>
        </p:spPr>
      </p:pic>
      <p:sp>
        <p:nvSpPr>
          <p:cNvPr id="39" name="椭圆 1"/>
          <p:cNvSpPr/>
          <p:nvPr/>
        </p:nvSpPr>
        <p:spPr>
          <a:xfrm>
            <a:off x="3360261" y="1262951"/>
            <a:ext cx="1837559" cy="163449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anchor="ctr"/>
          <a:lstStyle/>
          <a:p>
            <a:pPr algn="ctr" defTabSz="1146749">
              <a:defRPr/>
            </a:pPr>
            <a:endParaRPr lang="zh-CN" altLang="en-US" sz="2508" b="1" kern="0">
              <a:solidFill>
                <a:sysClr val="window" lastClr="FFFFFF"/>
              </a:solidFill>
              <a:latin typeface="微软雅黑" pitchFamily="34" charset="-122"/>
              <a:ea typeface="微软雅黑" pitchFamily="34" charset="-122"/>
            </a:endParaRPr>
          </a:p>
        </p:txBody>
      </p:sp>
      <p:sp>
        <p:nvSpPr>
          <p:cNvPr id="40" name="椭圆 1"/>
          <p:cNvSpPr/>
          <p:nvPr/>
        </p:nvSpPr>
        <p:spPr>
          <a:xfrm>
            <a:off x="3191038" y="2694375"/>
            <a:ext cx="923757" cy="1634493"/>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FFC000"/>
          </a:solidFill>
          <a:ln w="25400" cap="flat" cmpd="sng" algn="ctr">
            <a:noFill/>
            <a:prstDash val="solid"/>
          </a:ln>
          <a:effectLst/>
        </p:spPr>
        <p:txBody>
          <a:bodyPr anchor="ctr"/>
          <a:lstStyle/>
          <a:p>
            <a:pPr algn="ctr" defTabSz="1146749">
              <a:defRPr/>
            </a:pPr>
            <a:endParaRPr lang="zh-CN" altLang="en-US" sz="2257" kern="0">
              <a:solidFill>
                <a:sysClr val="window" lastClr="FFFFFF"/>
              </a:solidFill>
              <a:latin typeface="Calibri"/>
              <a:ea typeface="宋体" panose="02010600030101010101" pitchFamily="2" charset="-122"/>
            </a:endParaRPr>
          </a:p>
        </p:txBody>
      </p:sp>
      <p:sp>
        <p:nvSpPr>
          <p:cNvPr id="41" name="椭圆 1"/>
          <p:cNvSpPr/>
          <p:nvPr/>
        </p:nvSpPr>
        <p:spPr>
          <a:xfrm rot="5400000">
            <a:off x="3167147" y="4040193"/>
            <a:ext cx="1624538" cy="1847514"/>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anchor="ctr"/>
          <a:lstStyle/>
          <a:p>
            <a:pPr algn="ctr" defTabSz="1146749">
              <a:defRPr/>
            </a:pPr>
            <a:endParaRPr lang="zh-CN" altLang="en-US" sz="2508" b="1" kern="0">
              <a:solidFill>
                <a:sysClr val="window" lastClr="FFFFFF"/>
              </a:solidFill>
              <a:latin typeface="微软雅黑" pitchFamily="34" charset="-122"/>
              <a:ea typeface="微软雅黑" pitchFamily="34" charset="-122"/>
            </a:endParaRPr>
          </a:p>
        </p:txBody>
      </p:sp>
      <p:sp>
        <p:nvSpPr>
          <p:cNvPr id="42" name="椭圆 1"/>
          <p:cNvSpPr/>
          <p:nvPr/>
        </p:nvSpPr>
        <p:spPr>
          <a:xfrm rot="10800000">
            <a:off x="1715814" y="1037983"/>
            <a:ext cx="1839551" cy="163250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FC000"/>
          </a:solidFill>
          <a:ln w="25400" cap="flat" cmpd="sng" algn="ctr">
            <a:noFill/>
            <a:prstDash val="solid"/>
          </a:ln>
          <a:effectLst/>
        </p:spPr>
        <p:txBody>
          <a:bodyPr anchor="ctr"/>
          <a:lstStyle/>
          <a:p>
            <a:pPr algn="ctr" defTabSz="1146749">
              <a:defRPr/>
            </a:pPr>
            <a:endParaRPr lang="zh-CN" altLang="en-US" sz="2257" kern="0">
              <a:solidFill>
                <a:sysClr val="window" lastClr="FFFFFF"/>
              </a:solidFill>
              <a:latin typeface="Calibri"/>
              <a:ea typeface="宋体" panose="02010600030101010101" pitchFamily="2" charset="-122"/>
            </a:endParaRPr>
          </a:p>
        </p:txBody>
      </p:sp>
      <p:sp>
        <p:nvSpPr>
          <p:cNvPr id="43" name="椭圆 1"/>
          <p:cNvSpPr/>
          <p:nvPr/>
        </p:nvSpPr>
        <p:spPr>
          <a:xfrm rot="6199008">
            <a:off x="2113986" y="3409093"/>
            <a:ext cx="816251" cy="1740008"/>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F79646">
              <a:lumMod val="75000"/>
            </a:srgbClr>
          </a:solidFill>
          <a:ln w="25400" cap="flat" cmpd="sng" algn="ctr">
            <a:noFill/>
            <a:prstDash val="solid"/>
          </a:ln>
          <a:effectLst/>
        </p:spPr>
        <p:txBody>
          <a:bodyPr anchor="ctr"/>
          <a:lstStyle/>
          <a:p>
            <a:pPr algn="ctr" defTabSz="1146749">
              <a:defRPr/>
            </a:pPr>
            <a:endParaRPr lang="zh-CN" altLang="en-US" sz="2257" kern="0">
              <a:solidFill>
                <a:sysClr val="window" lastClr="FFFFFF"/>
              </a:solidFill>
              <a:latin typeface="Calibri"/>
              <a:ea typeface="宋体" panose="02010600030101010101" pitchFamily="2" charset="-122"/>
            </a:endParaRPr>
          </a:p>
        </p:txBody>
      </p:sp>
      <p:sp>
        <p:nvSpPr>
          <p:cNvPr id="44" name="圆角矩形 14"/>
          <p:cNvSpPr/>
          <p:nvPr/>
        </p:nvSpPr>
        <p:spPr>
          <a:xfrm>
            <a:off x="5024616" y="1659130"/>
            <a:ext cx="441970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algn="ctr" defTabSz="1146749">
              <a:defRPr/>
            </a:pPr>
            <a:r>
              <a:rPr lang="zh-CN" altLang="en-US" sz="2508" b="1" kern="0" dirty="0">
                <a:solidFill>
                  <a:sysClr val="window" lastClr="FFFFFF"/>
                </a:solidFill>
                <a:latin typeface="微软雅黑" pitchFamily="34" charset="-122"/>
                <a:ea typeface="微软雅黑" pitchFamily="34" charset="-122"/>
              </a:rPr>
              <a:t>想做什么</a:t>
            </a:r>
          </a:p>
        </p:txBody>
      </p:sp>
      <p:sp>
        <p:nvSpPr>
          <p:cNvPr id="48" name="TextBox 47"/>
          <p:cNvSpPr txBox="1"/>
          <p:nvPr/>
        </p:nvSpPr>
        <p:spPr>
          <a:xfrm>
            <a:off x="5161985" y="2439545"/>
            <a:ext cx="5318446" cy="3453253"/>
          </a:xfrm>
          <a:prstGeom prst="rect">
            <a:avLst/>
          </a:prstGeom>
          <a:noFill/>
        </p:spPr>
        <p:txBody>
          <a:bodyPr wrap="square">
            <a:spAutoFit/>
          </a:bodyPr>
          <a:lstStyle/>
          <a:p>
            <a:pPr defTabSz="1146749">
              <a:lnSpc>
                <a:spcPct val="130000"/>
              </a:lnSpc>
              <a:defRPr/>
            </a:pPr>
            <a:r>
              <a:rPr lang="en-US" altLang="zh-CN" sz="2007" kern="0" dirty="0">
                <a:solidFill>
                  <a:prstClr val="black">
                    <a:lumMod val="95000"/>
                    <a:lumOff val="5000"/>
                  </a:prstClr>
                </a:solidFill>
                <a:latin typeface="微软雅黑" pitchFamily="34" charset="-122"/>
                <a:ea typeface="微软雅黑" pitchFamily="34" charset="-122"/>
              </a:rPr>
              <a:t> </a:t>
            </a:r>
            <a:r>
              <a:rPr lang="en-US" altLang="zh-CN" sz="2400" kern="0" dirty="0">
                <a:solidFill>
                  <a:prstClr val="black">
                    <a:lumMod val="95000"/>
                    <a:lumOff val="5000"/>
                  </a:prstClr>
                </a:solidFill>
                <a:latin typeface="微软雅黑" pitchFamily="34" charset="-122"/>
                <a:ea typeface="微软雅黑" pitchFamily="34" charset="-122"/>
              </a:rPr>
              <a:t>     </a:t>
            </a:r>
            <a:r>
              <a:rPr lang="zh-CN" altLang="en-US" sz="2400" kern="0" dirty="0">
                <a:solidFill>
                  <a:prstClr val="black">
                    <a:lumMod val="95000"/>
                    <a:lumOff val="5000"/>
                  </a:prstClr>
                </a:solidFill>
                <a:latin typeface="微软雅黑" pitchFamily="34" charset="-122"/>
                <a:ea typeface="微软雅黑" pitchFamily="34" charset="-122"/>
              </a:rPr>
              <a:t>我们想做一个简单的横版</a:t>
            </a:r>
            <a:r>
              <a:rPr lang="en-US" altLang="zh-CN" sz="2400" kern="0" dirty="0">
                <a:solidFill>
                  <a:prstClr val="black">
                    <a:lumMod val="95000"/>
                    <a:lumOff val="5000"/>
                  </a:prstClr>
                </a:solidFill>
                <a:latin typeface="微软雅黑" pitchFamily="34" charset="-122"/>
                <a:ea typeface="微软雅黑" pitchFamily="34" charset="-122"/>
              </a:rPr>
              <a:t>2D</a:t>
            </a:r>
            <a:r>
              <a:rPr lang="zh-CN" altLang="en-US" sz="2400" kern="0" dirty="0">
                <a:solidFill>
                  <a:prstClr val="black">
                    <a:lumMod val="95000"/>
                    <a:lumOff val="5000"/>
                  </a:prstClr>
                </a:solidFill>
                <a:latin typeface="微软雅黑" pitchFamily="34" charset="-122"/>
                <a:ea typeface="微软雅黑" pitchFamily="34" charset="-122"/>
              </a:rPr>
              <a:t>类型的冒险闯关类小游戏，市面上有着许许多多这种类型的的游戏，比如</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马里奥</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魂斗罗</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合金弹头</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等。我们作为新手虽然做不到像它们那样成为经典，但我们也一定会尽自己最大的努力去做。</a:t>
            </a:r>
            <a:endParaRPr lang="en-US" altLang="zh-CN" sz="2400" kern="0" dirty="0">
              <a:solidFill>
                <a:prstClr val="black">
                  <a:lumMod val="95000"/>
                  <a:lumOff val="5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597249706"/>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50"/>
                                        <p:tgtEl>
                                          <p:spTgt spid="42"/>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250"/>
                                        <p:tgtEl>
                                          <p:spTgt spid="39"/>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250"/>
                                        <p:tgtEl>
                                          <p:spTgt spid="40"/>
                                        </p:tgtEl>
                                      </p:cBhvr>
                                    </p:animEffect>
                                  </p:childTnLst>
                                </p:cTn>
                              </p:par>
                            </p:childTnLst>
                          </p:cTn>
                        </p:par>
                        <p:par>
                          <p:cTn id="16" fill="hold">
                            <p:stCondLst>
                              <p:cond delay="750"/>
                            </p:stCondLst>
                            <p:childTnLst>
                              <p:par>
                                <p:cTn id="17" presetID="21" presetClass="entr" presetSubtype="1"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heel(1)">
                                      <p:cBhvr>
                                        <p:cTn id="19" dur="1000"/>
                                        <p:tgtEl>
                                          <p:spTgt spid="41"/>
                                        </p:tgtEl>
                                      </p:cBhvr>
                                    </p:animEffect>
                                  </p:childTnLst>
                                </p:cTn>
                              </p:par>
                              <p:par>
                                <p:cTn id="20" presetID="22" presetClass="entr" presetSubtype="2" fill="hold" nodeType="withEffect">
                                  <p:stCondLst>
                                    <p:cond delay="75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250"/>
                                        <p:tgtEl>
                                          <p:spTgt spid="43"/>
                                        </p:tgtEl>
                                      </p:cBhvr>
                                    </p:animEffect>
                                  </p:childTnLst>
                                </p:cTn>
                              </p:par>
                            </p:childTnLst>
                          </p:cTn>
                        </p:par>
                        <p:par>
                          <p:cTn id="23" fill="hold">
                            <p:stCondLst>
                              <p:cond delay="175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250"/>
                                        <p:tgtEl>
                                          <p:spTgt spid="44"/>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cstate="print"/>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做这个的原因</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xmlns=""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xmlns="" id="{2D251DF6-E072-4536-81DD-7CE290000AC9}"/>
              </a:ext>
            </a:extLst>
          </p:cNvPr>
          <p:cNvPicPr>
            <a:picLocks noChangeAspect="1" noChangeArrowheads="1"/>
          </p:cNvPicPr>
          <p:nvPr/>
        </p:nvPicPr>
        <p:blipFill>
          <a:blip r:embed="rId3" cstate="print"/>
          <a:srcRect/>
          <a:stretch>
            <a:fillRect/>
          </a:stretch>
        </p:blipFill>
        <p:spPr bwMode="auto">
          <a:xfrm>
            <a:off x="0" y="42554"/>
            <a:ext cx="12192000" cy="6772891"/>
          </a:xfrm>
          <a:prstGeom prst="rect">
            <a:avLst/>
          </a:prstGeom>
          <a:noFill/>
          <a:ln w="9525">
            <a:noFill/>
            <a:miter lim="800000"/>
            <a:headEnd/>
            <a:tailEnd/>
          </a:ln>
        </p:spPr>
      </p:pic>
      <p:sp>
        <p:nvSpPr>
          <p:cNvPr id="22" name="Rectangle 2"/>
          <p:cNvSpPr>
            <a:spLocks noChangeArrowheads="1"/>
          </p:cNvSpPr>
          <p:nvPr/>
        </p:nvSpPr>
        <p:spPr bwMode="auto">
          <a:xfrm>
            <a:off x="661648" y="2028015"/>
            <a:ext cx="4942373" cy="4179353"/>
          </a:xfrm>
          <a:prstGeom prst="rect">
            <a:avLst/>
          </a:prstGeom>
          <a:solidFill>
            <a:srgbClr val="FFCC00"/>
          </a:solidFill>
          <a:ln w="9525" algn="ctr">
            <a:noFill/>
            <a:miter lim="800000"/>
            <a:headEnd/>
            <a:tailEnd/>
          </a:ln>
        </p:spPr>
        <p:txBody>
          <a:bodyPr lIns="86012" tIns="86016" rIns="86012" bIns="86016"/>
          <a:lstStyle/>
          <a:p>
            <a:pPr defTabSz="859894" fontAlgn="base">
              <a:lnSpc>
                <a:spcPct val="90000"/>
              </a:lnSpc>
              <a:spcBef>
                <a:spcPct val="0"/>
              </a:spcBef>
              <a:spcAft>
                <a:spcPct val="0"/>
              </a:spcAft>
              <a:buClr>
                <a:srgbClr val="FFFFFF">
                  <a:lumMod val="50000"/>
                  <a:lumOff val="50000"/>
                </a:srgbClr>
              </a:buClr>
              <a:buSzPct val="90000"/>
              <a:defRPr/>
            </a:pPr>
            <a:endParaRPr lang="en-US" altLang="zh-CN" sz="2257" spc="-38" dirty="0">
              <a:solidFill>
                <a:prstClr val="white"/>
              </a:solidFill>
              <a:latin typeface="微软雅黑" pitchFamily="34" charset="-122"/>
              <a:ea typeface="宋体" panose="02010600030101010101" pitchFamily="2"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endParaRPr lang="en-US" altLang="zh-CN" dirty="0">
              <a:solidFill>
                <a:schemeClr val="bg1"/>
              </a:solidFill>
              <a:latin typeface="+mn-ea"/>
            </a:endParaRPr>
          </a:p>
          <a:p>
            <a:pPr defTabSz="859894" fontAlgn="base">
              <a:lnSpc>
                <a:spcPct val="90000"/>
              </a:lnSpc>
              <a:spcBef>
                <a:spcPct val="0"/>
              </a:spcBef>
              <a:spcAft>
                <a:spcPct val="0"/>
              </a:spcAft>
              <a:buClr>
                <a:srgbClr val="FFFFFF">
                  <a:lumMod val="50000"/>
                  <a:lumOff val="50000"/>
                </a:srgbClr>
              </a:buClr>
              <a:buSzPct val="90000"/>
              <a:defRPr/>
            </a:pPr>
            <a:r>
              <a:rPr lang="zh-CN" altLang="zh-CN" sz="2400" dirty="0">
                <a:latin typeface="微软雅黑" panose="020B0503020204020204" pitchFamily="34" charset="-122"/>
                <a:ea typeface="微软雅黑" panose="020B0503020204020204" pitchFamily="34" charset="-122"/>
              </a:rPr>
              <a:t>如果是制作网站或</a:t>
            </a:r>
            <a:r>
              <a:rPr lang="en-US" altLang="zh-CN" sz="2400" dirty="0">
                <a:latin typeface="微软雅黑" panose="020B0503020204020204" pitchFamily="34" charset="-122"/>
                <a:ea typeface="微软雅黑" panose="020B0503020204020204" pitchFamily="34" charset="-122"/>
              </a:rPr>
              <a:t>APP</a:t>
            </a:r>
            <a:r>
              <a:rPr lang="zh-CN" altLang="zh-CN" sz="2400" dirty="0">
                <a:latin typeface="微软雅黑" panose="020B0503020204020204" pitchFamily="34" charset="-122"/>
                <a:ea typeface="微软雅黑" panose="020B0503020204020204" pitchFamily="34" charset="-122"/>
              </a:rPr>
              <a:t>，它们需要实现某些特定的功能来服务某一类群体，这就对我们的目标选择有较高的要求。相比之下做游戏并不需要考虑太多，它只需要能够产生一定的趣味性，能让玩家感到快乐就足够了。横版闯关游戏发展性强，可以随时增加地图和隐藏彩蛋增加游戏的可玩性。</a:t>
            </a:r>
            <a:endParaRPr lang="en-US" sz="2400" spc="-38" dirty="0">
              <a:latin typeface="微软雅黑" panose="020B0503020204020204" pitchFamily="34" charset="-122"/>
              <a:ea typeface="微软雅黑" panose="020B0503020204020204" pitchFamily="34" charset="-122"/>
              <a:cs typeface="Segoe UI" pitchFamily="34" charset="0"/>
            </a:endParaRPr>
          </a:p>
        </p:txBody>
      </p:sp>
      <p:grpSp>
        <p:nvGrpSpPr>
          <p:cNvPr id="23" name="组合 22"/>
          <p:cNvGrpSpPr>
            <a:grpSpLocks/>
          </p:cNvGrpSpPr>
          <p:nvPr/>
        </p:nvGrpSpPr>
        <p:grpSpPr bwMode="auto">
          <a:xfrm>
            <a:off x="661648" y="296662"/>
            <a:ext cx="9851117" cy="1742623"/>
            <a:chOff x="1621077" y="2591060"/>
            <a:chExt cx="3890323" cy="1886881"/>
          </a:xfrm>
        </p:grpSpPr>
        <p:sp>
          <p:nvSpPr>
            <p:cNvPr id="24" name="Rectangle 3"/>
            <p:cNvSpPr>
              <a:spLocks noChangeArrowheads="1"/>
            </p:cNvSpPr>
            <p:nvPr/>
          </p:nvSpPr>
          <p:spPr bwMode="auto">
            <a:xfrm>
              <a:off x="1621077" y="2591060"/>
              <a:ext cx="3890323" cy="1886881"/>
            </a:xfrm>
            <a:prstGeom prst="rect">
              <a:avLst/>
            </a:prstGeom>
            <a:solidFill>
              <a:srgbClr val="00CCFF"/>
            </a:solidFill>
            <a:ln w="9525" algn="ctr">
              <a:noFill/>
              <a:miter lim="800000"/>
              <a:headEnd/>
              <a:tailEnd/>
            </a:ln>
          </p:spPr>
          <p:txBody>
            <a:bodyPr lIns="86012" tIns="86016" rIns="86012" bIns="86016"/>
            <a:lstStyle/>
            <a:p>
              <a:pPr defTabSz="859894" fontAlgn="base">
                <a:lnSpc>
                  <a:spcPct val="90000"/>
                </a:lnSpc>
                <a:spcBef>
                  <a:spcPct val="0"/>
                </a:spcBef>
                <a:spcAft>
                  <a:spcPct val="0"/>
                </a:spcAft>
                <a:buClr>
                  <a:srgbClr val="FFFFFF">
                    <a:lumMod val="50000"/>
                    <a:lumOff val="50000"/>
                  </a:srgbClr>
                </a:buClr>
                <a:buSzPct val="90000"/>
                <a:defRPr/>
              </a:pPr>
              <a:r>
                <a:rPr lang="zh-CN" altLang="en-US" sz="3511" spc="-38" dirty="0">
                  <a:solidFill>
                    <a:prstClr val="white"/>
                  </a:solidFill>
                  <a:latin typeface="微软雅黑" panose="020B0503020204020204" pitchFamily="34" charset="-122"/>
                  <a:ea typeface="微软雅黑" panose="020B0503020204020204" pitchFamily="34" charset="-122"/>
                  <a:cs typeface="Segoe UI" pitchFamily="34" charset="0"/>
                </a:rPr>
                <a:t>做这个的原因</a:t>
              </a:r>
              <a:r>
                <a:rPr lang="zh-CN" altLang="en-US" sz="3511" spc="-38" dirty="0">
                  <a:solidFill>
                    <a:prstClr val="white"/>
                  </a:solidFill>
                  <a:latin typeface="微软雅黑" pitchFamily="34" charset="-122"/>
                  <a:ea typeface="宋体" panose="02010600030101010101" pitchFamily="2" charset="-122"/>
                  <a:cs typeface="Segoe UI" pitchFamily="34" charset="0"/>
                </a:rPr>
                <a:t>：</a:t>
              </a:r>
              <a:endParaRPr lang="en-US" altLang="zh-CN" sz="3511" spc="-38" dirty="0">
                <a:solidFill>
                  <a:prstClr val="white"/>
                </a:solidFill>
                <a:latin typeface="微软雅黑" pitchFamily="34" charset="-122"/>
                <a:ea typeface="宋体" panose="02010600030101010101" pitchFamily="2"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endParaRPr lang="en-US" sz="2007" spc="-38" dirty="0">
                <a:solidFill>
                  <a:prstClr val="white"/>
                </a:solidFill>
                <a:latin typeface="微软雅黑" pitchFamily="34" charset="-122"/>
                <a:ea typeface="宋体" charset="-122"/>
                <a:cs typeface="Segoe UI" pitchFamily="34" charset="0"/>
              </a:endParaRPr>
            </a:p>
          </p:txBody>
        </p:sp>
        <p:sp>
          <p:nvSpPr>
            <p:cNvPr id="29702" name="Freeform 72"/>
            <p:cNvSpPr>
              <a:spLocks noEditPoints="1"/>
            </p:cNvSpPr>
            <p:nvPr/>
          </p:nvSpPr>
          <p:spPr bwMode="auto">
            <a:xfrm>
              <a:off x="4567270" y="3534499"/>
              <a:ext cx="743144" cy="744482"/>
            </a:xfrm>
            <a:custGeom>
              <a:avLst/>
              <a:gdLst>
                <a:gd name="T0" fmla="*/ 2147483647 w 411"/>
                <a:gd name="T1" fmla="*/ 2147483647 h 412"/>
                <a:gd name="T2" fmla="*/ 2147483647 w 411"/>
                <a:gd name="T3" fmla="*/ 2147483647 h 412"/>
                <a:gd name="T4" fmla="*/ 2147483647 w 411"/>
                <a:gd name="T5" fmla="*/ 2147483647 h 412"/>
                <a:gd name="T6" fmla="*/ 2147483647 w 411"/>
                <a:gd name="T7" fmla="*/ 2147483647 h 412"/>
                <a:gd name="T8" fmla="*/ 2147483647 w 411"/>
                <a:gd name="T9" fmla="*/ 0 h 412"/>
                <a:gd name="T10" fmla="*/ 2147483647 w 411"/>
                <a:gd name="T11" fmla="*/ 2147483647 h 412"/>
                <a:gd name="T12" fmla="*/ 2147483647 w 411"/>
                <a:gd name="T13" fmla="*/ 2147483647 h 412"/>
                <a:gd name="T14" fmla="*/ 2147483647 w 411"/>
                <a:gd name="T15" fmla="*/ 2147483647 h 412"/>
                <a:gd name="T16" fmla="*/ 2147483647 w 411"/>
                <a:gd name="T17" fmla="*/ 2147483647 h 412"/>
                <a:gd name="T18" fmla="*/ 0 w 411"/>
                <a:gd name="T19" fmla="*/ 2147483647 h 412"/>
                <a:gd name="T20" fmla="*/ 2147483647 w 411"/>
                <a:gd name="T21" fmla="*/ 2147483647 h 412"/>
                <a:gd name="T22" fmla="*/ 2147483647 w 411"/>
                <a:gd name="T23" fmla="*/ 2147483647 h 412"/>
                <a:gd name="T24" fmla="*/ 2147483647 w 411"/>
                <a:gd name="T25" fmla="*/ 2147483647 h 412"/>
                <a:gd name="T26" fmla="*/ 2147483647 w 411"/>
                <a:gd name="T27" fmla="*/ 2147483647 h 412"/>
                <a:gd name="T28" fmla="*/ 2147483647 w 411"/>
                <a:gd name="T29" fmla="*/ 2147483647 h 412"/>
                <a:gd name="T30" fmla="*/ 2147483647 w 411"/>
                <a:gd name="T31" fmla="*/ 2147483647 h 412"/>
                <a:gd name="T32" fmla="*/ 2147483647 w 411"/>
                <a:gd name="T33" fmla="*/ 2147483647 h 412"/>
                <a:gd name="T34" fmla="*/ 2147483647 w 411"/>
                <a:gd name="T35" fmla="*/ 2147483647 h 412"/>
                <a:gd name="T36" fmla="*/ 2147483647 w 411"/>
                <a:gd name="T37" fmla="*/ 2147483647 h 412"/>
                <a:gd name="T38" fmla="*/ 2147483647 w 411"/>
                <a:gd name="T39" fmla="*/ 2147483647 h 412"/>
                <a:gd name="T40" fmla="*/ 2147483647 w 411"/>
                <a:gd name="T41" fmla="*/ 2147483647 h 412"/>
                <a:gd name="T42" fmla="*/ 2147483647 w 411"/>
                <a:gd name="T43" fmla="*/ 2147483647 h 412"/>
                <a:gd name="T44" fmla="*/ 2147483647 w 411"/>
                <a:gd name="T45" fmla="*/ 2147483647 h 412"/>
                <a:gd name="T46" fmla="*/ 2147483647 w 411"/>
                <a:gd name="T47" fmla="*/ 2147483647 h 412"/>
                <a:gd name="T48" fmla="*/ 2147483647 w 411"/>
                <a:gd name="T49" fmla="*/ 2147483647 h 412"/>
                <a:gd name="T50" fmla="*/ 2147483647 w 411"/>
                <a:gd name="T51" fmla="*/ 2147483647 h 412"/>
                <a:gd name="T52" fmla="*/ 2147483647 w 411"/>
                <a:gd name="T53" fmla="*/ 2147483647 h 412"/>
                <a:gd name="T54" fmla="*/ 2147483647 w 411"/>
                <a:gd name="T55" fmla="*/ 2147483647 h 412"/>
                <a:gd name="T56" fmla="*/ 2147483647 w 411"/>
                <a:gd name="T57" fmla="*/ 2147483647 h 412"/>
                <a:gd name="T58" fmla="*/ 2147483647 w 411"/>
                <a:gd name="T59" fmla="*/ 2147483647 h 412"/>
                <a:gd name="T60" fmla="*/ 2147483647 w 411"/>
                <a:gd name="T61" fmla="*/ 2147483647 h 412"/>
                <a:gd name="T62" fmla="*/ 2147483647 w 411"/>
                <a:gd name="T63" fmla="*/ 2147483647 h 412"/>
                <a:gd name="T64" fmla="*/ 2147483647 w 411"/>
                <a:gd name="T65" fmla="*/ 2147483647 h 412"/>
                <a:gd name="T66" fmla="*/ 2147483647 w 411"/>
                <a:gd name="T67" fmla="*/ 2147483647 h 412"/>
                <a:gd name="T68" fmla="*/ 2147483647 w 411"/>
                <a:gd name="T69" fmla="*/ 2147483647 h 412"/>
                <a:gd name="T70" fmla="*/ 2147483647 w 411"/>
                <a:gd name="T71" fmla="*/ 2147483647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w="9525">
              <a:noFill/>
              <a:round/>
              <a:headEnd/>
              <a:tailEnd/>
            </a:ln>
          </p:spPr>
          <p:txBody>
            <a:bodyPr lIns="86016" tIns="43009" rIns="86016" bIns="43009"/>
            <a:lstStyle/>
            <a:p>
              <a:pPr defTabSz="1146749" fontAlgn="base">
                <a:spcBef>
                  <a:spcPct val="0"/>
                </a:spcBef>
                <a:spcAft>
                  <a:spcPct val="0"/>
                </a:spcAft>
              </a:pPr>
              <a:endParaRPr lang="zh-CN" altLang="en-US" sz="2257">
                <a:solidFill>
                  <a:prstClr val="black"/>
                </a:solidFill>
                <a:latin typeface="Arial" charset="0"/>
                <a:ea typeface="宋体" charset="-122"/>
              </a:endParaRPr>
            </a:p>
          </p:txBody>
        </p:sp>
      </p:grpSp>
      <p:sp>
        <p:nvSpPr>
          <p:cNvPr id="26" name="Rectangle 2"/>
          <p:cNvSpPr/>
          <p:nvPr/>
        </p:nvSpPr>
        <p:spPr bwMode="auto">
          <a:xfrm>
            <a:off x="5604022" y="2039285"/>
            <a:ext cx="4908744" cy="4168083"/>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lIns="86012" tIns="86016" rIns="86012" bIns="86016"/>
          <a:lstStyle/>
          <a:p>
            <a:pPr defTabSz="859894" fontAlgn="base">
              <a:lnSpc>
                <a:spcPct val="90000"/>
              </a:lnSpc>
              <a:spcBef>
                <a:spcPct val="0"/>
              </a:spcBef>
              <a:spcAft>
                <a:spcPct val="0"/>
              </a:spcAft>
              <a:buClr>
                <a:srgbClr val="FFFFFF">
                  <a:lumMod val="50000"/>
                  <a:lumOff val="50000"/>
                </a:srgbClr>
              </a:buClr>
              <a:buSzPct val="90000"/>
              <a:defRPr/>
            </a:pPr>
            <a:endParaRPr lang="en-US" altLang="zh-CN" sz="2257" spc="-38" dirty="0">
              <a:solidFill>
                <a:prstClr val="white"/>
              </a:solidFill>
              <a:latin typeface="微软雅黑" pitchFamily="34" charset="-122"/>
              <a:ea typeface="宋体" panose="02010600030101010101" pitchFamily="2"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endParaRPr lang="en-US" sz="2257" spc="-38" dirty="0">
              <a:solidFill>
                <a:prstClr val="white"/>
              </a:solidFill>
              <a:latin typeface="微软雅黑" pitchFamily="34"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r>
              <a:rPr lang="zh-CN" altLang="zh-CN" sz="2400" dirty="0">
                <a:solidFill>
                  <a:schemeClr val="tx1"/>
                </a:solidFill>
                <a:latin typeface="微软雅黑" panose="020B0503020204020204" pitchFamily="34" charset="-122"/>
                <a:ea typeface="微软雅黑" panose="020B0503020204020204" pitchFamily="34" charset="-122"/>
              </a:rPr>
              <a:t>我们组内的三个成员都没有过制作小游戏的经验，以制作游戏为选题不仅可以锻炼我们的代码编写能力，同时也可以学习图形界面的设计与制作，设立这样的一个目标可以让我们有效的锻炼自学能力和团队协作的能力。</a:t>
            </a:r>
            <a:endParaRPr lang="en-US" sz="2400" spc="-38" dirty="0">
              <a:solidFill>
                <a:schemeClr val="tx1"/>
              </a:solidFill>
              <a:latin typeface="微软雅黑" pitchFamily="34" charset="-122"/>
              <a:ea typeface="微软雅黑" panose="020B0503020204020204" pitchFamily="34" charset="-122"/>
              <a:cs typeface="Segoe UI" pitchFamily="34" charset="0"/>
            </a:endParaRPr>
          </a:p>
        </p:txBody>
      </p:sp>
      <p:sp>
        <p:nvSpPr>
          <p:cNvPr id="8" name="椭圆​​ 24">
            <a:extLst>
              <a:ext uri="{FF2B5EF4-FFF2-40B4-BE49-F238E27FC236}">
                <a16:creationId xmlns:a16="http://schemas.microsoft.com/office/drawing/2014/main" xmlns="" id="{2A89A507-8E3C-4ED6-9F4F-54747D2A9C9B}"/>
              </a:ext>
            </a:extLst>
          </p:cNvPr>
          <p:cNvSpPr/>
          <p:nvPr/>
        </p:nvSpPr>
        <p:spPr>
          <a:xfrm>
            <a:off x="5604021" y="2039285"/>
            <a:ext cx="649019" cy="577348"/>
          </a:xfrm>
          <a:prstGeom prst="ellipse">
            <a:avLst/>
          </a:prstGeom>
          <a:gradFill flip="none" rotWithShape="1">
            <a:gsLst>
              <a:gs pos="0">
                <a:schemeClr val="bg1">
                  <a:lumMod val="65000"/>
                </a:schemeClr>
              </a:gs>
              <a:gs pos="16700">
                <a:schemeClr val="bg1">
                  <a:lumMod val="50000"/>
                </a:schemeClr>
              </a:gs>
              <a:gs pos="100000">
                <a:schemeClr val="bg1">
                  <a:lumMod val="85000"/>
                </a:schemeClr>
              </a:gs>
            </a:gsLst>
            <a:lin ang="16200000" scaled="0"/>
            <a:tileRect/>
          </a:gradFill>
          <a:ln w="19050" cap="flat" cmpd="sng" algn="ctr">
            <a:noFill/>
            <a:prstDash val="solid"/>
          </a:ln>
          <a:effectLst/>
        </p:spPr>
        <p:txBody>
          <a:bodyPr anchor="ctr"/>
          <a:lstStyle/>
          <a:p>
            <a:pPr algn="ctr" defTabSz="1146749" fontAlgn="base">
              <a:spcBef>
                <a:spcPct val="0"/>
              </a:spcBef>
              <a:spcAft>
                <a:spcPct val="0"/>
              </a:spcAft>
              <a:defRPr/>
            </a:pPr>
            <a:r>
              <a:rPr lang="en-US" altLang="zh-CN" sz="2007" kern="0" dirty="0">
                <a:solidFill>
                  <a:srgbClr val="FFFFFF"/>
                </a:solidFill>
                <a:latin typeface="微软雅黑" pitchFamily="34" charset="-122"/>
                <a:ea typeface="微软雅黑" pitchFamily="34" charset="-122"/>
              </a:rPr>
              <a:t>2</a:t>
            </a:r>
            <a:endParaRPr lang="zh-CN" altLang="en-US" sz="2007" kern="0" dirty="0">
              <a:solidFill>
                <a:srgbClr val="FFFFFF"/>
              </a:solidFill>
              <a:latin typeface="微软雅黑" pitchFamily="34" charset="-122"/>
              <a:ea typeface="微软雅黑" pitchFamily="34" charset="-122"/>
            </a:endParaRPr>
          </a:p>
        </p:txBody>
      </p:sp>
      <p:sp>
        <p:nvSpPr>
          <p:cNvPr id="10" name="椭圆​​ 26">
            <a:extLst>
              <a:ext uri="{FF2B5EF4-FFF2-40B4-BE49-F238E27FC236}">
                <a16:creationId xmlns:a16="http://schemas.microsoft.com/office/drawing/2014/main" xmlns="" id="{494393DF-AB58-4761-A222-8745093CBE2F}"/>
              </a:ext>
            </a:extLst>
          </p:cNvPr>
          <p:cNvSpPr/>
          <p:nvPr/>
        </p:nvSpPr>
        <p:spPr>
          <a:xfrm>
            <a:off x="661649" y="2039285"/>
            <a:ext cx="651009" cy="577348"/>
          </a:xfrm>
          <a:prstGeom prst="ellipse">
            <a:avLst/>
          </a:prstGeom>
          <a:gradFill flip="none" rotWithShape="1">
            <a:gsLst>
              <a:gs pos="0">
                <a:srgbClr val="00B0F0"/>
              </a:gs>
              <a:gs pos="16700">
                <a:srgbClr val="0070C0"/>
              </a:gs>
              <a:gs pos="100000">
                <a:srgbClr val="00B0F0"/>
              </a:gs>
            </a:gsLst>
            <a:lin ang="16200000" scaled="0"/>
            <a:tileRect/>
          </a:gradFill>
          <a:ln w="25400" cap="flat" cmpd="sng" algn="ctr">
            <a:noFill/>
            <a:prstDash val="solid"/>
          </a:ln>
          <a:effectLst/>
        </p:spPr>
        <p:txBody>
          <a:bodyPr anchor="ctr"/>
          <a:lstStyle/>
          <a:p>
            <a:pPr algn="ctr" defTabSz="1146749" fontAlgn="base">
              <a:spcBef>
                <a:spcPct val="0"/>
              </a:spcBef>
              <a:spcAft>
                <a:spcPct val="0"/>
              </a:spcAft>
              <a:defRPr/>
            </a:pPr>
            <a:r>
              <a:rPr lang="en-US" altLang="zh-CN" sz="2007" kern="0" dirty="0">
                <a:solidFill>
                  <a:srgbClr val="FFFFFF"/>
                </a:solidFill>
                <a:latin typeface="微软雅黑" pitchFamily="34" charset="-122"/>
                <a:ea typeface="微软雅黑" pitchFamily="34" charset="-122"/>
              </a:rPr>
              <a:t>1</a:t>
            </a:r>
            <a:endParaRPr lang="zh-CN" altLang="en-US" sz="2007" kern="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27235691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cstate="print"/>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717311" y="3140635"/>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如何去做</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xmlns=""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750" y="-1"/>
            <a:ext cx="12193588" cy="6773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椭圆 10"/>
          <p:cNvPicPr>
            <a:picLocks noChangeArrowheads="1"/>
          </p:cNvPicPr>
          <p:nvPr/>
        </p:nvPicPr>
        <p:blipFill>
          <a:blip r:embed="rId4" cstate="print">
            <a:duotone>
              <a:schemeClr val="bg2">
                <a:shade val="45000"/>
                <a:satMod val="135000"/>
              </a:schemeClr>
              <a:prstClr val="white"/>
            </a:duotone>
            <a:extLst/>
          </a:blip>
          <a:srcRect/>
          <a:stretch>
            <a:fillRect/>
          </a:stretch>
        </p:blipFill>
        <p:spPr bwMode="auto">
          <a:xfrm>
            <a:off x="1776602" y="5119082"/>
            <a:ext cx="7412938" cy="1930342"/>
          </a:xfrm>
          <a:prstGeom prst="rect">
            <a:avLst/>
          </a:prstGeom>
          <a:noFill/>
          <a:ln>
            <a:noFill/>
          </a:ln>
          <a:extLst/>
        </p:spPr>
      </p:pic>
      <p:grpSp>
        <p:nvGrpSpPr>
          <p:cNvPr id="24" name="Group 5"/>
          <p:cNvGrpSpPr>
            <a:grpSpLocks/>
          </p:cNvGrpSpPr>
          <p:nvPr/>
        </p:nvGrpSpPr>
        <p:grpSpPr bwMode="auto">
          <a:xfrm>
            <a:off x="1101886" y="4180591"/>
            <a:ext cx="4704391" cy="1409526"/>
            <a:chOff x="0" y="0"/>
            <a:chExt cx="4236496" cy="1427243"/>
          </a:xfrm>
        </p:grpSpPr>
        <p:sp>
          <p:nvSpPr>
            <p:cNvPr id="25" name="Freeform 12"/>
            <p:cNvSpPr>
              <a:spLocks/>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adFill flip="none" rotWithShape="1">
              <a:gsLst>
                <a:gs pos="0">
                  <a:srgbClr val="0070C0"/>
                </a:gs>
                <a:gs pos="100000">
                  <a:srgbClr val="00B0F0"/>
                </a:gs>
              </a:gsLst>
              <a:lin ang="16200000" scaled="1"/>
              <a:tileRect/>
            </a:gradFill>
            <a:ln w="12700" cap="flat" cmpd="sng" algn="ctr">
              <a:noFill/>
              <a:prstDash val="solid"/>
            </a:ln>
            <a:effectLst/>
            <a:scene3d>
              <a:camera prst="perspectiveFront" fov="5100000">
                <a:rot lat="0" lon="0" rev="0"/>
              </a:camera>
              <a:lightRig rig="threePt" dir="t">
                <a:rot lat="0" lon="0" rev="0"/>
              </a:lightRig>
            </a:scene3d>
            <a:sp3d prstMaterial="plastic">
              <a:bevelT w="0" h="0" prst="divot"/>
            </a:sp3d>
          </p:spPr>
          <p:txBody>
            <a:bodyPr anchor="ctr"/>
            <a:lstStyle/>
            <a:p>
              <a:pPr algn="ctr" defTabSz="1146749">
                <a:defRPr/>
              </a:pPr>
              <a:endParaRPr lang="zh-CN" altLang="en-US" sz="2257" kern="0">
                <a:solidFill>
                  <a:prstClr val="white"/>
                </a:solidFill>
                <a:latin typeface="Calibri"/>
                <a:ea typeface="微软雅黑" pitchFamily="34" charset="-122"/>
              </a:endParaRPr>
            </a:p>
          </p:txBody>
        </p:sp>
        <p:sp>
          <p:nvSpPr>
            <p:cNvPr id="26" name="Freeform 12"/>
            <p:cNvSpPr>
              <a:spLocks/>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adFill flip="none" rotWithShape="1">
              <a:gsLst>
                <a:gs pos="0">
                  <a:srgbClr val="0070C0"/>
                </a:gs>
                <a:gs pos="100000">
                  <a:srgbClr val="00B0F0"/>
                </a:gs>
              </a:gsLst>
              <a:lin ang="16200000" scaled="1"/>
              <a:tileRect/>
            </a:gradFill>
            <a:ln w="12700" cap="flat" cmpd="sng" algn="ctr">
              <a:noFill/>
              <a:prstDash val="solid"/>
            </a:ln>
            <a:effectLst/>
            <a:scene3d>
              <a:camera prst="perspectiveFront" fov="5100000">
                <a:rot lat="0" lon="0" rev="0"/>
              </a:camera>
              <a:lightRig rig="threePt" dir="t">
                <a:rot lat="0" lon="0" rev="0"/>
              </a:lightRig>
            </a:scene3d>
            <a:sp3d prstMaterial="plastic">
              <a:bevelT w="0" h="0" prst="divot"/>
            </a:sp3d>
          </p:spPr>
          <p:txBody>
            <a:bodyPr anchor="ctr"/>
            <a:lstStyle/>
            <a:p>
              <a:pPr algn="ctr" defTabSz="1146749">
                <a:defRPr/>
              </a:pPr>
              <a:endParaRPr lang="zh-CN" altLang="en-US" sz="2257" kern="0">
                <a:solidFill>
                  <a:prstClr val="white"/>
                </a:solidFill>
                <a:latin typeface="Calibri"/>
                <a:ea typeface="微软雅黑" pitchFamily="34" charset="-122"/>
              </a:endParaRPr>
            </a:p>
          </p:txBody>
        </p:sp>
        <p:sp>
          <p:nvSpPr>
            <p:cNvPr id="27" name="任意多边形 7"/>
            <p:cNvSpPr>
              <a:spLocks/>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Lst>
              <a:ahLst/>
              <a:cxnLst>
                <a:cxn ang="0">
                  <a:pos x="T0" y="T1"/>
                </a:cxn>
                <a:cxn ang="0">
                  <a:pos x="T2" y="T3"/>
                </a:cxn>
                <a:cxn ang="0">
                  <a:pos x="T4" y="T5"/>
                </a:cxn>
                <a:cxn ang="0">
                  <a:pos x="T6" y="T7"/>
                </a:cxn>
                <a:cxn ang="0">
                  <a:pos x="T8" y="T9"/>
                </a:cxn>
              </a:cxnLst>
              <a:rect l="0" t="0" r="r" b="b"/>
              <a:pathLst>
                <a:path w="1518249" h="391064">
                  <a:moveTo>
                    <a:pt x="1518249" y="0"/>
                  </a:moveTo>
                  <a:lnTo>
                    <a:pt x="1518249" y="276045"/>
                  </a:lnTo>
                  <a:lnTo>
                    <a:pt x="0" y="391064"/>
                  </a:lnTo>
                  <a:lnTo>
                    <a:pt x="0" y="97766"/>
                  </a:lnTo>
                  <a:lnTo>
                    <a:pt x="1518249" y="0"/>
                  </a:lnTo>
                  <a:close/>
                </a:path>
              </a:pathLst>
            </a:custGeom>
            <a:gradFill flip="none" rotWithShape="1">
              <a:gsLst>
                <a:gs pos="0">
                  <a:srgbClr val="0070C0"/>
                </a:gs>
                <a:gs pos="100000">
                  <a:srgbClr val="00B0F0"/>
                </a:gs>
              </a:gsLst>
              <a:lin ang="16200000" scaled="1"/>
              <a:tileRect/>
            </a:gradFill>
            <a:ln w="12700" cap="flat" cmpd="sng" algn="ctr">
              <a:noFill/>
              <a:prstDash val="solid"/>
            </a:ln>
            <a:effectLst/>
            <a:scene3d>
              <a:camera prst="perspectiveFront" fov="5100000">
                <a:rot lat="0" lon="0" rev="0"/>
              </a:camera>
              <a:lightRig rig="threePt" dir="t">
                <a:rot lat="0" lon="0" rev="0"/>
              </a:lightRig>
            </a:scene3d>
            <a:sp3d prstMaterial="plastic">
              <a:bevelT w="0" h="0" prst="divot"/>
            </a:sp3d>
          </p:spPr>
          <p:txBody>
            <a:bodyPr anchor="ctr"/>
            <a:lstStyle/>
            <a:p>
              <a:pPr algn="ctr" defTabSz="1146749">
                <a:defRPr/>
              </a:pPr>
              <a:endParaRPr lang="zh-CN" altLang="en-US" sz="2257" kern="0">
                <a:solidFill>
                  <a:prstClr val="white"/>
                </a:solidFill>
                <a:latin typeface="Calibri"/>
                <a:ea typeface="微软雅黑" pitchFamily="34" charset="-122"/>
              </a:endParaRPr>
            </a:p>
          </p:txBody>
        </p:sp>
        <p:sp>
          <p:nvSpPr>
            <p:cNvPr id="28" name="任意多边形 8"/>
            <p:cNvSpPr>
              <a:spLocks/>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Lst>
              <a:ahLst/>
              <a:cxnLst>
                <a:cxn ang="0">
                  <a:pos x="T0" y="T1"/>
                </a:cxn>
                <a:cxn ang="0">
                  <a:pos x="T2" y="T3"/>
                </a:cxn>
                <a:cxn ang="0">
                  <a:pos x="T4" y="T5"/>
                </a:cxn>
                <a:cxn ang="0">
                  <a:pos x="T6" y="T7"/>
                </a:cxn>
                <a:cxn ang="0">
                  <a:pos x="T8" y="T9"/>
                </a:cxn>
              </a:cxnLst>
              <a:rect l="0" t="0" r="r" b="b"/>
              <a:pathLst>
                <a:path w="557841" h="500332">
                  <a:moveTo>
                    <a:pt x="0" y="230038"/>
                  </a:moveTo>
                  <a:lnTo>
                    <a:pt x="0" y="500332"/>
                  </a:lnTo>
                  <a:lnTo>
                    <a:pt x="557841" y="276045"/>
                  </a:lnTo>
                  <a:lnTo>
                    <a:pt x="557841" y="0"/>
                  </a:lnTo>
                  <a:lnTo>
                    <a:pt x="0" y="230038"/>
                  </a:lnTo>
                  <a:close/>
                </a:path>
              </a:pathLst>
            </a:custGeom>
            <a:gradFill flip="none" rotWithShape="1">
              <a:gsLst>
                <a:gs pos="0">
                  <a:srgbClr val="0070C0"/>
                </a:gs>
                <a:gs pos="100000">
                  <a:srgbClr val="00B0F0"/>
                </a:gs>
              </a:gsLst>
              <a:lin ang="16200000" scaled="1"/>
              <a:tileRect/>
            </a:gradFill>
            <a:ln w="12700" cap="flat" cmpd="sng" algn="ctr">
              <a:noFill/>
              <a:prstDash val="solid"/>
            </a:ln>
            <a:effectLst/>
            <a:scene3d>
              <a:camera prst="perspectiveFront" fov="5100000">
                <a:rot lat="0" lon="0" rev="0"/>
              </a:camera>
              <a:lightRig rig="threePt" dir="t">
                <a:rot lat="0" lon="0" rev="0"/>
              </a:lightRig>
            </a:scene3d>
            <a:sp3d prstMaterial="plastic">
              <a:bevelT w="0" h="0" prst="divot"/>
            </a:sp3d>
          </p:spPr>
          <p:txBody>
            <a:bodyPr anchor="ctr"/>
            <a:lstStyle/>
            <a:p>
              <a:pPr algn="ctr" defTabSz="1146749">
                <a:defRPr/>
              </a:pPr>
              <a:endParaRPr lang="zh-CN" altLang="en-US" sz="2257" kern="0">
                <a:solidFill>
                  <a:prstClr val="white"/>
                </a:solidFill>
                <a:latin typeface="Calibri"/>
                <a:ea typeface="微软雅黑" pitchFamily="34" charset="-122"/>
              </a:endParaRPr>
            </a:p>
          </p:txBody>
        </p:sp>
      </p:grpSp>
      <p:grpSp>
        <p:nvGrpSpPr>
          <p:cNvPr id="29" name="Group 10"/>
          <p:cNvGrpSpPr>
            <a:grpSpLocks/>
          </p:cNvGrpSpPr>
          <p:nvPr/>
        </p:nvGrpSpPr>
        <p:grpSpPr bwMode="auto">
          <a:xfrm>
            <a:off x="5747601" y="4659408"/>
            <a:ext cx="4381874" cy="1088997"/>
            <a:chOff x="0" y="0"/>
            <a:chExt cx="4230687" cy="1183415"/>
          </a:xfrm>
        </p:grpSpPr>
        <p:sp>
          <p:nvSpPr>
            <p:cNvPr id="30" name="任意多边形 10"/>
            <p:cNvSpPr>
              <a:spLocks/>
            </p:cNvSpPr>
            <p:nvPr/>
          </p:nvSpPr>
          <p:spPr bwMode="auto">
            <a:xfrm>
              <a:off x="2741168" y="90732"/>
              <a:ext cx="291830" cy="552476"/>
            </a:xfrm>
            <a:custGeom>
              <a:avLst/>
              <a:gdLst>
                <a:gd name="T0" fmla="*/ 0 w 291830"/>
                <a:gd name="T1" fmla="*/ 0 h 476655"/>
                <a:gd name="T2" fmla="*/ 9728 w 291830"/>
                <a:gd name="T3" fmla="*/ 345332 h 476655"/>
                <a:gd name="T4" fmla="*/ 291830 w 291830"/>
                <a:gd name="T5" fmla="*/ 476655 h 476655"/>
                <a:gd name="T6" fmla="*/ 282102 w 291830"/>
                <a:gd name="T7" fmla="*/ 136187 h 476655"/>
                <a:gd name="T8" fmla="*/ 0 w 291830"/>
                <a:gd name="T9" fmla="*/ 0 h 476655"/>
              </a:gdLst>
              <a:ahLst/>
              <a:cxnLst>
                <a:cxn ang="0">
                  <a:pos x="T0" y="T1"/>
                </a:cxn>
                <a:cxn ang="0">
                  <a:pos x="T2" y="T3"/>
                </a:cxn>
                <a:cxn ang="0">
                  <a:pos x="T4" y="T5"/>
                </a:cxn>
                <a:cxn ang="0">
                  <a:pos x="T6" y="T7"/>
                </a:cxn>
                <a:cxn ang="0">
                  <a:pos x="T8" y="T9"/>
                </a:cxn>
              </a:cxnLst>
              <a:rect l="0" t="0" r="r" b="b"/>
              <a:pathLst>
                <a:path w="291830" h="476655">
                  <a:moveTo>
                    <a:pt x="0" y="0"/>
                  </a:moveTo>
                  <a:lnTo>
                    <a:pt x="9728" y="345332"/>
                  </a:lnTo>
                  <a:lnTo>
                    <a:pt x="291830" y="476655"/>
                  </a:lnTo>
                  <a:lnTo>
                    <a:pt x="282102" y="136187"/>
                  </a:lnTo>
                  <a:lnTo>
                    <a:pt x="0" y="0"/>
                  </a:lnTo>
                  <a:close/>
                </a:path>
              </a:pathLst>
            </a:custGeom>
            <a:gradFill flip="none" rotWithShape="1">
              <a:gsLst>
                <a:gs pos="0">
                  <a:srgbClr val="0070C0"/>
                </a:gs>
                <a:gs pos="100000">
                  <a:srgbClr val="00B0F0"/>
                </a:gs>
              </a:gsLst>
              <a:lin ang="16200000" scaled="1"/>
              <a:tileRect/>
            </a:gradFill>
            <a:ln w="12700" cap="flat" cmpd="sng" algn="ctr">
              <a:noFill/>
              <a:prstDash val="solid"/>
            </a:ln>
            <a:effectLst/>
            <a:scene3d>
              <a:camera prst="perspectiveFront" fov="5100000">
                <a:rot lat="0" lon="0" rev="0"/>
              </a:camera>
              <a:lightRig rig="threePt" dir="t">
                <a:rot lat="0" lon="0" rev="0"/>
              </a:lightRig>
            </a:scene3d>
            <a:sp3d prstMaterial="plastic">
              <a:bevelT w="0" h="0" prst="divot"/>
            </a:sp3d>
          </p:spPr>
          <p:txBody>
            <a:bodyPr anchor="ctr"/>
            <a:lstStyle/>
            <a:p>
              <a:pPr algn="ctr" defTabSz="1146749">
                <a:defRPr/>
              </a:pPr>
              <a:endParaRPr lang="zh-CN" altLang="en-US" sz="2257" kern="0">
                <a:solidFill>
                  <a:prstClr val="white"/>
                </a:solidFill>
                <a:latin typeface="Calibri"/>
                <a:ea typeface="微软雅黑" pitchFamily="34" charset="-122"/>
              </a:endParaRPr>
            </a:p>
          </p:txBody>
        </p:sp>
        <p:sp>
          <p:nvSpPr>
            <p:cNvPr id="31" name="Freeform 7"/>
            <p:cNvSpPr>
              <a:spLocks/>
            </p:cNvSpPr>
            <p:nvPr/>
          </p:nvSpPr>
          <p:spPr bwMode="auto">
            <a:xfrm>
              <a:off x="0" y="0"/>
              <a:ext cx="4230687" cy="1183415"/>
            </a:xfrm>
            <a:custGeom>
              <a:avLst/>
              <a:gdLst>
                <a:gd name="T0" fmla="*/ 0 w 10000"/>
                <a:gd name="T1" fmla="*/ 3269 h 10032"/>
                <a:gd name="T2" fmla="*/ 10 w 10000"/>
                <a:gd name="T3" fmla="*/ 6374 h 10032"/>
                <a:gd name="T4" fmla="*/ 3606 w 10000"/>
                <a:gd name="T5" fmla="*/ 9987 h 10032"/>
                <a:gd name="T6" fmla="*/ 8454 w 10000"/>
                <a:gd name="T7" fmla="*/ 7378 h 10032"/>
                <a:gd name="T8" fmla="*/ 9132 w 10000"/>
                <a:gd name="T9" fmla="*/ 8524 h 10032"/>
                <a:gd name="T10" fmla="*/ 9980 w 10000"/>
                <a:gd name="T11" fmla="*/ 3064 h 10032"/>
                <a:gd name="T12" fmla="*/ 10000 w 10000"/>
                <a:gd name="T13" fmla="*/ 1 h 10032"/>
                <a:gd name="T14" fmla="*/ 6467 w 10000"/>
                <a:gd name="T15" fmla="*/ 3621 h 10032"/>
                <a:gd name="T16" fmla="*/ 7093 w 10000"/>
                <a:gd name="T17" fmla="*/ 4958 h 10032"/>
                <a:gd name="T18" fmla="*/ 4447 w 10000"/>
                <a:gd name="T19" fmla="*/ 6423 h 10032"/>
                <a:gd name="T20" fmla="*/ 0 w 10000"/>
                <a:gd name="T21" fmla="*/ 3269 h 10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gradFill flip="none" rotWithShape="1">
              <a:gsLst>
                <a:gs pos="0">
                  <a:srgbClr val="0070C0"/>
                </a:gs>
                <a:gs pos="100000">
                  <a:srgbClr val="00B0F0"/>
                </a:gs>
              </a:gsLst>
              <a:lin ang="16200000" scaled="1"/>
              <a:tileRect/>
            </a:gradFill>
            <a:ln w="12700" cap="flat" cmpd="sng" algn="ctr">
              <a:noFill/>
              <a:prstDash val="solid"/>
            </a:ln>
            <a:effectLst/>
            <a:scene3d>
              <a:camera prst="perspectiveFront" fov="5100000">
                <a:rot lat="0" lon="0" rev="0"/>
              </a:camera>
              <a:lightRig rig="threePt" dir="t">
                <a:rot lat="0" lon="0" rev="0"/>
              </a:lightRig>
            </a:scene3d>
            <a:sp3d prstMaterial="plastic">
              <a:bevelT w="0" h="0" prst="divot"/>
            </a:sp3d>
          </p:spPr>
          <p:txBody>
            <a:bodyPr anchor="ctr"/>
            <a:lstStyle/>
            <a:p>
              <a:pPr algn="ctr" defTabSz="1146749">
                <a:defRPr/>
              </a:pPr>
              <a:endParaRPr lang="zh-CN" altLang="en-US" sz="2257" kern="0">
                <a:solidFill>
                  <a:prstClr val="white"/>
                </a:solidFill>
                <a:latin typeface="Calibri"/>
                <a:ea typeface="微软雅黑" pitchFamily="34" charset="-122"/>
              </a:endParaRPr>
            </a:p>
          </p:txBody>
        </p:sp>
        <p:sp>
          <p:nvSpPr>
            <p:cNvPr id="32" name="Freeform 7"/>
            <p:cNvSpPr>
              <a:spLocks/>
            </p:cNvSpPr>
            <p:nvPr/>
          </p:nvSpPr>
          <p:spPr bwMode="auto">
            <a:xfrm>
              <a:off x="0" y="0"/>
              <a:ext cx="4230687" cy="863599"/>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gradFill flip="none" rotWithShape="1">
              <a:gsLst>
                <a:gs pos="0">
                  <a:srgbClr val="0070C0"/>
                </a:gs>
                <a:gs pos="100000">
                  <a:srgbClr val="00B0F0"/>
                </a:gs>
              </a:gsLst>
              <a:lin ang="16200000" scaled="1"/>
              <a:tileRect/>
            </a:gradFill>
            <a:ln w="12700" cap="flat" cmpd="sng" algn="ctr">
              <a:noFill/>
              <a:prstDash val="solid"/>
            </a:ln>
            <a:effectLst/>
            <a:scene3d>
              <a:camera prst="perspectiveFront" fov="5100000">
                <a:rot lat="0" lon="0" rev="0"/>
              </a:camera>
              <a:lightRig rig="threePt" dir="t">
                <a:rot lat="0" lon="0" rev="0"/>
              </a:lightRig>
            </a:scene3d>
            <a:sp3d prstMaterial="plastic">
              <a:bevelT w="0" h="0" prst="divot"/>
            </a:sp3d>
          </p:spPr>
          <p:txBody>
            <a:bodyPr anchor="ctr"/>
            <a:lstStyle/>
            <a:p>
              <a:pPr algn="ctr" defTabSz="1146749">
                <a:defRPr/>
              </a:pPr>
              <a:endParaRPr lang="zh-CN" altLang="en-US" sz="2257" kern="0">
                <a:solidFill>
                  <a:prstClr val="white"/>
                </a:solidFill>
                <a:latin typeface="Calibri"/>
                <a:ea typeface="微软雅黑" pitchFamily="34" charset="-122"/>
              </a:endParaRPr>
            </a:p>
          </p:txBody>
        </p:sp>
        <p:sp>
          <p:nvSpPr>
            <p:cNvPr id="33" name="任意多边形 13"/>
            <p:cNvSpPr>
              <a:spLocks/>
            </p:cNvSpPr>
            <p:nvPr/>
          </p:nvSpPr>
          <p:spPr bwMode="auto">
            <a:xfrm>
              <a:off x="3573016" y="533472"/>
              <a:ext cx="291830" cy="476655"/>
            </a:xfrm>
            <a:custGeom>
              <a:avLst/>
              <a:gdLst>
                <a:gd name="T0" fmla="*/ 0 w 291830"/>
                <a:gd name="T1" fmla="*/ 0 h 476655"/>
                <a:gd name="T2" fmla="*/ 9728 w 291830"/>
                <a:gd name="T3" fmla="*/ 345332 h 476655"/>
                <a:gd name="T4" fmla="*/ 291830 w 291830"/>
                <a:gd name="T5" fmla="*/ 476655 h 476655"/>
                <a:gd name="T6" fmla="*/ 282102 w 291830"/>
                <a:gd name="T7" fmla="*/ 136187 h 476655"/>
                <a:gd name="T8" fmla="*/ 0 w 291830"/>
                <a:gd name="T9" fmla="*/ 0 h 476655"/>
              </a:gdLst>
              <a:ahLst/>
              <a:cxnLst>
                <a:cxn ang="0">
                  <a:pos x="T0" y="T1"/>
                </a:cxn>
                <a:cxn ang="0">
                  <a:pos x="T2" y="T3"/>
                </a:cxn>
                <a:cxn ang="0">
                  <a:pos x="T4" y="T5"/>
                </a:cxn>
                <a:cxn ang="0">
                  <a:pos x="T6" y="T7"/>
                </a:cxn>
                <a:cxn ang="0">
                  <a:pos x="T8" y="T9"/>
                </a:cxn>
              </a:cxnLst>
              <a:rect l="0" t="0" r="r" b="b"/>
              <a:pathLst>
                <a:path w="291830" h="476655">
                  <a:moveTo>
                    <a:pt x="0" y="0"/>
                  </a:moveTo>
                  <a:lnTo>
                    <a:pt x="9728" y="345332"/>
                  </a:lnTo>
                  <a:lnTo>
                    <a:pt x="291830" y="476655"/>
                  </a:lnTo>
                  <a:lnTo>
                    <a:pt x="282102" y="136187"/>
                  </a:lnTo>
                  <a:lnTo>
                    <a:pt x="0" y="0"/>
                  </a:lnTo>
                  <a:close/>
                </a:path>
              </a:pathLst>
            </a:custGeom>
            <a:gradFill flip="none" rotWithShape="1">
              <a:gsLst>
                <a:gs pos="0">
                  <a:srgbClr val="0070C0"/>
                </a:gs>
                <a:gs pos="100000">
                  <a:srgbClr val="00B0F0"/>
                </a:gs>
              </a:gsLst>
              <a:lin ang="16200000" scaled="1"/>
              <a:tileRect/>
            </a:gradFill>
            <a:ln w="12700" cap="flat" cmpd="sng" algn="ctr">
              <a:noFill/>
              <a:prstDash val="solid"/>
            </a:ln>
            <a:effectLst/>
            <a:scene3d>
              <a:camera prst="perspectiveFront" fov="5100000">
                <a:rot lat="0" lon="0" rev="0"/>
              </a:camera>
              <a:lightRig rig="threePt" dir="t">
                <a:rot lat="0" lon="0" rev="0"/>
              </a:lightRig>
            </a:scene3d>
            <a:sp3d prstMaterial="plastic">
              <a:bevelT w="0" h="0" prst="divot"/>
            </a:sp3d>
          </p:spPr>
          <p:txBody>
            <a:bodyPr anchor="ctr"/>
            <a:lstStyle/>
            <a:p>
              <a:pPr algn="ctr" defTabSz="1146749">
                <a:defRPr/>
              </a:pPr>
              <a:endParaRPr lang="zh-CN" altLang="en-US" sz="2257" kern="0">
                <a:solidFill>
                  <a:prstClr val="white"/>
                </a:solidFill>
                <a:latin typeface="Calibri"/>
                <a:ea typeface="微软雅黑" pitchFamily="34" charset="-122"/>
              </a:endParaRPr>
            </a:p>
          </p:txBody>
        </p:sp>
      </p:grpSp>
      <p:sp>
        <p:nvSpPr>
          <p:cNvPr id="34" name="任意多边形 14"/>
          <p:cNvSpPr>
            <a:spLocks/>
          </p:cNvSpPr>
          <p:nvPr/>
        </p:nvSpPr>
        <p:spPr bwMode="auto">
          <a:xfrm>
            <a:off x="3956539" y="1342137"/>
            <a:ext cx="1301262" cy="3543716"/>
          </a:xfrm>
          <a:custGeom>
            <a:avLst/>
            <a:gdLst>
              <a:gd name="T0" fmla="*/ 836913 w 374574"/>
              <a:gd name="T1" fmla="*/ 273122 h 2291509"/>
              <a:gd name="T2" fmla="*/ 836913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rgbClr val="C73E01"/>
            </a:solidFill>
            <a:prstDash val="sysDot"/>
            <a:round/>
            <a:headEnd type="oval" w="med" len="med"/>
            <a:tailEnd type="oval" w="med" len="med"/>
          </a:ln>
        </p:spPr>
        <p:txBody>
          <a:bodyPr anchor="ctr"/>
          <a:lstStyle/>
          <a:p>
            <a:pPr defTabSz="1146749" fontAlgn="base">
              <a:spcBef>
                <a:spcPct val="0"/>
              </a:spcBef>
              <a:spcAft>
                <a:spcPct val="0"/>
              </a:spcAft>
            </a:pPr>
            <a:endParaRPr lang="zh-CN" altLang="en-US" sz="2257">
              <a:solidFill>
                <a:prstClr val="black"/>
              </a:solidFill>
              <a:latin typeface="Arial" charset="0"/>
              <a:ea typeface="宋体" charset="-122"/>
            </a:endParaRPr>
          </a:p>
        </p:txBody>
      </p:sp>
      <p:sp>
        <p:nvSpPr>
          <p:cNvPr id="35" name="任意多边形 15"/>
          <p:cNvSpPr>
            <a:spLocks/>
          </p:cNvSpPr>
          <p:nvPr/>
        </p:nvSpPr>
        <p:spPr bwMode="auto">
          <a:xfrm flipH="1">
            <a:off x="6195542" y="1315259"/>
            <a:ext cx="1019319" cy="3681839"/>
          </a:xfrm>
          <a:custGeom>
            <a:avLst/>
            <a:gdLst>
              <a:gd name="T0" fmla="*/ 5468116 w 374574"/>
              <a:gd name="T1" fmla="*/ 930691 h 2291509"/>
              <a:gd name="T2" fmla="*/ 5468116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rgbClr val="BE1247"/>
            </a:solidFill>
            <a:prstDash val="sysDot"/>
            <a:round/>
            <a:headEnd type="oval" w="med" len="med"/>
            <a:tailEnd type="oval" w="med" len="med"/>
          </a:ln>
        </p:spPr>
        <p:txBody>
          <a:bodyPr anchor="ctr"/>
          <a:lstStyle/>
          <a:p>
            <a:pPr defTabSz="1146749" fontAlgn="base">
              <a:spcBef>
                <a:spcPct val="0"/>
              </a:spcBef>
              <a:spcAft>
                <a:spcPct val="0"/>
              </a:spcAft>
            </a:pPr>
            <a:endParaRPr lang="zh-CN" altLang="en-US" sz="2257">
              <a:solidFill>
                <a:prstClr val="black"/>
              </a:solidFill>
              <a:latin typeface="Arial" charset="0"/>
              <a:ea typeface="宋体" charset="-122"/>
            </a:endParaRPr>
          </a:p>
        </p:txBody>
      </p:sp>
      <p:sp>
        <p:nvSpPr>
          <p:cNvPr id="53267" name="TextBox 11"/>
          <p:cNvSpPr txBox="1">
            <a:spLocks noChangeArrowheads="1"/>
          </p:cNvSpPr>
          <p:nvPr/>
        </p:nvSpPr>
        <p:spPr bwMode="auto">
          <a:xfrm flipH="1">
            <a:off x="842226" y="1571047"/>
            <a:ext cx="4151804" cy="2677656"/>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2400" dirty="0">
                <a:solidFill>
                  <a:srgbClr val="262626"/>
                </a:solidFill>
                <a:latin typeface="微软雅黑" pitchFamily="34" charset="-122"/>
                <a:ea typeface="微软雅黑" pitchFamily="34" charset="-122"/>
              </a:rPr>
              <a:t>我们会先分工，确定各自的部分，再运用我们学过的程序设计语言，和即将学习到的软件工程知识以及通过在图书馆和网络上查阅大量的资料，学习制作相关部分所学的知识，完成各自的任务。</a:t>
            </a:r>
            <a:endParaRPr lang="en-US" sz="2400" dirty="0">
              <a:solidFill>
                <a:srgbClr val="262626"/>
              </a:solidFill>
              <a:latin typeface="微软雅黑" pitchFamily="34" charset="-122"/>
              <a:ea typeface="微软雅黑" pitchFamily="34" charset="-122"/>
            </a:endParaRPr>
          </a:p>
        </p:txBody>
      </p:sp>
      <p:sp>
        <p:nvSpPr>
          <p:cNvPr id="39" name="矩形 19"/>
          <p:cNvSpPr>
            <a:spLocks noChangeArrowheads="1"/>
          </p:cNvSpPr>
          <p:nvPr/>
        </p:nvSpPr>
        <p:spPr bwMode="auto">
          <a:xfrm>
            <a:off x="947292" y="1342136"/>
            <a:ext cx="2850905" cy="53754"/>
          </a:xfrm>
          <a:prstGeom prst="rect">
            <a:avLst/>
          </a:prstGeom>
          <a:solidFill>
            <a:srgbClr val="C73E01"/>
          </a:solidFill>
          <a:ln w="9525">
            <a:noFill/>
            <a:miter lim="800000"/>
            <a:headEnd/>
            <a:tailEnd/>
          </a:ln>
        </p:spPr>
        <p:txBody>
          <a:bodyPr anchor="ctr"/>
          <a:lstStyle/>
          <a:p>
            <a:pPr algn="ctr" defTabSz="1146749" fontAlgn="base">
              <a:spcBef>
                <a:spcPct val="0"/>
              </a:spcBef>
              <a:spcAft>
                <a:spcPct val="0"/>
              </a:spcAft>
            </a:pPr>
            <a:endParaRPr lang="zh-CN" altLang="en-US" sz="2257">
              <a:solidFill>
                <a:srgbClr val="FFFFFF"/>
              </a:solidFill>
              <a:latin typeface="Calibri" pitchFamily="34" charset="0"/>
              <a:ea typeface="宋体" charset="-122"/>
            </a:endParaRPr>
          </a:p>
        </p:txBody>
      </p:sp>
      <p:sp>
        <p:nvSpPr>
          <p:cNvPr id="40" name="TextBox 11"/>
          <p:cNvSpPr txBox="1">
            <a:spLocks noChangeArrowheads="1"/>
          </p:cNvSpPr>
          <p:nvPr/>
        </p:nvSpPr>
        <p:spPr bwMode="auto">
          <a:xfrm flipH="1">
            <a:off x="947291" y="664844"/>
            <a:ext cx="2358616" cy="523220"/>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2800" b="1" dirty="0">
                <a:solidFill>
                  <a:srgbClr val="000000"/>
                </a:solidFill>
                <a:latin typeface="微软雅黑" pitchFamily="34" charset="-122"/>
                <a:ea typeface="微软雅黑" pitchFamily="34" charset="-122"/>
              </a:rPr>
              <a:t>第一步</a:t>
            </a:r>
            <a:endParaRPr lang="en-US" sz="2800" b="1" dirty="0">
              <a:solidFill>
                <a:srgbClr val="000000"/>
              </a:solidFill>
              <a:latin typeface="微软雅黑" pitchFamily="34" charset="-122"/>
              <a:ea typeface="微软雅黑" pitchFamily="34" charset="-122"/>
            </a:endParaRPr>
          </a:p>
        </p:txBody>
      </p:sp>
      <p:sp>
        <p:nvSpPr>
          <p:cNvPr id="53265" name="TextBox 11"/>
          <p:cNvSpPr txBox="1">
            <a:spLocks noChangeArrowheads="1"/>
          </p:cNvSpPr>
          <p:nvPr/>
        </p:nvSpPr>
        <p:spPr bwMode="auto">
          <a:xfrm flipH="1">
            <a:off x="6484662" y="1660690"/>
            <a:ext cx="3415475" cy="1938992"/>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2400" dirty="0">
                <a:latin typeface="微软雅黑" panose="020B0503020204020204" pitchFamily="34" charset="-122"/>
                <a:ea typeface="微软雅黑" panose="020B0503020204020204" pitchFamily="34" charset="-122"/>
              </a:rPr>
              <a:t>当</a:t>
            </a:r>
            <a:r>
              <a:rPr lang="zh-CN" altLang="zh-CN" sz="2400" dirty="0">
                <a:latin typeface="微软雅黑" panose="020B0503020204020204" pitchFamily="34" charset="-122"/>
                <a:ea typeface="微软雅黑" panose="020B0503020204020204" pitchFamily="34" charset="-122"/>
              </a:rPr>
              <a:t>完成各自的部分</a:t>
            </a:r>
            <a:r>
              <a:rPr lang="zh-CN" altLang="en-US" sz="2400" dirty="0">
                <a:latin typeface="微软雅黑" panose="020B0503020204020204" pitchFamily="34" charset="-122"/>
                <a:ea typeface="微软雅黑" panose="020B0503020204020204" pitchFamily="34" charset="-122"/>
              </a:rPr>
              <a:t>之</a:t>
            </a:r>
            <a:r>
              <a:rPr lang="zh-CN" altLang="zh-CN" sz="2400" dirty="0">
                <a:latin typeface="微软雅黑" panose="020B0503020204020204" pitchFamily="34" charset="-122"/>
                <a:ea typeface="微软雅黑" panose="020B0503020204020204" pitchFamily="34" charset="-122"/>
              </a:rPr>
              <a:t>后再通过协作将各个部分组合在一起，</a:t>
            </a:r>
            <a:r>
              <a:rPr lang="zh-CN" altLang="en-US" sz="2400" dirty="0">
                <a:latin typeface="微软雅黑" panose="020B0503020204020204" pitchFamily="34" charset="-122"/>
                <a:ea typeface="微软雅黑" panose="020B0503020204020204" pitchFamily="34" charset="-122"/>
              </a:rPr>
              <a:t>再完善好细节，</a:t>
            </a:r>
            <a:r>
              <a:rPr lang="zh-CN" altLang="zh-CN" sz="2400" dirty="0">
                <a:latin typeface="微软雅黑" panose="020B0503020204020204" pitchFamily="34" charset="-122"/>
                <a:ea typeface="微软雅黑" panose="020B0503020204020204" pitchFamily="34" charset="-122"/>
              </a:rPr>
              <a:t>使其成为一个完整的小游戏。</a:t>
            </a:r>
            <a:endParaRPr lang="en-US" sz="2400" dirty="0">
              <a:solidFill>
                <a:srgbClr val="262626"/>
              </a:solidFill>
              <a:latin typeface="微软雅黑" panose="020B0503020204020204" pitchFamily="34" charset="-122"/>
              <a:ea typeface="微软雅黑" panose="020B0503020204020204" pitchFamily="34" charset="-122"/>
            </a:endParaRPr>
          </a:p>
        </p:txBody>
      </p:sp>
      <p:sp>
        <p:nvSpPr>
          <p:cNvPr id="44" name="矩形 24"/>
          <p:cNvSpPr>
            <a:spLocks noChangeArrowheads="1"/>
          </p:cNvSpPr>
          <p:nvPr/>
        </p:nvSpPr>
        <p:spPr bwMode="auto">
          <a:xfrm>
            <a:off x="7312403" y="1288382"/>
            <a:ext cx="2850905" cy="53754"/>
          </a:xfrm>
          <a:prstGeom prst="rect">
            <a:avLst/>
          </a:prstGeom>
          <a:solidFill>
            <a:srgbClr val="BE1247"/>
          </a:solidFill>
          <a:ln w="9525">
            <a:noFill/>
            <a:miter lim="800000"/>
            <a:headEnd/>
            <a:tailEnd/>
          </a:ln>
        </p:spPr>
        <p:txBody>
          <a:bodyPr anchor="ctr"/>
          <a:lstStyle/>
          <a:p>
            <a:pPr algn="ctr" defTabSz="1146749" fontAlgn="base">
              <a:spcBef>
                <a:spcPct val="0"/>
              </a:spcBef>
              <a:spcAft>
                <a:spcPct val="0"/>
              </a:spcAft>
            </a:pPr>
            <a:endParaRPr lang="zh-CN" altLang="en-US" sz="2257">
              <a:solidFill>
                <a:srgbClr val="FFFFFF"/>
              </a:solidFill>
              <a:latin typeface="Calibri" pitchFamily="34" charset="0"/>
              <a:ea typeface="宋体" charset="-122"/>
            </a:endParaRPr>
          </a:p>
        </p:txBody>
      </p:sp>
      <p:sp>
        <p:nvSpPr>
          <p:cNvPr id="45" name="TextBox 11"/>
          <p:cNvSpPr txBox="1">
            <a:spLocks noChangeArrowheads="1"/>
          </p:cNvSpPr>
          <p:nvPr/>
        </p:nvSpPr>
        <p:spPr bwMode="auto">
          <a:xfrm flipH="1">
            <a:off x="5995463" y="725854"/>
            <a:ext cx="1943075" cy="523220"/>
          </a:xfrm>
          <a:prstGeom prst="rect">
            <a:avLst/>
          </a:prstGeom>
          <a:noFill/>
          <a:ln w="9525">
            <a:noFill/>
            <a:miter lim="800000"/>
            <a:headEnd/>
            <a:tailEnd/>
          </a:ln>
        </p:spPr>
        <p:txBody>
          <a:bodyPr>
            <a:spAutoFit/>
          </a:bodyPr>
          <a:lstStyle/>
          <a:p>
            <a:pPr defTabSz="1146749" fontAlgn="base">
              <a:spcBef>
                <a:spcPct val="0"/>
              </a:spcBef>
              <a:spcAft>
                <a:spcPct val="0"/>
              </a:spcAft>
            </a:pPr>
            <a:r>
              <a:rPr lang="zh-CN" altLang="en-US" sz="2800" b="1" dirty="0">
                <a:solidFill>
                  <a:srgbClr val="000000"/>
                </a:solidFill>
                <a:latin typeface="微软雅黑" pitchFamily="34" charset="-122"/>
                <a:ea typeface="微软雅黑" pitchFamily="34" charset="-122"/>
              </a:rPr>
              <a:t>第二步</a:t>
            </a:r>
            <a:endParaRPr lang="en-US" sz="2800" b="1" dirty="0">
              <a:solidFill>
                <a:srgbClr val="000000"/>
              </a:solidFill>
              <a:latin typeface="微软雅黑" pitchFamily="34" charset="-122"/>
              <a:ea typeface="微软雅黑" pitchFamily="34" charset="-122"/>
            </a:endParaRPr>
          </a:p>
        </p:txBody>
      </p:sp>
      <p:sp>
        <p:nvSpPr>
          <p:cNvPr id="53262" name="AutoShape 2" descr="d:\users\pc\appdata\roaming\360se6\User Data\Temp\get?name=T15fd0BChg1RCvBVdK.jpg"/>
          <p:cNvSpPr>
            <a:spLocks noChangeAspect="1" noChangeArrowheads="1"/>
          </p:cNvSpPr>
          <p:nvPr/>
        </p:nvSpPr>
        <p:spPr bwMode="auto">
          <a:xfrm>
            <a:off x="207049" y="-128658"/>
            <a:ext cx="406135" cy="360345"/>
          </a:xfrm>
          <a:prstGeom prst="rect">
            <a:avLst/>
          </a:prstGeom>
          <a:noFill/>
          <a:ln w="9525">
            <a:noFill/>
            <a:miter lim="800000"/>
            <a:headEnd/>
            <a:tailEnd/>
          </a:ln>
        </p:spPr>
        <p:txBody>
          <a:bodyPr/>
          <a:lstStyle/>
          <a:p>
            <a:pPr defTabSz="1146749" fontAlgn="base">
              <a:spcBef>
                <a:spcPct val="0"/>
              </a:spcBef>
              <a:spcAft>
                <a:spcPct val="0"/>
              </a:spcAft>
            </a:pPr>
            <a:endParaRPr lang="zh-CN" altLang="en-US" sz="2257">
              <a:solidFill>
                <a:prstClr val="black"/>
              </a:solidFill>
              <a:latin typeface="Calibri" pitchFamily="34" charset="0"/>
              <a:ea typeface="宋体" charset="-122"/>
            </a:endParaRPr>
          </a:p>
        </p:txBody>
      </p:sp>
    </p:spTree>
    <p:extLst>
      <p:ext uri="{BB962C8B-B14F-4D97-AF65-F5344CB8AC3E}">
        <p14:creationId xmlns:p14="http://schemas.microsoft.com/office/powerpoint/2010/main" xmlns="" val="371632598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53" presetClass="entr" presetSubtype="16"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750" fill="hold"/>
                                        <p:tgtEl>
                                          <p:spTgt spid="22"/>
                                        </p:tgtEl>
                                        <p:attrNameLst>
                                          <p:attrName>ppt_w</p:attrName>
                                        </p:attrNameLst>
                                      </p:cBhvr>
                                      <p:tavLst>
                                        <p:tav tm="0">
                                          <p:val>
                                            <p:fltVal val="0"/>
                                          </p:val>
                                        </p:tav>
                                        <p:tav tm="100000">
                                          <p:val>
                                            <p:strVal val="#ppt_w"/>
                                          </p:val>
                                        </p:tav>
                                      </p:tavLst>
                                    </p:anim>
                                    <p:anim calcmode="lin" valueType="num">
                                      <p:cBhvr>
                                        <p:cTn id="14" dur="750" fill="hold"/>
                                        <p:tgtEl>
                                          <p:spTgt spid="22"/>
                                        </p:tgtEl>
                                        <p:attrNameLst>
                                          <p:attrName>ppt_h</p:attrName>
                                        </p:attrNameLst>
                                      </p:cBhvr>
                                      <p:tavLst>
                                        <p:tav tm="0">
                                          <p:val>
                                            <p:fltVal val="0"/>
                                          </p:val>
                                        </p:tav>
                                        <p:tav tm="100000">
                                          <p:val>
                                            <p:strVal val="#ppt_h"/>
                                          </p:val>
                                        </p:tav>
                                      </p:tavLst>
                                    </p:anim>
                                    <p:animEffect transition="in" filter="fade">
                                      <p:cBhvr>
                                        <p:cTn id="15" dur="750"/>
                                        <p:tgtEl>
                                          <p:spTgt spid="22"/>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childTnLst>
                          </p:cTn>
                        </p:par>
                        <p:par>
                          <p:cTn id="20" fill="hold">
                            <p:stCondLst>
                              <p:cond delay="1250"/>
                            </p:stCondLst>
                            <p:childTnLst>
                              <p:par>
                                <p:cTn id="21" presetID="26" presetClass="emph" presetSubtype="0" repeatCount="2000" fill="hold" grpId="1" nodeType="afterEffect">
                                  <p:stCondLst>
                                    <p:cond delay="0"/>
                                  </p:stCondLst>
                                  <p:childTnLst>
                                    <p:animEffect transition="out" filter="fade">
                                      <p:cBhvr>
                                        <p:cTn id="22" dur="250" tmFilter="0, 0; .2, .5; .8, .5; 1, 0"/>
                                        <p:tgtEl>
                                          <p:spTgt spid="34"/>
                                        </p:tgtEl>
                                      </p:cBhvr>
                                    </p:animEffect>
                                    <p:animScale>
                                      <p:cBhvr>
                                        <p:cTn id="23" dur="125" autoRev="1" fill="hold"/>
                                        <p:tgtEl>
                                          <p:spTgt spid="34"/>
                                        </p:tgtEl>
                                      </p:cBhvr>
                                      <p:by x="105000" y="105000"/>
                                    </p:animScale>
                                  </p:childTnLst>
                                </p:cTn>
                              </p:par>
                            </p:childTnLst>
                          </p:cTn>
                        </p:par>
                        <p:par>
                          <p:cTn id="24" fill="hold">
                            <p:stCondLst>
                              <p:cond delay="1750"/>
                            </p:stCondLst>
                            <p:childTnLst>
                              <p:par>
                                <p:cTn id="25" presetID="22" presetClass="entr" presetSubtype="2"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right)">
                                      <p:cBhvr>
                                        <p:cTn id="27" dur="500"/>
                                        <p:tgtEl>
                                          <p:spTgt spid="39"/>
                                        </p:tgtEl>
                                      </p:cBhvr>
                                    </p:animEffect>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par>
                          <p:cTn id="32" fill="hold">
                            <p:stCondLst>
                              <p:cond delay="2750"/>
                            </p:stCondLst>
                            <p:childTnLst>
                              <p:par>
                                <p:cTn id="33" presetID="22" presetClass="entr" presetSubtype="4"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down)">
                                      <p:cBhvr>
                                        <p:cTn id="35" dur="500"/>
                                        <p:tgtEl>
                                          <p:spTgt spid="35"/>
                                        </p:tgtEl>
                                      </p:cBhvr>
                                    </p:animEffect>
                                  </p:childTnLst>
                                </p:cTn>
                              </p:par>
                            </p:childTnLst>
                          </p:cTn>
                        </p:par>
                        <p:par>
                          <p:cTn id="36" fill="hold">
                            <p:stCondLst>
                              <p:cond delay="3250"/>
                            </p:stCondLst>
                            <p:childTnLst>
                              <p:par>
                                <p:cTn id="37" presetID="26" presetClass="emph" presetSubtype="0" repeatCount="2000" fill="hold" grpId="1" nodeType="afterEffect">
                                  <p:stCondLst>
                                    <p:cond delay="0"/>
                                  </p:stCondLst>
                                  <p:childTnLst>
                                    <p:animEffect transition="out" filter="fade">
                                      <p:cBhvr>
                                        <p:cTn id="38" dur="250" tmFilter="0, 0; .2, .5; .8, .5; 1, 0"/>
                                        <p:tgtEl>
                                          <p:spTgt spid="35"/>
                                        </p:tgtEl>
                                      </p:cBhvr>
                                    </p:animEffect>
                                    <p:animScale>
                                      <p:cBhvr>
                                        <p:cTn id="39" dur="125" autoRev="1" fill="hold"/>
                                        <p:tgtEl>
                                          <p:spTgt spid="35"/>
                                        </p:tgtEl>
                                      </p:cBhvr>
                                      <p:by x="105000" y="105000"/>
                                    </p:animScale>
                                  </p:childTnLst>
                                </p:cTn>
                              </p:par>
                            </p:childTnLst>
                          </p:cTn>
                        </p:par>
                        <p:par>
                          <p:cTn id="40" fill="hold">
                            <p:stCondLst>
                              <p:cond delay="3750"/>
                            </p:stCondLst>
                            <p:childTnLst>
                              <p:par>
                                <p:cTn id="41" presetID="22" presetClass="entr" presetSubtype="8"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childTnLst>
                          </p:cTn>
                        </p:par>
                        <p:par>
                          <p:cTn id="44" fill="hold">
                            <p:stCondLst>
                              <p:cond delay="4250"/>
                            </p:stCondLst>
                            <p:childTnLst>
                              <p:par>
                                <p:cTn id="45" presetID="22" presetClass="entr" presetSubtype="2"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right)">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9" grpId="0" animBg="1"/>
      <p:bldP spid="40" grpId="0"/>
      <p:bldP spid="44" grpId="0" animBg="1"/>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cstate="print"/>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要做哪些内容</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xmlns=""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894</Words>
  <Application>Microsoft Office PowerPoint</Application>
  <PresentationFormat>自定义</PresentationFormat>
  <Paragraphs>140</Paragraphs>
  <Slides>21</Slides>
  <Notes>9</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需求分析</vt:lpstr>
      <vt:lpstr>需求分析</vt:lpstr>
      <vt:lpstr>需求分析</vt:lpstr>
      <vt:lpstr>软件项目管理</vt:lpstr>
      <vt:lpstr>软件项目管理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User</cp:lastModifiedBy>
  <cp:revision>19</cp:revision>
  <dcterms:created xsi:type="dcterms:W3CDTF">2017-08-30T16:25:13Z</dcterms:created>
  <dcterms:modified xsi:type="dcterms:W3CDTF">2019-03-10T10:14:20Z</dcterms:modified>
</cp:coreProperties>
</file>