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5" r:id="rId2"/>
    <p:sldId id="259" r:id="rId3"/>
    <p:sldId id="260" r:id="rId4"/>
    <p:sldId id="317" r:id="rId5"/>
    <p:sldId id="262" r:id="rId6"/>
    <p:sldId id="313" r:id="rId7"/>
    <p:sldId id="266" r:id="rId8"/>
    <p:sldId id="300" r:id="rId9"/>
    <p:sldId id="301" r:id="rId10"/>
    <p:sldId id="302" r:id="rId11"/>
    <p:sldId id="275" r:id="rId12"/>
    <p:sldId id="304" r:id="rId13"/>
    <p:sldId id="305" r:id="rId14"/>
    <p:sldId id="306" r:id="rId15"/>
    <p:sldId id="318" r:id="rId16"/>
    <p:sldId id="296" r:id="rId17"/>
    <p:sldId id="307" r:id="rId18"/>
    <p:sldId id="315" r:id="rId19"/>
    <p:sldId id="316" r:id="rId20"/>
    <p:sldId id="308" r:id="rId21"/>
    <p:sldId id="284" r:id="rId22"/>
    <p:sldId id="311" r:id="rId23"/>
    <p:sldId id="310" r:id="rId24"/>
    <p:sldId id="309" r:id="rId25"/>
    <p:sldId id="319" r:id="rId26"/>
    <p:sldId id="320" r:id="rId27"/>
    <p:sldId id="312" r:id="rId28"/>
    <p:sldId id="29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86" d="100"/>
          <a:sy n="86" d="100"/>
        </p:scale>
        <p:origin x="46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022833" y="2465991"/>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12259" y="1614572"/>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8"/>
          <p:cNvSpPr txBox="1">
            <a:spLocks noChangeArrowheads="1"/>
          </p:cNvSpPr>
          <p:nvPr/>
        </p:nvSpPr>
        <p:spPr bwMode="auto">
          <a:xfrm>
            <a:off x="686304" y="3759126"/>
            <a:ext cx="11400722"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软件项目可行性研究报告</a:t>
            </a:r>
            <a:endParaRPr lang="en-US" altLang="zh-CN" dirty="0"/>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by="(-#ppt_w*2)" calcmode="lin" valueType="num">
                                      <p:cBhvr rctx="PPT">
                                        <p:cTn id="10" dur="500" autoRev="1" fill="hold">
                                          <p:stCondLst>
                                            <p:cond delay="0"/>
                                          </p:stCondLst>
                                        </p:cTn>
                                        <p:tgtEl>
                                          <p:spTgt spid="9"/>
                                        </p:tgtEl>
                                        <p:attrNameLst>
                                          <p:attrName>ppt_w</p:attrName>
                                        </p:attrNameLst>
                                      </p:cBhvr>
                                    </p:anim>
                                    <p:anim by="(#ppt_w*0.50)" calcmode="lin" valueType="num">
                                      <p:cBhvr>
                                        <p:cTn id="11" dur="500" decel="50000" autoRev="1" fill="hold">
                                          <p:stCondLst>
                                            <p:cond delay="0"/>
                                          </p:stCondLst>
                                        </p:cTn>
                                        <p:tgtEl>
                                          <p:spTgt spid="9"/>
                                        </p:tgtEl>
                                        <p:attrNameLst>
                                          <p:attrName>ppt_x</p:attrName>
                                        </p:attrNameLst>
                                      </p:cBhvr>
                                    </p:anim>
                                    <p:anim from="(-#ppt_h/2)" to="(#ppt_y)" calcmode="lin" valueType="num">
                                      <p:cBhvr>
                                        <p:cTn id="12" dur="1000" fill="hold">
                                          <p:stCondLst>
                                            <p:cond delay="0"/>
                                          </p:stCondLst>
                                        </p:cTn>
                                        <p:tgtEl>
                                          <p:spTgt spid="9"/>
                                        </p:tgtEl>
                                        <p:attrNameLst>
                                          <p:attrName>ppt_y</p:attrName>
                                        </p:attrNameLst>
                                      </p:cBhvr>
                                    </p:anim>
                                    <p:animRot by="21600000">
                                      <p:cBhvr>
                                        <p:cTn id="13" dur="1000" fill="hold">
                                          <p:stCondLst>
                                            <p:cond delay="0"/>
                                          </p:stCondLst>
                                        </p:cTn>
                                        <p:tgtEl>
                                          <p:spTgt spid="9"/>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76"/>
                                        </p:tgtEl>
                                        <p:attrNameLst>
                                          <p:attrName>style.visibility</p:attrName>
                                        </p:attrNameLst>
                                      </p:cBhvr>
                                      <p:to>
                                        <p:strVal val="visible"/>
                                      </p:to>
                                    </p:set>
                                    <p:anim by="(-#ppt_w*2)" calcmode="lin" valueType="num">
                                      <p:cBhvr rctx="PPT">
                                        <p:cTn id="16" dur="500" autoRev="1" fill="hold">
                                          <p:stCondLst>
                                            <p:cond delay="0"/>
                                          </p:stCondLst>
                                        </p:cTn>
                                        <p:tgtEl>
                                          <p:spTgt spid="76"/>
                                        </p:tgtEl>
                                        <p:attrNameLst>
                                          <p:attrName>ppt_w</p:attrName>
                                        </p:attrNameLst>
                                      </p:cBhvr>
                                    </p:anim>
                                    <p:anim by="(#ppt_w*0.50)" calcmode="lin" valueType="num">
                                      <p:cBhvr>
                                        <p:cTn id="17" dur="500" decel="50000" autoRev="1" fill="hold">
                                          <p:stCondLst>
                                            <p:cond delay="0"/>
                                          </p:stCondLst>
                                        </p:cTn>
                                        <p:tgtEl>
                                          <p:spTgt spid="76"/>
                                        </p:tgtEl>
                                        <p:attrNameLst>
                                          <p:attrName>ppt_x</p:attrName>
                                        </p:attrNameLst>
                                      </p:cBhvr>
                                    </p:anim>
                                    <p:anim from="(-#ppt_h/2)" to="(#ppt_y)" calcmode="lin" valueType="num">
                                      <p:cBhvr>
                                        <p:cTn id="18" dur="1000" fill="hold">
                                          <p:stCondLst>
                                            <p:cond delay="0"/>
                                          </p:stCondLst>
                                        </p:cTn>
                                        <p:tgtEl>
                                          <p:spTgt spid="76"/>
                                        </p:tgtEl>
                                        <p:attrNameLst>
                                          <p:attrName>ppt_y</p:attrName>
                                        </p:attrNameLst>
                                      </p:cBhvr>
                                    </p:anim>
                                    <p:animRot by="21600000">
                                      <p:cBhvr>
                                        <p:cTn id="19" dur="1000" fill="hold">
                                          <p:stCondLst>
                                            <p:cond delay="0"/>
                                          </p:stCondLst>
                                        </p:cTn>
                                        <p:tgtEl>
                                          <p:spTgt spid="76"/>
                                        </p:tgtEl>
                                        <p:attrNameLst>
                                          <p:attrName>r</p:attrName>
                                        </p:attrNameLst>
                                      </p:cBhvr>
                                    </p:animRo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16398">
                                            <p:txEl>
                                              <p:pRg st="0" end="0"/>
                                            </p:txEl>
                                          </p:spTgt>
                                        </p:tgtEl>
                                        <p:attrNameLst>
                                          <p:attrName>style.visibility</p:attrName>
                                        </p:attrNameLst>
                                      </p:cBhvr>
                                      <p:to>
                                        <p:strVal val="visible"/>
                                      </p:to>
                                    </p:set>
                                    <p:anim calcmode="lin" valueType="num">
                                      <p:cBhvr>
                                        <p:cTn id="22"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4"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439517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进行可行性研究的方法</a:t>
            </a:r>
          </a:p>
        </p:txBody>
      </p:sp>
      <p:sp>
        <p:nvSpPr>
          <p:cNvPr id="7" name="TextBox 6"/>
          <p:cNvSpPr txBox="1"/>
          <p:nvPr/>
        </p:nvSpPr>
        <p:spPr>
          <a:xfrm>
            <a:off x="608339" y="1211036"/>
            <a:ext cx="10774901" cy="954107"/>
          </a:xfrm>
          <a:prstGeom prst="rect">
            <a:avLst/>
          </a:prstGeom>
          <a:noFill/>
        </p:spPr>
        <p:txBody>
          <a:bodyPr wrap="square">
            <a:spAutoFit/>
          </a:bodyPr>
          <a:lstStyle/>
          <a:p>
            <a:r>
              <a:rPr lang="zh-CN" altLang="zh-CN" sz="2800" dirty="0"/>
              <a:t>设计一些问题通过网络进行问卷调查，同时也对市面上同类的产品进行调查和分析。</a:t>
            </a:r>
          </a:p>
        </p:txBody>
      </p:sp>
      <p:sp>
        <p:nvSpPr>
          <p:cNvPr id="10" name="圆角矩形 14"/>
          <p:cNvSpPr/>
          <p:nvPr/>
        </p:nvSpPr>
        <p:spPr>
          <a:xfrm>
            <a:off x="608339" y="2705864"/>
            <a:ext cx="253930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评价尺度</a:t>
            </a:r>
          </a:p>
        </p:txBody>
      </p:sp>
      <p:sp>
        <p:nvSpPr>
          <p:cNvPr id="11" name="TextBox 10"/>
          <p:cNvSpPr txBox="1"/>
          <p:nvPr/>
        </p:nvSpPr>
        <p:spPr>
          <a:xfrm>
            <a:off x="608338" y="3790113"/>
            <a:ext cx="10774901" cy="1815882"/>
          </a:xfrm>
          <a:prstGeom prst="rect">
            <a:avLst/>
          </a:prstGeom>
          <a:noFill/>
        </p:spPr>
        <p:txBody>
          <a:bodyPr wrap="square">
            <a:spAutoFit/>
          </a:bodyPr>
          <a:lstStyle/>
          <a:p>
            <a:r>
              <a:rPr lang="en-US" altLang="zh-CN" sz="2800" dirty="0">
                <a:latin typeface="+mn-ea"/>
              </a:rPr>
              <a:t>1.</a:t>
            </a:r>
            <a:r>
              <a:rPr lang="zh-CN" altLang="zh-CN" sz="2800" dirty="0"/>
              <a:t>最终消耗的经费总量</a:t>
            </a:r>
          </a:p>
          <a:p>
            <a:r>
              <a:rPr lang="en-US" altLang="zh-CN" sz="2800" dirty="0">
                <a:latin typeface="+mn-ea"/>
              </a:rPr>
              <a:t>2</a:t>
            </a:r>
            <a:r>
              <a:rPr lang="en-US" altLang="zh-CN" sz="2800" dirty="0"/>
              <a:t>.</a:t>
            </a:r>
            <a:r>
              <a:rPr lang="zh-CN" altLang="zh-CN" sz="2800" dirty="0"/>
              <a:t>用户满意度</a:t>
            </a:r>
          </a:p>
          <a:p>
            <a:r>
              <a:rPr lang="en-US" altLang="zh-CN" sz="2800" dirty="0">
                <a:latin typeface="+mn-ea"/>
              </a:rPr>
              <a:t>3.</a:t>
            </a:r>
            <a:r>
              <a:rPr lang="zh-CN" altLang="zh-CN" sz="2800" dirty="0"/>
              <a:t>完成的时间</a:t>
            </a:r>
          </a:p>
          <a:p>
            <a:r>
              <a:rPr lang="en-US" altLang="zh-CN" sz="2800" dirty="0">
                <a:latin typeface="+mn-ea"/>
              </a:rPr>
              <a:t>4.</a:t>
            </a:r>
            <a:r>
              <a:rPr lang="zh-CN" altLang="zh-CN" sz="2800" dirty="0"/>
              <a:t>内容的丰富程度</a:t>
            </a:r>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对现有系统的分析</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处理流程和数据流程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p:nvPr/>
        </p:nvPicPr>
        <p:blipFill>
          <a:blip r:embed="rId4"/>
          <a:stretch>
            <a:fillRect/>
          </a:stretch>
        </p:blipFill>
        <p:spPr>
          <a:xfrm>
            <a:off x="2148791" y="1005498"/>
            <a:ext cx="8164586" cy="5022850"/>
          </a:xfrm>
          <a:prstGeom prst="rect">
            <a:avLst/>
          </a:prstGeom>
        </p:spPr>
      </p:pic>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工作负荷</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p:nvPr/>
        </p:nvPicPr>
        <p:blipFill>
          <a:blip r:embed="rId4"/>
          <a:stretch>
            <a:fillRect/>
          </a:stretch>
        </p:blipFill>
        <p:spPr>
          <a:xfrm>
            <a:off x="3530852" y="554648"/>
            <a:ext cx="5701069" cy="3409950"/>
          </a:xfrm>
          <a:prstGeom prst="rect">
            <a:avLst/>
          </a:prstGeom>
        </p:spPr>
      </p:pic>
      <p:pic>
        <p:nvPicPr>
          <p:cNvPr id="12" name="图片 11"/>
          <p:cNvPicPr/>
          <p:nvPr/>
        </p:nvPicPr>
        <p:blipFill>
          <a:blip r:embed="rId5"/>
          <a:stretch>
            <a:fillRect/>
          </a:stretch>
        </p:blipFill>
        <p:spPr>
          <a:xfrm>
            <a:off x="3530854" y="3964598"/>
            <a:ext cx="5701068" cy="2096770"/>
          </a:xfrm>
          <a:prstGeom prst="rect">
            <a:avLst/>
          </a:prstGeom>
        </p:spPr>
      </p:pic>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anim calcmode="lin" valueType="num">
                                      <p:cBhvr>
                                        <p:cTn id="11" dur="1000" fill="hold"/>
                                        <p:tgtEl>
                                          <p:spTgt spid="11"/>
                                        </p:tgtEl>
                                        <p:attrNameLst>
                                          <p:attrName>ppt_x</p:attrName>
                                        </p:attrNameLst>
                                      </p:cBhvr>
                                      <p:tavLst>
                                        <p:tav tm="0">
                                          <p:val>
                                            <p:strVal val="#ppt_x"/>
                                          </p:val>
                                        </p:tav>
                                        <p:tav tm="100000">
                                          <p:val>
                                            <p:strVal val="#ppt_x"/>
                                          </p:val>
                                        </p:tav>
                                      </p:tavLst>
                                    </p:anim>
                                    <p:anim calcmode="lin" valueType="num">
                                      <p:cBhvr>
                                        <p:cTn id="12" dur="1000" fill="hold"/>
                                        <p:tgtEl>
                                          <p:spTgt spid="11"/>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335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费用开支</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384995"/>
          </a:xfrm>
          <a:prstGeom prst="rect">
            <a:avLst/>
          </a:prstGeom>
          <a:noFill/>
        </p:spPr>
        <p:txBody>
          <a:bodyPr wrap="square">
            <a:spAutoFit/>
          </a:bodyPr>
          <a:lstStyle/>
          <a:p>
            <a:r>
              <a:rPr lang="zh-CN" altLang="zh-CN" sz="2800" dirty="0"/>
              <a:t>阿里云服务器：</a:t>
            </a:r>
            <a:r>
              <a:rPr lang="en-US" altLang="zh-CN" sz="2800" dirty="0"/>
              <a:t>114</a:t>
            </a:r>
            <a:r>
              <a:rPr lang="zh-CN" altLang="zh-CN" sz="2800" dirty="0"/>
              <a:t>元</a:t>
            </a:r>
          </a:p>
          <a:p>
            <a:r>
              <a:rPr lang="zh-CN" altLang="zh-CN" sz="2800" dirty="0"/>
              <a:t>购买教程：</a:t>
            </a:r>
            <a:r>
              <a:rPr lang="en-US" altLang="zh-CN" sz="2800" dirty="0"/>
              <a:t>113</a:t>
            </a:r>
            <a:r>
              <a:rPr lang="zh-CN" altLang="zh-CN" sz="2800" dirty="0"/>
              <a:t>元</a:t>
            </a:r>
          </a:p>
          <a:p>
            <a:r>
              <a:rPr lang="zh-CN" altLang="zh-CN" sz="2800" dirty="0"/>
              <a:t>其余活动经费：</a:t>
            </a:r>
            <a:r>
              <a:rPr lang="en-US" altLang="zh-CN" sz="2800" dirty="0"/>
              <a:t>500</a:t>
            </a:r>
            <a:r>
              <a:rPr lang="zh-CN" altLang="zh-CN" sz="2800" dirty="0"/>
              <a:t>元</a:t>
            </a:r>
          </a:p>
        </p:txBody>
      </p:sp>
      <p:sp>
        <p:nvSpPr>
          <p:cNvPr id="9" name="圆角矩形 14"/>
          <p:cNvSpPr/>
          <p:nvPr/>
        </p:nvSpPr>
        <p:spPr>
          <a:xfrm>
            <a:off x="699815" y="2655460"/>
            <a:ext cx="17620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人员</a:t>
            </a:r>
          </a:p>
        </p:txBody>
      </p:sp>
      <p:graphicFrame>
        <p:nvGraphicFramePr>
          <p:cNvPr id="11" name="表格 10">
            <a:extLst>
              <a:ext uri="{FF2B5EF4-FFF2-40B4-BE49-F238E27FC236}">
                <a16:creationId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275227180"/>
              </p:ext>
            </p:extLst>
          </p:nvPr>
        </p:nvGraphicFramePr>
        <p:xfrm>
          <a:off x="1580830" y="3386443"/>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val="591657696"/>
                    </a:ext>
                  </a:extLst>
                </a:gridCol>
                <a:gridCol w="2530768">
                  <a:extLst>
                    <a:ext uri="{9D8B030D-6E8A-4147-A177-3AD203B41FA5}">
                      <a16:colId xmlns:a16="http://schemas.microsoft.com/office/drawing/2014/main" val="2578826773"/>
                    </a:ext>
                  </a:extLst>
                </a:gridCol>
                <a:gridCol w="3656099">
                  <a:extLst>
                    <a:ext uri="{9D8B030D-6E8A-4147-A177-3AD203B41FA5}">
                      <a16:colId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901039"/>
                  </a:ext>
                </a:extLst>
              </a:tr>
            </a:tbl>
          </a:graphicData>
        </a:graphic>
      </p:graphicFrame>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42"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08549" y="335782"/>
            <a:ext cx="219285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局限性</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708548" y="1349913"/>
            <a:ext cx="10774901" cy="1384995"/>
          </a:xfrm>
          <a:prstGeom prst="rect">
            <a:avLst/>
          </a:prstGeom>
          <a:noFill/>
        </p:spPr>
        <p:txBody>
          <a:bodyPr wrap="square">
            <a:spAutoFit/>
          </a:bodyPr>
          <a:lstStyle/>
          <a:p>
            <a:r>
              <a:rPr lang="zh-CN" altLang="zh-CN" sz="2800" dirty="0"/>
              <a:t>必须要在网站上才能使用</a:t>
            </a:r>
            <a:endParaRPr lang="en-US" altLang="zh-CN" sz="2800" dirty="0"/>
          </a:p>
          <a:p>
            <a:r>
              <a:rPr lang="zh-CN" altLang="zh-CN" sz="2800" dirty="0"/>
              <a:t>由于制作人员的水平有限，游戏画面可能会略显劣质，游戏性能较普通。</a:t>
            </a:r>
          </a:p>
        </p:txBody>
      </p:sp>
    </p:spTree>
    <p:extLst>
      <p:ext uri="{BB962C8B-B14F-4D97-AF65-F5344CB8AC3E}">
        <p14:creationId xmlns:p14="http://schemas.microsoft.com/office/powerpoint/2010/main" val="270693187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所建议的系统</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383701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对所建议系统的说明</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970318"/>
          </a:xfrm>
          <a:prstGeom prst="rect">
            <a:avLst/>
          </a:prstGeom>
          <a:noFill/>
        </p:spPr>
        <p:txBody>
          <a:bodyPr wrap="square">
            <a:spAutoFit/>
          </a:bodyPr>
          <a:lstStyle/>
          <a:p>
            <a:r>
              <a:rPr lang="zh-CN" altLang="zh-CN" sz="2800" dirty="0"/>
              <a:t>用户通过</a:t>
            </a:r>
            <a:r>
              <a:rPr lang="zh-CN" altLang="zh-CN" sz="2800" dirty="0">
                <a:solidFill>
                  <a:srgbClr val="FF0000"/>
                </a:solidFill>
              </a:rPr>
              <a:t>打开网站</a:t>
            </a:r>
            <a:r>
              <a:rPr lang="zh-CN" altLang="zh-CN" sz="2800" dirty="0"/>
              <a:t>，</a:t>
            </a:r>
            <a:r>
              <a:rPr lang="zh-CN" altLang="zh-CN" sz="2800" dirty="0">
                <a:solidFill>
                  <a:srgbClr val="FF0000"/>
                </a:solidFill>
              </a:rPr>
              <a:t>登录账号</a:t>
            </a:r>
            <a:r>
              <a:rPr lang="zh-CN" altLang="zh-CN" sz="2800" dirty="0"/>
              <a:t>来获取账号信息登录游戏，进入游戏可以看到好友排行榜信息以及</a:t>
            </a:r>
            <a:r>
              <a:rPr lang="zh-CN" altLang="zh-CN" sz="2800" dirty="0">
                <a:solidFill>
                  <a:srgbClr val="FF0000"/>
                </a:solidFill>
              </a:rPr>
              <a:t>读取</a:t>
            </a:r>
            <a:r>
              <a:rPr lang="zh-CN" altLang="zh-CN" sz="2800" dirty="0"/>
              <a:t>之前存储的游戏存档，并通过存档或新建游戏进入游戏，实现用户可以随时随地享受自己的存档进行游戏。</a:t>
            </a:r>
            <a:endParaRPr lang="en-US" altLang="zh-CN" sz="2800" dirty="0"/>
          </a:p>
          <a:p>
            <a:endParaRPr lang="en-US" altLang="zh-CN" sz="2800" dirty="0"/>
          </a:p>
          <a:p>
            <a:r>
              <a:rPr lang="zh-CN" altLang="zh-CN" sz="2800" dirty="0"/>
              <a:t>系统的</a:t>
            </a:r>
            <a:r>
              <a:rPr lang="zh-CN" altLang="zh-CN" sz="2800" dirty="0">
                <a:solidFill>
                  <a:srgbClr val="FF0000"/>
                </a:solidFill>
              </a:rPr>
              <a:t>构建思路</a:t>
            </a:r>
            <a:r>
              <a:rPr lang="zh-CN" altLang="zh-CN" sz="2800" dirty="0"/>
              <a:t>如下：首先是服务器的申请用阿里云服务器来云储存用户的账号信息和存档，利用</a:t>
            </a:r>
            <a:r>
              <a:rPr lang="en-US" altLang="zh-CN" sz="2800" dirty="0" err="1"/>
              <a:t>cocos</a:t>
            </a:r>
            <a:r>
              <a:rPr lang="en-US" altLang="zh-CN" sz="2800" dirty="0"/>
              <a:t> </a:t>
            </a:r>
            <a:r>
              <a:rPr lang="en-US" altLang="zh-CN" sz="2800" dirty="0" err="1"/>
              <a:t>creater</a:t>
            </a:r>
            <a:r>
              <a:rPr lang="zh-CN" altLang="zh-CN" sz="2800" dirty="0"/>
              <a:t>完成游戏本体的开发，然后是</a:t>
            </a:r>
            <a:r>
              <a:rPr lang="en-US" altLang="zh-CN" sz="2800" dirty="0"/>
              <a:t>HTLML5</a:t>
            </a:r>
            <a:r>
              <a:rPr lang="zh-CN" altLang="zh-CN" sz="2800" dirty="0"/>
              <a:t>语言进行网站的设计和游戏文件上传加载。</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0046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处理流程和数据流程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E:\qq\553090285\Image\Group\LSG`{Y@~A`CJUMIKK0~IIL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037" y="845017"/>
            <a:ext cx="4313554" cy="5927872"/>
          </a:xfrm>
          <a:prstGeom prst="rect">
            <a:avLst/>
          </a:prstGeom>
          <a:noFill/>
          <a:ln>
            <a:noFill/>
          </a:ln>
        </p:spPr>
      </p:pic>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805" y="845016"/>
            <a:ext cx="5022117" cy="538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1000"/>
                                        <p:tgtEl>
                                          <p:spTgt spid="2054"/>
                                        </p:tgtEl>
                                      </p:cBhvr>
                                    </p:animEffect>
                                    <p:anim calcmode="lin" valueType="num">
                                      <p:cBhvr>
                                        <p:cTn id="16" dur="1000" fill="hold"/>
                                        <p:tgtEl>
                                          <p:spTgt spid="2054"/>
                                        </p:tgtEl>
                                        <p:attrNameLst>
                                          <p:attrName>ppt_x</p:attrName>
                                        </p:attrNameLst>
                                      </p:cBhvr>
                                      <p:tavLst>
                                        <p:tav tm="0">
                                          <p:val>
                                            <p:strVal val="#ppt_x"/>
                                          </p:val>
                                        </p:tav>
                                        <p:tav tm="100000">
                                          <p:val>
                                            <p:strVal val="#ppt_x"/>
                                          </p:val>
                                        </p:tav>
                                      </p:tavLst>
                                    </p:anim>
                                    <p:anim calcmode="lin" valueType="num">
                                      <p:cBhvr>
                                        <p:cTn id="17"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descr="X_W]5HT@3RLS2WYX%){EN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264" y="1095483"/>
            <a:ext cx="9761681" cy="50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1000"/>
                                        <p:tgtEl>
                                          <p:spTgt spid="3074"/>
                                        </p:tgtEl>
                                      </p:cBhvr>
                                    </p:animEffect>
                                    <p:anim calcmode="lin" valueType="num">
                                      <p:cBhvr>
                                        <p:cTn id="11" dur="1000" fill="hold"/>
                                        <p:tgtEl>
                                          <p:spTgt spid="3074"/>
                                        </p:tgtEl>
                                        <p:attrNameLst>
                                          <p:attrName>ppt_x</p:attrName>
                                        </p:attrNameLst>
                                      </p:cBhvr>
                                      <p:tavLst>
                                        <p:tav tm="0">
                                          <p:val>
                                            <p:strVal val="#ppt_x"/>
                                          </p:val>
                                        </p:tav>
                                        <p:tav tm="100000">
                                          <p:val>
                                            <p:strVal val="#ppt_x"/>
                                          </p:val>
                                        </p:tav>
                                      </p:tavLst>
                                    </p:anim>
                                    <p:anim calcmode="lin" valueType="num">
                                      <p:cBhvr>
                                        <p:cTn id="12"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defTabSz="1146749">
              <a:defRPr/>
            </a:pPr>
            <a:r>
              <a:rPr lang="zh-CN" altLang="en-US" sz="3010" b="1" dirty="0">
                <a:solidFill>
                  <a:srgbClr val="0070C0"/>
                </a:solidFill>
                <a:latin typeface="微软雅黑" pitchFamily="34" charset="-122"/>
                <a:ea typeface="微软雅黑" pitchFamily="34" charset="-122"/>
              </a:rPr>
              <a:t>  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可行性研究的前提</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对现有系统的分析</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所建议的系统</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可选择的其它系统方案</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社会因素方面的可行性</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89381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结语</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23913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技术方面可行性</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1815882"/>
          </a:xfrm>
          <a:prstGeom prst="rect">
            <a:avLst/>
          </a:prstGeom>
          <a:noFill/>
        </p:spPr>
        <p:txBody>
          <a:bodyPr wrap="square">
            <a:spAutoFit/>
          </a:bodyPr>
          <a:lstStyle/>
          <a:p>
            <a:r>
              <a:rPr lang="zh-CN" altLang="zh-CN" sz="2800" dirty="0"/>
              <a:t>技术方面通过学习，小组成员能够掌握网页游戏开发所需的知识储备和游戏的开发，借助</a:t>
            </a:r>
            <a:r>
              <a:rPr lang="en-US" altLang="zh-CN" sz="2800" dirty="0" err="1"/>
              <a:t>cocos</a:t>
            </a:r>
            <a:r>
              <a:rPr lang="zh-CN" altLang="zh-CN" sz="2800" dirty="0"/>
              <a:t>平台可以开发出相对合适的游戏界面并扩展游戏内容，通过云服务器管理账号信息实现存档记录的云储存，用户随时随地地游玩自己的存档。</a:t>
            </a:r>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2" y="3225934"/>
            <a:ext cx="5929763"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可选择的其它系统方案</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586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8" y="133559"/>
            <a:ext cx="21664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方案一</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6" y="964537"/>
            <a:ext cx="4707455" cy="5262979"/>
          </a:xfrm>
          <a:prstGeom prst="rect">
            <a:avLst/>
          </a:prstGeom>
          <a:noFill/>
        </p:spPr>
        <p:txBody>
          <a:bodyPr wrap="square">
            <a:spAutoFit/>
          </a:bodyPr>
          <a:lstStyle/>
          <a:p>
            <a:r>
              <a:rPr lang="zh-CN" altLang="zh-CN" sz="2800" dirty="0"/>
              <a:t>游戏引开发擎使用</a:t>
            </a:r>
            <a:r>
              <a:rPr lang="en-US" altLang="zh-CN" sz="2800" dirty="0"/>
              <a:t>Unity3D</a:t>
            </a:r>
            <a:r>
              <a:rPr lang="zh-CN" altLang="zh-CN" sz="2800" dirty="0"/>
              <a:t>，</a:t>
            </a:r>
            <a:r>
              <a:rPr lang="en-US" altLang="zh-CN" sz="2800" dirty="0"/>
              <a:t>Unity3D</a:t>
            </a:r>
            <a:r>
              <a:rPr lang="zh-CN" altLang="zh-CN" sz="2800" dirty="0"/>
              <a:t>前端需要使用</a:t>
            </a:r>
            <a:r>
              <a:rPr lang="en-US" altLang="zh-CN" sz="2800" dirty="0"/>
              <a:t>JavaScript</a:t>
            </a:r>
            <a:r>
              <a:rPr lang="zh-CN" altLang="zh-CN" sz="2800" dirty="0"/>
              <a:t>语言，后端则需要</a:t>
            </a:r>
            <a:r>
              <a:rPr lang="en-US" altLang="zh-CN" sz="2800" dirty="0"/>
              <a:t>C#</a:t>
            </a:r>
            <a:r>
              <a:rPr lang="zh-CN" altLang="zh-CN" sz="2800" dirty="0"/>
              <a:t>，优点是网上教程很多，但缺点是开发语言的学习有较大的难度。</a:t>
            </a:r>
            <a:endParaRPr lang="en-US" altLang="zh-CN" sz="2800" dirty="0"/>
          </a:p>
          <a:p>
            <a:endParaRPr lang="en-US" altLang="zh-CN" sz="2800" dirty="0"/>
          </a:p>
          <a:p>
            <a:r>
              <a:rPr lang="zh-CN" altLang="zh-CN" sz="2800" dirty="0"/>
              <a:t>而游戏的服务器则申请阿里云的服务器，一是因为阿里云的在国内名声很好，二就是因为阿里云的价格对学生很友好。</a:t>
            </a:r>
          </a:p>
        </p:txBody>
      </p:sp>
      <p:sp>
        <p:nvSpPr>
          <p:cNvPr id="9" name="圆角矩形 14"/>
          <p:cNvSpPr/>
          <p:nvPr/>
        </p:nvSpPr>
        <p:spPr>
          <a:xfrm>
            <a:off x="6425570" y="133559"/>
            <a:ext cx="204338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方案二</a:t>
            </a:r>
          </a:p>
        </p:txBody>
      </p:sp>
      <p:sp>
        <p:nvSpPr>
          <p:cNvPr id="10" name="TextBox 9"/>
          <p:cNvSpPr txBox="1"/>
          <p:nvPr/>
        </p:nvSpPr>
        <p:spPr>
          <a:xfrm>
            <a:off x="6425570" y="1031929"/>
            <a:ext cx="5145107" cy="3970318"/>
          </a:xfrm>
          <a:prstGeom prst="rect">
            <a:avLst/>
          </a:prstGeom>
          <a:noFill/>
        </p:spPr>
        <p:txBody>
          <a:bodyPr wrap="square">
            <a:spAutoFit/>
          </a:bodyPr>
          <a:lstStyle/>
          <a:p>
            <a:r>
              <a:rPr lang="zh-CN" altLang="zh-CN" sz="2800" dirty="0"/>
              <a:t>游戏开发引擎使用</a:t>
            </a:r>
            <a:r>
              <a:rPr lang="en-US" altLang="zh-CN" sz="2800" dirty="0"/>
              <a:t>Cocos2D</a:t>
            </a:r>
            <a:r>
              <a:rPr lang="zh-CN" altLang="zh-CN" sz="2800" dirty="0"/>
              <a:t>，</a:t>
            </a:r>
            <a:r>
              <a:rPr lang="en-US" altLang="zh-CN" sz="2800" dirty="0"/>
              <a:t>Cocos2D</a:t>
            </a:r>
            <a:r>
              <a:rPr lang="zh-CN" altLang="zh-CN" sz="2800" dirty="0"/>
              <a:t>支持的语言有很多种，包括</a:t>
            </a:r>
            <a:r>
              <a:rPr lang="en-US" altLang="zh-CN" sz="2800" dirty="0"/>
              <a:t>C#</a:t>
            </a:r>
            <a:r>
              <a:rPr lang="zh-CN" altLang="zh-CN" sz="2800" dirty="0"/>
              <a:t>、</a:t>
            </a:r>
            <a:r>
              <a:rPr lang="en-US" altLang="zh-CN" sz="2800" dirty="0"/>
              <a:t>Python</a:t>
            </a:r>
            <a:r>
              <a:rPr lang="zh-CN" altLang="zh-CN" sz="2800" dirty="0"/>
              <a:t>、</a:t>
            </a:r>
            <a:r>
              <a:rPr lang="en-US" altLang="zh-CN" sz="2800" dirty="0" err="1"/>
              <a:t>lua</a:t>
            </a:r>
            <a:r>
              <a:rPr lang="zh-CN" altLang="zh-CN" sz="2800" dirty="0"/>
              <a:t>、</a:t>
            </a:r>
            <a:r>
              <a:rPr lang="en-US" altLang="zh-CN" sz="2800" dirty="0"/>
              <a:t>HTML5</a:t>
            </a:r>
            <a:r>
              <a:rPr lang="zh-CN" altLang="zh-CN" sz="2800" dirty="0"/>
              <a:t>等，相比于第一个方案，这个方案在语言的学习难度上降低了很多。</a:t>
            </a:r>
            <a:endParaRPr lang="en-US" altLang="zh-CN" sz="2800" dirty="0"/>
          </a:p>
          <a:p>
            <a:endParaRPr lang="en-US" altLang="zh-CN" sz="2800" dirty="0"/>
          </a:p>
          <a:p>
            <a:r>
              <a:rPr lang="zh-CN" altLang="zh-CN" sz="2800" dirty="0"/>
              <a:t>而服务器也是选择阿里云，理由同上一个方案。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社会因素方面可行性</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831700" y="1237097"/>
            <a:ext cx="8669680" cy="523220"/>
          </a:xfrm>
          <a:prstGeom prst="rect">
            <a:avLst/>
          </a:prstGeom>
          <a:noFill/>
        </p:spPr>
        <p:txBody>
          <a:bodyPr wrap="square">
            <a:spAutoFit/>
          </a:bodyPr>
          <a:lstStyle/>
          <a:p>
            <a:r>
              <a:rPr lang="zh-CN" altLang="zh-CN" sz="2800" dirty="0"/>
              <a:t>小组项目符合法律方面的各项相关法律法规。</a:t>
            </a:r>
          </a:p>
        </p:txBody>
      </p:sp>
      <p:sp>
        <p:nvSpPr>
          <p:cNvPr id="9" name="圆角矩形 14"/>
          <p:cNvSpPr/>
          <p:nvPr/>
        </p:nvSpPr>
        <p:spPr>
          <a:xfrm>
            <a:off x="831700" y="265444"/>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法律方面</a:t>
            </a:r>
          </a:p>
        </p:txBody>
      </p:sp>
      <p:sp>
        <p:nvSpPr>
          <p:cNvPr id="12" name="圆角矩形 14"/>
          <p:cNvSpPr/>
          <p:nvPr/>
        </p:nvSpPr>
        <p:spPr>
          <a:xfrm>
            <a:off x="831699" y="263350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使用方面</a:t>
            </a:r>
          </a:p>
        </p:txBody>
      </p:sp>
      <p:sp>
        <p:nvSpPr>
          <p:cNvPr id="13" name="TextBox 12"/>
          <p:cNvSpPr txBox="1"/>
          <p:nvPr/>
        </p:nvSpPr>
        <p:spPr>
          <a:xfrm>
            <a:off x="831700" y="3939266"/>
            <a:ext cx="8669680" cy="523220"/>
          </a:xfrm>
          <a:prstGeom prst="rect">
            <a:avLst/>
          </a:prstGeom>
          <a:noFill/>
        </p:spPr>
        <p:txBody>
          <a:bodyPr wrap="square">
            <a:spAutoFit/>
          </a:bodyPr>
          <a:lstStyle/>
          <a:p>
            <a:r>
              <a:rPr lang="zh-CN" altLang="zh-CN" sz="2800" dirty="0"/>
              <a:t>硬件、平台、设备以及游戏的使用者等条件都以具备。</a:t>
            </a:r>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25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结语</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02751" y="1829998"/>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455646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参考资料</a:t>
            </a:r>
          </a:p>
        </p:txBody>
      </p:sp>
      <p:sp>
        <p:nvSpPr>
          <p:cNvPr id="35" name="TextBox 34"/>
          <p:cNvSpPr txBox="1"/>
          <p:nvPr/>
        </p:nvSpPr>
        <p:spPr>
          <a:xfrm>
            <a:off x="877532" y="1481640"/>
            <a:ext cx="10436935" cy="4524315"/>
          </a:xfrm>
          <a:prstGeom prst="rect">
            <a:avLst/>
          </a:prstGeom>
          <a:noFill/>
        </p:spPr>
        <p:txBody>
          <a:bodyPr wrap="square">
            <a:spAutoFit/>
          </a:bodyPr>
          <a:lstStyle/>
          <a:p>
            <a:r>
              <a:rPr lang="zh-CN" altLang="zh-CN" sz="3200" dirty="0"/>
              <a:t>【</a:t>
            </a:r>
            <a:r>
              <a:rPr lang="en-US" altLang="zh-CN" sz="3200" dirty="0"/>
              <a:t>1</a:t>
            </a:r>
            <a:r>
              <a:rPr lang="zh-CN" altLang="zh-CN" sz="3200" dirty="0"/>
              <a:t>】张海藩、牟永敏编著，软件工程导论（第</a:t>
            </a:r>
            <a:r>
              <a:rPr lang="en-US" altLang="zh-CN" sz="3200" dirty="0"/>
              <a:t>6</a:t>
            </a:r>
            <a:r>
              <a:rPr lang="zh-CN" altLang="zh-CN" sz="3200" dirty="0"/>
              <a:t>版），北京：清华大学出版社，</a:t>
            </a:r>
            <a:r>
              <a:rPr lang="en-US" altLang="zh-CN" sz="3200" dirty="0"/>
              <a:t>2013 </a:t>
            </a:r>
            <a:endParaRPr lang="zh-CN" altLang="zh-CN" sz="3200" dirty="0"/>
          </a:p>
          <a:p>
            <a:r>
              <a:rPr lang="zh-CN" altLang="zh-CN" sz="3200" dirty="0"/>
              <a:t>【</a:t>
            </a:r>
            <a:r>
              <a:rPr lang="en-US" altLang="zh-CN" sz="3200" dirty="0"/>
              <a:t>2</a:t>
            </a:r>
            <a:r>
              <a:rPr lang="zh-CN" altLang="zh-CN" sz="3200" dirty="0"/>
              <a:t>】姚晓光、田少煦、梁冰、陈泽伟、伊宁编著，游戏设计概论，北京：清华大学出版社，</a:t>
            </a:r>
            <a:r>
              <a:rPr lang="en-US" altLang="zh-CN" sz="3200" dirty="0"/>
              <a:t>2018</a:t>
            </a:r>
            <a:endParaRPr lang="zh-CN" altLang="zh-CN" sz="3200" dirty="0"/>
          </a:p>
          <a:p>
            <a:r>
              <a:rPr lang="zh-CN" altLang="zh-CN" sz="3200" dirty="0"/>
              <a:t>【</a:t>
            </a:r>
            <a:r>
              <a:rPr lang="en-US" altLang="zh-CN" sz="3200" dirty="0"/>
              <a:t>3</a:t>
            </a:r>
            <a:r>
              <a:rPr lang="zh-CN" altLang="zh-CN" sz="3200" dirty="0"/>
              <a:t>】谌宝业、魏伟、伍建平编著，游戏专业概论，北京：清华大学出版社，</a:t>
            </a:r>
            <a:r>
              <a:rPr lang="en-US" altLang="zh-CN" sz="3200" dirty="0"/>
              <a:t>2018</a:t>
            </a:r>
            <a:endParaRPr lang="zh-CN" altLang="zh-CN" sz="3200" dirty="0"/>
          </a:p>
          <a:p>
            <a:r>
              <a:rPr lang="zh-CN" altLang="zh-CN" sz="3200" dirty="0"/>
              <a:t>【</a:t>
            </a:r>
            <a:r>
              <a:rPr lang="en-US" altLang="zh-CN" sz="3200" dirty="0"/>
              <a:t>4</a:t>
            </a:r>
            <a:r>
              <a:rPr lang="zh-CN" altLang="zh-CN" sz="3200" dirty="0"/>
              <a:t>】可行性分析报告模板网址：</a:t>
            </a:r>
          </a:p>
          <a:p>
            <a:r>
              <a:rPr lang="en-US" altLang="zh-CN" sz="3200" dirty="0"/>
              <a:t>https://wenku.baidu.com/view/56077f31f111f18583d05ac1.html?tdsourcetag=s_pcqq_aiomsg&amp;qq-pf-to=pcqq.group</a:t>
            </a:r>
            <a:endParaRPr lang="zh-CN" altLang="zh-CN" sz="3200" dirty="0"/>
          </a:p>
        </p:txBody>
      </p:sp>
    </p:spTree>
    <p:extLst>
      <p:ext uri="{BB962C8B-B14F-4D97-AF65-F5344CB8AC3E}">
        <p14:creationId xmlns:p14="http://schemas.microsoft.com/office/powerpoint/2010/main" val="335113582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作业分工</a:t>
            </a:r>
          </a:p>
        </p:txBody>
      </p:sp>
      <p:sp>
        <p:nvSpPr>
          <p:cNvPr id="35" name="TextBox 34"/>
          <p:cNvSpPr txBox="1"/>
          <p:nvPr/>
        </p:nvSpPr>
        <p:spPr>
          <a:xfrm>
            <a:off x="1494227" y="1961925"/>
            <a:ext cx="8810358" cy="1569660"/>
          </a:xfrm>
          <a:prstGeom prst="rect">
            <a:avLst/>
          </a:prstGeom>
          <a:noFill/>
        </p:spPr>
        <p:txBody>
          <a:bodyPr wrap="square">
            <a:spAutoFit/>
          </a:bodyPr>
          <a:lstStyle/>
          <a:p>
            <a:pPr lvl="0"/>
            <a:r>
              <a:rPr lang="zh-CN" altLang="en-US" sz="3200" dirty="0"/>
              <a:t>孙文韬：可行性分析            评分：</a:t>
            </a:r>
            <a:r>
              <a:rPr lang="en-US" altLang="zh-CN" sz="3200" dirty="0"/>
              <a:t>96</a:t>
            </a:r>
            <a:r>
              <a:rPr lang="zh-CN" altLang="en-US" sz="3200" dirty="0"/>
              <a:t>（</a:t>
            </a:r>
            <a:r>
              <a:rPr lang="en-US" altLang="zh-CN" sz="3200" dirty="0"/>
              <a:t>100</a:t>
            </a:r>
            <a:r>
              <a:rPr lang="zh-CN" altLang="en-US" sz="3200" dirty="0"/>
              <a:t>）</a:t>
            </a:r>
          </a:p>
          <a:p>
            <a:pPr lvl="0"/>
            <a:r>
              <a:rPr lang="zh-CN" altLang="en-US" sz="3200" dirty="0"/>
              <a:t>沈路通：各类图的绘制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评分：</a:t>
            </a:r>
            <a:r>
              <a:rPr lang="en-US" altLang="zh-CN" sz="3200" dirty="0"/>
              <a:t>92</a:t>
            </a:r>
            <a:r>
              <a:rPr lang="zh-CN" altLang="en-US" sz="3200" dirty="0"/>
              <a:t>（</a:t>
            </a:r>
            <a:r>
              <a:rPr lang="en-US" altLang="zh-CN" sz="3200" dirty="0"/>
              <a:t>100</a:t>
            </a:r>
            <a:r>
              <a:rPr lang="zh-CN" altLang="en-US" sz="3200" dirty="0"/>
              <a:t>）</a:t>
            </a:r>
            <a:endParaRPr lang="zh-CN" altLang="zh-CN" sz="3200" dirty="0"/>
          </a:p>
        </p:txBody>
      </p:sp>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826573"/>
          </a:xfrm>
          <a:prstGeom prst="rect">
            <a:avLst/>
          </a:prstGeom>
          <a:noFill/>
          <a:ln w="9525">
            <a:noFill/>
            <a:miter lim="800000"/>
            <a:headEnd/>
            <a:tailEnd/>
          </a:ln>
        </p:spPr>
        <p:txBody>
          <a:bodyPr wrap="square" lIns="85977" tIns="42987" rIns="85977" bIns="42987">
            <a:spAutoFit/>
          </a:bodyPr>
          <a:lstStyle/>
          <a:p>
            <a:r>
              <a:rPr lang="zh-CN" altLang="zh-CN" sz="2800" dirty="0"/>
              <a:t>我们在进行了一定量的调查后发现包括我们自身在内的许多大学生都对游戏感兴趣，除了周末之外我们的</a:t>
            </a:r>
            <a:r>
              <a:rPr lang="zh-CN" altLang="zh-CN" sz="2800" dirty="0">
                <a:solidFill>
                  <a:srgbClr val="FF0000"/>
                </a:solidFill>
              </a:rPr>
              <a:t>空余时间都太过碎片化</a:t>
            </a:r>
            <a:r>
              <a:rPr lang="zh-CN" altLang="zh-CN" sz="2800" dirty="0"/>
              <a:t>，而且课后也有一定量的学习任务，不能完全用来玩游戏也更不要说去玩一些一盘就是几十分钟的游戏了。所以我们想要设计一款游戏</a:t>
            </a:r>
            <a:r>
              <a:rPr lang="zh-CN" altLang="zh-CN" sz="2800" dirty="0">
                <a:solidFill>
                  <a:srgbClr val="FF0000"/>
                </a:solidFill>
              </a:rPr>
              <a:t>时间较短但又能有一定趣味性与可玩性的游戏</a:t>
            </a:r>
            <a:r>
              <a:rPr lang="zh-CN" altLang="zh-CN" sz="2800" dirty="0"/>
              <a:t>，而目前市面上比较流行的游戏有生存类的、休闲类的、战略养成类的等等。反倒是过去较火的</a:t>
            </a:r>
            <a:r>
              <a:rPr lang="zh-CN" altLang="zh-CN" sz="2800" dirty="0">
                <a:solidFill>
                  <a:srgbClr val="FF0000"/>
                </a:solidFill>
              </a:rPr>
              <a:t>横版闯关游戏有些少见</a:t>
            </a:r>
            <a:r>
              <a:rPr lang="zh-CN" altLang="zh-CN" sz="2800" dirty="0"/>
              <a:t>，因此我们想要为喜欢这类游戏但又没有较多娱乐时间的人们做一款游戏。同时前段时间《工作细胞》这部动漫大火，吸引了大量的粉丝，我们以这部动漫作为游戏背景也能吸引一部分这个动漫的粉丝。</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8280401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忙于学习任务，没有充足时间玩大型游戏的人群，主要以大学生为主</a:t>
            </a:r>
            <a:r>
              <a:rPr lang="zh-CN" altLang="en-US" sz="2400" dirty="0"/>
              <a:t>。</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825477"/>
          </a:xfrm>
          <a:prstGeom prst="rect">
            <a:avLst/>
          </a:prstGeom>
          <a:noFill/>
          <a:ln w="9525">
            <a:noFill/>
            <a:miter lim="800000"/>
            <a:headEnd/>
            <a:tailEnd/>
          </a:ln>
        </p:spPr>
        <p:txBody>
          <a:bodyPr wrap="square" lIns="85977" tIns="42987" rIns="85977" bIns="42987">
            <a:spAutoFit/>
          </a:bodyPr>
          <a:lstStyle/>
          <a:p>
            <a:r>
              <a:rPr lang="zh-CN" altLang="zh-CN" sz="2400" b="1" dirty="0">
                <a:latin typeface="微软雅黑" panose="020B0503020204020204" pitchFamily="34" charset="-122"/>
                <a:ea typeface="微软雅黑" panose="020B0503020204020204" pitchFamily="34" charset="-122"/>
              </a:rPr>
              <a:t>实现该软件的计算站或计算机网络：</a:t>
            </a:r>
            <a:r>
              <a:rPr lang="zh-CN" altLang="zh-CN" sz="2400" dirty="0"/>
              <a:t>在阿里云上租用服务器并建设一个网站，将软件放在该网站上使用。</a:t>
            </a: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6" y="118139"/>
            <a:ext cx="168747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885597"/>
            <a:ext cx="11030900" cy="5257460"/>
          </a:xfrm>
          <a:prstGeom prst="rect">
            <a:avLst/>
          </a:prstGeom>
          <a:noFill/>
          <a:ln w="9525">
            <a:noFill/>
            <a:miter lim="800000"/>
            <a:headEnd/>
            <a:tailEnd/>
          </a:ln>
        </p:spPr>
        <p:txBody>
          <a:bodyPr wrap="square" lIns="85977" tIns="42987" rIns="85977" bIns="42987">
            <a:spAutoFit/>
          </a:bodyPr>
          <a:lstStyle/>
          <a:p>
            <a:r>
              <a:rPr lang="en-US" altLang="zh-CN" sz="2400" dirty="0"/>
              <a:t>1.</a:t>
            </a:r>
            <a:r>
              <a:rPr lang="en-US" altLang="zh-CN" sz="2400" dirty="0">
                <a:solidFill>
                  <a:srgbClr val="FF0000"/>
                </a:solidFill>
              </a:rPr>
              <a:t>HTML5</a:t>
            </a:r>
            <a:r>
              <a:rPr lang="zh-CN" altLang="zh-CN" sz="2400" dirty="0"/>
              <a:t>：万维网的核心语言、标准通用标记语言下的一个应用超文本标记语言（</a:t>
            </a:r>
            <a:r>
              <a:rPr lang="en-US" altLang="zh-CN" sz="2400" dirty="0"/>
              <a:t>HTML</a:t>
            </a:r>
            <a:r>
              <a:rPr lang="zh-CN" altLang="zh-CN" sz="2400" dirty="0"/>
              <a:t>）的第五次重大修改。</a:t>
            </a:r>
            <a:endParaRPr lang="en-US" altLang="zh-CN" sz="2400" dirty="0"/>
          </a:p>
          <a:p>
            <a:endParaRPr lang="zh-CN" altLang="zh-CN" sz="2400" dirty="0"/>
          </a:p>
          <a:p>
            <a:r>
              <a:rPr lang="en-US" altLang="zh-CN" sz="2400" dirty="0"/>
              <a:t>2.</a:t>
            </a:r>
            <a:r>
              <a:rPr lang="en-US" altLang="zh-CN" sz="2400" dirty="0">
                <a:solidFill>
                  <a:srgbClr val="FF0000"/>
                </a:solidFill>
              </a:rPr>
              <a:t>Cocos</a:t>
            </a:r>
            <a:r>
              <a:rPr lang="zh-CN" altLang="zh-CN" sz="2400" dirty="0"/>
              <a:t>：</a:t>
            </a:r>
            <a:r>
              <a:rPr lang="en-US" altLang="zh-CN" sz="2400" dirty="0"/>
              <a:t>Cocos</a:t>
            </a:r>
            <a:r>
              <a:rPr lang="zh-CN" altLang="zh-CN" sz="2400" dirty="0"/>
              <a:t>是由触控科技推出的游戏开发一站式解决方案，包含了从新建立项、游戏制作、到 打包上线的全套流程。开发者可以通过</a:t>
            </a:r>
            <a:r>
              <a:rPr lang="en-US" altLang="zh-CN" sz="2400" dirty="0"/>
              <a:t>Cocos</a:t>
            </a:r>
            <a:r>
              <a:rPr lang="zh-CN" altLang="zh-CN" sz="2400" dirty="0"/>
              <a:t>快速生成代码、编辑资源和动画，最终输出适合于多个平台的游戏产品</a:t>
            </a:r>
            <a:endParaRPr lang="en-US" altLang="zh-CN" sz="2400" dirty="0"/>
          </a:p>
          <a:p>
            <a:endParaRPr lang="zh-CN" altLang="zh-CN" sz="2400" dirty="0"/>
          </a:p>
          <a:p>
            <a:r>
              <a:rPr lang="en-US" altLang="zh-CN" sz="2400" dirty="0"/>
              <a:t>3.</a:t>
            </a:r>
            <a:r>
              <a:rPr lang="en-US" altLang="zh-CN" sz="2400" dirty="0">
                <a:solidFill>
                  <a:srgbClr val="FF0000"/>
                </a:solidFill>
              </a:rPr>
              <a:t>Python</a:t>
            </a:r>
            <a:r>
              <a:rPr lang="zh-CN" altLang="zh-CN" sz="2400" dirty="0"/>
              <a:t>：</a:t>
            </a:r>
            <a:r>
              <a:rPr lang="en-US" altLang="zh-CN" sz="2400" dirty="0"/>
              <a:t>Python</a:t>
            </a:r>
            <a:r>
              <a:rPr lang="zh-CN" altLang="zh-CN" sz="2400" dirty="0"/>
              <a:t>是一种计算机程序设计语言。是一种动态的、面向对象的脚本语言，最初被设计用于编写自动化脚本</a:t>
            </a:r>
            <a:r>
              <a:rPr lang="en-US" altLang="zh-CN" sz="2400" dirty="0"/>
              <a:t>(shell)</a:t>
            </a:r>
            <a:r>
              <a:rPr lang="zh-CN" altLang="zh-CN" sz="2400" dirty="0"/>
              <a:t>，随着版本的不断更新和语言新功能的添加，越来越多被用于独立的、大型项目的开发。</a:t>
            </a:r>
            <a:endParaRPr lang="en-US" altLang="zh-CN" sz="2400" dirty="0"/>
          </a:p>
          <a:p>
            <a:endParaRPr lang="zh-CN" altLang="zh-CN" sz="2400" dirty="0"/>
          </a:p>
          <a:p>
            <a:r>
              <a:rPr lang="en-US" altLang="zh-CN" sz="2400" dirty="0"/>
              <a:t>4.</a:t>
            </a:r>
            <a:r>
              <a:rPr lang="en-US" altLang="zh-CN" sz="2400" dirty="0">
                <a:solidFill>
                  <a:srgbClr val="FF0000"/>
                </a:solidFill>
              </a:rPr>
              <a:t>Unity3D</a:t>
            </a:r>
            <a:r>
              <a:rPr lang="zh-CN" altLang="zh-CN" sz="2400" dirty="0"/>
              <a:t>：</a:t>
            </a:r>
            <a:r>
              <a:rPr lang="en-US" altLang="zh-CN" sz="2400" dirty="0"/>
              <a:t>Unity3D</a:t>
            </a:r>
            <a:r>
              <a:rPr lang="zh-CN" altLang="zh-CN" sz="2400" dirty="0"/>
              <a:t>是由</a:t>
            </a:r>
            <a:r>
              <a:rPr lang="en-US" altLang="zh-CN" sz="2400" dirty="0"/>
              <a:t>Unity Technologies</a:t>
            </a:r>
            <a:r>
              <a:rPr lang="zh-CN" altLang="zh-CN" sz="2400" dirty="0"/>
              <a:t>开发的一个让玩家轻松创建诸如三维视频游戏、建筑可视化、实时三维动画等类型互动内容的多平台的综合型游戏开发工具，是一个全面整合的专业游戏引擎。</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可行性研究的前提</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98392"/>
            <a:ext cx="174799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要求</a:t>
            </a:r>
          </a:p>
        </p:txBody>
      </p:sp>
      <p:sp>
        <p:nvSpPr>
          <p:cNvPr id="7" name="TextBox 6"/>
          <p:cNvSpPr txBox="1"/>
          <p:nvPr/>
        </p:nvSpPr>
        <p:spPr>
          <a:xfrm>
            <a:off x="230270" y="1111028"/>
            <a:ext cx="5291300" cy="4401205"/>
          </a:xfrm>
          <a:prstGeom prst="rect">
            <a:avLst/>
          </a:prstGeom>
          <a:noFill/>
        </p:spPr>
        <p:txBody>
          <a:bodyPr wrap="square">
            <a:spAutoFit/>
          </a:bodyPr>
          <a:lstStyle/>
          <a:p>
            <a:r>
              <a:rPr lang="zh-CN" altLang="zh-CN" sz="2800" dirty="0">
                <a:solidFill>
                  <a:srgbClr val="FF0000"/>
                </a:solidFill>
              </a:rPr>
              <a:t>背景</a:t>
            </a:r>
            <a:r>
              <a:rPr lang="zh-CN" altLang="zh-CN" sz="2800" dirty="0"/>
              <a:t>方面：进入游戏时有开场动画，游戏内不同情况下会有不同的音效，游戏内有多种不同的怪物。</a:t>
            </a:r>
            <a:endParaRPr lang="en-US" altLang="zh-CN" sz="2800" dirty="0"/>
          </a:p>
          <a:p>
            <a:endParaRPr lang="en-US" altLang="zh-CN" sz="2800" dirty="0"/>
          </a:p>
          <a:p>
            <a:endParaRPr lang="zh-CN" altLang="zh-CN" sz="2800" dirty="0"/>
          </a:p>
          <a:p>
            <a:r>
              <a:rPr lang="zh-CN" altLang="zh-CN" sz="2800" dirty="0">
                <a:solidFill>
                  <a:srgbClr val="FF0000"/>
                </a:solidFill>
              </a:rPr>
              <a:t>功能</a:t>
            </a:r>
            <a:r>
              <a:rPr lang="zh-CN" altLang="zh-CN" sz="2800" dirty="0"/>
              <a:t>方面：玩家能够控制角色的移动。游戏可以有多个存档，玩家进入游戏时可以任意选择存档。</a:t>
            </a:r>
          </a:p>
          <a:p>
            <a:endParaRPr lang="en-US" altLang="zh-CN" sz="2800" dirty="0"/>
          </a:p>
        </p:txBody>
      </p:sp>
      <p:pic>
        <p:nvPicPr>
          <p:cNvPr id="6" name="图片 5"/>
          <p:cNvPicPr/>
          <p:nvPr/>
        </p:nvPicPr>
        <p:blipFill>
          <a:blip r:embed="rId4"/>
          <a:stretch>
            <a:fillRect/>
          </a:stretch>
        </p:blipFill>
        <p:spPr>
          <a:xfrm>
            <a:off x="5938276" y="836545"/>
            <a:ext cx="5274310" cy="3409950"/>
          </a:xfrm>
          <a:prstGeom prst="rect">
            <a:avLst/>
          </a:prstGeom>
        </p:spPr>
      </p:pic>
      <p:sp>
        <p:nvSpPr>
          <p:cNvPr id="9" name="TextBox 8"/>
          <p:cNvSpPr txBox="1"/>
          <p:nvPr/>
        </p:nvSpPr>
        <p:spPr>
          <a:xfrm>
            <a:off x="5778216" y="313325"/>
            <a:ext cx="2161238" cy="523220"/>
          </a:xfrm>
          <a:prstGeom prst="rect">
            <a:avLst/>
          </a:prstGeom>
          <a:noFill/>
        </p:spPr>
        <p:txBody>
          <a:bodyPr wrap="square">
            <a:spAutoFit/>
          </a:bodyPr>
          <a:lstStyle/>
          <a:p>
            <a:r>
              <a:rPr lang="zh-CN" altLang="en-US" sz="2800" dirty="0">
                <a:solidFill>
                  <a:srgbClr val="FF0000"/>
                </a:solidFill>
              </a:rPr>
              <a:t>完成期限</a:t>
            </a:r>
            <a:r>
              <a:rPr lang="zh-CN" altLang="en-US" sz="2800" dirty="0"/>
              <a:t>：</a:t>
            </a:r>
            <a:endParaRPr lang="zh-CN" altLang="zh-CN" sz="2800" dirty="0"/>
          </a:p>
        </p:txBody>
      </p:sp>
      <p:pic>
        <p:nvPicPr>
          <p:cNvPr id="10" name="图片 9"/>
          <p:cNvPicPr/>
          <p:nvPr/>
        </p:nvPicPr>
        <p:blipFill>
          <a:blip r:embed="rId5"/>
          <a:stretch>
            <a:fillRect/>
          </a:stretch>
        </p:blipFill>
        <p:spPr>
          <a:xfrm>
            <a:off x="5938276" y="4246495"/>
            <a:ext cx="5270500" cy="2209800"/>
          </a:xfrm>
          <a:prstGeom prst="rect">
            <a:avLst/>
          </a:prstGeom>
        </p:spPr>
      </p:pic>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1" y="242077"/>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a:t>
            </a:r>
          </a:p>
        </p:txBody>
      </p:sp>
      <p:sp>
        <p:nvSpPr>
          <p:cNvPr id="12" name="圆角矩形 14"/>
          <p:cNvSpPr/>
          <p:nvPr/>
        </p:nvSpPr>
        <p:spPr>
          <a:xfrm>
            <a:off x="661093" y="3066911"/>
            <a:ext cx="368230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条件、假定和限制</a:t>
            </a:r>
          </a:p>
        </p:txBody>
      </p:sp>
      <p:sp>
        <p:nvSpPr>
          <p:cNvPr id="13" name="TextBox 12"/>
          <p:cNvSpPr txBox="1"/>
          <p:nvPr/>
        </p:nvSpPr>
        <p:spPr>
          <a:xfrm>
            <a:off x="661093" y="4066038"/>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1294605"/>
            <a:ext cx="10774901" cy="954107"/>
          </a:xfrm>
          <a:prstGeom prst="rect">
            <a:avLst/>
          </a:prstGeom>
          <a:noFill/>
        </p:spPr>
        <p:txBody>
          <a:bodyPr wrap="square">
            <a:spAutoFit/>
          </a:bodyPr>
          <a:lstStyle/>
          <a:p>
            <a:r>
              <a:rPr lang="zh-CN" altLang="zh-CN" sz="2800" dirty="0"/>
              <a:t>在网站上能够正常运行并且能够实现要求的功能</a:t>
            </a:r>
            <a:endParaRPr lang="en-US" altLang="zh-CN" sz="2800" dirty="0"/>
          </a:p>
          <a:p>
            <a:r>
              <a:rPr lang="zh-CN" altLang="zh-CN" sz="2800" dirty="0"/>
              <a:t>能在</a:t>
            </a:r>
            <a:r>
              <a:rPr lang="en-US" altLang="zh-CN" sz="2800" dirty="0"/>
              <a:t>3-5</a:t>
            </a:r>
            <a:r>
              <a:rPr lang="zh-CN" altLang="zh-CN" sz="2800" dirty="0"/>
              <a:t>分钟内完成闯关，在碎片化的时间内起到最大的娱乐效果。</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1461</Words>
  <Application>Microsoft Office PowerPoint</Application>
  <PresentationFormat>宽屏</PresentationFormat>
  <Paragraphs>154</Paragraphs>
  <Slides>28</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宋体</vt:lpstr>
      <vt:lpstr>微软雅黑</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30</cp:revision>
  <dcterms:created xsi:type="dcterms:W3CDTF">2017-08-30T16:25:13Z</dcterms:created>
  <dcterms:modified xsi:type="dcterms:W3CDTF">2019-03-30T02:49:07Z</dcterms:modified>
</cp:coreProperties>
</file>