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5" r:id="rId2"/>
    <p:sldId id="259" r:id="rId3"/>
    <p:sldId id="260" r:id="rId4"/>
    <p:sldId id="336" r:id="rId5"/>
    <p:sldId id="337" r:id="rId6"/>
    <p:sldId id="317" r:id="rId7"/>
    <p:sldId id="340" r:id="rId8"/>
    <p:sldId id="321" r:id="rId9"/>
    <p:sldId id="326" r:id="rId10"/>
    <p:sldId id="329" r:id="rId11"/>
    <p:sldId id="349" r:id="rId12"/>
    <p:sldId id="338" r:id="rId13"/>
    <p:sldId id="330" r:id="rId14"/>
    <p:sldId id="331" r:id="rId15"/>
    <p:sldId id="344" r:id="rId16"/>
    <p:sldId id="322" r:id="rId17"/>
    <p:sldId id="350" r:id="rId18"/>
    <p:sldId id="351" r:id="rId19"/>
    <p:sldId id="352" r:id="rId20"/>
    <p:sldId id="327" r:id="rId21"/>
    <p:sldId id="332" r:id="rId22"/>
    <p:sldId id="341" r:id="rId23"/>
    <p:sldId id="345" r:id="rId24"/>
    <p:sldId id="333" r:id="rId25"/>
    <p:sldId id="323" r:id="rId26"/>
    <p:sldId id="328" r:id="rId27"/>
    <p:sldId id="346" r:id="rId28"/>
    <p:sldId id="347" r:id="rId29"/>
    <p:sldId id="342" r:id="rId30"/>
    <p:sldId id="335" r:id="rId31"/>
    <p:sldId id="343" r:id="rId32"/>
    <p:sldId id="348" r:id="rId33"/>
    <p:sldId id="339" r:id="rId34"/>
    <p:sldId id="320" r:id="rId35"/>
    <p:sldId id="325" r:id="rId36"/>
    <p:sldId id="312" r:id="rId37"/>
    <p:sldId id="29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81" d="100"/>
          <a:sy n="81" d="100"/>
        </p:scale>
        <p:origin x="7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64EAE-4D35-4EB1-9A81-DF0AEE5E8308}" type="datetimeFigureOut">
              <a:rPr lang="zh-CN" altLang="en-US" smtClean="0"/>
              <a:t>2019/5/13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AA915-F5E6-44B0-854D-F7C20CAD9BB5}" type="slidenum">
              <a:rPr lang="zh-CN" altLang="en-US" smtClean="0"/>
              <a:t>‹#›</a:t>
            </a:fld>
            <a:endParaRPr lang="zh-CN" altLang="en-US"/>
          </a:p>
        </p:txBody>
      </p:sp>
    </p:spTree>
    <p:extLst>
      <p:ext uri="{BB962C8B-B14F-4D97-AF65-F5344CB8AC3E}">
        <p14:creationId xmlns:p14="http://schemas.microsoft.com/office/powerpoint/2010/main" val="340208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57227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79554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7339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35712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86645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77299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93491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4657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51853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7179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26223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92897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2933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60014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5145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56079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028807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982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83238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461550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dirty="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99540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016007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9243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60343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76524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D36F7-97E5-48A7-BAA9-A8B6AE4D69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8436E6E-7CAC-46E9-9B52-1C513D3CD4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9A0F112-D842-4CFC-BEC1-FBC2795D6809}"/>
              </a:ext>
            </a:extLst>
          </p:cNvPr>
          <p:cNvSpPr>
            <a:spLocks noGrp="1"/>
          </p:cNvSpPr>
          <p:nvPr>
            <p:ph type="dt" sz="half" idx="10"/>
          </p:nvPr>
        </p:nvSpPr>
        <p:spPr/>
        <p:txBody>
          <a:bodyPr/>
          <a:lstStyle/>
          <a:p>
            <a:fld id="{8BA33EEB-977A-42FB-A60B-612F7998641B}" type="datetimeFigureOut">
              <a:rPr lang="zh-CN" altLang="en-US" smtClean="0"/>
              <a:t>2019/5/13</a:t>
            </a:fld>
            <a:endParaRPr lang="zh-CN" altLang="en-US"/>
          </a:p>
        </p:txBody>
      </p:sp>
      <p:sp>
        <p:nvSpPr>
          <p:cNvPr id="5" name="页脚占位符 4">
            <a:extLst>
              <a:ext uri="{FF2B5EF4-FFF2-40B4-BE49-F238E27FC236}">
                <a16:creationId xmlns:a16="http://schemas.microsoft.com/office/drawing/2014/main" id="{40B8F1FD-BF8D-416B-8DEC-EAA755059F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ADA30F-187D-4FAF-B58E-5A4C3B9494C4}"/>
              </a:ext>
            </a:extLst>
          </p:cNvPr>
          <p:cNvSpPr>
            <a:spLocks noGrp="1"/>
          </p:cNvSpPr>
          <p:nvPr>
            <p:ph type="sldNum" sz="quarter" idx="12"/>
          </p:nvPr>
        </p:nvSpPr>
        <p:spPr/>
        <p:txBody>
          <a:body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148508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F8A0F-2C03-4779-B12A-C3024EAC98E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71A357-CE18-4B6C-B710-CEFD1D4FD0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52340A-A851-431D-A2D9-7AE143B2A134}"/>
              </a:ext>
            </a:extLst>
          </p:cNvPr>
          <p:cNvSpPr>
            <a:spLocks noGrp="1"/>
          </p:cNvSpPr>
          <p:nvPr>
            <p:ph type="dt" sz="half" idx="10"/>
          </p:nvPr>
        </p:nvSpPr>
        <p:spPr/>
        <p:txBody>
          <a:bodyPr/>
          <a:lstStyle/>
          <a:p>
            <a:fld id="{8BA33EEB-977A-42FB-A60B-612F7998641B}" type="datetimeFigureOut">
              <a:rPr lang="zh-CN" altLang="en-US" smtClean="0"/>
              <a:t>2019/5/13</a:t>
            </a:fld>
            <a:endParaRPr lang="zh-CN" altLang="en-US"/>
          </a:p>
        </p:txBody>
      </p:sp>
      <p:sp>
        <p:nvSpPr>
          <p:cNvPr id="5" name="页脚占位符 4">
            <a:extLst>
              <a:ext uri="{FF2B5EF4-FFF2-40B4-BE49-F238E27FC236}">
                <a16:creationId xmlns:a16="http://schemas.microsoft.com/office/drawing/2014/main" id="{FB4FBB62-EB7B-49F4-A312-724B7E10C5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2B0610-9D0C-4E2B-A46A-217416EDCB9B}"/>
              </a:ext>
            </a:extLst>
          </p:cNvPr>
          <p:cNvSpPr>
            <a:spLocks noGrp="1"/>
          </p:cNvSpPr>
          <p:nvPr>
            <p:ph type="sldNum" sz="quarter" idx="12"/>
          </p:nvPr>
        </p:nvSpPr>
        <p:spPr/>
        <p:txBody>
          <a:body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177828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334FDF-E6CD-4B09-B83F-26599165E7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965430-7945-4DA4-9404-2DDF200D92E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DFD4F5-46EA-4B4F-B88A-5F074C2A4EB4}"/>
              </a:ext>
            </a:extLst>
          </p:cNvPr>
          <p:cNvSpPr>
            <a:spLocks noGrp="1"/>
          </p:cNvSpPr>
          <p:nvPr>
            <p:ph type="dt" sz="half" idx="10"/>
          </p:nvPr>
        </p:nvSpPr>
        <p:spPr/>
        <p:txBody>
          <a:bodyPr/>
          <a:lstStyle/>
          <a:p>
            <a:fld id="{8BA33EEB-977A-42FB-A60B-612F7998641B}" type="datetimeFigureOut">
              <a:rPr lang="zh-CN" altLang="en-US" smtClean="0"/>
              <a:t>2019/5/13</a:t>
            </a:fld>
            <a:endParaRPr lang="zh-CN" altLang="en-US"/>
          </a:p>
        </p:txBody>
      </p:sp>
      <p:sp>
        <p:nvSpPr>
          <p:cNvPr id="5" name="页脚占位符 4">
            <a:extLst>
              <a:ext uri="{FF2B5EF4-FFF2-40B4-BE49-F238E27FC236}">
                <a16:creationId xmlns:a16="http://schemas.microsoft.com/office/drawing/2014/main" id="{A75F77E4-99D4-430F-997C-905F7A7B32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28EB3C-5D6F-4C6E-8DF0-914FAC7AA4B5}"/>
              </a:ext>
            </a:extLst>
          </p:cNvPr>
          <p:cNvSpPr>
            <a:spLocks noGrp="1"/>
          </p:cNvSpPr>
          <p:nvPr>
            <p:ph type="sldNum" sz="quarter" idx="12"/>
          </p:nvPr>
        </p:nvSpPr>
        <p:spPr/>
        <p:txBody>
          <a:body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85518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312B0-5A37-44DE-9725-2CB7A3494D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8A496F-B78C-457E-A753-A4F72AA9A7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E2D3F7-31FF-47F3-9DC6-A87C94584DC1}"/>
              </a:ext>
            </a:extLst>
          </p:cNvPr>
          <p:cNvSpPr>
            <a:spLocks noGrp="1"/>
          </p:cNvSpPr>
          <p:nvPr>
            <p:ph type="dt" sz="half" idx="10"/>
          </p:nvPr>
        </p:nvSpPr>
        <p:spPr/>
        <p:txBody>
          <a:bodyPr/>
          <a:lstStyle/>
          <a:p>
            <a:fld id="{8BA33EEB-977A-42FB-A60B-612F7998641B}" type="datetimeFigureOut">
              <a:rPr lang="zh-CN" altLang="en-US" smtClean="0"/>
              <a:t>2019/5/13</a:t>
            </a:fld>
            <a:endParaRPr lang="zh-CN" altLang="en-US"/>
          </a:p>
        </p:txBody>
      </p:sp>
      <p:sp>
        <p:nvSpPr>
          <p:cNvPr id="5" name="页脚占位符 4">
            <a:extLst>
              <a:ext uri="{FF2B5EF4-FFF2-40B4-BE49-F238E27FC236}">
                <a16:creationId xmlns:a16="http://schemas.microsoft.com/office/drawing/2014/main" id="{8FF9F6DA-1DCD-418A-A1CD-E7A6FE218B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CFFFFE-E168-4E3A-8455-415227A776AF}"/>
              </a:ext>
            </a:extLst>
          </p:cNvPr>
          <p:cNvSpPr>
            <a:spLocks noGrp="1"/>
          </p:cNvSpPr>
          <p:nvPr>
            <p:ph type="sldNum" sz="quarter" idx="12"/>
          </p:nvPr>
        </p:nvSpPr>
        <p:spPr/>
        <p:txBody>
          <a:body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21499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F1292-ADBA-4872-8F78-7110CFA5CA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FBC6B47-20B2-4964-B83B-A03AC5B7F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5363D2B-D6E2-4F55-8D5C-250087E182D0}"/>
              </a:ext>
            </a:extLst>
          </p:cNvPr>
          <p:cNvSpPr>
            <a:spLocks noGrp="1"/>
          </p:cNvSpPr>
          <p:nvPr>
            <p:ph type="dt" sz="half" idx="10"/>
          </p:nvPr>
        </p:nvSpPr>
        <p:spPr/>
        <p:txBody>
          <a:bodyPr/>
          <a:lstStyle/>
          <a:p>
            <a:fld id="{8BA33EEB-977A-42FB-A60B-612F7998641B}" type="datetimeFigureOut">
              <a:rPr lang="zh-CN" altLang="en-US" smtClean="0"/>
              <a:t>2019/5/13</a:t>
            </a:fld>
            <a:endParaRPr lang="zh-CN" altLang="en-US"/>
          </a:p>
        </p:txBody>
      </p:sp>
      <p:sp>
        <p:nvSpPr>
          <p:cNvPr id="5" name="页脚占位符 4">
            <a:extLst>
              <a:ext uri="{FF2B5EF4-FFF2-40B4-BE49-F238E27FC236}">
                <a16:creationId xmlns:a16="http://schemas.microsoft.com/office/drawing/2014/main" id="{B6D478AA-6271-48E2-8675-E7F75CA65E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5F94B7-5A6F-47DC-9ED3-DDD586E2CED9}"/>
              </a:ext>
            </a:extLst>
          </p:cNvPr>
          <p:cNvSpPr>
            <a:spLocks noGrp="1"/>
          </p:cNvSpPr>
          <p:nvPr>
            <p:ph type="sldNum" sz="quarter" idx="12"/>
          </p:nvPr>
        </p:nvSpPr>
        <p:spPr/>
        <p:txBody>
          <a:body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180775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79176-772D-435E-AE40-0552AEF26E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3035A-2809-4B0E-B519-54BA0B2A22F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5561F2-F359-4C96-B206-7FCD905A963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64C4E1-01CE-49E7-8C3A-305F724AF37B}"/>
              </a:ext>
            </a:extLst>
          </p:cNvPr>
          <p:cNvSpPr>
            <a:spLocks noGrp="1"/>
          </p:cNvSpPr>
          <p:nvPr>
            <p:ph type="dt" sz="half" idx="10"/>
          </p:nvPr>
        </p:nvSpPr>
        <p:spPr/>
        <p:txBody>
          <a:bodyPr/>
          <a:lstStyle/>
          <a:p>
            <a:fld id="{8BA33EEB-977A-42FB-A60B-612F7998641B}" type="datetimeFigureOut">
              <a:rPr lang="zh-CN" altLang="en-US" smtClean="0"/>
              <a:t>2019/5/13</a:t>
            </a:fld>
            <a:endParaRPr lang="zh-CN" altLang="en-US"/>
          </a:p>
        </p:txBody>
      </p:sp>
      <p:sp>
        <p:nvSpPr>
          <p:cNvPr id="6" name="页脚占位符 5">
            <a:extLst>
              <a:ext uri="{FF2B5EF4-FFF2-40B4-BE49-F238E27FC236}">
                <a16:creationId xmlns:a16="http://schemas.microsoft.com/office/drawing/2014/main" id="{33DCD46F-2D6E-44A4-AA08-B4709AE975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DF53F3-A479-434A-B0D0-05E5953436ED}"/>
              </a:ext>
            </a:extLst>
          </p:cNvPr>
          <p:cNvSpPr>
            <a:spLocks noGrp="1"/>
          </p:cNvSpPr>
          <p:nvPr>
            <p:ph type="sldNum" sz="quarter" idx="12"/>
          </p:nvPr>
        </p:nvSpPr>
        <p:spPr/>
        <p:txBody>
          <a:body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1343542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6DEC5-4B88-4414-B098-9594B85CF8F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168A3D-FFBC-4E30-B702-D5357D630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0FE728-FFFA-4E61-B8DD-57337905E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C58F0A8-18D9-4F14-A5E6-CE8465EED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589A65-A895-43A7-ACE2-219F296A52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61BF2B-B59D-4B2D-B8DB-6AE253D78355}"/>
              </a:ext>
            </a:extLst>
          </p:cNvPr>
          <p:cNvSpPr>
            <a:spLocks noGrp="1"/>
          </p:cNvSpPr>
          <p:nvPr>
            <p:ph type="dt" sz="half" idx="10"/>
          </p:nvPr>
        </p:nvSpPr>
        <p:spPr/>
        <p:txBody>
          <a:bodyPr/>
          <a:lstStyle/>
          <a:p>
            <a:fld id="{8BA33EEB-977A-42FB-A60B-612F7998641B}" type="datetimeFigureOut">
              <a:rPr lang="zh-CN" altLang="en-US" smtClean="0"/>
              <a:t>2019/5/13</a:t>
            </a:fld>
            <a:endParaRPr lang="zh-CN" altLang="en-US"/>
          </a:p>
        </p:txBody>
      </p:sp>
      <p:sp>
        <p:nvSpPr>
          <p:cNvPr id="8" name="页脚占位符 7">
            <a:extLst>
              <a:ext uri="{FF2B5EF4-FFF2-40B4-BE49-F238E27FC236}">
                <a16:creationId xmlns:a16="http://schemas.microsoft.com/office/drawing/2014/main" id="{483F8C0C-49FF-4D98-A487-A78193D6F0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D1F6E4E-6AED-49AF-8D06-8EDDF1073B2F}"/>
              </a:ext>
            </a:extLst>
          </p:cNvPr>
          <p:cNvSpPr>
            <a:spLocks noGrp="1"/>
          </p:cNvSpPr>
          <p:nvPr>
            <p:ph type="sldNum" sz="quarter" idx="12"/>
          </p:nvPr>
        </p:nvSpPr>
        <p:spPr/>
        <p:txBody>
          <a:body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341579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8659-50B3-4975-94E2-050F21B0718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B6107BA-0CED-446F-859F-79C74A6FCAF4}"/>
              </a:ext>
            </a:extLst>
          </p:cNvPr>
          <p:cNvSpPr>
            <a:spLocks noGrp="1"/>
          </p:cNvSpPr>
          <p:nvPr>
            <p:ph type="dt" sz="half" idx="10"/>
          </p:nvPr>
        </p:nvSpPr>
        <p:spPr/>
        <p:txBody>
          <a:bodyPr/>
          <a:lstStyle/>
          <a:p>
            <a:fld id="{8BA33EEB-977A-42FB-A60B-612F7998641B}" type="datetimeFigureOut">
              <a:rPr lang="zh-CN" altLang="en-US" smtClean="0"/>
              <a:t>2019/5/13</a:t>
            </a:fld>
            <a:endParaRPr lang="zh-CN" altLang="en-US"/>
          </a:p>
        </p:txBody>
      </p:sp>
      <p:sp>
        <p:nvSpPr>
          <p:cNvPr id="4" name="页脚占位符 3">
            <a:extLst>
              <a:ext uri="{FF2B5EF4-FFF2-40B4-BE49-F238E27FC236}">
                <a16:creationId xmlns:a16="http://schemas.microsoft.com/office/drawing/2014/main" id="{02F4159B-CE08-4E6D-B652-17BCAD7031C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D6CE25C-AEBF-466B-98C0-69D6E3D2490F}"/>
              </a:ext>
            </a:extLst>
          </p:cNvPr>
          <p:cNvSpPr>
            <a:spLocks noGrp="1"/>
          </p:cNvSpPr>
          <p:nvPr>
            <p:ph type="sldNum" sz="quarter" idx="12"/>
          </p:nvPr>
        </p:nvSpPr>
        <p:spPr/>
        <p:txBody>
          <a:body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18285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2ED816F-E8DF-4930-8473-861667644B38}"/>
              </a:ext>
            </a:extLst>
          </p:cNvPr>
          <p:cNvSpPr>
            <a:spLocks noGrp="1"/>
          </p:cNvSpPr>
          <p:nvPr>
            <p:ph type="dt" sz="half" idx="10"/>
          </p:nvPr>
        </p:nvSpPr>
        <p:spPr/>
        <p:txBody>
          <a:bodyPr/>
          <a:lstStyle/>
          <a:p>
            <a:fld id="{8BA33EEB-977A-42FB-A60B-612F7998641B}" type="datetimeFigureOut">
              <a:rPr lang="zh-CN" altLang="en-US" smtClean="0"/>
              <a:t>2019/5/13</a:t>
            </a:fld>
            <a:endParaRPr lang="zh-CN" altLang="en-US"/>
          </a:p>
        </p:txBody>
      </p:sp>
      <p:sp>
        <p:nvSpPr>
          <p:cNvPr id="3" name="页脚占位符 2">
            <a:extLst>
              <a:ext uri="{FF2B5EF4-FFF2-40B4-BE49-F238E27FC236}">
                <a16:creationId xmlns:a16="http://schemas.microsoft.com/office/drawing/2014/main" id="{6F98EE1F-1B00-4FFB-A70E-7065CCBC5D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471D320-FADF-4924-8EC3-B91F1745188F}"/>
              </a:ext>
            </a:extLst>
          </p:cNvPr>
          <p:cNvSpPr>
            <a:spLocks noGrp="1"/>
          </p:cNvSpPr>
          <p:nvPr>
            <p:ph type="sldNum" sz="quarter" idx="12"/>
          </p:nvPr>
        </p:nvSpPr>
        <p:spPr/>
        <p:txBody>
          <a:body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204007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43CEA-8009-47D0-A2C4-A0F84C5C32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868A017-54E7-4B1F-96BF-453675853B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64D7851-884D-4D0E-A3DF-2FF0AF8FD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8E7E6D-603F-4A27-9184-AC9D0C3A1A1C}"/>
              </a:ext>
            </a:extLst>
          </p:cNvPr>
          <p:cNvSpPr>
            <a:spLocks noGrp="1"/>
          </p:cNvSpPr>
          <p:nvPr>
            <p:ph type="dt" sz="half" idx="10"/>
          </p:nvPr>
        </p:nvSpPr>
        <p:spPr/>
        <p:txBody>
          <a:bodyPr/>
          <a:lstStyle/>
          <a:p>
            <a:fld id="{8BA33EEB-977A-42FB-A60B-612F7998641B}" type="datetimeFigureOut">
              <a:rPr lang="zh-CN" altLang="en-US" smtClean="0"/>
              <a:t>2019/5/13</a:t>
            </a:fld>
            <a:endParaRPr lang="zh-CN" altLang="en-US"/>
          </a:p>
        </p:txBody>
      </p:sp>
      <p:sp>
        <p:nvSpPr>
          <p:cNvPr id="6" name="页脚占位符 5">
            <a:extLst>
              <a:ext uri="{FF2B5EF4-FFF2-40B4-BE49-F238E27FC236}">
                <a16:creationId xmlns:a16="http://schemas.microsoft.com/office/drawing/2014/main" id="{C697DCBF-3EDC-4F07-9EBF-40ADF2E4B2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F2E119-DC7C-44C5-9362-E4FA9449DBA0}"/>
              </a:ext>
            </a:extLst>
          </p:cNvPr>
          <p:cNvSpPr>
            <a:spLocks noGrp="1"/>
          </p:cNvSpPr>
          <p:nvPr>
            <p:ph type="sldNum" sz="quarter" idx="12"/>
          </p:nvPr>
        </p:nvSpPr>
        <p:spPr/>
        <p:txBody>
          <a:body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125489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A1A28-4DFA-4668-A622-91B1911CD5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153C3F2-C6EF-48D9-90BB-D7D156A04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D234DC-FCCC-4492-BF0E-3B6F36EE2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CFDB6F-2891-4D39-9070-C4889BBEB557}"/>
              </a:ext>
            </a:extLst>
          </p:cNvPr>
          <p:cNvSpPr>
            <a:spLocks noGrp="1"/>
          </p:cNvSpPr>
          <p:nvPr>
            <p:ph type="dt" sz="half" idx="10"/>
          </p:nvPr>
        </p:nvSpPr>
        <p:spPr/>
        <p:txBody>
          <a:bodyPr/>
          <a:lstStyle/>
          <a:p>
            <a:fld id="{8BA33EEB-977A-42FB-A60B-612F7998641B}" type="datetimeFigureOut">
              <a:rPr lang="zh-CN" altLang="en-US" smtClean="0"/>
              <a:t>2019/5/13</a:t>
            </a:fld>
            <a:endParaRPr lang="zh-CN" altLang="en-US"/>
          </a:p>
        </p:txBody>
      </p:sp>
      <p:sp>
        <p:nvSpPr>
          <p:cNvPr id="6" name="页脚占位符 5">
            <a:extLst>
              <a:ext uri="{FF2B5EF4-FFF2-40B4-BE49-F238E27FC236}">
                <a16:creationId xmlns:a16="http://schemas.microsoft.com/office/drawing/2014/main" id="{19066CF9-0DC5-40C7-9532-58AA86DF54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DDFA7E-76AF-4F07-83A4-3D4BC99AC106}"/>
              </a:ext>
            </a:extLst>
          </p:cNvPr>
          <p:cNvSpPr>
            <a:spLocks noGrp="1"/>
          </p:cNvSpPr>
          <p:nvPr>
            <p:ph type="sldNum" sz="quarter" idx="12"/>
          </p:nvPr>
        </p:nvSpPr>
        <p:spPr/>
        <p:txBody>
          <a:body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139643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50A3CF-EC7F-4D49-AE9E-1E024CC07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2BCFAD-2FF5-45B2-9C22-28564E370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78D4C3-4AE5-494D-B951-212CB338A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33EEB-977A-42FB-A60B-612F7998641B}" type="datetimeFigureOut">
              <a:rPr lang="zh-CN" altLang="en-US" smtClean="0"/>
              <a:t>2019/5/13</a:t>
            </a:fld>
            <a:endParaRPr lang="zh-CN" altLang="en-US"/>
          </a:p>
        </p:txBody>
      </p:sp>
      <p:sp>
        <p:nvSpPr>
          <p:cNvPr id="5" name="页脚占位符 4">
            <a:extLst>
              <a:ext uri="{FF2B5EF4-FFF2-40B4-BE49-F238E27FC236}">
                <a16:creationId xmlns:a16="http://schemas.microsoft.com/office/drawing/2014/main" id="{5EE2879A-7553-4074-9ED8-82A5A053D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F07E73-D56C-490D-90B1-4449BEF05E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1F392-97B2-45EA-BD93-CC1007140E4B}" type="slidenum">
              <a:rPr lang="zh-CN" altLang="en-US" smtClean="0"/>
              <a:t>‹#›</a:t>
            </a:fld>
            <a:endParaRPr lang="zh-CN" altLang="en-US"/>
          </a:p>
        </p:txBody>
      </p:sp>
    </p:spTree>
    <p:extLst>
      <p:ext uri="{BB962C8B-B14F-4D97-AF65-F5344CB8AC3E}">
        <p14:creationId xmlns:p14="http://schemas.microsoft.com/office/powerpoint/2010/main" val="181669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hyperlink" Target="https://www.cnblogs.com/wingwyy511/p/3587720.html"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3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951355" y="2490229"/>
            <a:ext cx="10229563" cy="1317964"/>
          </a:xfrm>
          <a:prstGeom prst="rect">
            <a:avLst/>
          </a:prstGeom>
          <a:noFill/>
          <a:ln w="9525">
            <a:noFill/>
            <a:miter lim="800000"/>
            <a:headEnd/>
            <a:tailEnd/>
          </a:ln>
        </p:spPr>
        <p:txBody>
          <a:bodyPr wrap="square" lIns="86016" tIns="43009" rIns="86016" bIns="43009">
            <a:spAutoFit/>
          </a:bodyPr>
          <a:lstStyle/>
          <a:p>
            <a:pPr algn="ctr" defTabSz="860062" fontAlgn="base">
              <a:spcBef>
                <a:spcPct val="0"/>
              </a:spcBef>
              <a:spcAft>
                <a:spcPct val="0"/>
              </a:spcAft>
            </a:pPr>
            <a:r>
              <a:rPr lang="en-US" altLang="zh-CN" sz="8000" b="1" dirty="0">
                <a:solidFill>
                  <a:srgbClr val="595959"/>
                </a:solidFill>
                <a:latin typeface="微软雅黑" pitchFamily="34" charset="-122"/>
                <a:ea typeface="微软雅黑" pitchFamily="34" charset="-122"/>
              </a:rPr>
              <a:t>7.3 </a:t>
            </a:r>
            <a:r>
              <a:rPr lang="zh-CN" altLang="en-US" sz="8000" b="1" dirty="0">
                <a:solidFill>
                  <a:srgbClr val="595959"/>
                </a:solidFill>
                <a:latin typeface="微软雅黑" pitchFamily="34" charset="-122"/>
                <a:ea typeface="微软雅黑" pitchFamily="34" charset="-122"/>
              </a:rPr>
              <a:t>单元测试</a:t>
            </a:r>
            <a:endParaRPr lang="en-US" altLang="zh-CN" sz="2400" b="1" baseline="30000"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12259" y="1614572"/>
            <a:ext cx="1027130" cy="143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by="(-#ppt_w*2)" calcmode="lin" valueType="num">
                                      <p:cBhvr rctx="PPT">
                                        <p:cTn id="10" dur="500" autoRev="1" fill="hold">
                                          <p:stCondLst>
                                            <p:cond delay="0"/>
                                          </p:stCondLst>
                                        </p:cTn>
                                        <p:tgtEl>
                                          <p:spTgt spid="9"/>
                                        </p:tgtEl>
                                        <p:attrNameLst>
                                          <p:attrName>ppt_w</p:attrName>
                                        </p:attrNameLst>
                                      </p:cBhvr>
                                    </p:anim>
                                    <p:anim by="(#ppt_w*0.50)" calcmode="lin" valueType="num">
                                      <p:cBhvr>
                                        <p:cTn id="11" dur="500" decel="50000" autoRev="1" fill="hold">
                                          <p:stCondLst>
                                            <p:cond delay="0"/>
                                          </p:stCondLst>
                                        </p:cTn>
                                        <p:tgtEl>
                                          <p:spTgt spid="9"/>
                                        </p:tgtEl>
                                        <p:attrNameLst>
                                          <p:attrName>ppt_x</p:attrName>
                                        </p:attrNameLst>
                                      </p:cBhvr>
                                    </p:anim>
                                    <p:anim from="(-#ppt_h/2)" to="(#ppt_y)" calcmode="lin" valueType="num">
                                      <p:cBhvr>
                                        <p:cTn id="12" dur="1000" fill="hold">
                                          <p:stCondLst>
                                            <p:cond delay="0"/>
                                          </p:stCondLst>
                                        </p:cTn>
                                        <p:tgtEl>
                                          <p:spTgt spid="9"/>
                                        </p:tgtEl>
                                        <p:attrNameLst>
                                          <p:attrName>ppt_y</p:attrName>
                                        </p:attrNameLst>
                                      </p:cBhvr>
                                    </p:anim>
                                    <p:animRot by="21600000">
                                      <p:cBhvr>
                                        <p:cTn id="13" dur="1000" fill="hold">
                                          <p:stCondLst>
                                            <p:cond delay="0"/>
                                          </p:stCondLst>
                                        </p:cTn>
                                        <p:tgtEl>
                                          <p:spTgt spid="9"/>
                                        </p:tgtEl>
                                        <p:attrNameLst>
                                          <p:attrName>r</p:attrName>
                                        </p:attrNameLst>
                                      </p:cBhvr>
                                    </p:animRot>
                                  </p:childTnLst>
                                </p:cTn>
                              </p:par>
                              <p:par>
                                <p:cTn id="14" presetID="41" presetClass="entr" presetSubtype="0" fill="hold" nodeType="withEffect">
                                  <p:stCondLst>
                                    <p:cond delay="0"/>
                                  </p:stCondLst>
                                  <p:iterate type="lt">
                                    <p:tmPct val="10000"/>
                                  </p:iterate>
                                  <p:childTnLst>
                                    <p:set>
                                      <p:cBhvr>
                                        <p:cTn id="15" dur="1" fill="hold">
                                          <p:stCondLst>
                                            <p:cond delay="0"/>
                                          </p:stCondLst>
                                        </p:cTn>
                                        <p:tgtEl>
                                          <p:spTgt spid="16398">
                                            <p:txEl>
                                              <p:pRg st="0" end="0"/>
                                            </p:txEl>
                                          </p:spTgt>
                                        </p:tgtEl>
                                        <p:attrNameLst>
                                          <p:attrName>style.visibility</p:attrName>
                                        </p:attrNameLst>
                                      </p:cBhvr>
                                      <p:to>
                                        <p:strVal val="visible"/>
                                      </p:to>
                                    </p:set>
                                    <p:anim calcmode="lin" valueType="num">
                                      <p:cBhvr>
                                        <p:cTn id="16"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2407705"/>
          </a:xfrm>
          <a:prstGeom prst="rect">
            <a:avLst/>
          </a:prstGeom>
          <a:noFill/>
          <a:ln w="9525">
            <a:noFill/>
            <a:miter lim="800000"/>
            <a:headEnd/>
            <a:tailEnd/>
          </a:ln>
        </p:spPr>
        <p:txBody>
          <a:bodyPr wrap="square" lIns="85977" tIns="42987" rIns="85977" bIns="42987">
            <a:spAutoFit/>
          </a:bodyPr>
          <a:lstStyle/>
          <a:p>
            <a:pPr>
              <a:lnSpc>
                <a:spcPts val="3400"/>
              </a:lnSpc>
              <a:spcBef>
                <a:spcPts val="600"/>
              </a:spcBef>
              <a:defRPr/>
            </a:pPr>
            <a:endParaRPr lang="en-US" altLang="zh-CN" sz="4400" b="1" dirty="0">
              <a:latin typeface="+mn-ea"/>
            </a:endParaRPr>
          </a:p>
          <a:p>
            <a:pPr>
              <a:lnSpc>
                <a:spcPts val="3400"/>
              </a:lnSpc>
              <a:spcBef>
                <a:spcPts val="600"/>
              </a:spcBef>
              <a:defRPr/>
            </a:pPr>
            <a:r>
              <a:rPr lang="zh-CN" altLang="en-US" sz="4400" b="1" dirty="0">
                <a:latin typeface="+mn-ea"/>
              </a:rPr>
              <a:t>局部数据结构</a:t>
            </a:r>
            <a:endParaRPr lang="en-US" altLang="zh-CN" sz="4400" b="1" dirty="0">
              <a:latin typeface="+mn-ea"/>
            </a:endParaRPr>
          </a:p>
          <a:p>
            <a:pPr indent="457200">
              <a:lnSpc>
                <a:spcPts val="3400"/>
              </a:lnSpc>
              <a:spcBef>
                <a:spcPts val="600"/>
              </a:spcBef>
              <a:defRPr/>
            </a:pPr>
            <a:r>
              <a:rPr lang="en-US" altLang="zh-CN" sz="2800" dirty="0">
                <a:latin typeface="+mn-ea"/>
              </a:rPr>
              <a:t>   </a:t>
            </a:r>
            <a:r>
              <a:rPr lang="zh-CN" altLang="zh-CN" sz="2800" dirty="0">
                <a:latin typeface="+mn-ea"/>
              </a:rPr>
              <a:t>对于模块来说，局部数据结构是常见的错误来源。应该仔细设计测试方案，以便发现局部数据说明、初始化、默认值等方面的错误。</a:t>
            </a:r>
            <a:endParaRPr lang="en-US" altLang="zh-CN" sz="2800" b="1"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测试重点</a:t>
            </a:r>
          </a:p>
        </p:txBody>
      </p:sp>
      <p:grpSp>
        <p:nvGrpSpPr>
          <p:cNvPr id="6" name="组合 5">
            <a:extLst>
              <a:ext uri="{FF2B5EF4-FFF2-40B4-BE49-F238E27FC236}">
                <a16:creationId xmlns:a16="http://schemas.microsoft.com/office/drawing/2014/main" id="{0FF964FB-456B-4866-BB0A-25FE82395641}"/>
              </a:ext>
            </a:extLst>
          </p:cNvPr>
          <p:cNvGrpSpPr/>
          <p:nvPr/>
        </p:nvGrpSpPr>
        <p:grpSpPr>
          <a:xfrm>
            <a:off x="620360" y="1272633"/>
            <a:ext cx="904156" cy="904377"/>
            <a:chOff x="6409426" y="2394908"/>
            <a:chExt cx="962086" cy="962084"/>
          </a:xfrm>
          <a:solidFill>
            <a:schemeClr val="accent1"/>
          </a:solidFill>
        </p:grpSpPr>
        <p:sp>
          <p:nvSpPr>
            <p:cNvPr id="7" name="椭圆 6">
              <a:extLst>
                <a:ext uri="{FF2B5EF4-FFF2-40B4-BE49-F238E27FC236}">
                  <a16:creationId xmlns:a16="http://schemas.microsoft.com/office/drawing/2014/main" id="{C86DB867-40A6-463B-A953-35D495C66B94}"/>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0" name="TextBox 60">
              <a:extLst>
                <a:ext uri="{FF2B5EF4-FFF2-40B4-BE49-F238E27FC236}">
                  <a16:creationId xmlns:a16="http://schemas.microsoft.com/office/drawing/2014/main" id="{8800351C-9EA3-444E-995F-9B4F0CA17A57}"/>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3645689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21"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9" name="TextBox 8"/>
          <p:cNvSpPr txBox="1">
            <a:spLocks noChangeArrowheads="1"/>
          </p:cNvSpPr>
          <p:nvPr/>
        </p:nvSpPr>
        <p:spPr bwMode="auto">
          <a:xfrm>
            <a:off x="1420821" y="1374600"/>
            <a:ext cx="9720846" cy="1479695"/>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en-US" altLang="zh-CN" sz="3600" b="1" dirty="0"/>
              <a:t>2.</a:t>
            </a:r>
            <a:r>
              <a:rPr lang="zh-CN" altLang="en-US" sz="3600" b="1" dirty="0"/>
              <a:t>判断：对于模块来说，局部数据结构是常见的错误来源。（如果错误，请说出错误的地方）</a:t>
            </a:r>
            <a:endParaRPr lang="en-US" altLang="zh-CN" sz="3600" b="1"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提问</a:t>
            </a:r>
          </a:p>
        </p:txBody>
      </p:sp>
      <p:sp>
        <p:nvSpPr>
          <p:cNvPr id="12" name="TextBox 8">
            <a:extLst>
              <a:ext uri="{FF2B5EF4-FFF2-40B4-BE49-F238E27FC236}">
                <a16:creationId xmlns:a16="http://schemas.microsoft.com/office/drawing/2014/main" id="{6DB49B48-5C29-4D80-BB81-3B61FB506A7F}"/>
              </a:ext>
            </a:extLst>
          </p:cNvPr>
          <p:cNvSpPr txBox="1">
            <a:spLocks noChangeArrowheads="1"/>
          </p:cNvSpPr>
          <p:nvPr/>
        </p:nvSpPr>
        <p:spPr bwMode="auto">
          <a:xfrm>
            <a:off x="1420821" y="3150817"/>
            <a:ext cx="9720846" cy="556366"/>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zh-CN" altLang="en-US" sz="3600" b="1" dirty="0"/>
              <a:t>答案：正确。</a:t>
            </a:r>
            <a:endParaRPr lang="en-US" altLang="zh-CN" sz="3600" b="1" dirty="0">
              <a:latin typeface="+mn-ea"/>
            </a:endParaRPr>
          </a:p>
        </p:txBody>
      </p:sp>
    </p:spTree>
    <p:extLst>
      <p:ext uri="{BB962C8B-B14F-4D97-AF65-F5344CB8AC3E}">
        <p14:creationId xmlns:p14="http://schemas.microsoft.com/office/powerpoint/2010/main" val="117662605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2843722"/>
          </a:xfrm>
          <a:prstGeom prst="rect">
            <a:avLst/>
          </a:prstGeom>
          <a:noFill/>
          <a:ln w="9525">
            <a:noFill/>
            <a:miter lim="800000"/>
            <a:headEnd/>
            <a:tailEnd/>
          </a:ln>
        </p:spPr>
        <p:txBody>
          <a:bodyPr wrap="square" lIns="85977" tIns="42987" rIns="85977" bIns="42987">
            <a:spAutoFit/>
          </a:bodyPr>
          <a:lstStyle/>
          <a:p>
            <a:pPr>
              <a:lnSpc>
                <a:spcPts val="3400"/>
              </a:lnSpc>
              <a:spcBef>
                <a:spcPts val="600"/>
              </a:spcBef>
              <a:defRPr/>
            </a:pPr>
            <a:endParaRPr lang="en-US" altLang="zh-CN" sz="4400" b="1" dirty="0">
              <a:latin typeface="+mn-ea"/>
            </a:endParaRPr>
          </a:p>
          <a:p>
            <a:pPr>
              <a:lnSpc>
                <a:spcPts val="3400"/>
              </a:lnSpc>
              <a:spcBef>
                <a:spcPts val="600"/>
              </a:spcBef>
              <a:defRPr/>
            </a:pPr>
            <a:r>
              <a:rPr lang="zh-CN" altLang="en-US" sz="4400" b="1" dirty="0">
                <a:latin typeface="+mn-ea"/>
              </a:rPr>
              <a:t>重要的执行通路</a:t>
            </a:r>
            <a:endParaRPr lang="en-US" altLang="zh-CN" sz="4400" b="1" dirty="0">
              <a:latin typeface="+mn-ea"/>
            </a:endParaRPr>
          </a:p>
          <a:p>
            <a:pPr>
              <a:lnSpc>
                <a:spcPts val="3400"/>
              </a:lnSpc>
              <a:spcBef>
                <a:spcPts val="600"/>
              </a:spcBef>
              <a:defRPr/>
            </a:pPr>
            <a:r>
              <a:rPr lang="en-US" altLang="zh-CN" sz="4400" b="1" dirty="0">
                <a:latin typeface="+mn-ea"/>
              </a:rPr>
              <a:t>     </a:t>
            </a:r>
            <a:r>
              <a:rPr lang="zh-CN" altLang="zh-CN" sz="2800" dirty="0">
                <a:latin typeface="+mn-ea"/>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lang="en-US" altLang="zh-CN" sz="28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测试重点</a:t>
            </a:r>
          </a:p>
        </p:txBody>
      </p:sp>
      <p:grpSp>
        <p:nvGrpSpPr>
          <p:cNvPr id="6" name="组合 5">
            <a:extLst>
              <a:ext uri="{FF2B5EF4-FFF2-40B4-BE49-F238E27FC236}">
                <a16:creationId xmlns:a16="http://schemas.microsoft.com/office/drawing/2014/main" id="{0FF964FB-456B-4866-BB0A-25FE82395641}"/>
              </a:ext>
            </a:extLst>
          </p:cNvPr>
          <p:cNvGrpSpPr/>
          <p:nvPr/>
        </p:nvGrpSpPr>
        <p:grpSpPr>
          <a:xfrm>
            <a:off x="620360" y="1278173"/>
            <a:ext cx="904156" cy="904377"/>
            <a:chOff x="6409426" y="2394908"/>
            <a:chExt cx="962086" cy="962084"/>
          </a:xfrm>
          <a:solidFill>
            <a:schemeClr val="accent1"/>
          </a:solidFill>
        </p:grpSpPr>
        <p:sp>
          <p:nvSpPr>
            <p:cNvPr id="7" name="椭圆 6">
              <a:extLst>
                <a:ext uri="{FF2B5EF4-FFF2-40B4-BE49-F238E27FC236}">
                  <a16:creationId xmlns:a16="http://schemas.microsoft.com/office/drawing/2014/main" id="{C86DB867-40A6-463B-A953-35D495C66B94}"/>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0" name="TextBox 60">
              <a:extLst>
                <a:ext uri="{FF2B5EF4-FFF2-40B4-BE49-F238E27FC236}">
                  <a16:creationId xmlns:a16="http://schemas.microsoft.com/office/drawing/2014/main" id="{8800351C-9EA3-444E-995F-9B4F0CA17A57}"/>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425071475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21"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5010084"/>
          </a:xfrm>
          <a:prstGeom prst="rect">
            <a:avLst/>
          </a:prstGeom>
          <a:noFill/>
          <a:ln w="9525">
            <a:noFill/>
            <a:miter lim="800000"/>
            <a:headEnd/>
            <a:tailEnd/>
          </a:ln>
        </p:spPr>
        <p:txBody>
          <a:bodyPr wrap="square" lIns="85977" tIns="42987" rIns="85977" bIns="42987">
            <a:spAutoFit/>
          </a:bodyPr>
          <a:lstStyle/>
          <a:p>
            <a:pPr>
              <a:lnSpc>
                <a:spcPts val="3400"/>
              </a:lnSpc>
              <a:spcBef>
                <a:spcPts val="600"/>
              </a:spcBef>
              <a:defRPr/>
            </a:pPr>
            <a:endParaRPr lang="en-US" altLang="zh-CN" sz="4400" b="1" dirty="0">
              <a:latin typeface="+mn-ea"/>
            </a:endParaRPr>
          </a:p>
          <a:p>
            <a:pPr>
              <a:lnSpc>
                <a:spcPts val="3400"/>
              </a:lnSpc>
              <a:spcBef>
                <a:spcPts val="600"/>
              </a:spcBef>
              <a:defRPr/>
            </a:pPr>
            <a:r>
              <a:rPr lang="zh-CN" altLang="en-US" sz="4400" b="1" dirty="0">
                <a:latin typeface="+mn-ea"/>
              </a:rPr>
              <a:t>出错处理通路</a:t>
            </a:r>
            <a:endParaRPr lang="en-US" altLang="zh-CN" sz="4400" b="1" dirty="0">
              <a:latin typeface="+mn-ea"/>
            </a:endParaRPr>
          </a:p>
          <a:p>
            <a:pPr indent="457200">
              <a:lnSpc>
                <a:spcPts val="3400"/>
              </a:lnSpc>
              <a:spcBef>
                <a:spcPts val="600"/>
              </a:spcBef>
              <a:defRPr/>
            </a:pPr>
            <a:r>
              <a:rPr lang="en-US" altLang="zh-CN" sz="2400" dirty="0">
                <a:latin typeface="+mn-ea"/>
              </a:rPr>
              <a:t> </a:t>
            </a:r>
            <a:r>
              <a:rPr lang="zh-CN" altLang="zh-CN" sz="2400" dirty="0">
                <a:latin typeface="+mn-ea"/>
              </a:rPr>
              <a:t>好的设计应该能</a:t>
            </a:r>
            <a:r>
              <a:rPr lang="zh-CN" altLang="zh-CN" sz="2400" dirty="0">
                <a:solidFill>
                  <a:srgbClr val="FF0000"/>
                </a:solidFill>
                <a:latin typeface="+mn-ea"/>
              </a:rPr>
              <a:t>预见</a:t>
            </a:r>
            <a:r>
              <a:rPr lang="zh-CN" altLang="zh-CN" sz="2400" dirty="0">
                <a:latin typeface="+mn-ea"/>
              </a:rPr>
              <a:t>出现错误的条件，并且设置适当的处理错误的通路</a:t>
            </a:r>
            <a:r>
              <a:rPr lang="zh-CN" altLang="en-US" sz="2400" dirty="0">
                <a:latin typeface="+mn-ea"/>
              </a:rPr>
              <a:t>，以便在真的出现错误时执行相应的出错处理通路或干净的结束处理。</a:t>
            </a:r>
            <a:r>
              <a:rPr lang="zh-CN" altLang="zh-CN" sz="2400" dirty="0">
                <a:latin typeface="+mn-ea"/>
              </a:rPr>
              <a:t>不仅应该在程序中包含出错处理通路，而且应该认真测试这种通路。</a:t>
            </a:r>
            <a:r>
              <a:rPr lang="zh-CN" altLang="en-US" sz="2400" dirty="0">
                <a:latin typeface="+mn-ea"/>
              </a:rPr>
              <a:t>当评价出错处理通路时，</a:t>
            </a:r>
            <a:r>
              <a:rPr lang="zh-CN" altLang="zh-CN" sz="2400" dirty="0">
                <a:latin typeface="+mn-ea"/>
              </a:rPr>
              <a:t>应该着重测试下述一些</a:t>
            </a:r>
            <a:r>
              <a:rPr lang="zh-CN" altLang="zh-CN" sz="2400" dirty="0">
                <a:solidFill>
                  <a:srgbClr val="FF0000"/>
                </a:solidFill>
                <a:latin typeface="+mn-ea"/>
              </a:rPr>
              <a:t>可能发生</a:t>
            </a:r>
            <a:r>
              <a:rPr lang="zh-CN" altLang="zh-CN" sz="2400" dirty="0">
                <a:latin typeface="+mn-ea"/>
              </a:rPr>
              <a:t>的错误。</a:t>
            </a:r>
            <a:endParaRPr lang="en-US" altLang="zh-CN" sz="2400" dirty="0">
              <a:latin typeface="+mn-ea"/>
            </a:endParaRPr>
          </a:p>
          <a:p>
            <a:pPr marL="612000" lvl="1" indent="0">
              <a:lnSpc>
                <a:spcPts val="3400"/>
              </a:lnSpc>
              <a:defRPr/>
            </a:pPr>
            <a:r>
              <a:rPr lang="en-US" altLang="zh-CN" sz="2400" dirty="0">
                <a:latin typeface="+mn-ea"/>
              </a:rPr>
              <a:t>(1)</a:t>
            </a:r>
            <a:r>
              <a:rPr lang="zh-CN" altLang="zh-CN" sz="2400" dirty="0">
                <a:latin typeface="+mn-ea"/>
              </a:rPr>
              <a:t>对错误的描述是难以理解的</a:t>
            </a:r>
            <a:r>
              <a:rPr lang="zh-CN" altLang="en-US" sz="2400" dirty="0">
                <a:latin typeface="+mn-ea"/>
              </a:rPr>
              <a:t>；</a:t>
            </a:r>
            <a:endParaRPr lang="zh-CN" altLang="zh-CN" sz="2400" dirty="0">
              <a:latin typeface="+mn-ea"/>
            </a:endParaRPr>
          </a:p>
          <a:p>
            <a:pPr marL="612000" lvl="1" indent="0">
              <a:lnSpc>
                <a:spcPts val="3400"/>
              </a:lnSpc>
              <a:defRPr/>
            </a:pPr>
            <a:r>
              <a:rPr lang="en-US" altLang="zh-CN" sz="2400" dirty="0">
                <a:latin typeface="+mn-ea"/>
              </a:rPr>
              <a:t>(2)</a:t>
            </a:r>
            <a:r>
              <a:rPr lang="zh-CN" altLang="zh-CN" sz="2400" dirty="0">
                <a:latin typeface="+mn-ea"/>
              </a:rPr>
              <a:t>记下的错误与实际遇到的错误不同</a:t>
            </a:r>
            <a:r>
              <a:rPr lang="zh-CN" altLang="en-US" sz="2400" dirty="0">
                <a:latin typeface="+mn-ea"/>
              </a:rPr>
              <a:t>；</a:t>
            </a:r>
            <a:endParaRPr lang="zh-CN" altLang="zh-CN" sz="2400" dirty="0">
              <a:latin typeface="+mn-ea"/>
            </a:endParaRPr>
          </a:p>
          <a:p>
            <a:pPr marL="612000" lvl="1" indent="0">
              <a:lnSpc>
                <a:spcPts val="3400"/>
              </a:lnSpc>
              <a:defRPr/>
            </a:pPr>
            <a:r>
              <a:rPr lang="en-US" altLang="zh-CN" sz="2400" dirty="0">
                <a:latin typeface="+mn-ea"/>
              </a:rPr>
              <a:t>(3)</a:t>
            </a:r>
            <a:r>
              <a:rPr lang="zh-CN" altLang="zh-CN" sz="2400" dirty="0">
                <a:latin typeface="+mn-ea"/>
              </a:rPr>
              <a:t>在对错误进行处理之前，错误条件已经引起系统干预</a:t>
            </a:r>
            <a:r>
              <a:rPr lang="zh-CN" altLang="en-US" sz="2400" dirty="0">
                <a:latin typeface="+mn-ea"/>
              </a:rPr>
              <a:t>；</a:t>
            </a:r>
            <a:endParaRPr lang="zh-CN" altLang="zh-CN" sz="2400" dirty="0">
              <a:latin typeface="+mn-ea"/>
            </a:endParaRPr>
          </a:p>
          <a:p>
            <a:pPr marL="612000" lvl="1" indent="0">
              <a:lnSpc>
                <a:spcPts val="3400"/>
              </a:lnSpc>
              <a:defRPr/>
            </a:pPr>
            <a:r>
              <a:rPr lang="en-US" altLang="zh-CN" sz="2400" dirty="0">
                <a:latin typeface="+mn-ea"/>
              </a:rPr>
              <a:t>(4)</a:t>
            </a:r>
            <a:r>
              <a:rPr lang="zh-CN" altLang="zh-CN" sz="2400" dirty="0">
                <a:latin typeface="+mn-ea"/>
              </a:rPr>
              <a:t>对错误的处理不正确</a:t>
            </a:r>
            <a:r>
              <a:rPr lang="zh-CN" altLang="en-US" sz="2400" dirty="0">
                <a:latin typeface="+mn-ea"/>
              </a:rPr>
              <a:t>；</a:t>
            </a:r>
            <a:endParaRPr lang="zh-CN" altLang="zh-CN" sz="2400" dirty="0">
              <a:latin typeface="+mn-ea"/>
            </a:endParaRPr>
          </a:p>
          <a:p>
            <a:pPr marL="612000" lvl="1" indent="0">
              <a:lnSpc>
                <a:spcPts val="3400"/>
              </a:lnSpc>
              <a:defRPr/>
            </a:pPr>
            <a:r>
              <a:rPr lang="en-US" altLang="zh-CN" sz="2400" dirty="0">
                <a:latin typeface="+mn-ea"/>
              </a:rPr>
              <a:t>(5)</a:t>
            </a:r>
            <a:r>
              <a:rPr lang="zh-CN" altLang="zh-CN" sz="2400" dirty="0">
                <a:latin typeface="+mn-ea"/>
              </a:rPr>
              <a:t>描述错误的信息不足以帮助确定造成错误的位置。</a:t>
            </a:r>
            <a:endParaRPr lang="en-US" altLang="zh-CN" sz="24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测试重点</a:t>
            </a:r>
          </a:p>
        </p:txBody>
      </p:sp>
      <p:grpSp>
        <p:nvGrpSpPr>
          <p:cNvPr id="6" name="组合 5">
            <a:extLst>
              <a:ext uri="{FF2B5EF4-FFF2-40B4-BE49-F238E27FC236}">
                <a16:creationId xmlns:a16="http://schemas.microsoft.com/office/drawing/2014/main" id="{015F6253-91EC-4D30-9D9C-6FDCFCC48513}"/>
              </a:ext>
            </a:extLst>
          </p:cNvPr>
          <p:cNvGrpSpPr/>
          <p:nvPr/>
        </p:nvGrpSpPr>
        <p:grpSpPr>
          <a:xfrm>
            <a:off x="620360" y="1186905"/>
            <a:ext cx="904156" cy="904377"/>
            <a:chOff x="6409426" y="2394908"/>
            <a:chExt cx="962086" cy="962084"/>
          </a:xfrm>
          <a:solidFill>
            <a:schemeClr val="accent1"/>
          </a:solidFill>
        </p:grpSpPr>
        <p:sp>
          <p:nvSpPr>
            <p:cNvPr id="7" name="椭圆 6">
              <a:extLst>
                <a:ext uri="{FF2B5EF4-FFF2-40B4-BE49-F238E27FC236}">
                  <a16:creationId xmlns:a16="http://schemas.microsoft.com/office/drawing/2014/main" id="{45975223-8BA7-41C2-90AC-5E11988174F9}"/>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0" name="TextBox 60">
              <a:extLst>
                <a:ext uri="{FF2B5EF4-FFF2-40B4-BE49-F238E27FC236}">
                  <a16:creationId xmlns:a16="http://schemas.microsoft.com/office/drawing/2014/main" id="{C7F2F4E9-38D2-4868-B532-60711570BFD4}"/>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26811642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21"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445827"/>
          </a:xfrm>
          <a:prstGeom prst="rect">
            <a:avLst/>
          </a:prstGeom>
          <a:noFill/>
          <a:ln w="9525">
            <a:noFill/>
            <a:miter lim="800000"/>
            <a:headEnd/>
            <a:tailEnd/>
          </a:ln>
        </p:spPr>
        <p:txBody>
          <a:bodyPr wrap="square" lIns="85977" tIns="42987" rIns="85977" bIns="42987">
            <a:spAutoFit/>
          </a:bodyPr>
          <a:lstStyle/>
          <a:p>
            <a:pPr>
              <a:lnSpc>
                <a:spcPts val="3400"/>
              </a:lnSpc>
              <a:spcBef>
                <a:spcPts val="600"/>
              </a:spcBef>
              <a:defRPr/>
            </a:pPr>
            <a:endParaRPr lang="en-US" altLang="zh-CN" sz="4400" b="1" dirty="0">
              <a:latin typeface="+mn-ea"/>
            </a:endParaRPr>
          </a:p>
          <a:p>
            <a:pPr>
              <a:lnSpc>
                <a:spcPts val="3400"/>
              </a:lnSpc>
              <a:spcBef>
                <a:spcPts val="600"/>
              </a:spcBef>
              <a:defRPr/>
            </a:pPr>
            <a:r>
              <a:rPr lang="zh-CN" altLang="en-US" sz="4400" b="1" dirty="0">
                <a:latin typeface="+mn-ea"/>
              </a:rPr>
              <a:t>边界条件</a:t>
            </a:r>
            <a:endParaRPr lang="en-US" altLang="zh-CN" sz="4400" b="1" dirty="0">
              <a:latin typeface="+mn-ea"/>
            </a:endParaRPr>
          </a:p>
          <a:p>
            <a:pPr marL="612000">
              <a:lnSpc>
                <a:spcPts val="3400"/>
              </a:lnSpc>
              <a:spcBef>
                <a:spcPts val="600"/>
              </a:spcBef>
              <a:buSzPct val="70000"/>
              <a:buFont typeface="Wingdings" panose="05000000000000000000" pitchFamily="2" charset="2"/>
              <a:buChar char="l"/>
              <a:defRPr/>
            </a:pPr>
            <a:r>
              <a:rPr lang="zh-CN" altLang="zh-CN" sz="2400" dirty="0">
                <a:latin typeface="+mn-ea"/>
              </a:rPr>
              <a:t>边界测试是单元测试中</a:t>
            </a:r>
            <a:r>
              <a:rPr lang="zh-CN" altLang="zh-CN" sz="2400" dirty="0">
                <a:solidFill>
                  <a:srgbClr val="FF0000"/>
                </a:solidFill>
                <a:latin typeface="+mn-ea"/>
              </a:rPr>
              <a:t>最后的也可能是最重要的任务</a:t>
            </a:r>
            <a:r>
              <a:rPr lang="zh-CN" altLang="zh-CN" sz="2400" dirty="0">
                <a:latin typeface="+mn-ea"/>
              </a:rPr>
              <a:t>。</a:t>
            </a:r>
            <a:endParaRPr lang="en-US" altLang="zh-CN" sz="2400" dirty="0">
              <a:latin typeface="+mn-ea"/>
            </a:endParaRPr>
          </a:p>
          <a:p>
            <a:pPr marL="612000">
              <a:lnSpc>
                <a:spcPts val="3400"/>
              </a:lnSpc>
              <a:spcBef>
                <a:spcPts val="600"/>
              </a:spcBef>
              <a:buSzPct val="70000"/>
              <a:buFont typeface="Wingdings" panose="05000000000000000000" pitchFamily="2" charset="2"/>
              <a:buChar char="l"/>
              <a:defRPr/>
            </a:pPr>
            <a:endParaRPr lang="en-US" altLang="zh-CN" sz="2400" dirty="0">
              <a:latin typeface="+mn-ea"/>
            </a:endParaRPr>
          </a:p>
          <a:p>
            <a:pPr marL="612000">
              <a:lnSpc>
                <a:spcPts val="3400"/>
              </a:lnSpc>
              <a:spcBef>
                <a:spcPts val="600"/>
              </a:spcBef>
              <a:buSzPct val="70000"/>
              <a:buFont typeface="Wingdings" panose="05000000000000000000" pitchFamily="2" charset="2"/>
              <a:buChar char="l"/>
              <a:defRPr/>
            </a:pPr>
            <a:r>
              <a:rPr lang="zh-CN" altLang="zh-CN" sz="2400" dirty="0">
                <a:latin typeface="+mn-ea"/>
              </a:rPr>
              <a:t>软件常常在它的边界上失效，例如，处理</a:t>
            </a:r>
            <a:r>
              <a:rPr lang="en-US" altLang="zh-CN" sz="2400" dirty="0">
                <a:latin typeface="+mn-ea"/>
              </a:rPr>
              <a:t>n</a:t>
            </a:r>
            <a:r>
              <a:rPr lang="zh-CN" altLang="zh-CN" sz="2400" dirty="0">
                <a:latin typeface="+mn-ea"/>
              </a:rPr>
              <a:t>元数组的第</a:t>
            </a:r>
            <a:r>
              <a:rPr lang="en-US" altLang="zh-CN" sz="2400" dirty="0">
                <a:latin typeface="+mn-ea"/>
              </a:rPr>
              <a:t>n</a:t>
            </a:r>
            <a:r>
              <a:rPr lang="zh-CN" altLang="zh-CN" sz="2400" dirty="0">
                <a:latin typeface="+mn-ea"/>
              </a:rPr>
              <a:t>个元素时，或做到</a:t>
            </a:r>
            <a:r>
              <a:rPr lang="en-US" altLang="zh-CN" sz="2400" dirty="0" err="1">
                <a:latin typeface="+mn-ea"/>
              </a:rPr>
              <a:t>i</a:t>
            </a:r>
            <a:r>
              <a:rPr lang="zh-CN" altLang="zh-CN" sz="2400" dirty="0">
                <a:latin typeface="+mn-ea"/>
              </a:rPr>
              <a:t>次循环中的第</a:t>
            </a:r>
            <a:r>
              <a:rPr lang="en-US" altLang="zh-CN" sz="2400" dirty="0" err="1">
                <a:latin typeface="+mn-ea"/>
              </a:rPr>
              <a:t>i</a:t>
            </a:r>
            <a:r>
              <a:rPr lang="zh-CN" altLang="zh-CN" sz="2400" dirty="0">
                <a:latin typeface="+mn-ea"/>
              </a:rPr>
              <a:t>次重复时，往往会发生错误。</a:t>
            </a:r>
            <a:endParaRPr lang="en-US" altLang="zh-CN" sz="2400" dirty="0">
              <a:latin typeface="+mn-ea"/>
            </a:endParaRPr>
          </a:p>
          <a:p>
            <a:pPr marL="612000">
              <a:lnSpc>
                <a:spcPts val="3400"/>
              </a:lnSpc>
              <a:spcBef>
                <a:spcPts val="600"/>
              </a:spcBef>
              <a:buSzPct val="70000"/>
              <a:buFont typeface="Wingdings" panose="05000000000000000000" pitchFamily="2" charset="2"/>
              <a:buChar char="l"/>
              <a:defRPr/>
            </a:pPr>
            <a:endParaRPr lang="en-US" altLang="zh-CN" sz="2400" dirty="0">
              <a:latin typeface="+mn-ea"/>
            </a:endParaRPr>
          </a:p>
          <a:p>
            <a:pPr marL="612000">
              <a:lnSpc>
                <a:spcPts val="3400"/>
              </a:lnSpc>
              <a:spcBef>
                <a:spcPts val="600"/>
              </a:spcBef>
              <a:buSzPct val="70000"/>
              <a:buFont typeface="Wingdings" panose="05000000000000000000" pitchFamily="2" charset="2"/>
              <a:buChar char="l"/>
              <a:defRPr/>
            </a:pPr>
            <a:r>
              <a:rPr lang="zh-CN" altLang="zh-CN" sz="2400" dirty="0">
                <a:latin typeface="+mn-ea"/>
              </a:rPr>
              <a:t>使用刚好小于、刚好等于和刚好大于最大值或最小值的数据结构、控制量和数据值的测试方案，非常可能发现软件中的错误。</a:t>
            </a:r>
            <a:endParaRPr lang="en-US" altLang="zh-CN" sz="24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测试重点</a:t>
            </a:r>
          </a:p>
        </p:txBody>
      </p:sp>
      <p:grpSp>
        <p:nvGrpSpPr>
          <p:cNvPr id="6" name="组合 5">
            <a:extLst>
              <a:ext uri="{FF2B5EF4-FFF2-40B4-BE49-F238E27FC236}">
                <a16:creationId xmlns:a16="http://schemas.microsoft.com/office/drawing/2014/main" id="{56159173-F7FB-4C56-96D5-1C06F3719F52}"/>
              </a:ext>
            </a:extLst>
          </p:cNvPr>
          <p:cNvGrpSpPr/>
          <p:nvPr/>
        </p:nvGrpSpPr>
        <p:grpSpPr>
          <a:xfrm>
            <a:off x="620360" y="1196331"/>
            <a:ext cx="904156" cy="904377"/>
            <a:chOff x="6409426" y="2394908"/>
            <a:chExt cx="962086" cy="962084"/>
          </a:xfrm>
          <a:solidFill>
            <a:schemeClr val="accent1"/>
          </a:solidFill>
        </p:grpSpPr>
        <p:sp>
          <p:nvSpPr>
            <p:cNvPr id="7" name="椭圆 6">
              <a:extLst>
                <a:ext uri="{FF2B5EF4-FFF2-40B4-BE49-F238E27FC236}">
                  <a16:creationId xmlns:a16="http://schemas.microsoft.com/office/drawing/2014/main" id="{6955D102-F86F-40D4-99AC-1556B54EC95C}"/>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0" name="TextBox 60">
              <a:extLst>
                <a:ext uri="{FF2B5EF4-FFF2-40B4-BE49-F238E27FC236}">
                  <a16:creationId xmlns:a16="http://schemas.microsoft.com/office/drawing/2014/main" id="{6E49B10C-303A-4868-8F33-8B941A27FCD4}"/>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5</a:t>
              </a:r>
              <a:endParaRPr lang="zh-CN" altLang="en-US" sz="4400"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157226933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21"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9" name="TextBox 8"/>
          <p:cNvSpPr txBox="1">
            <a:spLocks noChangeArrowheads="1"/>
          </p:cNvSpPr>
          <p:nvPr/>
        </p:nvSpPr>
        <p:spPr bwMode="auto">
          <a:xfrm>
            <a:off x="1420821" y="1374600"/>
            <a:ext cx="9720846" cy="1010143"/>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en-US" altLang="zh-CN" sz="3200" b="1" dirty="0"/>
              <a:t>3.</a:t>
            </a:r>
            <a:r>
              <a:rPr lang="zh-CN" altLang="en-US" sz="3200" b="1" dirty="0"/>
              <a:t>问：在单元测试期间着重从哪几个方面对模块进行测试？（至少说出</a:t>
            </a:r>
            <a:r>
              <a:rPr lang="en-US" altLang="zh-CN" sz="3200" b="1" dirty="0"/>
              <a:t>2</a:t>
            </a:r>
            <a:r>
              <a:rPr lang="zh-CN" altLang="en-US" sz="3200" b="1" dirty="0"/>
              <a:t>个）</a:t>
            </a:r>
            <a:endParaRPr lang="en-US" altLang="zh-CN" sz="3200" b="1"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提问</a:t>
            </a:r>
          </a:p>
        </p:txBody>
      </p:sp>
      <p:sp>
        <p:nvSpPr>
          <p:cNvPr id="12" name="TextBox 8">
            <a:extLst>
              <a:ext uri="{FF2B5EF4-FFF2-40B4-BE49-F238E27FC236}">
                <a16:creationId xmlns:a16="http://schemas.microsoft.com/office/drawing/2014/main" id="{6DB49B48-5C29-4D80-BB81-3B61FB506A7F}"/>
              </a:ext>
            </a:extLst>
          </p:cNvPr>
          <p:cNvSpPr txBox="1">
            <a:spLocks noChangeArrowheads="1"/>
          </p:cNvSpPr>
          <p:nvPr/>
        </p:nvSpPr>
        <p:spPr bwMode="auto">
          <a:xfrm>
            <a:off x="1420821" y="2857459"/>
            <a:ext cx="9720846" cy="3222031"/>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zh-CN" altLang="en-US" sz="3200" b="1" dirty="0"/>
              <a:t>答案：</a:t>
            </a:r>
            <a:endParaRPr lang="en-US" altLang="zh-CN" sz="3200" b="1" dirty="0"/>
          </a:p>
          <a:p>
            <a:pPr indent="612000">
              <a:lnSpc>
                <a:spcPts val="3600"/>
              </a:lnSpc>
              <a:spcBef>
                <a:spcPts val="600"/>
              </a:spcBef>
              <a:defRPr/>
            </a:pPr>
            <a:r>
              <a:rPr lang="en-US" altLang="zh-CN" sz="3200" b="1" dirty="0"/>
              <a:t>		1.</a:t>
            </a:r>
            <a:r>
              <a:rPr lang="zh-CN" altLang="en-US" sz="3200" b="1" dirty="0"/>
              <a:t>模块接口</a:t>
            </a:r>
            <a:endParaRPr lang="en-US" altLang="zh-CN" sz="3200" b="1" dirty="0"/>
          </a:p>
          <a:p>
            <a:pPr indent="612000">
              <a:lnSpc>
                <a:spcPts val="3600"/>
              </a:lnSpc>
              <a:spcBef>
                <a:spcPts val="600"/>
              </a:spcBef>
              <a:defRPr/>
            </a:pPr>
            <a:r>
              <a:rPr lang="en-US" altLang="zh-CN" sz="3200" b="1" dirty="0">
                <a:latin typeface="+mn-ea"/>
              </a:rPr>
              <a:t>		2.</a:t>
            </a:r>
            <a:r>
              <a:rPr lang="zh-CN" altLang="en-US" sz="3200" b="1" dirty="0">
                <a:latin typeface="+mn-ea"/>
              </a:rPr>
              <a:t>局部数据结构</a:t>
            </a:r>
            <a:endParaRPr lang="en-US" altLang="zh-CN" sz="3200" b="1" dirty="0">
              <a:latin typeface="+mn-ea"/>
            </a:endParaRPr>
          </a:p>
          <a:p>
            <a:pPr indent="612000">
              <a:lnSpc>
                <a:spcPts val="3600"/>
              </a:lnSpc>
              <a:spcBef>
                <a:spcPts val="600"/>
              </a:spcBef>
              <a:defRPr/>
            </a:pPr>
            <a:r>
              <a:rPr lang="en-US" altLang="zh-CN" sz="3200" b="1" dirty="0">
                <a:latin typeface="+mn-ea"/>
              </a:rPr>
              <a:t>		3.</a:t>
            </a:r>
            <a:r>
              <a:rPr lang="zh-CN" altLang="en-US" sz="3200" b="1" dirty="0">
                <a:latin typeface="+mn-ea"/>
              </a:rPr>
              <a:t>重要的执行通路</a:t>
            </a:r>
            <a:endParaRPr lang="en-US" altLang="zh-CN" sz="3200" b="1" dirty="0">
              <a:latin typeface="+mn-ea"/>
            </a:endParaRPr>
          </a:p>
          <a:p>
            <a:pPr indent="612000">
              <a:lnSpc>
                <a:spcPts val="3600"/>
              </a:lnSpc>
              <a:spcBef>
                <a:spcPts val="600"/>
              </a:spcBef>
              <a:defRPr/>
            </a:pPr>
            <a:r>
              <a:rPr lang="en-US" altLang="zh-CN" sz="3200" b="1" dirty="0">
                <a:latin typeface="+mn-ea"/>
              </a:rPr>
              <a:t>		4.</a:t>
            </a:r>
            <a:r>
              <a:rPr lang="zh-CN" altLang="en-US" sz="3200" b="1" dirty="0">
                <a:latin typeface="+mn-ea"/>
              </a:rPr>
              <a:t>出错处理通路</a:t>
            </a:r>
            <a:endParaRPr lang="en-US" altLang="zh-CN" sz="3200" b="1" dirty="0">
              <a:latin typeface="+mn-ea"/>
            </a:endParaRPr>
          </a:p>
          <a:p>
            <a:pPr indent="612000">
              <a:lnSpc>
                <a:spcPts val="3600"/>
              </a:lnSpc>
              <a:spcBef>
                <a:spcPts val="600"/>
              </a:spcBef>
              <a:defRPr/>
            </a:pPr>
            <a:r>
              <a:rPr lang="en-US" altLang="zh-CN" sz="3200" b="1" dirty="0">
                <a:latin typeface="+mn-ea"/>
              </a:rPr>
              <a:t>		5.</a:t>
            </a:r>
            <a:r>
              <a:rPr lang="zh-CN" altLang="en-US" sz="3200" b="1" dirty="0">
                <a:latin typeface="+mn-ea"/>
              </a:rPr>
              <a:t>边界条件</a:t>
            </a:r>
            <a:endParaRPr lang="en-US" altLang="zh-CN" sz="3200" b="1" dirty="0">
              <a:latin typeface="+mn-ea"/>
            </a:endParaRPr>
          </a:p>
        </p:txBody>
      </p:sp>
    </p:spTree>
    <p:extLst>
      <p:ext uri="{BB962C8B-B14F-4D97-AF65-F5344CB8AC3E}">
        <p14:creationId xmlns:p14="http://schemas.microsoft.com/office/powerpoint/2010/main" val="15863028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代码审查</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8071354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3472356"/>
          </a:xfrm>
          <a:prstGeom prst="rect">
            <a:avLst/>
          </a:prstGeom>
          <a:noFill/>
          <a:ln w="9525">
            <a:noFill/>
            <a:miter lim="800000"/>
            <a:headEnd/>
            <a:tailEnd/>
          </a:ln>
        </p:spPr>
        <p:txBody>
          <a:bodyPr wrap="square" lIns="85977" tIns="42987" rIns="85977" bIns="42987">
            <a:spAutoFit/>
          </a:bodyPr>
          <a:lstStyle/>
          <a:p>
            <a:pPr>
              <a:lnSpc>
                <a:spcPts val="3300"/>
              </a:lnSpc>
              <a:defRPr/>
            </a:pPr>
            <a:r>
              <a:rPr lang="zh-CN" altLang="en-US" sz="4000" b="1" dirty="0">
                <a:latin typeface="+mn-ea"/>
              </a:rPr>
              <a:t>什么是代码评审？</a:t>
            </a:r>
            <a:endParaRPr lang="en-US" altLang="zh-CN" sz="4000" b="1" dirty="0">
              <a:latin typeface="+mn-ea"/>
            </a:endParaRPr>
          </a:p>
          <a:p>
            <a:pPr>
              <a:lnSpc>
                <a:spcPts val="3300"/>
              </a:lnSpc>
              <a:defRPr/>
            </a:pPr>
            <a:r>
              <a:rPr lang="en-US" altLang="zh-CN" sz="2800" dirty="0">
                <a:latin typeface="+mn-ea"/>
              </a:rPr>
              <a:t>        </a:t>
            </a:r>
            <a:r>
              <a:rPr lang="zh-CN" altLang="en-US" sz="2800" dirty="0">
                <a:latin typeface="+mn-ea"/>
              </a:rPr>
              <a:t>根据维基百科的定义，代码评审是软件质量保证一种活动，由一个或者多个人对一个程序的部分或者全部源代码进阅读理解。一般来说分为作者和评审者两种角色，作者方提供代码逻辑的介绍和代码，评审者则对提供的代码基于设计，功能性和非功能性等方面认知进行阅读并提出问题。常见的评审组织形式是有同行评审</a:t>
            </a:r>
            <a:r>
              <a:rPr lang="en-US" altLang="zh-CN" sz="2800" dirty="0">
                <a:latin typeface="+mn-ea"/>
              </a:rPr>
              <a:t>(Peer Review)</a:t>
            </a:r>
            <a:r>
              <a:rPr lang="zh-CN" altLang="en-US" sz="2800" dirty="0">
                <a:latin typeface="+mn-ea"/>
              </a:rPr>
              <a:t>和小组检查 </a:t>
            </a:r>
            <a:r>
              <a:rPr lang="en-US" altLang="zh-CN" sz="2800" dirty="0">
                <a:latin typeface="+mn-ea"/>
              </a:rPr>
              <a:t>(Team Inspection)</a:t>
            </a:r>
            <a:r>
              <a:rPr lang="zh-CN" altLang="en-US" sz="2800" dirty="0">
                <a:latin typeface="+mn-ea"/>
              </a:rPr>
              <a:t>两种方式。</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代码审查</a:t>
            </a:r>
            <a:r>
              <a:rPr lang="en-US" altLang="zh-CN" sz="2400" b="1" baseline="30000" dirty="0">
                <a:solidFill>
                  <a:prstClr val="white"/>
                </a:solidFill>
                <a:latin typeface="微软雅黑" pitchFamily="34" charset="-122"/>
                <a:ea typeface="微软雅黑" pitchFamily="34" charset="-122"/>
              </a:rPr>
              <a:t>【3】</a:t>
            </a:r>
            <a:endParaRPr lang="zh-CN" altLang="en-US" sz="2400" b="1" baseline="300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0847877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3049163"/>
          </a:xfrm>
          <a:prstGeom prst="rect">
            <a:avLst/>
          </a:prstGeom>
          <a:noFill/>
          <a:ln w="9525">
            <a:noFill/>
            <a:miter lim="800000"/>
            <a:headEnd/>
            <a:tailEnd/>
          </a:ln>
        </p:spPr>
        <p:txBody>
          <a:bodyPr wrap="square" lIns="85977" tIns="42987" rIns="85977" bIns="42987">
            <a:spAutoFit/>
          </a:bodyPr>
          <a:lstStyle/>
          <a:p>
            <a:pPr>
              <a:lnSpc>
                <a:spcPts val="3300"/>
              </a:lnSpc>
              <a:defRPr/>
            </a:pPr>
            <a:r>
              <a:rPr lang="zh-CN" altLang="en-US" sz="4000" b="1" dirty="0">
                <a:latin typeface="+mn-ea"/>
              </a:rPr>
              <a:t>什么时候做代码评审？</a:t>
            </a:r>
            <a:endParaRPr lang="en-US" altLang="zh-CN" sz="4000" b="1" dirty="0">
              <a:latin typeface="+mn-ea"/>
            </a:endParaRPr>
          </a:p>
          <a:p>
            <a:pPr>
              <a:lnSpc>
                <a:spcPts val="3300"/>
              </a:lnSpc>
              <a:defRPr/>
            </a:pPr>
            <a:r>
              <a:rPr lang="en-US" altLang="zh-CN" sz="4000" b="1" dirty="0">
                <a:latin typeface="+mn-ea"/>
              </a:rPr>
              <a:t>     </a:t>
            </a:r>
            <a:r>
              <a:rPr lang="zh-CN" altLang="en-US" sz="2800" dirty="0">
                <a:latin typeface="+mn-ea"/>
              </a:rPr>
              <a:t>代码评审最重要的一点是非常灵活，无固定形式，随时随地都可以发起。根据</a:t>
            </a:r>
            <a:r>
              <a:rPr lang="en-US" altLang="zh-CN" sz="2800" dirty="0" err="1">
                <a:latin typeface="+mn-ea"/>
              </a:rPr>
              <a:t>Github</a:t>
            </a:r>
            <a:r>
              <a:rPr lang="zh-CN" altLang="en-US" sz="2800" dirty="0">
                <a:latin typeface="+mn-ea"/>
              </a:rPr>
              <a:t>和</a:t>
            </a:r>
            <a:r>
              <a:rPr lang="en-US" altLang="zh-CN" sz="2800" dirty="0">
                <a:latin typeface="+mn-ea"/>
              </a:rPr>
              <a:t>Apache</a:t>
            </a:r>
            <a:r>
              <a:rPr lang="zh-CN" altLang="en-US" sz="2800" dirty="0">
                <a:latin typeface="+mn-ea"/>
              </a:rPr>
              <a:t>一些开源项目的代码评审实践，往往是将</a:t>
            </a:r>
            <a:r>
              <a:rPr lang="en-US" altLang="zh-CN" sz="2800" dirty="0">
                <a:latin typeface="+mn-ea"/>
              </a:rPr>
              <a:t>PR</a:t>
            </a:r>
            <a:r>
              <a:rPr lang="zh-CN" altLang="en-US" sz="2800" dirty="0">
                <a:latin typeface="+mn-ea"/>
              </a:rPr>
              <a:t>合并到主干时进行评审并作为是否合并到</a:t>
            </a:r>
            <a:r>
              <a:rPr lang="en-US" altLang="zh-CN" sz="2800" dirty="0">
                <a:latin typeface="+mn-ea"/>
              </a:rPr>
              <a:t>Master</a:t>
            </a:r>
            <a:r>
              <a:rPr lang="zh-CN" altLang="en-US" sz="2800" dirty="0">
                <a:latin typeface="+mn-ea"/>
              </a:rPr>
              <a:t>分支的一个准入条件。对于团队办公集中且人员比较固定的组织，可以基于</a:t>
            </a:r>
            <a:r>
              <a:rPr lang="en-US" altLang="zh-CN" sz="2800" dirty="0">
                <a:latin typeface="+mn-ea"/>
              </a:rPr>
              <a:t>commit</a:t>
            </a:r>
            <a:r>
              <a:rPr lang="zh-CN" altLang="en-US" sz="2800" dirty="0">
                <a:latin typeface="+mn-ea"/>
              </a:rPr>
              <a:t>进行评审，那么对于每次需要评审的工作不会太高，时效性也容易把握。</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代码审查</a:t>
            </a:r>
            <a:r>
              <a:rPr lang="en-US" altLang="zh-CN" sz="2400" b="1" baseline="30000" dirty="0">
                <a:solidFill>
                  <a:prstClr val="white"/>
                </a:solidFill>
                <a:latin typeface="微软雅黑" pitchFamily="34" charset="-122"/>
                <a:ea typeface="微软雅黑" pitchFamily="34" charset="-122"/>
              </a:rPr>
              <a:t>【3】</a:t>
            </a:r>
            <a:endParaRPr lang="zh-CN" altLang="en-US" sz="2400" b="1" baseline="300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33285302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349968"/>
          </a:xfrm>
          <a:prstGeom prst="rect">
            <a:avLst/>
          </a:prstGeom>
          <a:noFill/>
          <a:ln w="9525">
            <a:noFill/>
            <a:miter lim="800000"/>
            <a:headEnd/>
            <a:tailEnd/>
          </a:ln>
        </p:spPr>
        <p:txBody>
          <a:bodyPr wrap="square" lIns="85977" tIns="42987" rIns="85977" bIns="42987">
            <a:spAutoFit/>
          </a:bodyPr>
          <a:lstStyle/>
          <a:p>
            <a:pPr>
              <a:lnSpc>
                <a:spcPts val="3300"/>
              </a:lnSpc>
              <a:defRPr/>
            </a:pPr>
            <a:r>
              <a:rPr lang="zh-CN" altLang="en-US" sz="4000" b="1" dirty="0">
                <a:latin typeface="+mn-ea"/>
              </a:rPr>
              <a:t>代码评审中注意事项</a:t>
            </a:r>
            <a:endParaRPr lang="en-US" altLang="zh-CN" sz="4000" b="1" dirty="0">
              <a:latin typeface="+mn-ea"/>
            </a:endParaRPr>
          </a:p>
          <a:p>
            <a:pPr>
              <a:lnSpc>
                <a:spcPts val="3300"/>
              </a:lnSpc>
              <a:defRPr/>
            </a:pPr>
            <a:r>
              <a:rPr lang="en-US" altLang="zh-CN" sz="4000" b="1" dirty="0">
                <a:latin typeface="+mn-ea"/>
              </a:rPr>
              <a:t>     </a:t>
            </a:r>
            <a:r>
              <a:rPr lang="zh-CN" altLang="en-US" sz="2800" dirty="0">
                <a:latin typeface="+mn-ea"/>
              </a:rPr>
              <a:t>代码评审不仅是技术，也是社会学。双方沟通表达能力决定代码评审的效率和有效性。评审者需要注意问题的方式或者语气，就事论事，不上升到精神和思想层面。而作者则需秉承一切问题都可探讨或有更好的方案的想法吸收理解他人的想法，即使评审提出不合适的问题，那么你让队友知道一个正确的方法仍然是团队和组织的收获。</a:t>
            </a:r>
            <a:endParaRPr lang="en-US" altLang="zh-CN" sz="2800" dirty="0">
              <a:latin typeface="+mn-ea"/>
            </a:endParaRPr>
          </a:p>
          <a:p>
            <a:pPr>
              <a:lnSpc>
                <a:spcPts val="3300"/>
              </a:lnSpc>
              <a:defRPr/>
            </a:pPr>
            <a:r>
              <a:rPr lang="en-US" altLang="zh-CN" sz="2800" dirty="0">
                <a:latin typeface="+mn-ea"/>
              </a:rPr>
              <a:t>       </a:t>
            </a:r>
            <a:r>
              <a:rPr lang="zh-CN" altLang="en-US" sz="2800" dirty="0">
                <a:latin typeface="+mn-ea"/>
              </a:rPr>
              <a:t>代码评审不应太过于关注代码风格，代码风格的检查完全可以通过</a:t>
            </a:r>
            <a:r>
              <a:rPr lang="en-US" altLang="zh-CN" sz="2800" dirty="0">
                <a:latin typeface="+mn-ea"/>
              </a:rPr>
              <a:t>IDE</a:t>
            </a:r>
            <a:r>
              <a:rPr lang="zh-CN" altLang="en-US" sz="2800" dirty="0">
                <a:latin typeface="+mn-ea"/>
              </a:rPr>
              <a:t>或者扫描工具</a:t>
            </a:r>
            <a:r>
              <a:rPr lang="en-US" altLang="zh-CN" sz="2800" dirty="0" err="1">
                <a:latin typeface="+mn-ea"/>
              </a:rPr>
              <a:t>SONARCube</a:t>
            </a:r>
            <a:r>
              <a:rPr lang="zh-CN" altLang="en-US" sz="2800" dirty="0">
                <a:latin typeface="+mn-ea"/>
              </a:rPr>
              <a:t>集成</a:t>
            </a:r>
            <a:r>
              <a:rPr lang="en-US" altLang="zh-CN" sz="2800" dirty="0" err="1">
                <a:latin typeface="+mn-ea"/>
              </a:rPr>
              <a:t>CheckStyle</a:t>
            </a:r>
            <a:r>
              <a:rPr lang="en-US" altLang="zh-CN" sz="2800" dirty="0">
                <a:latin typeface="+mn-ea"/>
              </a:rPr>
              <a:t>, PMD</a:t>
            </a:r>
            <a:r>
              <a:rPr lang="zh-CN" altLang="en-US" sz="2800" dirty="0">
                <a:latin typeface="+mn-ea"/>
              </a:rPr>
              <a:t>，</a:t>
            </a:r>
            <a:r>
              <a:rPr lang="en-US" altLang="zh-CN" sz="2800" dirty="0">
                <a:latin typeface="+mn-ea"/>
              </a:rPr>
              <a:t>FINDBUG</a:t>
            </a:r>
            <a:r>
              <a:rPr lang="zh-CN" altLang="en-US" sz="2800" dirty="0">
                <a:latin typeface="+mn-ea"/>
              </a:rPr>
              <a:t>实现</a:t>
            </a:r>
            <a:r>
              <a:rPr lang="zh-CN" altLang="en-US" sz="4000" b="1" dirty="0">
                <a:latin typeface="+mn-ea"/>
              </a:rPr>
              <a:t>。</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代码审查</a:t>
            </a:r>
            <a:r>
              <a:rPr lang="en-US" altLang="zh-CN" sz="2400" b="1" baseline="30000" dirty="0">
                <a:solidFill>
                  <a:prstClr val="white"/>
                </a:solidFill>
                <a:latin typeface="微软雅黑" pitchFamily="34" charset="-122"/>
                <a:ea typeface="微软雅黑" pitchFamily="34" charset="-122"/>
              </a:rPr>
              <a:t>【3】</a:t>
            </a:r>
            <a:endParaRPr lang="zh-CN" altLang="en-US" sz="2400" b="1" baseline="300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71006692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563677" y="243890"/>
            <a:ext cx="1920719" cy="1033360"/>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2400" b="1" baseline="30000" dirty="0">
                <a:solidFill>
                  <a:prstClr val="white"/>
                </a:solidFill>
                <a:latin typeface="微软雅黑" pitchFamily="34" charset="-122"/>
                <a:ea typeface="微软雅黑" pitchFamily="34" charset="-122"/>
              </a:rPr>
              <a:t>【1】</a:t>
            </a:r>
          </a:p>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endParaRPr lang="en-US" altLang="zh-CN" sz="4515" b="1" dirty="0">
              <a:solidFill>
                <a:prstClr val="white"/>
              </a:solidFill>
              <a:latin typeface="微软雅黑" pitchFamily="34" charset="-122"/>
              <a:ea typeface="微软雅黑" pitchFamily="34" charset="-122"/>
            </a:endParaRP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defTabSz="1146749">
              <a:defRPr/>
            </a:pPr>
            <a:r>
              <a:rPr lang="zh-CN" altLang="en-US" sz="3010" b="1" dirty="0">
                <a:solidFill>
                  <a:srgbClr val="0070C0"/>
                </a:solidFill>
                <a:latin typeface="微软雅黑" pitchFamily="34" charset="-122"/>
                <a:ea typeface="微软雅黑" pitchFamily="34" charset="-122"/>
              </a:rPr>
              <a:t>  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测试重点</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代码审查</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计算机测试</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参考资料</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小组分工</a:t>
            </a:r>
            <a:r>
              <a:rPr lang="en-US" altLang="zh-CN" sz="3010" dirty="0"/>
              <a:t>&amp;</a:t>
            </a:r>
            <a:r>
              <a:rPr lang="zh-CN" altLang="en-US" sz="3010" dirty="0"/>
              <a:t>评价</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5165127"/>
          </a:xfrm>
          <a:prstGeom prst="rect">
            <a:avLst/>
          </a:prstGeom>
          <a:noFill/>
          <a:ln w="9525">
            <a:noFill/>
            <a:miter lim="800000"/>
            <a:headEnd/>
            <a:tailEnd/>
          </a:ln>
        </p:spPr>
        <p:txBody>
          <a:bodyPr wrap="square" lIns="85977" tIns="42987" rIns="85977" bIns="42987">
            <a:spAutoFit/>
          </a:bodyPr>
          <a:lstStyle/>
          <a:p>
            <a:pPr>
              <a:lnSpc>
                <a:spcPts val="3300"/>
              </a:lnSpc>
              <a:defRPr/>
            </a:pPr>
            <a:r>
              <a:rPr lang="zh-CN" altLang="en-US" sz="2800" dirty="0">
                <a:latin typeface="+mn-ea"/>
              </a:rPr>
              <a:t> </a:t>
            </a:r>
            <a:r>
              <a:rPr lang="en-US" altLang="zh-CN" sz="2800" dirty="0">
                <a:latin typeface="+mn-ea"/>
              </a:rPr>
              <a:t>	</a:t>
            </a:r>
            <a:r>
              <a:rPr lang="zh-CN" altLang="en-US" sz="2800" dirty="0">
                <a:latin typeface="+mn-ea"/>
              </a:rPr>
              <a:t>人工测试源程序可以由程序的编写者本人非正式地进行，也可以</a:t>
            </a:r>
            <a:r>
              <a:rPr lang="zh-CN" altLang="en-US" sz="2800" dirty="0">
                <a:solidFill>
                  <a:srgbClr val="FF0000"/>
                </a:solidFill>
                <a:latin typeface="+mn-ea"/>
              </a:rPr>
              <a:t>由审查小组正式进行</a:t>
            </a:r>
            <a:r>
              <a:rPr lang="zh-CN" altLang="en-US" sz="2800" dirty="0">
                <a:latin typeface="+mn-ea"/>
              </a:rPr>
              <a:t>。后者称为</a:t>
            </a:r>
            <a:r>
              <a:rPr lang="zh-CN" altLang="en-US" sz="2800" dirty="0">
                <a:solidFill>
                  <a:srgbClr val="FF0000"/>
                </a:solidFill>
                <a:latin typeface="+mn-ea"/>
              </a:rPr>
              <a:t>代码审查</a:t>
            </a:r>
            <a:r>
              <a:rPr lang="zh-CN" altLang="en-US" sz="2800" dirty="0">
                <a:latin typeface="+mn-ea"/>
              </a:rPr>
              <a:t>，</a:t>
            </a:r>
            <a:r>
              <a:rPr lang="zh-CN" altLang="zh-CN" sz="2800" dirty="0">
                <a:latin typeface="+mn-ea"/>
              </a:rPr>
              <a:t>它是一种非常有效的</a:t>
            </a:r>
            <a:r>
              <a:rPr lang="zh-CN" altLang="zh-CN" sz="2800" dirty="0">
                <a:solidFill>
                  <a:srgbClr val="FF0000"/>
                </a:solidFill>
                <a:latin typeface="+mn-ea"/>
              </a:rPr>
              <a:t>程序验证技术</a:t>
            </a:r>
            <a:r>
              <a:rPr lang="zh-CN" altLang="zh-CN" sz="2800" dirty="0">
                <a:latin typeface="+mn-ea"/>
              </a:rPr>
              <a:t>，对于典型的程序来说，可以查出</a:t>
            </a:r>
            <a:r>
              <a:rPr lang="en-US" altLang="zh-CN" sz="2800" dirty="0">
                <a:latin typeface="+mn-ea"/>
              </a:rPr>
              <a:t>30%</a:t>
            </a:r>
            <a:r>
              <a:rPr lang="zh-CN" altLang="zh-CN" sz="2800" dirty="0">
                <a:latin typeface="+mn-ea"/>
              </a:rPr>
              <a:t>～</a:t>
            </a:r>
            <a:r>
              <a:rPr lang="en-US" altLang="zh-CN" sz="2800" dirty="0">
                <a:latin typeface="+mn-ea"/>
              </a:rPr>
              <a:t>70%</a:t>
            </a:r>
            <a:r>
              <a:rPr lang="zh-CN" altLang="zh-CN" sz="2800" dirty="0">
                <a:latin typeface="+mn-ea"/>
              </a:rPr>
              <a:t>的逻辑设计错误和编码错误。审查小组最好由下述</a:t>
            </a:r>
            <a:r>
              <a:rPr lang="en-US" altLang="zh-CN" sz="2800" dirty="0">
                <a:latin typeface="+mn-ea"/>
              </a:rPr>
              <a:t>4</a:t>
            </a:r>
            <a:r>
              <a:rPr lang="zh-CN" altLang="zh-CN" sz="2800" dirty="0">
                <a:latin typeface="+mn-ea"/>
              </a:rPr>
              <a:t>人组成。</a:t>
            </a:r>
            <a:endParaRPr lang="en-US" altLang="zh-CN" sz="2800" dirty="0">
              <a:latin typeface="+mn-ea"/>
            </a:endParaRPr>
          </a:p>
          <a:p>
            <a:pPr>
              <a:lnSpc>
                <a:spcPts val="3300"/>
              </a:lnSpc>
              <a:defRPr/>
            </a:pPr>
            <a:r>
              <a:rPr lang="zh-CN" altLang="en-US" sz="2800" dirty="0">
                <a:latin typeface="+mn-ea"/>
              </a:rPr>
              <a:t>（</a:t>
            </a:r>
            <a:r>
              <a:rPr lang="en-US" altLang="zh-CN" sz="2800" dirty="0">
                <a:latin typeface="+mn-ea"/>
              </a:rPr>
              <a:t>1</a:t>
            </a:r>
            <a:r>
              <a:rPr lang="zh-CN" altLang="en-US" sz="2800" dirty="0">
                <a:latin typeface="+mn-ea"/>
              </a:rPr>
              <a:t>）</a:t>
            </a:r>
            <a:r>
              <a:rPr lang="zh-CN" altLang="zh-CN" sz="2800" dirty="0">
                <a:latin typeface="+mn-ea"/>
              </a:rPr>
              <a:t>组长，应该是一个很有能力的程序员，而且没有直接参与这项工程</a:t>
            </a:r>
            <a:r>
              <a:rPr lang="zh-CN" altLang="en-US" sz="2800" dirty="0">
                <a:latin typeface="+mn-ea"/>
              </a:rPr>
              <a:t>；</a:t>
            </a:r>
            <a:endParaRPr lang="zh-CN" altLang="zh-CN" sz="2800" dirty="0">
              <a:latin typeface="+mn-ea"/>
            </a:endParaRPr>
          </a:p>
          <a:p>
            <a:pPr>
              <a:lnSpc>
                <a:spcPts val="3300"/>
              </a:lnSpc>
              <a:defRPr/>
            </a:pPr>
            <a:r>
              <a:rPr lang="zh-CN" altLang="en-US" sz="2800" dirty="0">
                <a:latin typeface="+mn-ea"/>
              </a:rPr>
              <a:t>（</a:t>
            </a:r>
            <a:r>
              <a:rPr lang="en-US" altLang="zh-CN" sz="2800" dirty="0">
                <a:latin typeface="+mn-ea"/>
              </a:rPr>
              <a:t>2</a:t>
            </a:r>
            <a:r>
              <a:rPr lang="zh-CN" altLang="en-US" sz="2800" dirty="0">
                <a:latin typeface="+mn-ea"/>
              </a:rPr>
              <a:t>）</a:t>
            </a:r>
            <a:r>
              <a:rPr lang="zh-CN" altLang="zh-CN" sz="2800" dirty="0">
                <a:latin typeface="+mn-ea"/>
              </a:rPr>
              <a:t>程序的设计者</a:t>
            </a:r>
            <a:r>
              <a:rPr lang="zh-CN" altLang="en-US" sz="2800" dirty="0">
                <a:latin typeface="+mn-ea"/>
              </a:rPr>
              <a:t>；</a:t>
            </a:r>
            <a:endParaRPr lang="zh-CN" altLang="zh-CN" sz="2800" dirty="0">
              <a:latin typeface="+mn-ea"/>
            </a:endParaRPr>
          </a:p>
          <a:p>
            <a:pPr>
              <a:lnSpc>
                <a:spcPts val="3300"/>
              </a:lnSpc>
              <a:defRPr/>
            </a:pPr>
            <a:r>
              <a:rPr lang="zh-CN" altLang="en-US" sz="2800" dirty="0">
                <a:latin typeface="+mn-ea"/>
              </a:rPr>
              <a:t>（</a:t>
            </a:r>
            <a:r>
              <a:rPr lang="en-US" altLang="zh-CN" sz="2800" dirty="0">
                <a:latin typeface="+mn-ea"/>
              </a:rPr>
              <a:t>3</a:t>
            </a:r>
            <a:r>
              <a:rPr lang="zh-CN" altLang="en-US" sz="2800" dirty="0">
                <a:latin typeface="+mn-ea"/>
              </a:rPr>
              <a:t>）</a:t>
            </a:r>
            <a:r>
              <a:rPr lang="zh-CN" altLang="zh-CN" sz="2800" dirty="0">
                <a:latin typeface="+mn-ea"/>
              </a:rPr>
              <a:t>程序的编写者</a:t>
            </a:r>
            <a:r>
              <a:rPr lang="zh-CN" altLang="en-US" sz="2800" dirty="0">
                <a:latin typeface="+mn-ea"/>
              </a:rPr>
              <a:t>；</a:t>
            </a:r>
            <a:endParaRPr lang="zh-CN" altLang="zh-CN" sz="2800" dirty="0">
              <a:latin typeface="+mn-ea"/>
            </a:endParaRPr>
          </a:p>
          <a:p>
            <a:pPr>
              <a:lnSpc>
                <a:spcPts val="3300"/>
              </a:lnSpc>
              <a:defRPr/>
            </a:pPr>
            <a:r>
              <a:rPr lang="zh-CN" altLang="en-US" sz="2800" dirty="0">
                <a:latin typeface="+mn-ea"/>
              </a:rPr>
              <a:t>（</a:t>
            </a:r>
            <a:r>
              <a:rPr lang="en-US" altLang="zh-CN" sz="2800" dirty="0">
                <a:latin typeface="+mn-ea"/>
              </a:rPr>
              <a:t>4</a:t>
            </a:r>
            <a:r>
              <a:rPr lang="zh-CN" altLang="en-US" sz="2800" dirty="0">
                <a:latin typeface="+mn-ea"/>
              </a:rPr>
              <a:t>）程序的测试者。</a:t>
            </a:r>
            <a:endParaRPr lang="en-US" altLang="zh-CN" sz="2800" dirty="0">
              <a:latin typeface="+mn-ea"/>
            </a:endParaRPr>
          </a:p>
          <a:p>
            <a:pPr>
              <a:lnSpc>
                <a:spcPts val="3300"/>
              </a:lnSpc>
              <a:defRPr/>
            </a:pPr>
            <a:r>
              <a:rPr lang="en-US" altLang="zh-CN" sz="2800" dirty="0">
                <a:latin typeface="+mn-ea"/>
              </a:rPr>
              <a:t>	</a:t>
            </a:r>
            <a:r>
              <a:rPr lang="zh-CN" altLang="en-US" sz="2800" dirty="0">
                <a:latin typeface="+mn-ea"/>
              </a:rPr>
              <a:t>如果一个人既是程序的设计者又是编写者，或既是编写者又是测试者，则审查小组中应该再增加一个程序员。</a:t>
            </a:r>
            <a:endParaRPr lang="en-US" altLang="zh-CN" sz="28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代码审查</a:t>
            </a:r>
          </a:p>
        </p:txBody>
      </p:sp>
    </p:spTree>
    <p:extLst>
      <p:ext uri="{BB962C8B-B14F-4D97-AF65-F5344CB8AC3E}">
        <p14:creationId xmlns:p14="http://schemas.microsoft.com/office/powerpoint/2010/main" val="31386908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3549300"/>
          </a:xfrm>
          <a:prstGeom prst="rect">
            <a:avLst/>
          </a:prstGeom>
          <a:noFill/>
          <a:ln w="9525">
            <a:noFill/>
            <a:miter lim="800000"/>
            <a:headEnd/>
            <a:tailEnd/>
          </a:ln>
        </p:spPr>
        <p:txBody>
          <a:bodyPr wrap="square" lIns="85977" tIns="42987" rIns="85977" bIns="42987">
            <a:spAutoFit/>
          </a:bodyPr>
          <a:lstStyle/>
          <a:p>
            <a:pPr indent="648000">
              <a:lnSpc>
                <a:spcPts val="3300"/>
              </a:lnSpc>
              <a:spcBef>
                <a:spcPts val="600"/>
              </a:spcBef>
              <a:defRPr/>
            </a:pPr>
            <a:r>
              <a:rPr lang="zh-CN" altLang="en-US" sz="2800" dirty="0">
                <a:latin typeface="+mn-ea"/>
              </a:rPr>
              <a:t>审查之前，小组成员应该先研究</a:t>
            </a:r>
            <a:r>
              <a:rPr lang="zh-CN" altLang="en-US" sz="2800" dirty="0">
                <a:solidFill>
                  <a:srgbClr val="FF0000"/>
                </a:solidFill>
                <a:latin typeface="+mn-ea"/>
              </a:rPr>
              <a:t>设计说明书</a:t>
            </a:r>
            <a:r>
              <a:rPr lang="zh-CN" altLang="en-US" sz="2800" dirty="0">
                <a:latin typeface="+mn-ea"/>
              </a:rPr>
              <a:t>，力求理解这个设计。为了帮助理解，可以先由设计者扼要的介绍他的设计。</a:t>
            </a:r>
            <a:r>
              <a:rPr lang="zh-CN" altLang="zh-CN" sz="2800" dirty="0">
                <a:latin typeface="+mn-ea"/>
              </a:rPr>
              <a:t>在审查会上由程序的编写者解释他是怎样用程序代码实现设计的，通常是逐个语句地讲述程序的逻辑，小组其他成员仔细倾听他的讲解，并力图发现其中的错误。审查会上</a:t>
            </a:r>
            <a:r>
              <a:rPr lang="zh-CN" altLang="en-US" sz="2800" dirty="0">
                <a:latin typeface="+mn-ea"/>
              </a:rPr>
              <a:t>进行的另一项工作是</a:t>
            </a:r>
            <a:r>
              <a:rPr lang="zh-CN" altLang="zh-CN" sz="2800" dirty="0">
                <a:latin typeface="+mn-ea"/>
              </a:rPr>
              <a:t>对照程序设计常见错误清单，分析审查这个程序。当发现错误时由组长记录下来，审查会继续进行</a:t>
            </a:r>
            <a:r>
              <a:rPr lang="en-US" altLang="zh-CN" sz="2800" dirty="0">
                <a:latin typeface="+mn-ea"/>
              </a:rPr>
              <a:t>(</a:t>
            </a:r>
            <a:r>
              <a:rPr lang="zh-CN" altLang="zh-CN" sz="2800" dirty="0">
                <a:solidFill>
                  <a:srgbClr val="FF0000"/>
                </a:solidFill>
                <a:latin typeface="+mn-ea"/>
              </a:rPr>
              <a:t>审查小组的任务是发现错误而不是改正错误</a:t>
            </a:r>
            <a:r>
              <a:rPr lang="en-US" altLang="zh-CN" sz="2800" dirty="0">
                <a:latin typeface="+mn-ea"/>
              </a:rPr>
              <a:t>)</a:t>
            </a:r>
            <a:r>
              <a:rPr lang="zh-CN" altLang="zh-CN" sz="2800" dirty="0">
                <a:latin typeface="+mn-ea"/>
              </a:rPr>
              <a:t>。</a:t>
            </a:r>
            <a:endParaRPr lang="en-US" altLang="zh-CN" sz="28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代码审查</a:t>
            </a:r>
          </a:p>
        </p:txBody>
      </p:sp>
    </p:spTree>
    <p:extLst>
      <p:ext uri="{BB962C8B-B14F-4D97-AF65-F5344CB8AC3E}">
        <p14:creationId xmlns:p14="http://schemas.microsoft.com/office/powerpoint/2010/main" val="410945205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3972493"/>
          </a:xfrm>
          <a:prstGeom prst="rect">
            <a:avLst/>
          </a:prstGeom>
          <a:noFill/>
          <a:ln w="9525">
            <a:noFill/>
            <a:miter lim="800000"/>
            <a:headEnd/>
            <a:tailEnd/>
          </a:ln>
        </p:spPr>
        <p:txBody>
          <a:bodyPr wrap="square" lIns="85977" tIns="42987" rIns="85977" bIns="42987">
            <a:spAutoFit/>
          </a:bodyPr>
          <a:lstStyle/>
          <a:p>
            <a:pPr indent="648000">
              <a:lnSpc>
                <a:spcPts val="3300"/>
              </a:lnSpc>
              <a:spcBef>
                <a:spcPts val="600"/>
              </a:spcBef>
              <a:defRPr/>
            </a:pPr>
            <a:r>
              <a:rPr lang="zh-CN" altLang="zh-CN" sz="2800" dirty="0">
                <a:latin typeface="+mn-ea"/>
              </a:rPr>
              <a:t>审查会另外一种常见的进行方法，称为</a:t>
            </a:r>
            <a:r>
              <a:rPr lang="zh-CN" altLang="zh-CN" sz="2800" dirty="0">
                <a:solidFill>
                  <a:srgbClr val="FF0000"/>
                </a:solidFill>
                <a:latin typeface="+mn-ea"/>
              </a:rPr>
              <a:t>预排</a:t>
            </a:r>
            <a:r>
              <a:rPr lang="zh-CN" altLang="zh-CN" sz="2800" dirty="0">
                <a:latin typeface="+mn-ea"/>
              </a:rPr>
              <a:t>：由一个人扮演“测试者”，其他人扮演“计算机”。会前测试者准备好测试方案，会上由扮演计算机的成员模拟计算机执行被测试的程序。</a:t>
            </a:r>
            <a:r>
              <a:rPr lang="zh-CN" altLang="en-US" sz="2800" dirty="0">
                <a:latin typeface="+mn-ea"/>
              </a:rPr>
              <a:t>当然，由于人执行程序速度极慢，因此测试数据必须简单，测试方案的数目也不能过多。</a:t>
            </a:r>
            <a:endParaRPr lang="en-US" altLang="zh-CN" sz="2800" dirty="0">
              <a:latin typeface="+mn-ea"/>
            </a:endParaRPr>
          </a:p>
          <a:p>
            <a:pPr indent="648000">
              <a:lnSpc>
                <a:spcPts val="3300"/>
              </a:lnSpc>
              <a:spcBef>
                <a:spcPts val="600"/>
              </a:spcBef>
              <a:defRPr/>
            </a:pPr>
            <a:r>
              <a:rPr lang="zh-CN" altLang="en-US" sz="2800" dirty="0">
                <a:latin typeface="+mn-ea"/>
              </a:rPr>
              <a:t>但是，测试方案本身并不十分关键，它只</a:t>
            </a:r>
            <a:r>
              <a:rPr lang="zh-CN" altLang="zh-CN" sz="2800" dirty="0">
                <a:latin typeface="+mn-ea"/>
              </a:rPr>
              <a:t>起一种</a:t>
            </a:r>
            <a:r>
              <a:rPr lang="zh-CN" altLang="zh-CN" sz="2800" dirty="0">
                <a:solidFill>
                  <a:srgbClr val="FF0000"/>
                </a:solidFill>
                <a:latin typeface="+mn-ea"/>
              </a:rPr>
              <a:t>促进思考引起讨论</a:t>
            </a:r>
            <a:r>
              <a:rPr lang="zh-CN" altLang="zh-CN" sz="2800" dirty="0">
                <a:latin typeface="+mn-ea"/>
              </a:rPr>
              <a:t>的作用。在大多数情况下，通过向程序员提出关于他的程序的逻辑和他编写程序时所做的假设的疑问，可以发现的错误比由测试方案直接发现的错误还多。</a:t>
            </a:r>
            <a:endParaRPr lang="en-US" altLang="zh-CN" sz="28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代码审查</a:t>
            </a:r>
          </a:p>
        </p:txBody>
      </p:sp>
    </p:spTree>
    <p:extLst>
      <p:ext uri="{BB962C8B-B14F-4D97-AF65-F5344CB8AC3E}">
        <p14:creationId xmlns:p14="http://schemas.microsoft.com/office/powerpoint/2010/main" val="420652651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9" name="TextBox 8"/>
          <p:cNvSpPr txBox="1">
            <a:spLocks noChangeArrowheads="1"/>
          </p:cNvSpPr>
          <p:nvPr/>
        </p:nvSpPr>
        <p:spPr bwMode="auto">
          <a:xfrm>
            <a:off x="1420821" y="1374600"/>
            <a:ext cx="9720846" cy="1010143"/>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en-US" altLang="zh-CN" sz="3200" b="1" dirty="0"/>
              <a:t>4.</a:t>
            </a:r>
            <a:r>
              <a:rPr lang="zh-CN" altLang="en-US" sz="3200" b="1" dirty="0"/>
              <a:t>判断：测试方案本身在代码审查中能起到关键作用。</a:t>
            </a:r>
            <a:endParaRPr lang="en-US" altLang="zh-CN" sz="3200" b="1"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提问</a:t>
            </a:r>
          </a:p>
        </p:txBody>
      </p:sp>
      <p:sp>
        <p:nvSpPr>
          <p:cNvPr id="12" name="TextBox 8">
            <a:extLst>
              <a:ext uri="{FF2B5EF4-FFF2-40B4-BE49-F238E27FC236}">
                <a16:creationId xmlns:a16="http://schemas.microsoft.com/office/drawing/2014/main" id="{6DB49B48-5C29-4D80-BB81-3B61FB506A7F}"/>
              </a:ext>
            </a:extLst>
          </p:cNvPr>
          <p:cNvSpPr txBox="1">
            <a:spLocks noChangeArrowheads="1"/>
          </p:cNvSpPr>
          <p:nvPr/>
        </p:nvSpPr>
        <p:spPr bwMode="auto">
          <a:xfrm>
            <a:off x="1420821" y="2857459"/>
            <a:ext cx="9720846" cy="1548752"/>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zh-CN" altLang="en-US" sz="3200" b="1" dirty="0"/>
              <a:t>答案：</a:t>
            </a:r>
            <a:endParaRPr lang="en-US" altLang="zh-CN" sz="3200" b="1" dirty="0"/>
          </a:p>
          <a:p>
            <a:pPr indent="612000">
              <a:lnSpc>
                <a:spcPts val="3600"/>
              </a:lnSpc>
              <a:spcBef>
                <a:spcPts val="600"/>
              </a:spcBef>
              <a:defRPr/>
            </a:pPr>
            <a:r>
              <a:rPr lang="en-US" altLang="zh-CN" sz="3200" b="1" dirty="0"/>
              <a:t>	</a:t>
            </a:r>
            <a:r>
              <a:rPr lang="zh-CN" altLang="en-US" sz="3200" b="1" dirty="0"/>
              <a:t>错。</a:t>
            </a:r>
            <a:r>
              <a:rPr lang="zh-CN" altLang="en-US" sz="3200" b="1" dirty="0">
                <a:latin typeface="+mn-ea"/>
              </a:rPr>
              <a:t>测试方案本身并不十分关键，它只</a:t>
            </a:r>
            <a:r>
              <a:rPr lang="zh-CN" altLang="zh-CN" sz="3200" b="1" dirty="0">
                <a:latin typeface="+mn-ea"/>
              </a:rPr>
              <a:t>起一种促进思考引起讨论的作用。</a:t>
            </a:r>
            <a:endParaRPr lang="en-US" altLang="zh-CN" sz="3200" b="1" dirty="0">
              <a:latin typeface="+mn-ea"/>
            </a:endParaRPr>
          </a:p>
        </p:txBody>
      </p:sp>
    </p:spTree>
    <p:extLst>
      <p:ext uri="{BB962C8B-B14F-4D97-AF65-F5344CB8AC3E}">
        <p14:creationId xmlns:p14="http://schemas.microsoft.com/office/powerpoint/2010/main" val="22461266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3561867"/>
          </a:xfrm>
          <a:prstGeom prst="rect">
            <a:avLst/>
          </a:prstGeom>
          <a:noFill/>
          <a:ln w="9525">
            <a:noFill/>
            <a:miter lim="800000"/>
            <a:headEnd/>
            <a:tailEnd/>
          </a:ln>
        </p:spPr>
        <p:txBody>
          <a:bodyPr wrap="square" lIns="85977" tIns="42987" rIns="85977" bIns="42987">
            <a:spAutoFit/>
          </a:bodyPr>
          <a:lstStyle/>
          <a:p>
            <a:pPr indent="648000">
              <a:lnSpc>
                <a:spcPts val="3400"/>
              </a:lnSpc>
              <a:defRPr/>
            </a:pPr>
            <a:r>
              <a:rPr lang="zh-CN" altLang="zh-CN" sz="2800" dirty="0">
                <a:latin typeface="+mn-ea"/>
              </a:rPr>
              <a:t>代码审查比计算机测试优越的是：一次审查会上可以发现许多错误；用计算机测试的方法发现错误之后，通常需要先改正这个错误才能继续测试</a:t>
            </a:r>
            <a:r>
              <a:rPr lang="zh-CN" altLang="en-US" sz="2800" dirty="0">
                <a:latin typeface="+mn-ea"/>
              </a:rPr>
              <a:t>，也就是说：</a:t>
            </a:r>
            <a:r>
              <a:rPr lang="zh-CN" altLang="zh-CN" sz="2800" dirty="0">
                <a:latin typeface="+mn-ea"/>
              </a:rPr>
              <a:t>采用代码审查的方法可以减少系统验证的总工作量。</a:t>
            </a:r>
            <a:endParaRPr lang="en-US" altLang="zh-CN" sz="2800" dirty="0">
              <a:latin typeface="+mn-ea"/>
            </a:endParaRPr>
          </a:p>
          <a:p>
            <a:pPr indent="648000">
              <a:lnSpc>
                <a:spcPts val="3400"/>
              </a:lnSpc>
              <a:defRPr/>
            </a:pPr>
            <a:r>
              <a:rPr lang="zh-CN" altLang="en-US" sz="2800" dirty="0">
                <a:latin typeface="+mn-ea"/>
              </a:rPr>
              <a:t>实践表明，对于查找某些类型的错误来说，人工测试比计算机测试更有效；对于其它类型的错误来说则刚好相反。因此，</a:t>
            </a:r>
            <a:r>
              <a:rPr lang="zh-CN" altLang="zh-CN" sz="2800" dirty="0">
                <a:latin typeface="+mn-ea"/>
              </a:rPr>
              <a:t>人工测试和计算机测试是</a:t>
            </a:r>
            <a:r>
              <a:rPr lang="zh-CN" altLang="zh-CN" sz="2800" dirty="0">
                <a:solidFill>
                  <a:srgbClr val="FF0000"/>
                </a:solidFill>
                <a:latin typeface="+mn-ea"/>
              </a:rPr>
              <a:t>互相补充</a:t>
            </a:r>
            <a:r>
              <a:rPr lang="zh-CN" altLang="zh-CN" sz="2800" dirty="0">
                <a:latin typeface="+mn-ea"/>
              </a:rPr>
              <a:t>，</a:t>
            </a:r>
            <a:r>
              <a:rPr lang="zh-CN" altLang="zh-CN" sz="2800" dirty="0">
                <a:solidFill>
                  <a:srgbClr val="FF0000"/>
                </a:solidFill>
                <a:latin typeface="+mn-ea"/>
              </a:rPr>
              <a:t>相辅相成</a:t>
            </a:r>
            <a:r>
              <a:rPr lang="zh-CN" altLang="zh-CN" sz="2800" dirty="0">
                <a:latin typeface="+mn-ea"/>
              </a:rPr>
              <a:t>的，缺少其中任何一种方法都会使查找错误的效率降低。</a:t>
            </a:r>
            <a:endParaRPr lang="en-US" altLang="zh-CN" sz="28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代码审查</a:t>
            </a:r>
          </a:p>
        </p:txBody>
      </p:sp>
    </p:spTree>
    <p:extLst>
      <p:ext uri="{BB962C8B-B14F-4D97-AF65-F5344CB8AC3E}">
        <p14:creationId xmlns:p14="http://schemas.microsoft.com/office/powerpoint/2010/main" val="25939471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计算机测试</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303890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3914528"/>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zh-CN" altLang="zh-CN" sz="2800" dirty="0">
                <a:latin typeface="+mn-ea"/>
              </a:rPr>
              <a:t>模块不是一个独立的程序，因此必须为每个单元测试开发驱动软件和</a:t>
            </a:r>
            <a:r>
              <a:rPr lang="en-US" altLang="zh-CN" sz="2800" dirty="0">
                <a:latin typeface="+mn-ea"/>
              </a:rPr>
              <a:t>(</a:t>
            </a:r>
            <a:r>
              <a:rPr lang="zh-CN" altLang="zh-CN" sz="2800" dirty="0">
                <a:latin typeface="+mn-ea"/>
              </a:rPr>
              <a:t>或</a:t>
            </a:r>
            <a:r>
              <a:rPr lang="en-US" altLang="zh-CN" sz="2800" dirty="0">
                <a:latin typeface="+mn-ea"/>
              </a:rPr>
              <a:t>)</a:t>
            </a:r>
            <a:r>
              <a:rPr lang="zh-CN" altLang="zh-CN" sz="2800" dirty="0">
                <a:latin typeface="+mn-ea"/>
              </a:rPr>
              <a:t>存根软件。</a:t>
            </a:r>
            <a:endParaRPr lang="en-US" altLang="zh-CN" sz="2800" dirty="0">
              <a:latin typeface="+mn-ea"/>
            </a:endParaRPr>
          </a:p>
          <a:p>
            <a:pPr indent="612000">
              <a:lnSpc>
                <a:spcPts val="3600"/>
              </a:lnSpc>
              <a:spcBef>
                <a:spcPts val="600"/>
              </a:spcBef>
              <a:defRPr/>
            </a:pPr>
            <a:r>
              <a:rPr lang="zh-CN" altLang="en-US" sz="2800" dirty="0">
                <a:latin typeface="+mn-ea"/>
              </a:rPr>
              <a:t>通常</a:t>
            </a:r>
            <a:r>
              <a:rPr lang="zh-CN" altLang="zh-CN" sz="2800" dirty="0">
                <a:latin typeface="+mn-ea"/>
              </a:rPr>
              <a:t>驱动程序</a:t>
            </a:r>
            <a:r>
              <a:rPr lang="zh-CN" altLang="en-US" sz="2800" dirty="0">
                <a:latin typeface="+mn-ea"/>
              </a:rPr>
              <a:t>也就</a:t>
            </a:r>
            <a:r>
              <a:rPr lang="zh-CN" altLang="zh-CN" sz="2800" dirty="0">
                <a:latin typeface="+mn-ea"/>
              </a:rPr>
              <a:t>是一个“主程序”，它接收测试数据，把这些数据传送给被测试的模块，并且印出有关的结果。</a:t>
            </a:r>
            <a:endParaRPr lang="en-US" altLang="zh-CN" sz="2800" dirty="0">
              <a:latin typeface="+mn-ea"/>
            </a:endParaRPr>
          </a:p>
          <a:p>
            <a:pPr indent="612000">
              <a:lnSpc>
                <a:spcPts val="3600"/>
              </a:lnSpc>
              <a:spcBef>
                <a:spcPts val="600"/>
              </a:spcBef>
              <a:defRPr/>
            </a:pPr>
            <a:r>
              <a:rPr lang="zh-CN" altLang="zh-CN" sz="2800" dirty="0">
                <a:latin typeface="+mn-ea"/>
              </a:rPr>
              <a:t>存根程序代替被测试的模块所调用的模块</a:t>
            </a:r>
            <a:r>
              <a:rPr lang="zh-CN" altLang="en-US" sz="2800" dirty="0">
                <a:latin typeface="+mn-ea"/>
              </a:rPr>
              <a:t>。因此存根程序也可以称为“</a:t>
            </a:r>
            <a:r>
              <a:rPr lang="zh-CN" altLang="en-US" sz="2800" dirty="0">
                <a:solidFill>
                  <a:srgbClr val="FF0000"/>
                </a:solidFill>
                <a:latin typeface="+mn-ea"/>
              </a:rPr>
              <a:t>虚拟子程序</a:t>
            </a:r>
            <a:r>
              <a:rPr lang="zh-CN" altLang="en-US" sz="2800" dirty="0">
                <a:latin typeface="+mn-ea"/>
              </a:rPr>
              <a:t>” 。</a:t>
            </a:r>
            <a:r>
              <a:rPr lang="zh-CN" altLang="zh-CN" sz="2800" dirty="0">
                <a:latin typeface="+mn-ea"/>
              </a:rPr>
              <a:t>它使用被它代替的模块的接口，可能做最少量的数据操作，印出对入口的检验或操作结果，并且把控制归还给调用它的模块。</a:t>
            </a:r>
            <a:endParaRPr lang="en-US" altLang="zh-CN" sz="28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计算机测试</a:t>
            </a:r>
          </a:p>
        </p:txBody>
      </p:sp>
    </p:spTree>
    <p:extLst>
      <p:ext uri="{BB962C8B-B14F-4D97-AF65-F5344CB8AC3E}">
        <p14:creationId xmlns:p14="http://schemas.microsoft.com/office/powerpoint/2010/main" val="397488407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9" name="TextBox 8"/>
          <p:cNvSpPr txBox="1">
            <a:spLocks noChangeArrowheads="1"/>
          </p:cNvSpPr>
          <p:nvPr/>
        </p:nvSpPr>
        <p:spPr bwMode="auto">
          <a:xfrm>
            <a:off x="1420821" y="1374600"/>
            <a:ext cx="9720846" cy="548478"/>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en-US" altLang="zh-CN" sz="3200" b="1" dirty="0"/>
              <a:t>5.</a:t>
            </a:r>
            <a:r>
              <a:rPr lang="zh-CN" altLang="en-US" sz="3200" b="1" dirty="0"/>
              <a:t>问：存根程序也可以被称作什么？</a:t>
            </a:r>
            <a:endParaRPr lang="en-US" altLang="zh-CN" sz="3200" b="1"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提问</a:t>
            </a:r>
          </a:p>
        </p:txBody>
      </p:sp>
      <p:sp>
        <p:nvSpPr>
          <p:cNvPr id="12" name="TextBox 8">
            <a:extLst>
              <a:ext uri="{FF2B5EF4-FFF2-40B4-BE49-F238E27FC236}">
                <a16:creationId xmlns:a16="http://schemas.microsoft.com/office/drawing/2014/main" id="{6DB49B48-5C29-4D80-BB81-3B61FB506A7F}"/>
              </a:ext>
            </a:extLst>
          </p:cNvPr>
          <p:cNvSpPr txBox="1">
            <a:spLocks noChangeArrowheads="1"/>
          </p:cNvSpPr>
          <p:nvPr/>
        </p:nvSpPr>
        <p:spPr bwMode="auto">
          <a:xfrm>
            <a:off x="1420821" y="2857459"/>
            <a:ext cx="9720846" cy="548478"/>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zh-CN" altLang="en-US" sz="3200" b="1" dirty="0"/>
              <a:t>答案：虚拟子程序。</a:t>
            </a:r>
            <a:endParaRPr lang="en-US" altLang="zh-CN" sz="3200" b="1" dirty="0">
              <a:latin typeface="+mn-ea"/>
            </a:endParaRPr>
          </a:p>
        </p:txBody>
      </p:sp>
    </p:spTree>
    <p:extLst>
      <p:ext uri="{BB962C8B-B14F-4D97-AF65-F5344CB8AC3E}">
        <p14:creationId xmlns:p14="http://schemas.microsoft.com/office/powerpoint/2010/main" val="382142580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1913980"/>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zh-CN" altLang="en-US" sz="2800" dirty="0"/>
              <a:t> </a:t>
            </a:r>
            <a:r>
              <a:rPr lang="zh-CN" altLang="en-US" sz="2800" dirty="0">
                <a:latin typeface="+mn-ea"/>
              </a:rPr>
              <a:t>下图</a:t>
            </a:r>
            <a:r>
              <a:rPr lang="zh-CN" altLang="zh-CN" sz="2800" dirty="0">
                <a:latin typeface="+mn-ea"/>
              </a:rPr>
              <a:t>是一个正文加工系统的部分层次图，假定要测试</a:t>
            </a:r>
            <a:r>
              <a:rPr lang="zh-CN" altLang="en-US" sz="2800" dirty="0">
                <a:latin typeface="+mn-ea"/>
              </a:rPr>
              <a:t>其中</a:t>
            </a:r>
            <a:r>
              <a:rPr lang="zh-CN" altLang="zh-CN" sz="2800" dirty="0">
                <a:latin typeface="+mn-ea"/>
              </a:rPr>
              <a:t>编号为</a:t>
            </a:r>
            <a:r>
              <a:rPr lang="en-US" altLang="zh-CN" sz="2800" dirty="0">
                <a:latin typeface="+mn-ea"/>
              </a:rPr>
              <a:t>3.0</a:t>
            </a:r>
            <a:r>
              <a:rPr lang="zh-CN" altLang="zh-CN" sz="2800" dirty="0">
                <a:latin typeface="+mn-ea"/>
              </a:rPr>
              <a:t>的关键模块——正文编辑模块。</a:t>
            </a:r>
            <a:r>
              <a:rPr lang="zh-CN" altLang="en-US" sz="2800" dirty="0">
                <a:latin typeface="+mn-ea"/>
              </a:rPr>
              <a:t>因为</a:t>
            </a:r>
            <a:r>
              <a:rPr lang="zh-CN" altLang="zh-CN" sz="2800" dirty="0">
                <a:latin typeface="+mn-ea"/>
              </a:rPr>
              <a:t>正文编辑模块不是一个独立的程序，</a:t>
            </a:r>
            <a:r>
              <a:rPr lang="zh-CN" altLang="en-US" sz="2800" dirty="0">
                <a:latin typeface="+mn-ea"/>
              </a:rPr>
              <a:t>所以</a:t>
            </a:r>
            <a:r>
              <a:rPr lang="zh-CN" altLang="zh-CN" sz="2800" dirty="0">
                <a:latin typeface="+mn-ea"/>
              </a:rPr>
              <a:t>需要有一个测试驱动程序来调用它。</a:t>
            </a:r>
            <a:endParaRPr lang="en-US" altLang="zh-CN" sz="28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计算机测试</a:t>
            </a:r>
            <a:r>
              <a:rPr lang="en-US" altLang="zh-CN" sz="2400" b="1" baseline="30000" dirty="0">
                <a:solidFill>
                  <a:prstClr val="white"/>
                </a:solidFill>
                <a:latin typeface="微软雅黑" pitchFamily="34" charset="-122"/>
                <a:ea typeface="微软雅黑" pitchFamily="34" charset="-122"/>
              </a:rPr>
              <a:t>【4】</a:t>
            </a:r>
            <a:endParaRPr lang="zh-CN" altLang="en-US" sz="2400" b="1" baseline="30000" dirty="0">
              <a:solidFill>
                <a:prstClr val="white"/>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D5A99252-95CB-444E-AC61-620DE123E2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0373" y="2978870"/>
            <a:ext cx="7579150" cy="3683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91505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1913980"/>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zh-CN" altLang="zh-CN" sz="2800" dirty="0">
                <a:latin typeface="+mn-ea"/>
              </a:rPr>
              <a:t>这个驱动程序说明必要的变量，接收测试数据——字符串，</a:t>
            </a:r>
            <a:r>
              <a:rPr lang="zh-CN" altLang="en-US" sz="2800" dirty="0">
                <a:latin typeface="+mn-ea"/>
              </a:rPr>
              <a:t>并且</a:t>
            </a:r>
            <a:r>
              <a:rPr lang="zh-CN" altLang="zh-CN" sz="2800" dirty="0">
                <a:latin typeface="+mn-ea"/>
              </a:rPr>
              <a:t>设置正文编辑模块的编辑功能。</a:t>
            </a:r>
            <a:r>
              <a:rPr lang="zh-CN" altLang="en-US" sz="2800" dirty="0">
                <a:latin typeface="+mn-ea"/>
              </a:rPr>
              <a:t>因为在原来的软件结构中，</a:t>
            </a:r>
            <a:r>
              <a:rPr lang="zh-CN" altLang="zh-CN" sz="2800" dirty="0">
                <a:latin typeface="+mn-ea"/>
              </a:rPr>
              <a:t>正文编辑模块</a:t>
            </a:r>
            <a:r>
              <a:rPr lang="zh-CN" altLang="en-US" sz="2800" dirty="0">
                <a:latin typeface="+mn-ea"/>
              </a:rPr>
              <a:t>通过调用它的</a:t>
            </a:r>
            <a:r>
              <a:rPr lang="zh-CN" altLang="zh-CN" sz="2800" dirty="0">
                <a:latin typeface="+mn-ea"/>
              </a:rPr>
              <a:t>下层模块来完成具体的编辑功能</a:t>
            </a:r>
            <a:r>
              <a:rPr lang="zh-CN" altLang="en-US" sz="2800" dirty="0">
                <a:latin typeface="+mn-ea"/>
              </a:rPr>
              <a:t>，所以需要存根程序简地模拟这些下层模块</a:t>
            </a:r>
            <a:r>
              <a:rPr lang="zh-CN" altLang="zh-CN" sz="2800" dirty="0">
                <a:latin typeface="+mn-ea"/>
              </a:rPr>
              <a:t>。</a:t>
            </a:r>
            <a:endParaRPr lang="en-US" altLang="zh-CN" sz="28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计算机测试</a:t>
            </a:r>
            <a:r>
              <a:rPr lang="en-US" altLang="zh-CN" sz="2400" b="1" baseline="30000" dirty="0">
                <a:solidFill>
                  <a:prstClr val="white"/>
                </a:solidFill>
                <a:latin typeface="微软雅黑" pitchFamily="34" charset="-122"/>
                <a:ea typeface="微软雅黑" pitchFamily="34" charset="-122"/>
              </a:rPr>
              <a:t>【3】</a:t>
            </a:r>
            <a:endParaRPr lang="zh-CN" altLang="en-US" sz="2400" b="1" baseline="30000" dirty="0">
              <a:solidFill>
                <a:prstClr val="white"/>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D5A99252-95CB-444E-AC61-620DE123E2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0373" y="2887138"/>
            <a:ext cx="7579150" cy="3775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45992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247369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1913980"/>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en-US" altLang="zh-CN" sz="2800" dirty="0">
                <a:latin typeface="+mn-ea"/>
              </a:rPr>
              <a:t> </a:t>
            </a:r>
            <a:r>
              <a:rPr lang="zh-CN" altLang="en-US" sz="2800" dirty="0">
                <a:latin typeface="+mn-ea"/>
              </a:rPr>
              <a:t>为了简单起见，</a:t>
            </a:r>
            <a:r>
              <a:rPr lang="zh-CN" altLang="zh-CN" sz="2800" dirty="0">
                <a:latin typeface="+mn-ea"/>
              </a:rPr>
              <a:t>测试时</a:t>
            </a:r>
            <a:r>
              <a:rPr lang="zh-CN" altLang="en-US" sz="2800" dirty="0">
                <a:latin typeface="+mn-ea"/>
              </a:rPr>
              <a:t>可以</a:t>
            </a:r>
            <a:r>
              <a:rPr lang="zh-CN" altLang="zh-CN" sz="2800" dirty="0">
                <a:latin typeface="+mn-ea"/>
              </a:rPr>
              <a:t>设置</a:t>
            </a:r>
            <a:r>
              <a:rPr lang="zh-CN" altLang="en-US" sz="2800" dirty="0">
                <a:latin typeface="+mn-ea"/>
              </a:rPr>
              <a:t>的编辑功能只有</a:t>
            </a:r>
            <a:r>
              <a:rPr lang="zh-CN" altLang="zh-CN" sz="2800" dirty="0">
                <a:latin typeface="+mn-ea"/>
              </a:rPr>
              <a:t>修改</a:t>
            </a:r>
            <a:r>
              <a:rPr lang="en-US" altLang="zh-CN" sz="2800" dirty="0">
                <a:latin typeface="+mn-ea"/>
              </a:rPr>
              <a:t>(CHANGE)</a:t>
            </a:r>
            <a:r>
              <a:rPr lang="zh-CN" altLang="zh-CN" sz="2800" dirty="0">
                <a:latin typeface="+mn-ea"/>
              </a:rPr>
              <a:t>和添加</a:t>
            </a:r>
            <a:r>
              <a:rPr lang="en-US" altLang="zh-CN" sz="2800" dirty="0">
                <a:latin typeface="+mn-ea"/>
              </a:rPr>
              <a:t>(APPEND)</a:t>
            </a:r>
            <a:r>
              <a:rPr lang="zh-CN" altLang="zh-CN" sz="2800" dirty="0">
                <a:latin typeface="+mn-ea"/>
              </a:rPr>
              <a:t>两种，用控制变量</a:t>
            </a:r>
            <a:r>
              <a:rPr lang="en-US" altLang="zh-CN" sz="2800" dirty="0">
                <a:latin typeface="+mn-ea"/>
              </a:rPr>
              <a:t>CFUNCT</a:t>
            </a:r>
            <a:r>
              <a:rPr lang="zh-CN" altLang="zh-CN" sz="2800" dirty="0">
                <a:latin typeface="+mn-ea"/>
              </a:rPr>
              <a:t>标记要求的编辑功能，而且只用一个存根程序模拟正文编辑模块的所有下层模块。</a:t>
            </a:r>
            <a:r>
              <a:rPr lang="zh-CN" altLang="en-US" sz="2800" dirty="0">
                <a:latin typeface="+mn-ea"/>
              </a:rPr>
              <a:t>下面是用伪码书写的存根程序和驱动程序。</a:t>
            </a:r>
            <a:endParaRPr lang="en-US" altLang="zh-CN" sz="28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计算机测试</a:t>
            </a:r>
          </a:p>
        </p:txBody>
      </p:sp>
      <p:sp>
        <p:nvSpPr>
          <p:cNvPr id="7" name="文本框 1">
            <a:extLst>
              <a:ext uri="{FF2B5EF4-FFF2-40B4-BE49-F238E27FC236}">
                <a16:creationId xmlns:a16="http://schemas.microsoft.com/office/drawing/2014/main" id="{011734C5-807D-487A-81AA-AE5342CE33A4}"/>
              </a:ext>
            </a:extLst>
          </p:cNvPr>
          <p:cNvSpPr txBox="1"/>
          <p:nvPr/>
        </p:nvSpPr>
        <p:spPr>
          <a:xfrm>
            <a:off x="1677479" y="2857746"/>
            <a:ext cx="4198938" cy="4033284"/>
          </a:xfrm>
          <a:prstGeom prst="rect">
            <a:avLst/>
          </a:prstGeom>
          <a:noFill/>
          <a:ln w="19050">
            <a:solidFill>
              <a:schemeClr val="tx1"/>
            </a:solidFill>
          </a:ln>
        </p:spPr>
        <p:txBody>
          <a:bodyPr>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ts val="2200"/>
              </a:lnSpc>
              <a:defRPr/>
            </a:pPr>
            <a:r>
              <a:rPr lang="en-US" altLang="zh-CN" dirty="0">
                <a:solidFill>
                  <a:srgbClr val="C00000"/>
                </a:solidFill>
                <a:latin typeface="+mn-ea"/>
                <a:ea typeface="+mn-ea"/>
              </a:rPr>
              <a:t>Ⅰ.</a:t>
            </a:r>
          </a:p>
          <a:p>
            <a:pPr eaLnBrk="1" hangingPunct="1">
              <a:lnSpc>
                <a:spcPts val="2200"/>
              </a:lnSpc>
              <a:defRPr/>
            </a:pPr>
            <a:r>
              <a:rPr lang="en-US" altLang="zh-CN" dirty="0">
                <a:solidFill>
                  <a:srgbClr val="C00000"/>
                </a:solidFill>
                <a:latin typeface="+mn-ea"/>
                <a:ea typeface="+mn-ea"/>
              </a:rPr>
              <a:t>TEST STUB</a:t>
            </a:r>
            <a:r>
              <a:rPr lang="en-US" altLang="zh-CN" dirty="0">
                <a:latin typeface="+mn-ea"/>
                <a:ea typeface="+mn-ea"/>
              </a:rPr>
              <a:t>(*</a:t>
            </a:r>
            <a:r>
              <a:rPr lang="zh-CN" altLang="en-US" dirty="0">
                <a:latin typeface="+mn-ea"/>
                <a:ea typeface="+mn-ea"/>
              </a:rPr>
              <a:t>存根程序</a:t>
            </a:r>
            <a:r>
              <a:rPr lang="en-US" altLang="zh-CN" dirty="0">
                <a:latin typeface="+mn-ea"/>
                <a:ea typeface="+mn-ea"/>
              </a:rPr>
              <a:t>*)</a:t>
            </a:r>
          </a:p>
          <a:p>
            <a:pPr eaLnBrk="1" hangingPunct="1">
              <a:lnSpc>
                <a:spcPts val="2200"/>
              </a:lnSpc>
              <a:defRPr/>
            </a:pPr>
            <a:r>
              <a:rPr lang="en-US" altLang="zh-CN" dirty="0">
                <a:latin typeface="+mn-ea"/>
                <a:ea typeface="+mn-ea"/>
              </a:rPr>
              <a:t>     </a:t>
            </a:r>
            <a:r>
              <a:rPr lang="zh-CN" altLang="en-US" dirty="0">
                <a:latin typeface="+mn-ea"/>
                <a:ea typeface="+mn-ea"/>
              </a:rPr>
              <a:t>初始化；</a:t>
            </a:r>
            <a:endParaRPr lang="en-US" altLang="zh-CN" dirty="0">
              <a:latin typeface="+mn-ea"/>
              <a:ea typeface="+mn-ea"/>
            </a:endParaRPr>
          </a:p>
          <a:p>
            <a:pPr eaLnBrk="1" hangingPunct="1">
              <a:lnSpc>
                <a:spcPts val="2200"/>
              </a:lnSpc>
              <a:defRPr/>
            </a:pPr>
            <a:r>
              <a:rPr lang="en-US" altLang="zh-CN" dirty="0">
                <a:latin typeface="+mn-ea"/>
                <a:ea typeface="+mn-ea"/>
              </a:rPr>
              <a:t>     </a:t>
            </a:r>
            <a:r>
              <a:rPr lang="zh-CN" altLang="en-US" dirty="0">
                <a:latin typeface="+mn-ea"/>
                <a:ea typeface="+mn-ea"/>
              </a:rPr>
              <a:t>输出信息“进入了正文编辑程序”</a:t>
            </a:r>
            <a:r>
              <a:rPr lang="en-US" altLang="zh-CN" dirty="0">
                <a:latin typeface="+mn-ea"/>
                <a:ea typeface="+mn-ea"/>
              </a:rPr>
              <a:t>;</a:t>
            </a:r>
          </a:p>
          <a:p>
            <a:pPr eaLnBrk="1" hangingPunct="1">
              <a:lnSpc>
                <a:spcPts val="2200"/>
              </a:lnSpc>
              <a:defRPr/>
            </a:pPr>
            <a:r>
              <a:rPr lang="zh-CN" altLang="en-US" dirty="0">
                <a:latin typeface="+mn-ea"/>
                <a:ea typeface="+mn-ea"/>
              </a:rPr>
              <a:t>     输出“输入的控制信息是”</a:t>
            </a:r>
            <a:r>
              <a:rPr lang="en-US" altLang="zh-CN" dirty="0">
                <a:latin typeface="+mn-ea"/>
                <a:ea typeface="+mn-ea"/>
              </a:rPr>
              <a:t>CFUNCT;</a:t>
            </a:r>
          </a:p>
          <a:p>
            <a:pPr eaLnBrk="1" hangingPunct="1">
              <a:lnSpc>
                <a:spcPts val="2200"/>
              </a:lnSpc>
              <a:defRPr/>
            </a:pPr>
            <a:r>
              <a:rPr lang="zh-CN" altLang="en-US" dirty="0">
                <a:latin typeface="+mn-ea"/>
                <a:ea typeface="+mn-ea"/>
              </a:rPr>
              <a:t>     输出缓冲区中的字符串</a:t>
            </a:r>
            <a:r>
              <a:rPr lang="en-US" altLang="zh-CN" dirty="0">
                <a:latin typeface="+mn-ea"/>
                <a:ea typeface="+mn-ea"/>
              </a:rPr>
              <a:t>;</a:t>
            </a:r>
          </a:p>
          <a:p>
            <a:pPr eaLnBrk="1" hangingPunct="1">
              <a:lnSpc>
                <a:spcPts val="2200"/>
              </a:lnSpc>
              <a:defRPr/>
            </a:pPr>
            <a:r>
              <a:rPr lang="en-US" altLang="zh-CN" dirty="0">
                <a:latin typeface="+mn-ea"/>
                <a:ea typeface="+mn-ea"/>
              </a:rPr>
              <a:t>     IF CFUNCT=CHANGE</a:t>
            </a:r>
          </a:p>
          <a:p>
            <a:pPr eaLnBrk="1" hangingPunct="1">
              <a:lnSpc>
                <a:spcPts val="2200"/>
              </a:lnSpc>
              <a:defRPr/>
            </a:pPr>
            <a:r>
              <a:rPr lang="en-US" altLang="zh-CN" dirty="0">
                <a:latin typeface="+mn-ea"/>
                <a:ea typeface="+mn-ea"/>
              </a:rPr>
              <a:t>        THEN</a:t>
            </a:r>
          </a:p>
          <a:p>
            <a:pPr eaLnBrk="1" hangingPunct="1">
              <a:lnSpc>
                <a:spcPts val="2200"/>
              </a:lnSpc>
              <a:defRPr/>
            </a:pPr>
            <a:r>
              <a:rPr lang="en-US" altLang="zh-CN" dirty="0">
                <a:latin typeface="+mn-ea"/>
                <a:ea typeface="+mn-ea"/>
              </a:rPr>
              <a:t>        </a:t>
            </a:r>
            <a:r>
              <a:rPr lang="zh-CN" altLang="en-US" dirty="0">
                <a:latin typeface="+mn-ea"/>
                <a:ea typeface="+mn-ea"/>
              </a:rPr>
              <a:t>把缓冲区中第二个字改为***</a:t>
            </a:r>
            <a:endParaRPr lang="en-US" altLang="zh-CN" dirty="0">
              <a:latin typeface="+mn-ea"/>
              <a:ea typeface="+mn-ea"/>
            </a:endParaRPr>
          </a:p>
          <a:p>
            <a:pPr eaLnBrk="1" hangingPunct="1">
              <a:lnSpc>
                <a:spcPts val="2200"/>
              </a:lnSpc>
              <a:defRPr/>
            </a:pPr>
            <a:r>
              <a:rPr lang="en-US" altLang="zh-CN" dirty="0">
                <a:latin typeface="+mn-ea"/>
                <a:ea typeface="+mn-ea"/>
              </a:rPr>
              <a:t>        ELSE</a:t>
            </a:r>
          </a:p>
          <a:p>
            <a:pPr eaLnBrk="1" hangingPunct="1">
              <a:lnSpc>
                <a:spcPts val="2200"/>
              </a:lnSpc>
              <a:defRPr/>
            </a:pPr>
            <a:r>
              <a:rPr lang="en-US" altLang="zh-CN" dirty="0">
                <a:latin typeface="+mn-ea"/>
                <a:ea typeface="+mn-ea"/>
              </a:rPr>
              <a:t>        </a:t>
            </a:r>
            <a:r>
              <a:rPr lang="zh-CN" altLang="en-US" dirty="0">
                <a:latin typeface="+mn-ea"/>
                <a:ea typeface="+mn-ea"/>
              </a:rPr>
              <a:t>在缓冲区的尾部加</a:t>
            </a:r>
            <a:r>
              <a:rPr lang="en-US" altLang="zh-CN" dirty="0">
                <a:latin typeface="+mn-ea"/>
                <a:ea typeface="+mn-ea"/>
              </a:rPr>
              <a:t>???</a:t>
            </a:r>
          </a:p>
          <a:p>
            <a:pPr eaLnBrk="1" hangingPunct="1">
              <a:lnSpc>
                <a:spcPts val="2200"/>
              </a:lnSpc>
              <a:defRPr/>
            </a:pPr>
            <a:r>
              <a:rPr lang="en-US" altLang="zh-CN" dirty="0">
                <a:latin typeface="+mn-ea"/>
                <a:ea typeface="+mn-ea"/>
              </a:rPr>
              <a:t>     END IF;</a:t>
            </a:r>
          </a:p>
          <a:p>
            <a:pPr eaLnBrk="1" hangingPunct="1">
              <a:lnSpc>
                <a:spcPts val="2200"/>
              </a:lnSpc>
              <a:defRPr/>
            </a:pPr>
            <a:r>
              <a:rPr lang="en-US" altLang="zh-CN" dirty="0">
                <a:latin typeface="+mn-ea"/>
              </a:rPr>
              <a:t>     </a:t>
            </a:r>
            <a:r>
              <a:rPr lang="zh-CN" altLang="en-US" dirty="0">
                <a:latin typeface="+mn-ea"/>
              </a:rPr>
              <a:t>输出缓冲区中的新字符串</a:t>
            </a:r>
            <a:r>
              <a:rPr lang="en-US" altLang="zh-CN" dirty="0">
                <a:latin typeface="+mn-ea"/>
              </a:rPr>
              <a:t>;</a:t>
            </a:r>
          </a:p>
          <a:p>
            <a:pPr eaLnBrk="1" hangingPunct="1">
              <a:lnSpc>
                <a:spcPts val="2200"/>
              </a:lnSpc>
              <a:defRPr/>
            </a:pPr>
            <a:r>
              <a:rPr lang="en-US" altLang="zh-CN" dirty="0">
                <a:solidFill>
                  <a:srgbClr val="C00000"/>
                </a:solidFill>
                <a:latin typeface="+mn-ea"/>
              </a:rPr>
              <a:t>END TEST STUB</a:t>
            </a:r>
            <a:endParaRPr lang="en-US" altLang="zh-CN" dirty="0">
              <a:latin typeface="+mn-ea"/>
              <a:ea typeface="+mn-ea"/>
            </a:endParaRPr>
          </a:p>
        </p:txBody>
      </p:sp>
      <p:sp>
        <p:nvSpPr>
          <p:cNvPr id="10" name="文本框 7">
            <a:extLst>
              <a:ext uri="{FF2B5EF4-FFF2-40B4-BE49-F238E27FC236}">
                <a16:creationId xmlns:a16="http://schemas.microsoft.com/office/drawing/2014/main" id="{2377DBEC-6DF4-47DD-8746-09EFC2192D07}"/>
              </a:ext>
            </a:extLst>
          </p:cNvPr>
          <p:cNvSpPr txBox="1"/>
          <p:nvPr/>
        </p:nvSpPr>
        <p:spPr>
          <a:xfrm>
            <a:off x="5876417" y="2857746"/>
            <a:ext cx="4435475" cy="2622641"/>
          </a:xfrm>
          <a:prstGeom prst="rect">
            <a:avLst/>
          </a:prstGeom>
          <a:noFill/>
          <a:ln w="19050">
            <a:solidFill>
              <a:schemeClr val="tx1"/>
            </a:solidFill>
          </a:ln>
        </p:spPr>
        <p:txBody>
          <a:bodyPr>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ts val="2200"/>
              </a:lnSpc>
              <a:defRPr/>
            </a:pPr>
            <a:r>
              <a:rPr lang="en-US" altLang="zh-CN" dirty="0">
                <a:solidFill>
                  <a:srgbClr val="C00000"/>
                </a:solidFill>
                <a:latin typeface="+mn-ea"/>
                <a:ea typeface="+mn-ea"/>
              </a:rPr>
              <a:t>Ⅱ.</a:t>
            </a:r>
          </a:p>
          <a:p>
            <a:pPr eaLnBrk="1" hangingPunct="1">
              <a:lnSpc>
                <a:spcPts val="2200"/>
              </a:lnSpc>
              <a:defRPr/>
            </a:pPr>
            <a:r>
              <a:rPr lang="en-US" altLang="zh-CN" dirty="0">
                <a:solidFill>
                  <a:srgbClr val="C00000"/>
                </a:solidFill>
                <a:latin typeface="+mn-ea"/>
                <a:ea typeface="+mn-ea"/>
              </a:rPr>
              <a:t>TEST DRIVER</a:t>
            </a:r>
            <a:r>
              <a:rPr lang="en-US" altLang="zh-CN" dirty="0">
                <a:latin typeface="+mn-ea"/>
                <a:ea typeface="+mn-ea"/>
              </a:rPr>
              <a:t>(*</a:t>
            </a:r>
            <a:r>
              <a:rPr lang="zh-CN" altLang="en-US" dirty="0">
                <a:latin typeface="+mn-ea"/>
                <a:ea typeface="+mn-ea"/>
              </a:rPr>
              <a:t>驱动程序</a:t>
            </a:r>
            <a:r>
              <a:rPr lang="en-US" altLang="zh-CN" dirty="0">
                <a:latin typeface="+mn-ea"/>
                <a:ea typeface="+mn-ea"/>
              </a:rPr>
              <a:t>*)</a:t>
            </a:r>
          </a:p>
          <a:p>
            <a:pPr eaLnBrk="1" hangingPunct="1">
              <a:lnSpc>
                <a:spcPts val="2200"/>
              </a:lnSpc>
              <a:defRPr/>
            </a:pPr>
            <a:r>
              <a:rPr lang="en-US" altLang="zh-CN" dirty="0">
                <a:latin typeface="+mn-ea"/>
                <a:ea typeface="+mn-ea"/>
              </a:rPr>
              <a:t>     </a:t>
            </a:r>
            <a:r>
              <a:rPr lang="zh-CN" altLang="en-US" dirty="0">
                <a:latin typeface="+mn-ea"/>
                <a:ea typeface="+mn-ea"/>
              </a:rPr>
              <a:t>说明长度为</a:t>
            </a:r>
            <a:r>
              <a:rPr lang="en-US" altLang="zh-CN" dirty="0">
                <a:latin typeface="+mn-ea"/>
                <a:ea typeface="+mn-ea"/>
              </a:rPr>
              <a:t>2500</a:t>
            </a:r>
            <a:r>
              <a:rPr lang="zh-CN" altLang="en-US" dirty="0">
                <a:latin typeface="+mn-ea"/>
                <a:ea typeface="+mn-ea"/>
              </a:rPr>
              <a:t>个字符的一个缓冲区</a:t>
            </a:r>
            <a:r>
              <a:rPr lang="en-US" altLang="zh-CN" dirty="0">
                <a:latin typeface="+mn-ea"/>
                <a:ea typeface="+mn-ea"/>
              </a:rPr>
              <a:t>;</a:t>
            </a:r>
          </a:p>
          <a:p>
            <a:pPr eaLnBrk="1" hangingPunct="1">
              <a:lnSpc>
                <a:spcPts val="2200"/>
              </a:lnSpc>
              <a:defRPr/>
            </a:pPr>
            <a:r>
              <a:rPr lang="en-US" altLang="zh-CN" dirty="0">
                <a:latin typeface="+mn-ea"/>
                <a:ea typeface="+mn-ea"/>
              </a:rPr>
              <a:t>     </a:t>
            </a:r>
            <a:r>
              <a:rPr lang="zh-CN" altLang="en-US" dirty="0">
                <a:latin typeface="+mn-ea"/>
                <a:ea typeface="+mn-ea"/>
              </a:rPr>
              <a:t>把</a:t>
            </a:r>
            <a:r>
              <a:rPr lang="en-US" altLang="zh-CN" dirty="0">
                <a:latin typeface="+mn-ea"/>
                <a:ea typeface="+mn-ea"/>
              </a:rPr>
              <a:t>CFUNCT</a:t>
            </a:r>
            <a:r>
              <a:rPr lang="zh-CN" altLang="en-US" dirty="0">
                <a:latin typeface="+mn-ea"/>
                <a:ea typeface="+mn-ea"/>
              </a:rPr>
              <a:t>置为希望测试的状态</a:t>
            </a:r>
            <a:r>
              <a:rPr lang="en-US" altLang="zh-CN" dirty="0">
                <a:latin typeface="+mn-ea"/>
                <a:ea typeface="+mn-ea"/>
              </a:rPr>
              <a:t>;</a:t>
            </a:r>
          </a:p>
          <a:p>
            <a:pPr eaLnBrk="1" hangingPunct="1">
              <a:lnSpc>
                <a:spcPts val="2200"/>
              </a:lnSpc>
              <a:defRPr/>
            </a:pPr>
            <a:r>
              <a:rPr lang="en-US" altLang="zh-CN" dirty="0">
                <a:latin typeface="+mn-ea"/>
                <a:ea typeface="+mn-ea"/>
              </a:rPr>
              <a:t>     </a:t>
            </a:r>
            <a:r>
              <a:rPr lang="zh-CN" altLang="en-US" dirty="0">
                <a:latin typeface="+mn-ea"/>
                <a:ea typeface="+mn-ea"/>
              </a:rPr>
              <a:t>输入字符串</a:t>
            </a:r>
            <a:r>
              <a:rPr lang="en-US" altLang="zh-CN" dirty="0">
                <a:latin typeface="+mn-ea"/>
                <a:ea typeface="+mn-ea"/>
              </a:rPr>
              <a:t>;</a:t>
            </a:r>
          </a:p>
          <a:p>
            <a:pPr eaLnBrk="1" hangingPunct="1">
              <a:lnSpc>
                <a:spcPts val="2200"/>
              </a:lnSpc>
              <a:defRPr/>
            </a:pPr>
            <a:r>
              <a:rPr lang="en-US" altLang="zh-CN" dirty="0">
                <a:latin typeface="+mn-ea"/>
                <a:ea typeface="+mn-ea"/>
              </a:rPr>
              <a:t>     </a:t>
            </a:r>
            <a:r>
              <a:rPr lang="zh-CN" altLang="en-US" dirty="0">
                <a:latin typeface="+mn-ea"/>
                <a:ea typeface="+mn-ea"/>
              </a:rPr>
              <a:t>调用正文编辑块</a:t>
            </a:r>
            <a:r>
              <a:rPr lang="en-US" altLang="zh-CN" dirty="0">
                <a:latin typeface="+mn-ea"/>
                <a:ea typeface="+mn-ea"/>
              </a:rPr>
              <a:t>;</a:t>
            </a:r>
          </a:p>
          <a:p>
            <a:pPr eaLnBrk="1" hangingPunct="1">
              <a:lnSpc>
                <a:spcPts val="2200"/>
              </a:lnSpc>
              <a:defRPr/>
            </a:pPr>
            <a:r>
              <a:rPr lang="en-US" altLang="zh-CN" dirty="0">
                <a:latin typeface="+mn-ea"/>
                <a:ea typeface="+mn-ea"/>
              </a:rPr>
              <a:t>     </a:t>
            </a:r>
            <a:r>
              <a:rPr lang="zh-CN" altLang="en-US" dirty="0">
                <a:latin typeface="+mn-ea"/>
                <a:ea typeface="+mn-ea"/>
              </a:rPr>
              <a:t>停止或再次初启</a:t>
            </a:r>
            <a:r>
              <a:rPr lang="en-US" altLang="zh-CN" dirty="0">
                <a:latin typeface="+mn-ea"/>
                <a:ea typeface="+mn-ea"/>
              </a:rPr>
              <a:t>;</a:t>
            </a:r>
          </a:p>
          <a:p>
            <a:pPr eaLnBrk="1" hangingPunct="1">
              <a:lnSpc>
                <a:spcPts val="2200"/>
              </a:lnSpc>
              <a:defRPr/>
            </a:pPr>
            <a:r>
              <a:rPr lang="en-US" altLang="zh-CN" dirty="0">
                <a:solidFill>
                  <a:srgbClr val="C00000"/>
                </a:solidFill>
                <a:latin typeface="+mn-ea"/>
                <a:ea typeface="+mn-ea"/>
              </a:rPr>
              <a:t>END TEST DRIVER</a:t>
            </a:r>
          </a:p>
          <a:p>
            <a:pPr eaLnBrk="1" hangingPunct="1">
              <a:lnSpc>
                <a:spcPts val="2200"/>
              </a:lnSpc>
              <a:defRPr/>
            </a:pPr>
            <a:endParaRPr lang="zh-CN" altLang="en-US" dirty="0">
              <a:latin typeface="+mn-ea"/>
              <a:ea typeface="+mn-ea"/>
            </a:endParaRPr>
          </a:p>
        </p:txBody>
      </p:sp>
    </p:spTree>
    <p:extLst>
      <p:ext uri="{BB962C8B-B14F-4D97-AF65-F5344CB8AC3E}">
        <p14:creationId xmlns:p14="http://schemas.microsoft.com/office/powerpoint/2010/main" val="72053148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3837584"/>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en-US" altLang="zh-CN" sz="2800" dirty="0">
                <a:latin typeface="+mn-ea"/>
              </a:rPr>
              <a:t> </a:t>
            </a:r>
            <a:r>
              <a:rPr lang="zh-CN" altLang="en-US" sz="2800" dirty="0">
                <a:latin typeface="+mn-ea"/>
              </a:rPr>
              <a:t>驱动程序和存根程序代表开销，也就是说，为了进行单元测试必须</a:t>
            </a:r>
            <a:r>
              <a:rPr lang="zh-CN" altLang="en-US" sz="2800" dirty="0">
                <a:solidFill>
                  <a:srgbClr val="FF0000"/>
                </a:solidFill>
                <a:latin typeface="+mn-ea"/>
              </a:rPr>
              <a:t>编写测试软件</a:t>
            </a:r>
            <a:r>
              <a:rPr lang="zh-CN" altLang="en-US" sz="2800" dirty="0">
                <a:latin typeface="+mn-ea"/>
              </a:rPr>
              <a:t>，但是通常并不把它们作为软件场频的一部分交给用户，许多模块不能用简单的测试软件充分测试，为了减少开销可以使用渐增式测试方法，在集成测试的过程中同时完成对模块的详尽测试。</a:t>
            </a:r>
            <a:endParaRPr lang="en-US" altLang="zh-CN" sz="2800" dirty="0">
              <a:latin typeface="+mn-ea"/>
            </a:endParaRPr>
          </a:p>
          <a:p>
            <a:pPr indent="612000">
              <a:lnSpc>
                <a:spcPts val="3600"/>
              </a:lnSpc>
              <a:spcBef>
                <a:spcPts val="600"/>
              </a:spcBef>
              <a:defRPr/>
            </a:pPr>
            <a:r>
              <a:rPr lang="zh-CN" altLang="en-US" sz="2800" dirty="0">
                <a:latin typeface="+mn-ea"/>
              </a:rPr>
              <a:t>模块的内聚程度高可以简化单元测试过程。如果每个模块只完成一种功能，则需要的测试方案数目将明显减少，模块中的错误也更容易预测和发现。</a:t>
            </a:r>
            <a:endParaRPr lang="en-US" altLang="zh-CN" sz="28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计算机测试</a:t>
            </a:r>
          </a:p>
        </p:txBody>
      </p:sp>
    </p:spTree>
    <p:extLst>
      <p:ext uri="{BB962C8B-B14F-4D97-AF65-F5344CB8AC3E}">
        <p14:creationId xmlns:p14="http://schemas.microsoft.com/office/powerpoint/2010/main" val="1862959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9" name="TextBox 8"/>
          <p:cNvSpPr txBox="1">
            <a:spLocks noChangeArrowheads="1"/>
          </p:cNvSpPr>
          <p:nvPr/>
        </p:nvSpPr>
        <p:spPr bwMode="auto">
          <a:xfrm>
            <a:off x="1420821" y="1374600"/>
            <a:ext cx="9720846" cy="1018031"/>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en-US" altLang="zh-CN" sz="3600" b="1" dirty="0"/>
              <a:t>6.</a:t>
            </a:r>
            <a:r>
              <a:rPr lang="zh-CN" altLang="en-US" sz="3600" b="1" dirty="0"/>
              <a:t>判断：模块的内聚化程度越低单元测试过程越简单。</a:t>
            </a:r>
            <a:endParaRPr lang="en-US" altLang="zh-CN" sz="3600" b="1"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提问</a:t>
            </a:r>
          </a:p>
        </p:txBody>
      </p:sp>
      <p:sp>
        <p:nvSpPr>
          <p:cNvPr id="12" name="TextBox 8">
            <a:extLst>
              <a:ext uri="{FF2B5EF4-FFF2-40B4-BE49-F238E27FC236}">
                <a16:creationId xmlns:a16="http://schemas.microsoft.com/office/drawing/2014/main" id="{6DB49B48-5C29-4D80-BB81-3B61FB506A7F}"/>
              </a:ext>
            </a:extLst>
          </p:cNvPr>
          <p:cNvSpPr txBox="1">
            <a:spLocks noChangeArrowheads="1"/>
          </p:cNvSpPr>
          <p:nvPr/>
        </p:nvSpPr>
        <p:spPr bwMode="auto">
          <a:xfrm>
            <a:off x="1420821" y="3150817"/>
            <a:ext cx="9720846" cy="1018031"/>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zh-CN" altLang="en-US" sz="3600" b="1" dirty="0"/>
              <a:t>答案：错误。</a:t>
            </a:r>
            <a:r>
              <a:rPr lang="zh-CN" altLang="en-US" sz="3600" b="1" dirty="0">
                <a:latin typeface="+mn-ea"/>
              </a:rPr>
              <a:t>模块的内聚程度高可以简化单元测试过程。</a:t>
            </a:r>
            <a:endParaRPr lang="en-US" altLang="zh-CN" sz="3600" b="1" dirty="0">
              <a:latin typeface="+mn-ea"/>
            </a:endParaRPr>
          </a:p>
        </p:txBody>
      </p:sp>
    </p:spTree>
    <p:extLst>
      <p:ext uri="{BB962C8B-B14F-4D97-AF65-F5344CB8AC3E}">
        <p14:creationId xmlns:p14="http://schemas.microsoft.com/office/powerpoint/2010/main" val="37089831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参考资料</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20981597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参考资料</a:t>
            </a:r>
          </a:p>
        </p:txBody>
      </p:sp>
      <p:sp>
        <p:nvSpPr>
          <p:cNvPr id="35" name="TextBox 34"/>
          <p:cNvSpPr txBox="1"/>
          <p:nvPr/>
        </p:nvSpPr>
        <p:spPr>
          <a:xfrm>
            <a:off x="877532" y="1481640"/>
            <a:ext cx="10905973" cy="2677656"/>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a:t>
            </a:r>
            <a:r>
              <a:rPr lang="en-US" altLang="zh-CN" sz="2800" dirty="0">
                <a:hlinkClick r:id="rId4"/>
              </a:rPr>
              <a:t>https://www.cnblogs.com/wingwyy511/p/3587720.html</a:t>
            </a:r>
            <a:endParaRPr lang="en-US" altLang="zh-CN" sz="2800" dirty="0"/>
          </a:p>
          <a:p>
            <a:r>
              <a:rPr lang="en-US" altLang="zh-CN" sz="2800" dirty="0"/>
              <a:t>【3】</a:t>
            </a:r>
            <a:r>
              <a:rPr lang="en-US" altLang="zh-CN" sz="2800" dirty="0">
                <a:latin typeface="+mn-ea"/>
              </a:rPr>
              <a:t>https://blog.csdn.net/vipshop_fin_dev/article/details/83048909 </a:t>
            </a:r>
          </a:p>
          <a:p>
            <a:r>
              <a:rPr lang="en-US" altLang="zh-CN" sz="2800" dirty="0"/>
              <a:t>【4】</a:t>
            </a:r>
            <a:r>
              <a:rPr lang="zh-CN" altLang="en-US" sz="2800" dirty="0"/>
              <a:t>软件工程基础课程</a:t>
            </a:r>
            <a:r>
              <a:rPr lang="en-US" altLang="zh-CN" sz="2800" dirty="0"/>
              <a:t>PPT 07</a:t>
            </a:r>
            <a:r>
              <a:rPr lang="zh-CN" altLang="en-US" sz="2800" dirty="0"/>
              <a:t>章 实现</a:t>
            </a:r>
            <a:r>
              <a:rPr lang="en-US" altLang="zh-CN" sz="2800" dirty="0"/>
              <a:t>(1)</a:t>
            </a:r>
          </a:p>
          <a:p>
            <a:endParaRPr lang="zh-CN" altLang="zh-CN" sz="2800" dirty="0"/>
          </a:p>
        </p:txBody>
      </p:sp>
    </p:spTree>
    <p:extLst>
      <p:ext uri="{BB962C8B-B14F-4D97-AF65-F5344CB8AC3E}">
        <p14:creationId xmlns:p14="http://schemas.microsoft.com/office/powerpoint/2010/main" val="335113582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小组分工</a:t>
            </a:r>
            <a:r>
              <a:rPr lang="en-US" altLang="zh-CN" sz="4400" dirty="0">
                <a:solidFill>
                  <a:prstClr val="black"/>
                </a:solidFill>
                <a:latin typeface="Arial" charset="0"/>
                <a:ea typeface="楷体_GB2312"/>
                <a:cs typeface="楷体_GB2312"/>
              </a:rPr>
              <a:t>&amp;</a:t>
            </a:r>
            <a:r>
              <a:rPr lang="zh-CN" altLang="en-US" sz="4400" dirty="0">
                <a:solidFill>
                  <a:prstClr val="black"/>
                </a:solidFill>
                <a:latin typeface="Arial" charset="0"/>
                <a:ea typeface="楷体_GB2312"/>
                <a:cs typeface="楷体_GB2312"/>
              </a:rPr>
              <a:t>评分</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3387028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作业分工</a:t>
            </a:r>
          </a:p>
        </p:txBody>
      </p:sp>
      <p:sp>
        <p:nvSpPr>
          <p:cNvPr id="35" name="TextBox 34"/>
          <p:cNvSpPr txBox="1"/>
          <p:nvPr/>
        </p:nvSpPr>
        <p:spPr>
          <a:xfrm>
            <a:off x="301841" y="1961925"/>
            <a:ext cx="11514338" cy="1384995"/>
          </a:xfrm>
          <a:prstGeom prst="rect">
            <a:avLst/>
          </a:prstGeom>
          <a:noFill/>
        </p:spPr>
        <p:txBody>
          <a:bodyPr wrap="square">
            <a:spAutoFit/>
          </a:bodyPr>
          <a:lstStyle/>
          <a:p>
            <a:pPr lvl="0"/>
            <a:r>
              <a:rPr lang="zh-CN" altLang="en-US" sz="2800" dirty="0"/>
              <a:t>孙文韬：</a:t>
            </a:r>
            <a:r>
              <a:rPr lang="en-US" altLang="zh-CN" sz="2800" dirty="0"/>
              <a:t>PPT</a:t>
            </a:r>
            <a:r>
              <a:rPr lang="zh-CN" altLang="en-US" sz="2800" dirty="0"/>
              <a:t>制作    评分：</a:t>
            </a:r>
            <a:r>
              <a:rPr lang="en-US" altLang="zh-CN" sz="2800" dirty="0"/>
              <a:t>88</a:t>
            </a:r>
            <a:r>
              <a:rPr lang="zh-CN" altLang="en-US" sz="2800" dirty="0"/>
              <a:t>（</a:t>
            </a:r>
            <a:r>
              <a:rPr lang="en-US" altLang="zh-CN" sz="2800" dirty="0"/>
              <a:t>100</a:t>
            </a:r>
            <a:r>
              <a:rPr lang="zh-CN" altLang="en-US" sz="2800" dirty="0"/>
              <a:t>）</a:t>
            </a:r>
          </a:p>
          <a:p>
            <a:pPr lvl="0"/>
            <a:r>
              <a:rPr lang="zh-CN" altLang="en-US" sz="2800" dirty="0"/>
              <a:t>沈路通：查找资料    评分：</a:t>
            </a:r>
            <a:r>
              <a:rPr lang="en-US" altLang="zh-CN" sz="2800" dirty="0"/>
              <a:t>80</a:t>
            </a:r>
            <a:r>
              <a:rPr lang="zh-CN" altLang="en-US" sz="2800" dirty="0"/>
              <a:t>（</a:t>
            </a:r>
            <a:r>
              <a:rPr lang="en-US" altLang="zh-CN" sz="2800" dirty="0"/>
              <a:t>100</a:t>
            </a:r>
            <a:r>
              <a:rPr lang="zh-CN" altLang="en-US" sz="2800" dirty="0"/>
              <a:t>）</a:t>
            </a:r>
          </a:p>
          <a:p>
            <a:pPr lvl="0"/>
            <a:r>
              <a:rPr lang="zh-CN" altLang="en-US" sz="2800" dirty="0"/>
              <a:t>韩旭：查找资料    评分：</a:t>
            </a:r>
            <a:r>
              <a:rPr lang="en-US" altLang="zh-CN" sz="2800" dirty="0"/>
              <a:t>84</a:t>
            </a:r>
            <a:r>
              <a:rPr lang="zh-CN" altLang="en-US" sz="2800" dirty="0"/>
              <a:t>（</a:t>
            </a:r>
            <a:r>
              <a:rPr lang="en-US" altLang="zh-CN" sz="2800" dirty="0"/>
              <a:t>100</a:t>
            </a:r>
            <a:r>
              <a:rPr lang="zh-CN" altLang="en-US" sz="2800" dirty="0"/>
              <a:t>）</a:t>
            </a:r>
            <a:endParaRPr lang="zh-CN" altLang="zh-CN" sz="2800" dirty="0"/>
          </a:p>
        </p:txBody>
      </p:sp>
      <p:pic>
        <p:nvPicPr>
          <p:cNvPr id="6" name="图片 5">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430353" y="3385473"/>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3103024"/>
          </a:xfrm>
          <a:prstGeom prst="rect">
            <a:avLst/>
          </a:prstGeom>
          <a:noFill/>
          <a:ln w="9525">
            <a:noFill/>
            <a:miter lim="800000"/>
            <a:headEnd/>
            <a:tailEnd/>
          </a:ln>
        </p:spPr>
        <p:txBody>
          <a:bodyPr wrap="square" lIns="85977" tIns="42987" rIns="85977" bIns="42987">
            <a:spAutoFit/>
          </a:bodyPr>
          <a:lstStyle/>
          <a:p>
            <a:pPr>
              <a:buSzPct val="70000"/>
              <a:defRPr/>
            </a:pPr>
            <a:r>
              <a:rPr lang="en-US" altLang="zh-CN" sz="2800" dirty="0">
                <a:latin typeface="+mn-ea"/>
              </a:rPr>
              <a:t>	</a:t>
            </a:r>
            <a:r>
              <a:rPr lang="zh-CN" altLang="en-US" sz="2800" dirty="0">
                <a:latin typeface="+mn-ea"/>
              </a:rPr>
              <a:t>单元测试是</a:t>
            </a:r>
            <a:r>
              <a:rPr lang="zh-CN" altLang="en-US" sz="2800" dirty="0">
                <a:solidFill>
                  <a:srgbClr val="FF0000"/>
                </a:solidFill>
                <a:latin typeface="+mn-ea"/>
              </a:rPr>
              <a:t>对软件中的最小可测试单元进行检查和验证</a:t>
            </a:r>
            <a:r>
              <a:rPr lang="zh-CN" altLang="en-US" sz="2800" dirty="0">
                <a:latin typeface="+mn-ea"/>
              </a:rPr>
              <a:t>。是开发者编写的一小段代码，用于检验被测代码的一个很小的、很明确的功能是否正确。通常而言，一个单元测试是用于判断某个特定条件（或者场景）下某个特定函数的行为。执行单元测试是为了</a:t>
            </a:r>
            <a:r>
              <a:rPr lang="zh-CN" altLang="en-US" sz="2800" dirty="0">
                <a:solidFill>
                  <a:srgbClr val="FF0000"/>
                </a:solidFill>
                <a:latin typeface="+mn-ea"/>
              </a:rPr>
              <a:t>证明某段代码的行为确实和开发者所期望的一致</a:t>
            </a:r>
            <a:r>
              <a:rPr lang="zh-CN" altLang="en-US" sz="2800" dirty="0">
                <a:latin typeface="+mn-ea"/>
              </a:rPr>
              <a:t>，使用单元测试这个简单有效的技术就是为了令代码变得更加完美。</a:t>
            </a:r>
          </a:p>
        </p:txBody>
      </p:sp>
      <p:sp>
        <p:nvSpPr>
          <p:cNvPr id="8" name="圆角矩形 14"/>
          <p:cNvSpPr/>
          <p:nvPr/>
        </p:nvSpPr>
        <p:spPr>
          <a:xfrm>
            <a:off x="46336" y="118139"/>
            <a:ext cx="239520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a:solidFill>
                  <a:prstClr val="white"/>
                </a:solidFill>
                <a:latin typeface="微软雅黑" pitchFamily="34" charset="-122"/>
                <a:ea typeface="微软雅黑" pitchFamily="34" charset="-122"/>
              </a:rPr>
              <a:t>何谓单元测试</a:t>
            </a:r>
            <a:r>
              <a:rPr lang="en-US" altLang="zh-CN" sz="2400" b="1" baseline="30000" dirty="0">
                <a:solidFill>
                  <a:prstClr val="white"/>
                </a:solidFill>
                <a:latin typeface="微软雅黑" pitchFamily="34" charset="-122"/>
                <a:ea typeface="微软雅黑" pitchFamily="34" charset="-122"/>
              </a:rPr>
              <a:t>【2】</a:t>
            </a:r>
            <a:endParaRPr lang="zh-CN" altLang="en-US" sz="2400" b="1" baseline="300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20892621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826573"/>
          </a:xfrm>
          <a:prstGeom prst="rect">
            <a:avLst/>
          </a:prstGeom>
          <a:noFill/>
          <a:ln w="9525">
            <a:noFill/>
            <a:miter lim="800000"/>
            <a:headEnd/>
            <a:tailEnd/>
          </a:ln>
        </p:spPr>
        <p:txBody>
          <a:bodyPr wrap="square" lIns="85977" tIns="42987" rIns="85977" bIns="42987">
            <a:spAutoFit/>
          </a:bodyPr>
          <a:lstStyle/>
          <a:p>
            <a:pPr>
              <a:buSzPct val="70000"/>
              <a:defRPr/>
            </a:pPr>
            <a:r>
              <a:rPr lang="en-US" altLang="zh-CN" sz="2800" dirty="0">
                <a:latin typeface="+mn-ea"/>
              </a:rPr>
              <a:t>1.</a:t>
            </a:r>
            <a:r>
              <a:rPr lang="zh-CN" altLang="en-US" sz="2800" dirty="0">
                <a:latin typeface="+mn-ea"/>
              </a:rPr>
              <a:t>为了提高软件开发效率和质量 。</a:t>
            </a:r>
          </a:p>
          <a:p>
            <a:pPr>
              <a:buSzPct val="70000"/>
              <a:defRPr/>
            </a:pPr>
            <a:endParaRPr lang="zh-CN" altLang="en-US" sz="2800" dirty="0">
              <a:latin typeface="+mn-ea"/>
            </a:endParaRPr>
          </a:p>
          <a:p>
            <a:pPr>
              <a:buSzPct val="70000"/>
              <a:defRPr/>
            </a:pPr>
            <a:r>
              <a:rPr lang="en-US" altLang="zh-CN" sz="2800" dirty="0">
                <a:latin typeface="+mn-ea"/>
              </a:rPr>
              <a:t>2.</a:t>
            </a:r>
            <a:r>
              <a:rPr lang="zh-CN" altLang="en-US" sz="2800" dirty="0">
                <a:latin typeface="+mn-ea"/>
              </a:rPr>
              <a:t>统一单元测试风格 。</a:t>
            </a:r>
          </a:p>
          <a:p>
            <a:pPr>
              <a:buSzPct val="70000"/>
              <a:defRPr/>
            </a:pPr>
            <a:endParaRPr lang="zh-CN" altLang="en-US" sz="2800" dirty="0">
              <a:latin typeface="+mn-ea"/>
            </a:endParaRPr>
          </a:p>
          <a:p>
            <a:pPr>
              <a:buSzPct val="70000"/>
              <a:defRPr/>
            </a:pPr>
            <a:r>
              <a:rPr lang="en-US" altLang="zh-CN" sz="2800" dirty="0">
                <a:latin typeface="+mn-ea"/>
              </a:rPr>
              <a:t>3.</a:t>
            </a:r>
            <a:r>
              <a:rPr lang="zh-CN" altLang="en-US" sz="2800" dirty="0">
                <a:latin typeface="+mn-ea"/>
              </a:rPr>
              <a:t>保证文档与单元。</a:t>
            </a:r>
          </a:p>
          <a:p>
            <a:pPr>
              <a:buSzPct val="70000"/>
              <a:defRPr/>
            </a:pPr>
            <a:endParaRPr lang="zh-CN" altLang="en-US" sz="2800" dirty="0">
              <a:latin typeface="+mn-ea"/>
            </a:endParaRPr>
          </a:p>
          <a:p>
            <a:pPr>
              <a:buSzPct val="70000"/>
              <a:defRPr/>
            </a:pPr>
            <a:r>
              <a:rPr lang="en-US" altLang="zh-CN" sz="2800" dirty="0">
                <a:latin typeface="+mn-ea"/>
              </a:rPr>
              <a:t>4.</a:t>
            </a:r>
            <a:r>
              <a:rPr lang="zh-CN" altLang="en-US" sz="2800" dirty="0">
                <a:latin typeface="+mn-ea"/>
              </a:rPr>
              <a:t>测试编码的一致性 。</a:t>
            </a:r>
          </a:p>
          <a:p>
            <a:pPr>
              <a:buSzPct val="70000"/>
              <a:defRPr/>
            </a:pPr>
            <a:endParaRPr lang="zh-CN" altLang="en-US" sz="2800" dirty="0">
              <a:latin typeface="+mn-ea"/>
            </a:endParaRPr>
          </a:p>
          <a:p>
            <a:pPr>
              <a:buSzPct val="70000"/>
              <a:defRPr/>
            </a:pPr>
            <a:r>
              <a:rPr lang="en-US" altLang="zh-CN" sz="2800" dirty="0">
                <a:latin typeface="+mn-ea"/>
              </a:rPr>
              <a:t>5.</a:t>
            </a:r>
            <a:r>
              <a:rPr lang="zh-CN" altLang="en-US" sz="2800" dirty="0">
                <a:latin typeface="+mn-ea"/>
              </a:rPr>
              <a:t>方便开发人员进行单元测试的开发 。</a:t>
            </a:r>
          </a:p>
          <a:p>
            <a:pPr>
              <a:buSzPct val="70000"/>
              <a:defRPr/>
            </a:pPr>
            <a:endParaRPr lang="zh-CN" altLang="en-US" sz="2800" dirty="0">
              <a:latin typeface="+mn-ea"/>
            </a:endParaRPr>
          </a:p>
          <a:p>
            <a:pPr>
              <a:buSzPct val="70000"/>
              <a:defRPr/>
            </a:pPr>
            <a:r>
              <a:rPr lang="en-US" altLang="zh-CN" sz="2800" dirty="0">
                <a:latin typeface="+mn-ea"/>
              </a:rPr>
              <a:t>6.</a:t>
            </a:r>
            <a:r>
              <a:rPr lang="zh-CN" altLang="en-US" sz="2800" dirty="0">
                <a:latin typeface="+mn-ea"/>
              </a:rPr>
              <a:t>使单元测试能够有效正常的自动执行。</a:t>
            </a:r>
          </a:p>
        </p:txBody>
      </p:sp>
      <p:sp>
        <p:nvSpPr>
          <p:cNvPr id="8" name="圆角矩形 14"/>
          <p:cNvSpPr/>
          <p:nvPr/>
        </p:nvSpPr>
        <p:spPr>
          <a:xfrm>
            <a:off x="46336" y="118139"/>
            <a:ext cx="239520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单元测试的目的</a:t>
            </a:r>
            <a:endParaRPr lang="zh-CN" altLang="en-US" sz="2400" b="1" baseline="300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98367201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3964798"/>
          </a:xfrm>
          <a:prstGeom prst="rect">
            <a:avLst/>
          </a:prstGeom>
          <a:noFill/>
          <a:ln w="9525">
            <a:noFill/>
            <a:miter lim="800000"/>
            <a:headEnd/>
            <a:tailEnd/>
          </a:ln>
        </p:spPr>
        <p:txBody>
          <a:bodyPr wrap="square" lIns="85977" tIns="42987" rIns="85977" bIns="42987">
            <a:spAutoFit/>
          </a:bodyPr>
          <a:lstStyle/>
          <a:p>
            <a:pPr>
              <a:buSzPct val="70000"/>
              <a:buFont typeface="Wingdings" panose="05000000000000000000" pitchFamily="2" charset="2"/>
              <a:buChar char="l"/>
              <a:defRPr/>
            </a:pPr>
            <a:r>
              <a:rPr lang="zh-CN" altLang="zh-CN" sz="2800" dirty="0">
                <a:latin typeface="+mn-ea"/>
              </a:rPr>
              <a:t>单元测试集中检测软件设计的</a:t>
            </a:r>
            <a:r>
              <a:rPr lang="zh-CN" altLang="zh-CN" sz="2800" dirty="0">
                <a:solidFill>
                  <a:srgbClr val="FF0000"/>
                </a:solidFill>
                <a:latin typeface="+mn-ea"/>
              </a:rPr>
              <a:t>最小单元</a:t>
            </a:r>
            <a:r>
              <a:rPr lang="zh-CN" altLang="zh-CN" sz="2800" dirty="0">
                <a:latin typeface="+mn-ea"/>
              </a:rPr>
              <a:t>——模块。</a:t>
            </a:r>
            <a:endParaRPr lang="en-US" altLang="zh-CN" sz="2800" dirty="0">
              <a:latin typeface="+mn-ea"/>
            </a:endParaRPr>
          </a:p>
          <a:p>
            <a:pPr>
              <a:buSzPct val="70000"/>
              <a:buFont typeface="Wingdings" panose="05000000000000000000" pitchFamily="2" charset="2"/>
              <a:buChar char="l"/>
              <a:defRPr/>
            </a:pPr>
            <a:r>
              <a:rPr lang="zh-CN" altLang="zh-CN" sz="2800" dirty="0">
                <a:latin typeface="+mn-ea"/>
              </a:rPr>
              <a:t>单元测试和编码属于软件过程的同一个阶段。</a:t>
            </a:r>
            <a:endParaRPr lang="en-US" altLang="zh-CN" sz="2800" dirty="0">
              <a:latin typeface="+mn-ea"/>
            </a:endParaRPr>
          </a:p>
          <a:p>
            <a:pPr>
              <a:buSzPct val="70000"/>
              <a:buFont typeface="Wingdings" panose="05000000000000000000" pitchFamily="2" charset="2"/>
              <a:buChar char="l"/>
              <a:defRPr/>
            </a:pPr>
            <a:r>
              <a:rPr lang="zh-CN" altLang="en-US" sz="2800" dirty="0">
                <a:latin typeface="+mn-ea"/>
              </a:rPr>
              <a:t>在编写出</a:t>
            </a:r>
            <a:r>
              <a:rPr lang="zh-CN" altLang="zh-CN" sz="2800" dirty="0">
                <a:latin typeface="+mn-ea"/>
              </a:rPr>
              <a:t>源程序代码</a:t>
            </a:r>
            <a:r>
              <a:rPr lang="zh-CN" altLang="en-US" sz="2800" dirty="0">
                <a:latin typeface="+mn-ea"/>
              </a:rPr>
              <a:t>并</a:t>
            </a:r>
            <a:r>
              <a:rPr lang="zh-CN" altLang="zh-CN" sz="2800" dirty="0">
                <a:latin typeface="+mn-ea"/>
              </a:rPr>
              <a:t>通过</a:t>
            </a:r>
            <a:r>
              <a:rPr lang="zh-CN" altLang="en-US" sz="2800" dirty="0">
                <a:latin typeface="+mn-ea"/>
              </a:rPr>
              <a:t>了</a:t>
            </a:r>
            <a:r>
              <a:rPr lang="zh-CN" altLang="zh-CN" sz="2800" dirty="0">
                <a:latin typeface="+mn-ea"/>
              </a:rPr>
              <a:t>编译程序的语法检查后，</a:t>
            </a:r>
            <a:r>
              <a:rPr lang="zh-CN" altLang="en-US" sz="2800" dirty="0">
                <a:latin typeface="+mn-ea"/>
              </a:rPr>
              <a:t>就</a:t>
            </a:r>
            <a:r>
              <a:rPr lang="zh-CN" altLang="zh-CN" sz="2800" dirty="0">
                <a:latin typeface="+mn-ea"/>
              </a:rPr>
              <a:t>可以用详细设计描述作指南，对重要的执行通路进行测试，以便发现模块内部的错误</a:t>
            </a:r>
            <a:r>
              <a:rPr lang="zh-CN" altLang="en-US" sz="2800" dirty="0">
                <a:latin typeface="+mn-ea"/>
              </a:rPr>
              <a:t>。</a:t>
            </a:r>
            <a:endParaRPr lang="en-US" altLang="zh-CN" sz="2800" dirty="0">
              <a:latin typeface="+mn-ea"/>
            </a:endParaRPr>
          </a:p>
          <a:p>
            <a:pPr>
              <a:buSzPct val="70000"/>
              <a:buFont typeface="Wingdings" panose="05000000000000000000" pitchFamily="2" charset="2"/>
              <a:buChar char="l"/>
              <a:defRPr/>
            </a:pPr>
            <a:r>
              <a:rPr lang="zh-CN" altLang="zh-CN" sz="2800" dirty="0">
                <a:latin typeface="+mn-ea"/>
              </a:rPr>
              <a:t>可以应用</a:t>
            </a:r>
            <a:r>
              <a:rPr lang="zh-CN" altLang="zh-CN" sz="2800" dirty="0">
                <a:solidFill>
                  <a:srgbClr val="FF0000"/>
                </a:solidFill>
                <a:latin typeface="+mn-ea"/>
              </a:rPr>
              <a:t>人工测试</a:t>
            </a:r>
            <a:r>
              <a:rPr lang="zh-CN" altLang="zh-CN" sz="2800" dirty="0">
                <a:latin typeface="+mn-ea"/>
              </a:rPr>
              <a:t>和</a:t>
            </a:r>
            <a:r>
              <a:rPr lang="zh-CN" altLang="zh-CN" sz="2800" dirty="0">
                <a:solidFill>
                  <a:srgbClr val="FF0000"/>
                </a:solidFill>
                <a:latin typeface="+mn-ea"/>
              </a:rPr>
              <a:t>计算机测试</a:t>
            </a:r>
            <a:r>
              <a:rPr lang="zh-CN" altLang="zh-CN" sz="2800" dirty="0">
                <a:latin typeface="+mn-ea"/>
              </a:rPr>
              <a:t>这样两种不同类型的测试方法，完成单元测试工作。</a:t>
            </a:r>
            <a:endParaRPr lang="en-US" altLang="zh-CN" sz="2800" dirty="0">
              <a:latin typeface="+mn-ea"/>
            </a:endParaRPr>
          </a:p>
          <a:p>
            <a:pPr>
              <a:buSzPct val="70000"/>
              <a:buFont typeface="Wingdings" panose="05000000000000000000" pitchFamily="2" charset="2"/>
              <a:buChar char="l"/>
              <a:defRPr/>
            </a:pPr>
            <a:r>
              <a:rPr lang="zh-CN" altLang="en-US" sz="2800" dirty="0">
                <a:latin typeface="+mn-ea"/>
              </a:rPr>
              <a:t>通常，</a:t>
            </a:r>
            <a:r>
              <a:rPr lang="zh-CN" altLang="zh-CN" sz="2800" dirty="0">
                <a:latin typeface="+mn-ea"/>
              </a:rPr>
              <a:t>单元测试主要使用</a:t>
            </a:r>
            <a:r>
              <a:rPr lang="zh-CN" altLang="zh-CN" sz="2800" dirty="0">
                <a:solidFill>
                  <a:srgbClr val="FF0000"/>
                </a:solidFill>
                <a:latin typeface="+mn-ea"/>
              </a:rPr>
              <a:t>白盒测试技术</a:t>
            </a:r>
            <a:r>
              <a:rPr lang="zh-CN" altLang="zh-CN" sz="2800" dirty="0">
                <a:latin typeface="+mn-ea"/>
              </a:rPr>
              <a:t>，而且对多个模块的测试可以并行地进行。</a:t>
            </a:r>
            <a:endParaRPr lang="zh-CN" altLang="en-US" sz="2800"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单元测试</a:t>
            </a:r>
          </a:p>
        </p:txBody>
      </p:sp>
    </p:spTree>
    <p:extLst>
      <p:ext uri="{BB962C8B-B14F-4D97-AF65-F5344CB8AC3E}">
        <p14:creationId xmlns:p14="http://schemas.microsoft.com/office/powerpoint/2010/main" val="18280401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9" name="TextBox 8"/>
          <p:cNvSpPr txBox="1">
            <a:spLocks noChangeArrowheads="1"/>
          </p:cNvSpPr>
          <p:nvPr/>
        </p:nvSpPr>
        <p:spPr bwMode="auto">
          <a:xfrm>
            <a:off x="1420821" y="1374600"/>
            <a:ext cx="9720846" cy="1031752"/>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en-US" altLang="zh-CN" sz="3600" b="1" dirty="0"/>
              <a:t>1.</a:t>
            </a:r>
            <a:r>
              <a:rPr lang="zh-CN" altLang="en-US" sz="3600" b="1" dirty="0"/>
              <a:t>问：单元测试集中检测软件设计的最小单元是什么？</a:t>
            </a:r>
            <a:endParaRPr lang="en-US" altLang="zh-CN" sz="3600" b="1" dirty="0">
              <a:latin typeface="+mn-ea"/>
            </a:endParaRP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提问</a:t>
            </a:r>
          </a:p>
        </p:txBody>
      </p:sp>
      <p:sp>
        <p:nvSpPr>
          <p:cNvPr id="12" name="TextBox 8">
            <a:extLst>
              <a:ext uri="{FF2B5EF4-FFF2-40B4-BE49-F238E27FC236}">
                <a16:creationId xmlns:a16="http://schemas.microsoft.com/office/drawing/2014/main" id="{6DB49B48-5C29-4D80-BB81-3B61FB506A7F}"/>
              </a:ext>
            </a:extLst>
          </p:cNvPr>
          <p:cNvSpPr txBox="1">
            <a:spLocks noChangeArrowheads="1"/>
          </p:cNvSpPr>
          <p:nvPr/>
        </p:nvSpPr>
        <p:spPr bwMode="auto">
          <a:xfrm>
            <a:off x="1420821" y="3150817"/>
            <a:ext cx="9720846" cy="556366"/>
          </a:xfrm>
          <a:prstGeom prst="rect">
            <a:avLst/>
          </a:prstGeom>
          <a:noFill/>
          <a:ln w="9525">
            <a:noFill/>
            <a:miter lim="800000"/>
            <a:headEnd/>
            <a:tailEnd/>
          </a:ln>
        </p:spPr>
        <p:txBody>
          <a:bodyPr wrap="square" lIns="85977" tIns="42987" rIns="85977" bIns="42987">
            <a:spAutoFit/>
          </a:bodyPr>
          <a:lstStyle/>
          <a:p>
            <a:pPr indent="612000">
              <a:lnSpc>
                <a:spcPts val="3600"/>
              </a:lnSpc>
              <a:spcBef>
                <a:spcPts val="600"/>
              </a:spcBef>
              <a:defRPr/>
            </a:pPr>
            <a:r>
              <a:rPr lang="zh-CN" altLang="en-US" sz="3600" b="1" dirty="0"/>
              <a:t>答案：模块。</a:t>
            </a:r>
            <a:endParaRPr lang="en-US" altLang="zh-CN" sz="3600" b="1" dirty="0">
              <a:latin typeface="+mn-ea"/>
            </a:endParaRPr>
          </a:p>
        </p:txBody>
      </p:sp>
    </p:spTree>
    <p:extLst>
      <p:ext uri="{BB962C8B-B14F-4D97-AF65-F5344CB8AC3E}">
        <p14:creationId xmlns:p14="http://schemas.microsoft.com/office/powerpoint/2010/main" val="340803294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测试重点</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3354297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dirty="0">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5049454"/>
          </a:xfrm>
          <a:prstGeom prst="rect">
            <a:avLst/>
          </a:prstGeom>
          <a:noFill/>
          <a:ln w="9525">
            <a:noFill/>
            <a:miter lim="800000"/>
            <a:headEnd/>
            <a:tailEnd/>
          </a:ln>
        </p:spPr>
        <p:txBody>
          <a:bodyPr wrap="square" lIns="85977" tIns="42987" rIns="85977" bIns="42987">
            <a:spAutoFit/>
          </a:bodyPr>
          <a:lstStyle/>
          <a:p>
            <a:pPr>
              <a:lnSpc>
                <a:spcPts val="3400"/>
              </a:lnSpc>
              <a:spcBef>
                <a:spcPts val="600"/>
              </a:spcBef>
              <a:defRPr/>
            </a:pPr>
            <a:r>
              <a:rPr lang="en-US" altLang="zh-CN" sz="2800" dirty="0">
                <a:latin typeface="+mn-ea"/>
              </a:rPr>
              <a:t> </a:t>
            </a:r>
            <a:r>
              <a:rPr lang="zh-CN" altLang="zh-CN" sz="2800" dirty="0">
                <a:latin typeface="+mn-ea"/>
              </a:rPr>
              <a:t>在单元测试期间着重从</a:t>
            </a:r>
            <a:r>
              <a:rPr lang="zh-CN" altLang="en-US" sz="2800" dirty="0">
                <a:latin typeface="+mn-ea"/>
              </a:rPr>
              <a:t>以下</a:t>
            </a:r>
            <a:r>
              <a:rPr lang="en-US" altLang="zh-CN" sz="2800" dirty="0">
                <a:latin typeface="+mn-ea"/>
              </a:rPr>
              <a:t>5</a:t>
            </a:r>
            <a:r>
              <a:rPr lang="zh-CN" altLang="zh-CN" sz="2800" dirty="0">
                <a:latin typeface="+mn-ea"/>
              </a:rPr>
              <a:t>个方面对模块进行测试。</a:t>
            </a:r>
            <a:r>
              <a:rPr lang="en-US" altLang="zh-CN" sz="2800" dirty="0">
                <a:latin typeface="+mn-ea"/>
              </a:rPr>
              <a:t> </a:t>
            </a:r>
          </a:p>
          <a:p>
            <a:pPr>
              <a:lnSpc>
                <a:spcPts val="3400"/>
              </a:lnSpc>
              <a:spcBef>
                <a:spcPts val="600"/>
              </a:spcBef>
              <a:defRPr/>
            </a:pPr>
            <a:r>
              <a:rPr lang="en-US" altLang="zh-CN" sz="2800" b="1" dirty="0">
                <a:latin typeface="+mn-ea"/>
              </a:rPr>
              <a:t>   </a:t>
            </a:r>
          </a:p>
          <a:p>
            <a:pPr>
              <a:lnSpc>
                <a:spcPts val="3400"/>
              </a:lnSpc>
              <a:spcBef>
                <a:spcPts val="600"/>
              </a:spcBef>
              <a:defRPr/>
            </a:pPr>
            <a:r>
              <a:rPr lang="zh-CN" altLang="en-US" sz="4400" b="1" dirty="0">
                <a:latin typeface="+mn-ea"/>
              </a:rPr>
              <a:t>模块接口</a:t>
            </a:r>
            <a:endParaRPr lang="en-US" altLang="zh-CN" sz="4400" b="1" dirty="0">
              <a:latin typeface="+mn-ea"/>
            </a:endParaRPr>
          </a:p>
          <a:p>
            <a:pPr>
              <a:lnSpc>
                <a:spcPts val="3400"/>
              </a:lnSpc>
              <a:spcBef>
                <a:spcPts val="600"/>
              </a:spcBef>
              <a:defRPr/>
            </a:pPr>
            <a:endParaRPr lang="en-US" altLang="zh-CN" sz="2800" b="1" dirty="0">
              <a:latin typeface="+mn-ea"/>
            </a:endParaRPr>
          </a:p>
          <a:p>
            <a:pPr indent="457200">
              <a:lnSpc>
                <a:spcPts val="3400"/>
              </a:lnSpc>
              <a:spcBef>
                <a:spcPts val="600"/>
              </a:spcBef>
              <a:defRPr/>
            </a:pPr>
            <a:r>
              <a:rPr lang="zh-CN" altLang="en-US" sz="2800" dirty="0">
                <a:latin typeface="+mn-ea"/>
              </a:rPr>
              <a:t>   首先应该对</a:t>
            </a:r>
            <a:r>
              <a:rPr lang="zh-CN" altLang="en-US" sz="2800" dirty="0">
                <a:solidFill>
                  <a:srgbClr val="FF0000"/>
                </a:solidFill>
                <a:latin typeface="+mn-ea"/>
              </a:rPr>
              <a:t>模块接口的数据流</a:t>
            </a:r>
            <a:r>
              <a:rPr lang="zh-CN" altLang="en-US" sz="2800" dirty="0">
                <a:latin typeface="+mn-ea"/>
              </a:rPr>
              <a:t>进行测试，如果数据不能正确地进出，所有其他测试都是不切实际的。</a:t>
            </a:r>
            <a:endParaRPr lang="en-US" altLang="zh-CN" sz="2800" dirty="0">
              <a:latin typeface="+mn-ea"/>
            </a:endParaRPr>
          </a:p>
          <a:p>
            <a:pPr indent="457200">
              <a:lnSpc>
                <a:spcPts val="3400"/>
              </a:lnSpc>
              <a:spcBef>
                <a:spcPts val="600"/>
              </a:spcBef>
              <a:defRPr/>
            </a:pPr>
            <a:r>
              <a:rPr lang="zh-CN" altLang="zh-CN" sz="2800" dirty="0">
                <a:latin typeface="+mn-ea"/>
              </a:rPr>
              <a:t>对模块接口进行测试时主要检查</a:t>
            </a:r>
            <a:r>
              <a:rPr lang="zh-CN" altLang="en-US" sz="2800" dirty="0">
                <a:latin typeface="+mn-ea"/>
              </a:rPr>
              <a:t>下述</a:t>
            </a:r>
            <a:r>
              <a:rPr lang="zh-CN" altLang="zh-CN" sz="2800" dirty="0">
                <a:latin typeface="+mn-ea"/>
              </a:rPr>
              <a:t>几个方面：</a:t>
            </a:r>
            <a:endParaRPr lang="en-US" altLang="zh-CN" sz="2800" dirty="0">
              <a:latin typeface="+mn-ea"/>
            </a:endParaRPr>
          </a:p>
          <a:p>
            <a:pPr marL="576000" indent="457200">
              <a:lnSpc>
                <a:spcPts val="3400"/>
              </a:lnSpc>
              <a:spcBef>
                <a:spcPts val="600"/>
              </a:spcBef>
              <a:buSzPct val="70000"/>
              <a:buFont typeface="Wingdings" panose="05000000000000000000" pitchFamily="2" charset="2"/>
              <a:buChar char="l"/>
              <a:defRPr/>
            </a:pPr>
            <a:r>
              <a:rPr lang="zh-CN" altLang="zh-CN" sz="2800" dirty="0">
                <a:latin typeface="+mn-ea"/>
              </a:rPr>
              <a:t>参数的数目、次序、属性或单位系统与变元是否一致；</a:t>
            </a:r>
            <a:endParaRPr lang="en-US" altLang="zh-CN" sz="2800" dirty="0">
              <a:latin typeface="+mn-ea"/>
            </a:endParaRPr>
          </a:p>
          <a:p>
            <a:pPr marL="576000" indent="457200">
              <a:lnSpc>
                <a:spcPts val="3400"/>
              </a:lnSpc>
              <a:spcBef>
                <a:spcPts val="600"/>
              </a:spcBef>
              <a:buSzPct val="70000"/>
              <a:buFont typeface="Wingdings" panose="05000000000000000000" pitchFamily="2" charset="2"/>
              <a:buChar char="l"/>
              <a:defRPr/>
            </a:pPr>
            <a:r>
              <a:rPr lang="zh-CN" altLang="zh-CN" sz="2800" dirty="0">
                <a:latin typeface="+mn-ea"/>
              </a:rPr>
              <a:t>是否修改了只作输入用的变元；</a:t>
            </a:r>
            <a:endParaRPr lang="en-US" altLang="zh-CN" sz="2800" dirty="0">
              <a:latin typeface="+mn-ea"/>
            </a:endParaRPr>
          </a:p>
          <a:p>
            <a:pPr marL="576000" indent="457200">
              <a:lnSpc>
                <a:spcPts val="3400"/>
              </a:lnSpc>
              <a:spcBef>
                <a:spcPts val="600"/>
              </a:spcBef>
              <a:buSzPct val="70000"/>
              <a:buFont typeface="Wingdings" panose="05000000000000000000" pitchFamily="2" charset="2"/>
              <a:buChar char="l"/>
              <a:defRPr/>
            </a:pPr>
            <a:r>
              <a:rPr lang="zh-CN" altLang="zh-CN" sz="2800" dirty="0">
                <a:latin typeface="+mn-ea"/>
              </a:rPr>
              <a:t>全局变量的定义和用法在各个模块中是否一致。</a:t>
            </a:r>
            <a:endParaRPr lang="zh-CN" altLang="en-US" sz="2800" dirty="0"/>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测试重点</a:t>
            </a:r>
          </a:p>
        </p:txBody>
      </p:sp>
      <p:grpSp>
        <p:nvGrpSpPr>
          <p:cNvPr id="6" name="组合 5">
            <a:extLst>
              <a:ext uri="{FF2B5EF4-FFF2-40B4-BE49-F238E27FC236}">
                <a16:creationId xmlns:a16="http://schemas.microsoft.com/office/drawing/2014/main" id="{779AB1CC-B38E-49A9-AB7F-666B4E59F19B}"/>
              </a:ext>
            </a:extLst>
          </p:cNvPr>
          <p:cNvGrpSpPr/>
          <p:nvPr/>
        </p:nvGrpSpPr>
        <p:grpSpPr>
          <a:xfrm>
            <a:off x="620360" y="1730362"/>
            <a:ext cx="904156" cy="904377"/>
            <a:chOff x="6409426" y="2394908"/>
            <a:chExt cx="962086" cy="962084"/>
          </a:xfrm>
          <a:solidFill>
            <a:schemeClr val="accent1"/>
          </a:solidFill>
        </p:grpSpPr>
        <p:sp>
          <p:nvSpPr>
            <p:cNvPr id="7" name="椭圆 6">
              <a:extLst>
                <a:ext uri="{FF2B5EF4-FFF2-40B4-BE49-F238E27FC236}">
                  <a16:creationId xmlns:a16="http://schemas.microsoft.com/office/drawing/2014/main" id="{94C9A2E0-9B21-467A-8EC0-B370AF9D00D7}"/>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0" name="TextBox 60">
              <a:extLst>
                <a:ext uri="{FF2B5EF4-FFF2-40B4-BE49-F238E27FC236}">
                  <a16:creationId xmlns:a16="http://schemas.microsoft.com/office/drawing/2014/main" id="{50ABC335-73FE-489D-AD5D-822EC17B3B60}"/>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23170263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21"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2170</Words>
  <Application>Microsoft Office PowerPoint</Application>
  <PresentationFormat>宽屏</PresentationFormat>
  <Paragraphs>208</Paragraphs>
  <Slides>37</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等线 Light</vt:lpstr>
      <vt:lpstr>宋体</vt:lpstr>
      <vt:lpstr>微软雅黑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文韬 孙</dc:creator>
  <cp:lastModifiedBy>文韬 孙</cp:lastModifiedBy>
  <cp:revision>22</cp:revision>
  <dcterms:created xsi:type="dcterms:W3CDTF">2019-05-12T11:35:57Z</dcterms:created>
  <dcterms:modified xsi:type="dcterms:W3CDTF">2019-05-13T14:58:39Z</dcterms:modified>
</cp:coreProperties>
</file>