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95" r:id="rId2"/>
    <p:sldId id="259" r:id="rId3"/>
    <p:sldId id="317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49" r:id="rId15"/>
    <p:sldId id="332" r:id="rId16"/>
    <p:sldId id="333" r:id="rId17"/>
    <p:sldId id="334" r:id="rId18"/>
    <p:sldId id="350" r:id="rId19"/>
    <p:sldId id="335" r:id="rId20"/>
    <p:sldId id="336" r:id="rId21"/>
    <p:sldId id="351" r:id="rId22"/>
    <p:sldId id="337" r:id="rId23"/>
    <p:sldId id="348" r:id="rId24"/>
    <p:sldId id="338" r:id="rId25"/>
    <p:sldId id="352" r:id="rId26"/>
    <p:sldId id="339" r:id="rId27"/>
    <p:sldId id="340" r:id="rId28"/>
    <p:sldId id="353" r:id="rId29"/>
    <p:sldId id="341" r:id="rId30"/>
    <p:sldId id="354" r:id="rId31"/>
    <p:sldId id="342" r:id="rId32"/>
    <p:sldId id="343" r:id="rId33"/>
    <p:sldId id="344" r:id="rId34"/>
    <p:sldId id="345" r:id="rId35"/>
    <p:sldId id="346" r:id="rId36"/>
    <p:sldId id="347" r:id="rId37"/>
    <p:sldId id="320" r:id="rId38"/>
    <p:sldId id="312" r:id="rId39"/>
    <p:sldId id="292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C5E65-933C-4E87-8D6F-5B7B8034BC7A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00D55-1FF4-4DC1-AC53-C4584F529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1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614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9859A0-132D-4109-AADC-7416D66AFA8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115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9D9548-E315-491C-A748-619470DC45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399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9D9548-E315-491C-A748-619470DC45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3997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9D9548-E315-491C-A748-619470DC45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3997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9D9548-E315-491C-A748-619470DC45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3997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7373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2C2A17-64FF-40D8-876E-295C6AE3A9F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16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06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202" y="274159"/>
            <a:ext cx="10973596" cy="114300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202" y="1600603"/>
            <a:ext cx="10973596" cy="4525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589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135379" y="245936"/>
            <a:ext cx="2762295" cy="478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508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点击添加标题文本</a:t>
            </a:r>
          </a:p>
        </p:txBody>
      </p:sp>
      <p:sp>
        <p:nvSpPr>
          <p:cNvPr id="2" name="矩形 1"/>
          <p:cNvSpPr>
            <a:spLocks noChangeArrowheads="1"/>
          </p:cNvSpPr>
          <p:nvPr userDrawn="1"/>
        </p:nvSpPr>
        <p:spPr bwMode="auto">
          <a:xfrm flipV="1">
            <a:off x="2934521" y="503968"/>
            <a:ext cx="7684703" cy="88698"/>
          </a:xfrm>
          <a:prstGeom prst="rect">
            <a:avLst/>
          </a:prstGeom>
          <a:solidFill>
            <a:srgbClr val="0070C0"/>
          </a:solidFill>
          <a:ln w="25400" algn="ctr">
            <a:noFill/>
            <a:miter lim="800000"/>
            <a:headEnd/>
            <a:tailEnd/>
          </a:ln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57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 userDrawn="1"/>
        </p:nvSpPr>
        <p:spPr bwMode="auto">
          <a:xfrm flipV="1">
            <a:off x="10812338" y="503968"/>
            <a:ext cx="1785797" cy="88698"/>
          </a:xfrm>
          <a:prstGeom prst="rect">
            <a:avLst/>
          </a:prstGeom>
          <a:solidFill>
            <a:srgbClr val="7F7F7F"/>
          </a:solidFill>
          <a:ln w="25400" algn="ctr">
            <a:noFill/>
            <a:miter lim="800000"/>
            <a:headEnd/>
            <a:tailEnd/>
          </a:ln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57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605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 spd="slow" advClick="0" advTm="5000"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5518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518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518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518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518">
          <a:solidFill>
            <a:schemeClr val="tx1"/>
          </a:solidFill>
          <a:latin typeface="Calibri" pitchFamily="34" charset="0"/>
          <a:ea typeface="宋体" charset="-122"/>
        </a:defRPr>
      </a:lvl5pPr>
      <a:lvl6pPr marL="573375" algn="ctr" rtl="0" fontAlgn="base">
        <a:spcBef>
          <a:spcPct val="0"/>
        </a:spcBef>
        <a:spcAft>
          <a:spcPct val="0"/>
        </a:spcAft>
        <a:defRPr sz="5518">
          <a:solidFill>
            <a:schemeClr val="tx1"/>
          </a:solidFill>
          <a:latin typeface="Calibri" pitchFamily="34" charset="0"/>
          <a:ea typeface="宋体" charset="-122"/>
        </a:defRPr>
      </a:lvl6pPr>
      <a:lvl7pPr marL="1146749" algn="ctr" rtl="0" fontAlgn="base">
        <a:spcBef>
          <a:spcPct val="0"/>
        </a:spcBef>
        <a:spcAft>
          <a:spcPct val="0"/>
        </a:spcAft>
        <a:defRPr sz="5518">
          <a:solidFill>
            <a:schemeClr val="tx1"/>
          </a:solidFill>
          <a:latin typeface="Calibri" pitchFamily="34" charset="0"/>
          <a:ea typeface="宋体" charset="-122"/>
        </a:defRPr>
      </a:lvl7pPr>
      <a:lvl8pPr marL="1720124" algn="ctr" rtl="0" fontAlgn="base">
        <a:spcBef>
          <a:spcPct val="0"/>
        </a:spcBef>
        <a:spcAft>
          <a:spcPct val="0"/>
        </a:spcAft>
        <a:defRPr sz="5518">
          <a:solidFill>
            <a:schemeClr val="tx1"/>
          </a:solidFill>
          <a:latin typeface="Calibri" pitchFamily="34" charset="0"/>
          <a:ea typeface="宋体" charset="-122"/>
        </a:defRPr>
      </a:lvl8pPr>
      <a:lvl9pPr marL="2293498" algn="ctr" rtl="0" fontAlgn="base">
        <a:spcBef>
          <a:spcPct val="0"/>
        </a:spcBef>
        <a:spcAft>
          <a:spcPct val="0"/>
        </a:spcAft>
        <a:defRPr sz="5518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30031" indent="-430031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013" kern="1200">
          <a:solidFill>
            <a:schemeClr val="tx1"/>
          </a:solidFill>
          <a:latin typeface="+mn-lt"/>
          <a:ea typeface="+mn-ea"/>
          <a:cs typeface="+mn-cs"/>
        </a:defRPr>
      </a:lvl1pPr>
      <a:lvl2pPr marL="931734" indent="-35835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511" kern="1200">
          <a:solidFill>
            <a:schemeClr val="tx1"/>
          </a:solidFill>
          <a:latin typeface="+mn-lt"/>
          <a:ea typeface="+mn-ea"/>
          <a:cs typeface="+mn-cs"/>
        </a:defRPr>
      </a:lvl2pPr>
      <a:lvl3pPr marL="1433436" indent="-28668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010" kern="1200">
          <a:solidFill>
            <a:schemeClr val="tx1"/>
          </a:solidFill>
          <a:latin typeface="+mn-lt"/>
          <a:ea typeface="+mn-ea"/>
          <a:cs typeface="+mn-cs"/>
        </a:defRPr>
      </a:lvl3pPr>
      <a:lvl4pPr marL="2006811" indent="-28668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508" kern="1200">
          <a:solidFill>
            <a:schemeClr val="tx1"/>
          </a:solidFill>
          <a:latin typeface="+mn-lt"/>
          <a:ea typeface="+mn-ea"/>
          <a:cs typeface="+mn-cs"/>
        </a:defRPr>
      </a:lvl4pPr>
      <a:lvl5pPr marL="2580185" indent="-28668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508" kern="1200">
          <a:solidFill>
            <a:schemeClr val="tx1"/>
          </a:solidFill>
          <a:latin typeface="+mn-lt"/>
          <a:ea typeface="+mn-ea"/>
          <a:cs typeface="+mn-cs"/>
        </a:defRPr>
      </a:lvl5pPr>
      <a:lvl6pPr marL="3153560" indent="-286687" algn="l" defTabSz="1146749" rtl="0" eaLnBrk="1" latinLnBrk="0" hangingPunct="1">
        <a:spcBef>
          <a:spcPct val="20000"/>
        </a:spcBef>
        <a:buFont typeface="Arial" pitchFamily="34" charset="0"/>
        <a:buChar char="•"/>
        <a:defRPr sz="2508" kern="1200">
          <a:solidFill>
            <a:schemeClr val="tx1"/>
          </a:solidFill>
          <a:latin typeface="+mn-lt"/>
          <a:ea typeface="+mn-ea"/>
          <a:cs typeface="+mn-cs"/>
        </a:defRPr>
      </a:lvl6pPr>
      <a:lvl7pPr marL="3726934" indent="-286687" algn="l" defTabSz="1146749" rtl="0" eaLnBrk="1" latinLnBrk="0" hangingPunct="1">
        <a:spcBef>
          <a:spcPct val="20000"/>
        </a:spcBef>
        <a:buFont typeface="Arial" pitchFamily="34" charset="0"/>
        <a:buChar char="•"/>
        <a:defRPr sz="2508" kern="1200">
          <a:solidFill>
            <a:schemeClr val="tx1"/>
          </a:solidFill>
          <a:latin typeface="+mn-lt"/>
          <a:ea typeface="+mn-ea"/>
          <a:cs typeface="+mn-cs"/>
        </a:defRPr>
      </a:lvl7pPr>
      <a:lvl8pPr marL="4300309" indent="-286687" algn="l" defTabSz="1146749" rtl="0" eaLnBrk="1" latinLnBrk="0" hangingPunct="1">
        <a:spcBef>
          <a:spcPct val="20000"/>
        </a:spcBef>
        <a:buFont typeface="Arial" pitchFamily="34" charset="0"/>
        <a:buChar char="•"/>
        <a:defRPr sz="2508" kern="1200">
          <a:solidFill>
            <a:schemeClr val="tx1"/>
          </a:solidFill>
          <a:latin typeface="+mn-lt"/>
          <a:ea typeface="+mn-ea"/>
          <a:cs typeface="+mn-cs"/>
        </a:defRPr>
      </a:lvl8pPr>
      <a:lvl9pPr marL="4873683" indent="-286687" algn="l" defTabSz="1146749" rtl="0" eaLnBrk="1" latinLnBrk="0" hangingPunct="1">
        <a:spcBef>
          <a:spcPct val="20000"/>
        </a:spcBef>
        <a:buFont typeface="Arial" pitchFamily="34" charset="0"/>
        <a:buChar char="•"/>
        <a:defRPr sz="2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46749" rtl="0" eaLnBrk="1" latinLnBrk="0" hangingPunct="1">
        <a:defRPr sz="2257" kern="1200">
          <a:solidFill>
            <a:schemeClr val="tx1"/>
          </a:solidFill>
          <a:latin typeface="+mn-lt"/>
          <a:ea typeface="+mn-ea"/>
          <a:cs typeface="+mn-cs"/>
        </a:defRPr>
      </a:lvl1pPr>
      <a:lvl2pPr marL="573375" algn="l" defTabSz="1146749" rtl="0" eaLnBrk="1" latinLnBrk="0" hangingPunct="1">
        <a:defRPr sz="2257" kern="1200">
          <a:solidFill>
            <a:schemeClr val="tx1"/>
          </a:solidFill>
          <a:latin typeface="+mn-lt"/>
          <a:ea typeface="+mn-ea"/>
          <a:cs typeface="+mn-cs"/>
        </a:defRPr>
      </a:lvl2pPr>
      <a:lvl3pPr marL="1146749" algn="l" defTabSz="1146749" rtl="0" eaLnBrk="1" latinLnBrk="0" hangingPunct="1">
        <a:defRPr sz="2257" kern="1200">
          <a:solidFill>
            <a:schemeClr val="tx1"/>
          </a:solidFill>
          <a:latin typeface="+mn-lt"/>
          <a:ea typeface="+mn-ea"/>
          <a:cs typeface="+mn-cs"/>
        </a:defRPr>
      </a:lvl3pPr>
      <a:lvl4pPr marL="1720124" algn="l" defTabSz="1146749" rtl="0" eaLnBrk="1" latinLnBrk="0" hangingPunct="1">
        <a:defRPr sz="2257" kern="1200">
          <a:solidFill>
            <a:schemeClr val="tx1"/>
          </a:solidFill>
          <a:latin typeface="+mn-lt"/>
          <a:ea typeface="+mn-ea"/>
          <a:cs typeface="+mn-cs"/>
        </a:defRPr>
      </a:lvl4pPr>
      <a:lvl5pPr marL="2293498" algn="l" defTabSz="1146749" rtl="0" eaLnBrk="1" latinLnBrk="0" hangingPunct="1">
        <a:defRPr sz="2257" kern="1200">
          <a:solidFill>
            <a:schemeClr val="tx1"/>
          </a:solidFill>
          <a:latin typeface="+mn-lt"/>
          <a:ea typeface="+mn-ea"/>
          <a:cs typeface="+mn-cs"/>
        </a:defRPr>
      </a:lvl5pPr>
      <a:lvl6pPr marL="2866873" algn="l" defTabSz="1146749" rtl="0" eaLnBrk="1" latinLnBrk="0" hangingPunct="1">
        <a:defRPr sz="2257" kern="1200">
          <a:solidFill>
            <a:schemeClr val="tx1"/>
          </a:solidFill>
          <a:latin typeface="+mn-lt"/>
          <a:ea typeface="+mn-ea"/>
          <a:cs typeface="+mn-cs"/>
        </a:defRPr>
      </a:lvl6pPr>
      <a:lvl7pPr marL="3440247" algn="l" defTabSz="1146749" rtl="0" eaLnBrk="1" latinLnBrk="0" hangingPunct="1">
        <a:defRPr sz="2257" kern="1200">
          <a:solidFill>
            <a:schemeClr val="tx1"/>
          </a:solidFill>
          <a:latin typeface="+mn-lt"/>
          <a:ea typeface="+mn-ea"/>
          <a:cs typeface="+mn-cs"/>
        </a:defRPr>
      </a:lvl7pPr>
      <a:lvl8pPr marL="4013622" algn="l" defTabSz="1146749" rtl="0" eaLnBrk="1" latinLnBrk="0" hangingPunct="1">
        <a:defRPr sz="2257" kern="1200">
          <a:solidFill>
            <a:schemeClr val="tx1"/>
          </a:solidFill>
          <a:latin typeface="+mn-lt"/>
          <a:ea typeface="+mn-ea"/>
          <a:cs typeface="+mn-cs"/>
        </a:defRPr>
      </a:lvl8pPr>
      <a:lvl9pPr marL="4586996" algn="l" defTabSz="1146749" rtl="0" eaLnBrk="1" latinLnBrk="0" hangingPunct="1">
        <a:defRPr sz="22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34" Type="http://schemas.openxmlformats.org/officeDocument/2006/relationships/image" Target="../media/image32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enku.baidu.com/view/e62cb611b94ae45c3b3567ec102de2bd9605dee8.html" TargetMode="External"/><Relationship Id="rId5" Type="http://schemas.openxmlformats.org/officeDocument/2006/relationships/hyperlink" Target="https://www.docin.com/p-2072668039.html" TargetMode="External"/><Relationship Id="rId4" Type="http://schemas.openxmlformats.org/officeDocument/2006/relationships/hyperlink" Target="https://wenku.baidu.com/view/e3e5639cba4cf7ec4afe04a1b0717fd5370cb27e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8634" y="-3235"/>
            <a:ext cx="12351030" cy="686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46" name="Group 26"/>
          <p:cNvGrpSpPr>
            <a:grpSpLocks/>
          </p:cNvGrpSpPr>
          <p:nvPr/>
        </p:nvGrpSpPr>
        <p:grpSpPr bwMode="auto">
          <a:xfrm>
            <a:off x="485769" y="-542757"/>
            <a:ext cx="11570853" cy="3171434"/>
            <a:chOff x="44" y="-294"/>
            <a:chExt cx="5812" cy="159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8986837" flipH="1">
              <a:off x="2660" y="702"/>
              <a:ext cx="374" cy="5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4173607">
              <a:off x="3084" y="572"/>
              <a:ext cx="188" cy="327"/>
            </a:xfrm>
            <a:prstGeom prst="rect">
              <a:avLst/>
            </a:prstGeom>
          </p:spPr>
        </p:pic>
        <p:sp>
          <p:nvSpPr>
            <p:cNvPr id="16" name="五角星 15"/>
            <p:cNvSpPr/>
            <p:nvPr/>
          </p:nvSpPr>
          <p:spPr>
            <a:xfrm>
              <a:off x="2706" y="350"/>
              <a:ext cx="165" cy="17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749">
                <a:defRPr/>
              </a:pPr>
              <a:endParaRPr lang="zh-CN" altLang="en-US" sz="225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8904180">
              <a:off x="2875" y="265"/>
              <a:ext cx="266" cy="1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113" y="401"/>
              <a:ext cx="157" cy="15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195" y="192"/>
              <a:ext cx="576" cy="5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440" y="581"/>
              <a:ext cx="117" cy="11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/>
            </a:blip>
            <a:stretch>
              <a:fillRect/>
            </a:stretch>
          </p:blipFill>
          <p:spPr>
            <a:xfrm>
              <a:off x="3763" y="412"/>
              <a:ext cx="329" cy="19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175" y="128"/>
              <a:ext cx="308" cy="22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766" y="0"/>
              <a:ext cx="322" cy="323"/>
            </a:xfrm>
            <a:prstGeom prst="rect">
              <a:avLst/>
            </a:prstGeom>
          </p:spPr>
        </p:pic>
        <p:pic>
          <p:nvPicPr>
            <p:cNvPr id="5157" name="图片 24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308" y="382"/>
              <a:ext cx="25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420" y="236"/>
              <a:ext cx="242" cy="24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4173607">
              <a:off x="2758" y="-68"/>
              <a:ext cx="232" cy="40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371" y="159"/>
              <a:ext cx="333" cy="27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3481104">
              <a:off x="1641" y="125"/>
              <a:ext cx="242" cy="34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859" y="552"/>
              <a:ext cx="223" cy="20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054" y="76"/>
              <a:ext cx="281" cy="28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5027" y="-10"/>
              <a:ext cx="226" cy="227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2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060" y="-40"/>
              <a:ext cx="270" cy="27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079" y="10"/>
              <a:ext cx="247" cy="24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600" y="33"/>
              <a:ext cx="369" cy="36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205" y="447"/>
              <a:ext cx="132" cy="23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5321" y="-139"/>
              <a:ext cx="218" cy="29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2280487">
              <a:off x="258" y="41"/>
              <a:ext cx="267" cy="17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/>
            </a:blip>
            <a:stretch>
              <a:fillRect/>
            </a:stretch>
          </p:blipFill>
          <p:spPr>
            <a:xfrm>
              <a:off x="1392" y="-39"/>
              <a:ext cx="330" cy="196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0800000">
              <a:off x="2007" y="401"/>
              <a:ext cx="575" cy="576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208" y="304"/>
              <a:ext cx="323" cy="323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325" y="381"/>
              <a:ext cx="87" cy="152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4866620">
              <a:off x="3447" y="-47"/>
              <a:ext cx="224" cy="20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726" y="24"/>
              <a:ext cx="224" cy="20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2842783">
              <a:off x="4162" y="517"/>
              <a:ext cx="144" cy="205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4964289">
              <a:off x="3729" y="645"/>
              <a:ext cx="200" cy="19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282" y="-73"/>
              <a:ext cx="226" cy="226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930" y="271"/>
              <a:ext cx="270" cy="27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4173607">
              <a:off x="1750" y="343"/>
              <a:ext cx="188" cy="327"/>
            </a:xfrm>
            <a:prstGeom prst="rect">
              <a:avLst/>
            </a:prstGeom>
          </p:spPr>
        </p:pic>
        <p:sp>
          <p:nvSpPr>
            <p:cNvPr id="52" name="五角星 51"/>
            <p:cNvSpPr/>
            <p:nvPr/>
          </p:nvSpPr>
          <p:spPr>
            <a:xfrm>
              <a:off x="1913" y="45"/>
              <a:ext cx="136" cy="14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749">
                <a:defRPr/>
              </a:pPr>
              <a:endParaRPr lang="zh-CN" altLang="en-US" sz="225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/>
            </a:blip>
            <a:stretch>
              <a:fillRect/>
            </a:stretch>
          </p:blipFill>
          <p:spPr>
            <a:xfrm>
              <a:off x="46" y="1"/>
              <a:ext cx="254" cy="257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151" y="-23"/>
              <a:ext cx="157" cy="15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4173607">
              <a:off x="4495" y="-116"/>
              <a:ext cx="188" cy="327"/>
            </a:xfrm>
            <a:prstGeom prst="rect">
              <a:avLst/>
            </a:prstGeom>
          </p:spPr>
        </p:pic>
        <p:pic>
          <p:nvPicPr>
            <p:cNvPr id="5186" name="图片 55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980" y="93"/>
              <a:ext cx="25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275" y="182"/>
              <a:ext cx="153" cy="15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/>
            </a:blip>
            <a:stretch>
              <a:fillRect/>
            </a:stretch>
          </p:blipFill>
          <p:spPr>
            <a:xfrm rot="4885295">
              <a:off x="4521" y="217"/>
              <a:ext cx="236" cy="14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523" y="11"/>
              <a:ext cx="117" cy="11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540" y="413"/>
              <a:ext cx="156" cy="156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3307057">
              <a:off x="4737" y="171"/>
              <a:ext cx="422" cy="422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5147045">
              <a:off x="5492" y="-61"/>
              <a:ext cx="349" cy="349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2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566" y="516"/>
              <a:ext cx="179" cy="178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563" y="-3"/>
              <a:ext cx="119" cy="118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2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2842783">
              <a:off x="3298" y="-151"/>
              <a:ext cx="144" cy="206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3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864" y="467"/>
              <a:ext cx="205" cy="205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9000000">
              <a:off x="3521" y="115"/>
              <a:ext cx="209" cy="209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5371300">
              <a:off x="1734" y="-255"/>
              <a:ext cx="357" cy="358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2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5196" y="157"/>
              <a:ext cx="266" cy="263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439" y="183"/>
              <a:ext cx="117" cy="116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862" y="-90"/>
              <a:ext cx="153" cy="150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122" y="441"/>
              <a:ext cx="117" cy="117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3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397" y="359"/>
              <a:ext cx="145" cy="145"/>
            </a:xfrm>
            <a:prstGeom prst="rect">
              <a:avLst/>
            </a:prstGeom>
          </p:spPr>
        </p:pic>
      </p:grpSp>
      <p:pic>
        <p:nvPicPr>
          <p:cNvPr id="5205" name="图片 12"/>
          <p:cNvPicPr>
            <a:picLocks noChangeAspect="1"/>
          </p:cNvPicPr>
          <p:nvPr/>
        </p:nvPicPr>
        <p:blipFill>
          <a:blip r:embed="rId33"/>
          <a:srcRect/>
          <a:stretch>
            <a:fillRect/>
          </a:stretch>
        </p:blipFill>
        <p:spPr bwMode="auto">
          <a:xfrm rot="18389918" flipH="1">
            <a:off x="8609456" y="3907803"/>
            <a:ext cx="195104" cy="81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06" name="图片 13"/>
          <p:cNvPicPr>
            <a:picLocks noChangeAspect="1"/>
          </p:cNvPicPr>
          <p:nvPr/>
        </p:nvPicPr>
        <p:blipFill>
          <a:blip r:embed="rId33"/>
          <a:srcRect/>
          <a:stretch>
            <a:fillRect/>
          </a:stretch>
        </p:blipFill>
        <p:spPr bwMode="auto">
          <a:xfrm rot="18525811" flipH="1">
            <a:off x="7979350" y="6248053"/>
            <a:ext cx="696799" cy="16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07" name="图片 14"/>
          <p:cNvPicPr>
            <a:picLocks noChangeAspect="1"/>
          </p:cNvPicPr>
          <p:nvPr/>
        </p:nvPicPr>
        <p:blipFill>
          <a:blip r:embed="rId33"/>
          <a:srcRect/>
          <a:stretch>
            <a:fillRect/>
          </a:stretch>
        </p:blipFill>
        <p:spPr bwMode="auto">
          <a:xfrm rot="18389918" flipH="1">
            <a:off x="10106580" y="4720072"/>
            <a:ext cx="195104" cy="81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951355" y="2490229"/>
            <a:ext cx="10229563" cy="254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6016" tIns="43009" rIns="86016" bIns="43009">
            <a:spAutoFit/>
          </a:bodyPr>
          <a:lstStyle/>
          <a:p>
            <a:pPr algn="ctr" defTabSz="86006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8.3 </a:t>
            </a:r>
            <a:r>
              <a:rPr lang="zh-CN" altLang="en-US" sz="8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软件维护过程</a:t>
            </a:r>
            <a:endParaRPr lang="en-US" altLang="zh-CN" sz="8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86006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&amp; 8.4</a:t>
            </a:r>
            <a:r>
              <a:rPr lang="zh-CN" altLang="en-US" sz="8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软件的可维护性</a:t>
            </a:r>
            <a:endParaRPr lang="en-US" altLang="zh-CN" sz="8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98" name="文本框 16"/>
          <p:cNvSpPr txBox="1">
            <a:spLocks noChangeArrowheads="1"/>
          </p:cNvSpPr>
          <p:nvPr/>
        </p:nvSpPr>
        <p:spPr bwMode="auto">
          <a:xfrm>
            <a:off x="3122657" y="6103574"/>
            <a:ext cx="8692076" cy="45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016" tIns="43009" rIns="86016" bIns="43009">
            <a:spAutoFit/>
          </a:bodyPr>
          <a:lstStyle/>
          <a:p>
            <a:pPr defTabSz="86006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1A93D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b="1" dirty="0">
                <a:solidFill>
                  <a:srgbClr val="1A93D0"/>
                </a:solidFill>
                <a:latin typeface="微软雅黑" pitchFamily="34" charset="-122"/>
                <a:ea typeface="微软雅黑" pitchFamily="34" charset="-122"/>
              </a:rPr>
              <a:t>G15</a:t>
            </a:r>
            <a:r>
              <a:rPr lang="zh-CN" altLang="en-US" sz="2400" b="1" dirty="0">
                <a:solidFill>
                  <a:srgbClr val="1A93D0"/>
                </a:solidFill>
                <a:latin typeface="微软雅黑" pitchFamily="34" charset="-122"/>
                <a:ea typeface="微软雅黑" pitchFamily="34" charset="-122"/>
              </a:rPr>
              <a:t>小组            组长：孙文韬              组员：韩旭、沈路通</a:t>
            </a:r>
          </a:p>
        </p:txBody>
      </p:sp>
      <p:pic>
        <p:nvPicPr>
          <p:cNvPr id="1026" name="Picture 2" descr="C:\Users\Hanzy\Desktop\logo.jpg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59" y="1614572"/>
            <a:ext cx="1027130" cy="143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46304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35473" y="1412627"/>
            <a:ext cx="11224512" cy="304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  <a:r>
              <a:rPr lang="zh-CN" altLang="en-US" sz="3200" dirty="0"/>
              <a:t>不管维护类型如何，都需要进行同样的技术工作。包括：</a:t>
            </a:r>
          </a:p>
          <a:p>
            <a:r>
              <a:rPr lang="zh-CN" altLang="en-US" sz="3200" dirty="0"/>
              <a:t>修改软件设计、复查、必要的代码修改、单元测试和集成测试</a:t>
            </a:r>
            <a:r>
              <a:rPr lang="en-US" altLang="zh-CN" sz="3200" dirty="0"/>
              <a:t>(</a:t>
            </a:r>
            <a:r>
              <a:rPr lang="zh-CN" altLang="en-US" sz="3200" dirty="0"/>
              <a:t>包括使用以前的测试方案的回归测试</a:t>
            </a:r>
            <a:r>
              <a:rPr lang="en-US" altLang="zh-CN" sz="3200" dirty="0"/>
              <a:t>)</a:t>
            </a:r>
            <a:r>
              <a:rPr lang="zh-CN" altLang="en-US" sz="3200" dirty="0"/>
              <a:t>、验收测试和复审。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zh-CN" altLang="en-US" sz="3200" dirty="0"/>
              <a:t>复审是事件流的最后一个事件，它再次检验软件配置的所有成分的有效性，并且保证事实上满足了维护要求表中的要求。</a:t>
            </a:r>
          </a:p>
        </p:txBody>
      </p:sp>
      <p:sp>
        <p:nvSpPr>
          <p:cNvPr id="8" name="圆角矩形 14"/>
          <p:cNvSpPr/>
          <p:nvPr/>
        </p:nvSpPr>
        <p:spPr>
          <a:xfrm>
            <a:off x="335473" y="437670"/>
            <a:ext cx="2690360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维护事件流</a:t>
            </a:r>
          </a:p>
        </p:txBody>
      </p:sp>
    </p:spTree>
    <p:extLst>
      <p:ext uri="{BB962C8B-B14F-4D97-AF65-F5344CB8AC3E}">
        <p14:creationId xmlns:p14="http://schemas.microsoft.com/office/powerpoint/2010/main" val="4173206698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0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2015" y="1412627"/>
            <a:ext cx="11027970" cy="451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defRPr/>
            </a:pPr>
            <a:r>
              <a:rPr lang="en-US" altLang="zh-CN" sz="3200" dirty="0"/>
              <a:t>	</a:t>
            </a:r>
            <a:r>
              <a:rPr lang="zh-CN" altLang="en-US" sz="3200" dirty="0">
                <a:ea typeface="宋体" pitchFamily="2" charset="-122"/>
              </a:rPr>
              <a:t>在完成软件维护任务之后，进行</a:t>
            </a:r>
            <a:r>
              <a:rPr lang="zh-CN" altLang="en-US" sz="3200" dirty="0">
                <a:solidFill>
                  <a:srgbClr val="FF0000"/>
                </a:solidFill>
                <a:ea typeface="宋体" pitchFamily="2" charset="-122"/>
              </a:rPr>
              <a:t>处境复查</a:t>
            </a:r>
            <a:r>
              <a:rPr lang="zh-CN" altLang="en-US" sz="3200" dirty="0">
                <a:ea typeface="宋体" pitchFamily="2" charset="-122"/>
              </a:rPr>
              <a:t>常常是有好处的。一般说来，这种复查试图回答下述问题：</a:t>
            </a:r>
          </a:p>
          <a:p>
            <a:pPr>
              <a:buSzPct val="70000"/>
              <a:defRPr/>
            </a:pP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ea typeface="宋体" pitchFamily="2" charset="-122"/>
              </a:rPr>
              <a:t>1</a:t>
            </a:r>
            <a:r>
              <a:rPr lang="zh-CN" altLang="en-US" sz="3200" dirty="0">
                <a:ea typeface="宋体" pitchFamily="2" charset="-122"/>
              </a:rPr>
              <a:t>）在当前处境下设计、编码或测试的哪些方面能用不同方法进行</a:t>
            </a:r>
            <a:r>
              <a:rPr lang="en-US" altLang="zh-CN" sz="3200" dirty="0">
                <a:ea typeface="宋体" pitchFamily="2" charset="-122"/>
              </a:rPr>
              <a:t>?</a:t>
            </a:r>
          </a:p>
          <a:p>
            <a:pPr>
              <a:buSzPct val="70000"/>
              <a:defRPr/>
            </a:pP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ea typeface="宋体" pitchFamily="2" charset="-122"/>
              </a:rPr>
              <a:t>2</a:t>
            </a:r>
            <a:r>
              <a:rPr lang="zh-CN" altLang="en-US" sz="3200" dirty="0">
                <a:ea typeface="宋体" pitchFamily="2" charset="-122"/>
              </a:rPr>
              <a:t>）哪些维护资源是应该有而事实上却没有的</a:t>
            </a:r>
            <a:r>
              <a:rPr lang="en-US" altLang="zh-CN" sz="3200" dirty="0">
                <a:ea typeface="宋体" pitchFamily="2" charset="-122"/>
              </a:rPr>
              <a:t>?</a:t>
            </a:r>
          </a:p>
          <a:p>
            <a:pPr>
              <a:buSzPct val="70000"/>
              <a:defRPr/>
            </a:pP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ea typeface="宋体" pitchFamily="2" charset="-122"/>
              </a:rPr>
              <a:t>3</a:t>
            </a:r>
            <a:r>
              <a:rPr lang="zh-CN" altLang="en-US" sz="3200" dirty="0">
                <a:ea typeface="宋体" pitchFamily="2" charset="-122"/>
              </a:rPr>
              <a:t>）对于这项维护工作什么是主要的</a:t>
            </a:r>
            <a:r>
              <a:rPr lang="en-US" altLang="zh-CN" sz="3200" dirty="0">
                <a:ea typeface="宋体" pitchFamily="2" charset="-122"/>
              </a:rPr>
              <a:t>(</a:t>
            </a:r>
            <a:r>
              <a:rPr lang="zh-CN" altLang="en-US" sz="3200" dirty="0">
                <a:ea typeface="宋体" pitchFamily="2" charset="-122"/>
              </a:rPr>
              <a:t>以及次要的</a:t>
            </a:r>
            <a:r>
              <a:rPr lang="en-US" altLang="zh-CN" sz="3200" dirty="0">
                <a:ea typeface="宋体" pitchFamily="2" charset="-122"/>
              </a:rPr>
              <a:t>)</a:t>
            </a:r>
            <a:r>
              <a:rPr lang="zh-CN" altLang="en-US" sz="3200" dirty="0">
                <a:ea typeface="宋体" pitchFamily="2" charset="-122"/>
              </a:rPr>
              <a:t>障碍</a:t>
            </a:r>
            <a:r>
              <a:rPr lang="en-US" altLang="zh-CN" sz="3200" dirty="0">
                <a:ea typeface="宋体" pitchFamily="2" charset="-122"/>
              </a:rPr>
              <a:t>?</a:t>
            </a:r>
          </a:p>
          <a:p>
            <a:pPr>
              <a:buSzPct val="70000"/>
              <a:defRPr/>
            </a:pP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ea typeface="宋体" pitchFamily="2" charset="-122"/>
              </a:rPr>
              <a:t>4</a:t>
            </a:r>
            <a:r>
              <a:rPr lang="zh-CN" altLang="en-US" sz="3200" dirty="0">
                <a:ea typeface="宋体" pitchFamily="2" charset="-122"/>
              </a:rPr>
              <a:t>）要求的维护类型中有预防性维护吗</a:t>
            </a:r>
            <a:r>
              <a:rPr lang="en-US" altLang="zh-CN" sz="3200" dirty="0">
                <a:ea typeface="宋体" pitchFamily="2" charset="-122"/>
              </a:rPr>
              <a:t>?</a:t>
            </a:r>
          </a:p>
          <a:p>
            <a:pPr>
              <a:defRPr/>
            </a:pPr>
            <a:r>
              <a:rPr lang="en-US" altLang="zh-CN" sz="3200" dirty="0">
                <a:ea typeface="宋体" pitchFamily="2" charset="-122"/>
              </a:rPr>
              <a:t>	</a:t>
            </a:r>
            <a:r>
              <a:rPr lang="zh-CN" altLang="en-US" sz="3200" dirty="0">
                <a:ea typeface="宋体" pitchFamily="2" charset="-122"/>
              </a:rPr>
              <a:t>处境复查对将来维护工作的进行有重要影响，而且所提供的反馈信息对有效地管理软件组织十分重要。</a:t>
            </a:r>
          </a:p>
        </p:txBody>
      </p:sp>
      <p:sp>
        <p:nvSpPr>
          <p:cNvPr id="8" name="圆角矩形 14"/>
          <p:cNvSpPr/>
          <p:nvPr/>
        </p:nvSpPr>
        <p:spPr>
          <a:xfrm>
            <a:off x="335473" y="437670"/>
            <a:ext cx="2690360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维护事件流</a:t>
            </a:r>
          </a:p>
        </p:txBody>
      </p:sp>
    </p:spTree>
    <p:extLst>
      <p:ext uri="{BB962C8B-B14F-4D97-AF65-F5344CB8AC3E}">
        <p14:creationId xmlns:p14="http://schemas.microsoft.com/office/powerpoint/2010/main" val="92898532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0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3022870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保存维护记录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48145" y="1412627"/>
            <a:ext cx="10811840" cy="501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defRPr/>
            </a:pPr>
            <a:r>
              <a:rPr lang="en-US" altLang="zh-CN" sz="3200" dirty="0"/>
              <a:t>Swanson</a:t>
            </a:r>
            <a:r>
              <a:rPr lang="zh-CN" altLang="en-US" sz="3200" dirty="0"/>
              <a:t>提出了以下</a:t>
            </a:r>
            <a:r>
              <a:rPr lang="zh-CN" altLang="en-US" sz="3200" dirty="0">
                <a:solidFill>
                  <a:srgbClr val="FF0000"/>
                </a:solidFill>
              </a:rPr>
              <a:t>值得记录</a:t>
            </a:r>
            <a:r>
              <a:rPr lang="zh-CN" altLang="en-US" sz="3200" dirty="0"/>
              <a:t>的数据：</a:t>
            </a:r>
            <a:br>
              <a:rPr lang="en-US" altLang="zh-CN" sz="3200" dirty="0"/>
            </a:br>
            <a:r>
              <a:rPr lang="en-US" altLang="zh-CN" sz="3200" dirty="0"/>
              <a:t>1</a:t>
            </a:r>
            <a:r>
              <a:rPr lang="zh-CN" altLang="en-US" sz="3200" dirty="0"/>
              <a:t>程序标识；</a:t>
            </a:r>
            <a:r>
              <a:rPr lang="en-US" altLang="zh-CN" sz="3200" dirty="0"/>
              <a:t>2</a:t>
            </a:r>
            <a:r>
              <a:rPr lang="zh-CN" altLang="en-US" sz="3200" dirty="0"/>
              <a:t>源语句数；</a:t>
            </a:r>
            <a:r>
              <a:rPr lang="en-US" altLang="zh-CN" sz="3200" dirty="0"/>
              <a:t>3</a:t>
            </a:r>
            <a:r>
              <a:rPr lang="zh-CN" altLang="en-US" sz="3200" dirty="0"/>
              <a:t>机器指令条数；</a:t>
            </a:r>
            <a:r>
              <a:rPr lang="en-US" altLang="zh-CN" sz="3200" dirty="0"/>
              <a:t>4</a:t>
            </a:r>
            <a:r>
              <a:rPr lang="zh-CN" altLang="en-US" sz="3200" dirty="0"/>
              <a:t>使用的程序设计语言；</a:t>
            </a:r>
            <a:r>
              <a:rPr lang="en-US" altLang="zh-CN" sz="3200" dirty="0"/>
              <a:t>5</a:t>
            </a:r>
            <a:r>
              <a:rPr lang="zh-CN" altLang="en-US" sz="3200" dirty="0"/>
              <a:t>程序安装的日期；</a:t>
            </a:r>
            <a:r>
              <a:rPr lang="en-US" altLang="zh-CN" sz="3200" dirty="0"/>
              <a:t>6</a:t>
            </a:r>
            <a:r>
              <a:rPr lang="zh-CN" altLang="en-US" sz="3200" dirty="0"/>
              <a:t>自从安装以来程序运行的次数；</a:t>
            </a:r>
            <a:r>
              <a:rPr lang="en-US" altLang="zh-CN" sz="3200" dirty="0"/>
              <a:t>7</a:t>
            </a:r>
            <a:r>
              <a:rPr lang="zh-CN" altLang="en-US" sz="3200" dirty="0"/>
              <a:t>自从安装以来程序失效的次数；</a:t>
            </a:r>
            <a:r>
              <a:rPr lang="en-US" altLang="zh-CN" sz="3200" dirty="0"/>
              <a:t>8</a:t>
            </a:r>
            <a:r>
              <a:rPr lang="zh-CN" altLang="en-US" sz="3200" dirty="0"/>
              <a:t>程序变动的层次和标识；</a:t>
            </a:r>
            <a:r>
              <a:rPr lang="en-US" altLang="zh-CN" sz="3200" dirty="0"/>
              <a:t>9</a:t>
            </a:r>
            <a:r>
              <a:rPr lang="zh-CN" altLang="en-US" sz="3200" dirty="0"/>
              <a:t>因程序变动而增加的源语句数；</a:t>
            </a:r>
            <a:r>
              <a:rPr lang="en-US" altLang="zh-CN" sz="3200" dirty="0"/>
              <a:t>10</a:t>
            </a:r>
            <a:r>
              <a:rPr lang="zh-CN" altLang="en-US" sz="3200" dirty="0"/>
              <a:t>因程序变动而删除的源语句数；</a:t>
            </a:r>
            <a:r>
              <a:rPr lang="en-US" altLang="zh-CN" sz="3200" dirty="0"/>
              <a:t>11</a:t>
            </a:r>
            <a:r>
              <a:rPr lang="zh-CN" altLang="en-US" sz="3200" dirty="0"/>
              <a:t>每个改动耗费的人时数；</a:t>
            </a:r>
            <a:r>
              <a:rPr lang="en-US" altLang="zh-CN" sz="3200" dirty="0"/>
              <a:t>12</a:t>
            </a:r>
            <a:r>
              <a:rPr lang="zh-CN" altLang="en-US" sz="3200" dirty="0"/>
              <a:t>程序改动的日期；</a:t>
            </a:r>
            <a:r>
              <a:rPr lang="en-US" altLang="zh-CN" sz="3200" dirty="0"/>
              <a:t>13</a:t>
            </a:r>
            <a:r>
              <a:rPr lang="zh-CN" altLang="en-US" sz="3200" dirty="0"/>
              <a:t>软件工程师的名字；</a:t>
            </a:r>
            <a:r>
              <a:rPr lang="en-US" altLang="zh-CN" sz="3200" dirty="0"/>
              <a:t>14</a:t>
            </a:r>
            <a:r>
              <a:rPr lang="zh-CN" altLang="en-US" sz="3200" dirty="0"/>
              <a:t>维护要求表的标识；</a:t>
            </a:r>
            <a:r>
              <a:rPr lang="en-US" altLang="zh-CN" sz="3200" dirty="0"/>
              <a:t>15</a:t>
            </a:r>
            <a:r>
              <a:rPr lang="zh-CN" altLang="en-US" sz="3200" dirty="0"/>
              <a:t>维护类型；</a:t>
            </a:r>
            <a:r>
              <a:rPr lang="en-US" altLang="zh-CN" sz="3200" dirty="0"/>
              <a:t>16</a:t>
            </a:r>
            <a:r>
              <a:rPr lang="zh-CN" altLang="en-US" sz="3200" dirty="0"/>
              <a:t>维护开始和完成的日期；</a:t>
            </a:r>
            <a:r>
              <a:rPr lang="en-US" altLang="zh-CN" sz="3200" dirty="0"/>
              <a:t>17</a:t>
            </a:r>
            <a:r>
              <a:rPr lang="zh-CN" altLang="en-US" sz="3200" dirty="0"/>
              <a:t>累计用于维护的人时数；</a:t>
            </a:r>
            <a:r>
              <a:rPr lang="en-US" altLang="zh-CN" sz="3200" dirty="0"/>
              <a:t>18</a:t>
            </a:r>
            <a:r>
              <a:rPr lang="zh-CN" altLang="en-US" sz="3200" dirty="0"/>
              <a:t>与完成的维护相联系的纯效益。</a:t>
            </a:r>
          </a:p>
          <a:p>
            <a:pPr>
              <a:defRPr/>
            </a:pPr>
            <a:endParaRPr lang="zh-CN" altLang="en-US" sz="32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382503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4654" y="-1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467356" y="438734"/>
            <a:ext cx="1669176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问题一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235577" y="1790540"/>
            <a:ext cx="10324408" cy="13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defRPr/>
            </a:pPr>
            <a:r>
              <a:rPr lang="zh-CN" altLang="en-US" sz="4000" dirty="0">
                <a:ea typeface="宋体" pitchFamily="2" charset="-122"/>
              </a:rPr>
              <a:t>可以从哪些方面度量维护工作？（至少回答出三点）</a:t>
            </a:r>
            <a:endParaRPr lang="en-US" altLang="zh-CN" sz="4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955048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335471" y="437670"/>
            <a:ext cx="3089373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评价维护活动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235577" y="1412627"/>
            <a:ext cx="10324408" cy="451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至少从以下七个方面度量维护工作：</a:t>
            </a:r>
            <a:endParaRPr lang="en-US" altLang="zh-CN" sz="32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3200" dirty="0">
                <a:ea typeface="宋体" pitchFamily="2" charset="-122"/>
              </a:rPr>
              <a:t>(1) </a:t>
            </a:r>
            <a:r>
              <a:rPr lang="zh-CN" altLang="en-US" sz="3200" dirty="0">
                <a:ea typeface="宋体" pitchFamily="2" charset="-122"/>
              </a:rPr>
              <a:t>每次程序运行平均失效的次数。</a:t>
            </a:r>
          </a:p>
          <a:p>
            <a:pPr>
              <a:defRPr/>
            </a:pPr>
            <a:r>
              <a:rPr lang="en-US" altLang="zh-CN" sz="3200" dirty="0">
                <a:ea typeface="宋体" pitchFamily="2" charset="-122"/>
              </a:rPr>
              <a:t>(2) </a:t>
            </a:r>
            <a:r>
              <a:rPr lang="zh-CN" altLang="en-US" sz="3200" dirty="0">
                <a:ea typeface="宋体" pitchFamily="2" charset="-122"/>
              </a:rPr>
              <a:t>用于每一类维护活动的总人时数。</a:t>
            </a:r>
          </a:p>
          <a:p>
            <a:pPr>
              <a:defRPr/>
            </a:pPr>
            <a:r>
              <a:rPr lang="en-US" altLang="zh-CN" sz="3200" dirty="0">
                <a:ea typeface="宋体" pitchFamily="2" charset="-122"/>
              </a:rPr>
              <a:t>(3) </a:t>
            </a:r>
            <a:r>
              <a:rPr lang="zh-CN" altLang="en-US" sz="3200" dirty="0">
                <a:ea typeface="宋体" pitchFamily="2" charset="-122"/>
              </a:rPr>
              <a:t>平均每个程序、每种语言、每种维护类型所做的程序变动数。</a:t>
            </a:r>
          </a:p>
          <a:p>
            <a:pPr>
              <a:defRPr/>
            </a:pPr>
            <a:r>
              <a:rPr lang="en-US" altLang="zh-CN" sz="3200" dirty="0">
                <a:ea typeface="宋体" pitchFamily="2" charset="-122"/>
              </a:rPr>
              <a:t>(4) </a:t>
            </a:r>
            <a:r>
              <a:rPr lang="zh-CN" altLang="en-US" sz="3200" dirty="0">
                <a:ea typeface="宋体" pitchFamily="2" charset="-122"/>
              </a:rPr>
              <a:t>维护过程中增加或删除一个源语句平均花费的人时数。</a:t>
            </a:r>
          </a:p>
          <a:p>
            <a:pPr>
              <a:defRPr/>
            </a:pPr>
            <a:r>
              <a:rPr lang="en-US" altLang="zh-CN" sz="3200" dirty="0">
                <a:ea typeface="宋体" pitchFamily="2" charset="-122"/>
              </a:rPr>
              <a:t>(5) </a:t>
            </a:r>
            <a:r>
              <a:rPr lang="zh-CN" altLang="en-US" sz="3200" dirty="0">
                <a:ea typeface="宋体" pitchFamily="2" charset="-122"/>
              </a:rPr>
              <a:t>维护每种语言平均花费的人时数。</a:t>
            </a:r>
          </a:p>
          <a:p>
            <a:pPr>
              <a:defRPr/>
            </a:pPr>
            <a:r>
              <a:rPr lang="en-US" altLang="zh-CN" sz="3200" dirty="0">
                <a:ea typeface="宋体" pitchFamily="2" charset="-122"/>
              </a:rPr>
              <a:t>(6) </a:t>
            </a:r>
            <a:r>
              <a:rPr lang="zh-CN" altLang="en-US" sz="3200" dirty="0">
                <a:ea typeface="宋体" pitchFamily="2" charset="-122"/>
              </a:rPr>
              <a:t>一张维护要求表的平均周转时间。</a:t>
            </a:r>
          </a:p>
          <a:p>
            <a:pPr>
              <a:defRPr/>
            </a:pPr>
            <a:r>
              <a:rPr lang="en-US" altLang="zh-CN" sz="3200" dirty="0">
                <a:ea typeface="宋体" pitchFamily="2" charset="-122"/>
              </a:rPr>
              <a:t>(7) </a:t>
            </a:r>
            <a:r>
              <a:rPr lang="zh-CN" altLang="en-US" sz="3200" dirty="0">
                <a:ea typeface="宋体" pitchFamily="2" charset="-122"/>
              </a:rPr>
              <a:t>不同维护类型所占的百分比。</a:t>
            </a:r>
          </a:p>
        </p:txBody>
      </p:sp>
    </p:spTree>
    <p:extLst>
      <p:ext uri="{BB962C8B-B14F-4D97-AF65-F5344CB8AC3E}">
        <p14:creationId xmlns:p14="http://schemas.microsoft.com/office/powerpoint/2010/main" val="280975730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556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等腰三角形 18"/>
          <p:cNvSpPr>
            <a:spLocks noChangeArrowheads="1"/>
          </p:cNvSpPr>
          <p:nvPr/>
        </p:nvSpPr>
        <p:spPr bwMode="auto">
          <a:xfrm flipV="1">
            <a:off x="0" y="44547"/>
            <a:ext cx="4290295" cy="1594675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25400" algn="ctr">
            <a:noFill/>
            <a:miter lim="800000"/>
            <a:headEnd/>
            <a:tailEnd/>
          </a:ln>
        </p:spPr>
        <p:txBody>
          <a:bodyPr rot="10800000" anchor="ctr"/>
          <a:lstStyle/>
          <a:p>
            <a:pPr algn="ctr" defTabSz="1146749">
              <a:defRPr/>
            </a:pPr>
            <a:endParaRPr lang="zh-CN" altLang="en-US" sz="225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 rot="-2363669">
            <a:off x="1384186" y="-148500"/>
            <a:ext cx="1920719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515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8.4</a:t>
            </a:r>
          </a:p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515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目录页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8827" y="1792339"/>
            <a:ext cx="6062156" cy="5555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1146749">
              <a:defRPr/>
            </a:pPr>
            <a:r>
              <a:rPr lang="zh-CN" altLang="en-US" sz="301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定义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38827" y="2835177"/>
            <a:ext cx="6062156" cy="5555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 defTabSz="1146749">
              <a:defRPr/>
            </a:pPr>
            <a:r>
              <a:rPr lang="zh-CN" altLang="en-US" sz="3010" dirty="0"/>
              <a:t>  决定软件可维护性的因素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38827" y="3772428"/>
            <a:ext cx="6062156" cy="5555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 defTabSz="1146749">
              <a:defRPr/>
            </a:pPr>
            <a:r>
              <a:rPr lang="zh-CN" altLang="en-US" sz="3010" dirty="0"/>
              <a:t>  文档</a:t>
            </a:r>
          </a:p>
        </p:txBody>
      </p: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860284" y="1674967"/>
            <a:ext cx="1154696" cy="864211"/>
            <a:chOff x="2165941" y="1632858"/>
            <a:chExt cx="864096" cy="731634"/>
          </a:xfrm>
        </p:grpSpPr>
        <p:sp>
          <p:nvSpPr>
            <p:cNvPr id="26" name="五边形 25"/>
            <p:cNvSpPr/>
            <p:nvPr/>
          </p:nvSpPr>
          <p:spPr>
            <a:xfrm>
              <a:off x="2165941" y="1740726"/>
              <a:ext cx="864096" cy="461812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749">
                <a:defRPr/>
              </a:pPr>
              <a:endParaRPr lang="zh-CN" altLang="en-US" sz="225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236" name="TextBox 43"/>
            <p:cNvSpPr txBox="1">
              <a:spLocks noChangeArrowheads="1"/>
            </p:cNvSpPr>
            <p:nvPr/>
          </p:nvSpPr>
          <p:spPr bwMode="auto">
            <a:xfrm>
              <a:off x="2216595" y="1632858"/>
              <a:ext cx="459679" cy="731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1467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016" b="1" dirty="0">
                  <a:solidFill>
                    <a:prstClr val="white"/>
                  </a:solidFill>
                  <a:latin typeface="Arial Black" pitchFamily="34" charset="0"/>
                  <a:ea typeface="Arial Unicode MS"/>
                  <a:cs typeface="Arial Unicode MS"/>
                </a:rPr>
                <a:t>1</a:t>
              </a:r>
              <a:endParaRPr lang="zh-CN" altLang="en-US" sz="5016" b="1" dirty="0">
                <a:solidFill>
                  <a:prstClr val="white"/>
                </a:solidFill>
                <a:latin typeface="Arial Black" pitchFamily="34" charset="0"/>
                <a:ea typeface="Arial Unicode MS"/>
                <a:cs typeface="Arial Unicode MS"/>
              </a:endParaRPr>
            </a:p>
          </p:txBody>
        </p: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2875009" y="2713736"/>
            <a:ext cx="1154696" cy="864212"/>
            <a:chOff x="2165941" y="2378338"/>
            <a:chExt cx="864096" cy="728167"/>
          </a:xfrm>
        </p:grpSpPr>
        <p:sp>
          <p:nvSpPr>
            <p:cNvPr id="46" name="五边形 45"/>
            <p:cNvSpPr/>
            <p:nvPr/>
          </p:nvSpPr>
          <p:spPr>
            <a:xfrm>
              <a:off x="2165941" y="2480662"/>
              <a:ext cx="864096" cy="461301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749">
                <a:defRPr/>
              </a:pPr>
              <a:endParaRPr lang="zh-CN" altLang="en-US" sz="225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234" name="TextBox 46"/>
            <p:cNvSpPr txBox="1">
              <a:spLocks noChangeArrowheads="1"/>
            </p:cNvSpPr>
            <p:nvPr/>
          </p:nvSpPr>
          <p:spPr bwMode="auto">
            <a:xfrm>
              <a:off x="2216595" y="2378338"/>
              <a:ext cx="459679" cy="728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1467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016" b="1" dirty="0">
                  <a:solidFill>
                    <a:prstClr val="white"/>
                  </a:solidFill>
                  <a:latin typeface="Arial Black" pitchFamily="34" charset="0"/>
                  <a:ea typeface="Arial Unicode MS"/>
                  <a:cs typeface="Arial Unicode MS"/>
                </a:rPr>
                <a:t>2</a:t>
              </a:r>
              <a:endParaRPr lang="zh-CN" altLang="en-US" sz="5016" b="1" dirty="0">
                <a:solidFill>
                  <a:prstClr val="white"/>
                </a:solidFill>
                <a:latin typeface="Arial Black" pitchFamily="34" charset="0"/>
                <a:ea typeface="Arial Unicode MS"/>
                <a:cs typeface="Arial Unicode MS"/>
              </a:endParaRPr>
            </a:p>
          </p:txBody>
        </p:sp>
      </p:grpSp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2857506" y="3658880"/>
            <a:ext cx="1154696" cy="864211"/>
            <a:chOff x="2165941" y="3116171"/>
            <a:chExt cx="864096" cy="729896"/>
          </a:xfrm>
        </p:grpSpPr>
        <p:sp>
          <p:nvSpPr>
            <p:cNvPr id="49" name="五边形 48"/>
            <p:cNvSpPr/>
            <p:nvPr/>
          </p:nvSpPr>
          <p:spPr>
            <a:xfrm>
              <a:off x="2165941" y="3220420"/>
              <a:ext cx="864096" cy="460714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749">
                <a:defRPr/>
              </a:pPr>
              <a:endParaRPr lang="zh-CN" altLang="en-US" sz="225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232" name="TextBox 49"/>
            <p:cNvSpPr txBox="1">
              <a:spLocks noChangeArrowheads="1"/>
            </p:cNvSpPr>
            <p:nvPr/>
          </p:nvSpPr>
          <p:spPr bwMode="auto">
            <a:xfrm>
              <a:off x="2216595" y="3116171"/>
              <a:ext cx="459679" cy="7298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1467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016" b="1">
                  <a:solidFill>
                    <a:prstClr val="white"/>
                  </a:solidFill>
                  <a:latin typeface="Arial Black" pitchFamily="34" charset="0"/>
                  <a:ea typeface="Arial Unicode MS"/>
                  <a:cs typeface="Arial Unicode MS"/>
                </a:rPr>
                <a:t>3</a:t>
              </a:r>
              <a:endParaRPr lang="zh-CN" altLang="en-US" sz="5016" b="1">
                <a:solidFill>
                  <a:prstClr val="white"/>
                </a:solidFill>
                <a:latin typeface="Arial Black" pitchFamily="34" charset="0"/>
                <a:ea typeface="Arial Unicode MS"/>
                <a:cs typeface="Arial Unicode MS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 rot="19196401">
            <a:off x="1700191" y="874733"/>
            <a:ext cx="2988275" cy="435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defTabSz="1146749">
              <a:defRPr/>
            </a:pPr>
            <a:r>
              <a:rPr lang="en-US" altLang="zh-CN" sz="2257" dirty="0">
                <a:solidFill>
                  <a:srgbClr val="0070C0"/>
                </a:solidFill>
                <a:latin typeface="Calibri"/>
                <a:ea typeface="宋体" panose="02010600030101010101" pitchFamily="2" charset="-122"/>
              </a:rPr>
              <a:t>CONTENTS   PAGE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38827" y="4785237"/>
            <a:ext cx="6062156" cy="5555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 defTabSz="1146749">
              <a:defRPr/>
            </a:pPr>
            <a:r>
              <a:rPr lang="zh-CN" altLang="en-US" sz="3010" dirty="0"/>
              <a:t>  可维护性复审</a:t>
            </a:r>
          </a:p>
        </p:txBody>
      </p: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2857506" y="4675491"/>
            <a:ext cx="1154696" cy="864211"/>
            <a:chOff x="2165941" y="3116171"/>
            <a:chExt cx="864096" cy="729896"/>
          </a:xfrm>
        </p:grpSpPr>
        <p:sp>
          <p:nvSpPr>
            <p:cNvPr id="40" name="五边形 39"/>
            <p:cNvSpPr/>
            <p:nvPr/>
          </p:nvSpPr>
          <p:spPr>
            <a:xfrm>
              <a:off x="2165941" y="3220420"/>
              <a:ext cx="864096" cy="460714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749">
                <a:defRPr/>
              </a:pPr>
              <a:endParaRPr lang="zh-CN" altLang="en-US" sz="225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1" name="TextBox 49"/>
            <p:cNvSpPr txBox="1">
              <a:spLocks noChangeArrowheads="1"/>
            </p:cNvSpPr>
            <p:nvPr/>
          </p:nvSpPr>
          <p:spPr bwMode="auto">
            <a:xfrm>
              <a:off x="2216595" y="3116171"/>
              <a:ext cx="459679" cy="7298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1467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016" b="1" dirty="0">
                  <a:solidFill>
                    <a:prstClr val="white"/>
                  </a:solidFill>
                  <a:latin typeface="Arial Black" pitchFamily="34" charset="0"/>
                  <a:ea typeface="Arial Unicode MS"/>
                  <a:cs typeface="Arial Unicode MS"/>
                </a:rPr>
                <a:t>4</a:t>
              </a:r>
              <a:endParaRPr lang="zh-CN" altLang="en-US" sz="5016" b="1" dirty="0">
                <a:solidFill>
                  <a:prstClr val="white"/>
                </a:solidFill>
                <a:latin typeface="Arial Black" pitchFamily="34" charset="0"/>
                <a:ea typeface="Arial Unicode MS"/>
                <a:cs typeface="Arial Unicode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520109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 animBg="1"/>
      <p:bldP spid="23" grpId="0" animBg="1"/>
      <p:bldP spid="54" grpId="0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1544686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32015" y="1480596"/>
            <a:ext cx="10324408" cy="254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defRPr/>
            </a:pPr>
            <a:r>
              <a:rPr lang="en-US" altLang="zh-CN" sz="3200" dirty="0">
                <a:ea typeface="宋体" pitchFamily="2" charset="-122"/>
              </a:rPr>
              <a:t>	</a:t>
            </a:r>
            <a:r>
              <a:rPr lang="zh-CN" altLang="en-US" sz="3200" dirty="0">
                <a:ea typeface="宋体" pitchFamily="2" charset="-122"/>
              </a:rPr>
              <a:t>可以把软件的可维护性</a:t>
            </a:r>
            <a:r>
              <a:rPr lang="zh-CN" altLang="en-US" sz="3200" dirty="0">
                <a:solidFill>
                  <a:srgbClr val="FF0000"/>
                </a:solidFill>
                <a:ea typeface="宋体" pitchFamily="2" charset="-122"/>
              </a:rPr>
              <a:t>定性的定义</a:t>
            </a:r>
            <a:r>
              <a:rPr lang="zh-CN" altLang="en-US" sz="3200" dirty="0">
                <a:ea typeface="宋体" pitchFamily="2" charset="-122"/>
              </a:rPr>
              <a:t>为：</a:t>
            </a:r>
            <a:r>
              <a:rPr lang="zh-CN" altLang="en-US" sz="3200" dirty="0"/>
              <a:t>维护人员理解、改正、改动或改进这个软件的难易程度。</a:t>
            </a:r>
            <a:endParaRPr lang="en-US" altLang="zh-CN" sz="3200" dirty="0"/>
          </a:p>
          <a:p>
            <a:pPr>
              <a:defRPr/>
            </a:pPr>
            <a:endParaRPr lang="en-US" altLang="zh-CN" sz="32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3200" dirty="0">
                <a:ea typeface="宋体" pitchFamily="2" charset="-122"/>
              </a:rPr>
              <a:t>	</a:t>
            </a:r>
            <a:r>
              <a:rPr lang="zh-CN" altLang="en-US" sz="3200" dirty="0">
                <a:solidFill>
                  <a:srgbClr val="FF0000"/>
                </a:solidFill>
                <a:ea typeface="宋体" pitchFamily="2" charset="-122"/>
              </a:rPr>
              <a:t>提高可维护性</a:t>
            </a:r>
            <a:r>
              <a:rPr lang="zh-CN" altLang="en-US" sz="3200" dirty="0">
                <a:ea typeface="宋体" pitchFamily="2" charset="-122"/>
              </a:rPr>
              <a:t>是支配软件工程方法学所有步骤的关键目标！</a:t>
            </a:r>
          </a:p>
        </p:txBody>
      </p:sp>
    </p:spTree>
    <p:extLst>
      <p:ext uri="{BB962C8B-B14F-4D97-AF65-F5344CB8AC3E}">
        <p14:creationId xmlns:p14="http://schemas.microsoft.com/office/powerpoint/2010/main" val="3288989469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335471" y="437670"/>
            <a:ext cx="1625214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问题二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98765" y="1896203"/>
            <a:ext cx="11238806" cy="13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defRPr/>
            </a:pPr>
            <a:r>
              <a:rPr lang="en-US" altLang="zh-CN" sz="3200" dirty="0">
                <a:ea typeface="宋体" pitchFamily="2" charset="-122"/>
              </a:rPr>
              <a:t>	</a:t>
            </a:r>
            <a:r>
              <a:rPr lang="zh-CN" altLang="en-US" sz="4000" dirty="0">
                <a:ea typeface="宋体" pitchFamily="2" charset="-122"/>
              </a:rPr>
              <a:t>决定软件可维护性的因素有哪些？（至少回答出两点）</a:t>
            </a:r>
            <a:endParaRPr lang="en-US" altLang="zh-CN" sz="4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16189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335471" y="437670"/>
            <a:ext cx="4951423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决定软件可维护性的因素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98765" y="1412626"/>
            <a:ext cx="11238806" cy="501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defRPr/>
            </a:pPr>
            <a:r>
              <a:rPr lang="en-US" altLang="zh-CN" sz="3200" dirty="0">
                <a:ea typeface="宋体" pitchFamily="2" charset="-122"/>
              </a:rPr>
              <a:t>	</a:t>
            </a:r>
            <a:r>
              <a:rPr lang="zh-CN" altLang="en-US" sz="3200" dirty="0">
                <a:ea typeface="宋体" pitchFamily="2" charset="-122"/>
              </a:rPr>
              <a:t>维护就是在软件交付使用后进行的修改，</a:t>
            </a:r>
            <a:r>
              <a:rPr lang="zh-CN" altLang="en-US" sz="3200" dirty="0">
                <a:solidFill>
                  <a:srgbClr val="FF0000"/>
                </a:solidFill>
                <a:ea typeface="宋体" pitchFamily="2" charset="-122"/>
              </a:rPr>
              <a:t>修改之前</a:t>
            </a:r>
            <a:r>
              <a:rPr lang="zh-CN" altLang="en-US" sz="3200" dirty="0">
                <a:ea typeface="宋体" pitchFamily="2" charset="-122"/>
              </a:rPr>
              <a:t>必须理解待修改的对象，修改之后应该进行必要的测试，以保证所做的修改是正确的。如果是改正性维护，还必须预先进行调试以确定错误的具体位置。</a:t>
            </a:r>
            <a:endParaRPr lang="en-US" altLang="zh-CN" sz="32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3200" dirty="0">
                <a:ea typeface="宋体" pitchFamily="2" charset="-122"/>
              </a:rPr>
              <a:t>	</a:t>
            </a:r>
            <a:r>
              <a:rPr lang="zh-CN" altLang="en-US" sz="3200" dirty="0">
                <a:ea typeface="宋体" pitchFamily="2" charset="-122"/>
              </a:rPr>
              <a:t>决定软件可维护性的因素有以下五个：</a:t>
            </a:r>
            <a:endParaRPr lang="en-US" altLang="zh-CN" sz="3200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ea typeface="宋体" pitchFamily="2" charset="-122"/>
              </a:rPr>
              <a:t>1</a:t>
            </a:r>
            <a:r>
              <a:rPr lang="zh-CN" altLang="en-US" sz="3200" dirty="0">
                <a:ea typeface="宋体" pitchFamily="2" charset="-122"/>
              </a:rPr>
              <a:t>）可理解性</a:t>
            </a:r>
            <a:endParaRPr lang="en-US" altLang="zh-CN" sz="3200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ea typeface="宋体" pitchFamily="2" charset="-122"/>
              </a:rPr>
              <a:t>2</a:t>
            </a:r>
            <a:r>
              <a:rPr lang="zh-CN" altLang="en-US" sz="3200" dirty="0">
                <a:ea typeface="宋体" pitchFamily="2" charset="-122"/>
              </a:rPr>
              <a:t>）可测试性</a:t>
            </a:r>
            <a:endParaRPr lang="en-US" altLang="zh-CN" sz="3200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ea typeface="宋体" pitchFamily="2" charset="-122"/>
              </a:rPr>
              <a:t>3</a:t>
            </a:r>
            <a:r>
              <a:rPr lang="zh-CN" altLang="en-US" sz="3200" dirty="0">
                <a:ea typeface="宋体" pitchFamily="2" charset="-122"/>
              </a:rPr>
              <a:t>）可修改性</a:t>
            </a:r>
            <a:endParaRPr lang="en-US" altLang="zh-CN" sz="3200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ea typeface="宋体" pitchFamily="2" charset="-122"/>
              </a:rPr>
              <a:t>4</a:t>
            </a:r>
            <a:r>
              <a:rPr lang="zh-CN" altLang="en-US" sz="3200" dirty="0">
                <a:ea typeface="宋体" pitchFamily="2" charset="-122"/>
              </a:rPr>
              <a:t>）可移植性</a:t>
            </a:r>
            <a:endParaRPr lang="en-US" altLang="zh-CN" sz="3200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ea typeface="宋体" pitchFamily="2" charset="-122"/>
              </a:rPr>
              <a:t>5</a:t>
            </a:r>
            <a:r>
              <a:rPr lang="zh-CN" altLang="en-US" sz="3200" dirty="0">
                <a:ea typeface="宋体" pitchFamily="2" charset="-122"/>
              </a:rPr>
              <a:t>）可重用性</a:t>
            </a:r>
          </a:p>
        </p:txBody>
      </p:sp>
    </p:spTree>
    <p:extLst>
      <p:ext uri="{BB962C8B-B14F-4D97-AF65-F5344CB8AC3E}">
        <p14:creationId xmlns:p14="http://schemas.microsoft.com/office/powerpoint/2010/main" val="88388016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2607234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可理解性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235577" y="1412627"/>
            <a:ext cx="10324408" cy="304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defRPr/>
            </a:pPr>
            <a:r>
              <a:rPr lang="en-US" altLang="zh-CN" sz="3200" dirty="0">
                <a:ea typeface="宋体" pitchFamily="2" charset="-122"/>
              </a:rPr>
              <a:t>	</a:t>
            </a:r>
            <a:r>
              <a:rPr lang="zh-CN" altLang="en-US" sz="3200" dirty="0">
                <a:ea typeface="宋体" pitchFamily="2" charset="-122"/>
              </a:rPr>
              <a:t>软件可理解性表现为外来读者理解软件的结构、功能、接口和内部处理过程的难易程度。</a:t>
            </a:r>
          </a:p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      </a:t>
            </a:r>
            <a:r>
              <a:rPr lang="en-US" altLang="zh-CN" sz="3200" dirty="0">
                <a:ea typeface="宋体" pitchFamily="2" charset="-122"/>
              </a:rPr>
              <a:t>	</a:t>
            </a:r>
            <a:r>
              <a:rPr lang="zh-CN" altLang="en-US" sz="3200" dirty="0">
                <a:ea typeface="宋体" pitchFamily="2" charset="-122"/>
              </a:rPr>
              <a:t>模块化（模块结构良好，高内聚，松耦合）、详细的设计文档、结构化设计、程序内部的文档和良好的高级程序设计语言等，都对提高软件的可理解性有重要贡献。 </a:t>
            </a:r>
          </a:p>
        </p:txBody>
      </p:sp>
    </p:spTree>
    <p:extLst>
      <p:ext uri="{BB962C8B-B14F-4D97-AF65-F5344CB8AC3E}">
        <p14:creationId xmlns:p14="http://schemas.microsoft.com/office/powerpoint/2010/main" val="61407244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556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等腰三角形 18"/>
          <p:cNvSpPr>
            <a:spLocks noChangeArrowheads="1"/>
          </p:cNvSpPr>
          <p:nvPr/>
        </p:nvSpPr>
        <p:spPr bwMode="auto">
          <a:xfrm flipV="1">
            <a:off x="0" y="44547"/>
            <a:ext cx="4290295" cy="1594675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25400" algn="ctr">
            <a:noFill/>
            <a:miter lim="800000"/>
            <a:headEnd/>
            <a:tailEnd/>
          </a:ln>
        </p:spPr>
        <p:txBody>
          <a:bodyPr rot="10800000" anchor="ctr"/>
          <a:lstStyle/>
          <a:p>
            <a:pPr algn="ctr" defTabSz="1146749">
              <a:defRPr/>
            </a:pPr>
            <a:endParaRPr lang="zh-CN" altLang="en-US" sz="225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 rot="-2363669">
            <a:off x="1378139" y="-130750"/>
            <a:ext cx="1920719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515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8.3</a:t>
            </a:r>
          </a:p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515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目录页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8827" y="1792339"/>
            <a:ext cx="6062156" cy="5555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1146749">
              <a:defRPr/>
            </a:pPr>
            <a:r>
              <a:rPr lang="zh-CN" altLang="en-US" sz="301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本质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38827" y="2465291"/>
            <a:ext cx="6062156" cy="5555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 defTabSz="1146749">
              <a:defRPr/>
            </a:pPr>
            <a:r>
              <a:rPr lang="zh-CN" altLang="en-US" sz="3010" dirty="0"/>
              <a:t>  维护组织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38827" y="3139239"/>
            <a:ext cx="6062156" cy="5555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 defTabSz="1146749">
              <a:defRPr/>
            </a:pPr>
            <a:r>
              <a:rPr lang="zh-CN" altLang="en-US" sz="3010" dirty="0"/>
              <a:t>  维护报告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38827" y="3830066"/>
            <a:ext cx="6062156" cy="5555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 defTabSz="1146749">
              <a:defRPr/>
            </a:pPr>
            <a:r>
              <a:rPr lang="zh-CN" altLang="en-US" sz="3010" dirty="0"/>
              <a:t>  维护的事件流</a:t>
            </a:r>
          </a:p>
        </p:txBody>
      </p: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860284" y="1674967"/>
            <a:ext cx="1154696" cy="864211"/>
            <a:chOff x="2165941" y="1632858"/>
            <a:chExt cx="864096" cy="731634"/>
          </a:xfrm>
        </p:grpSpPr>
        <p:sp>
          <p:nvSpPr>
            <p:cNvPr id="26" name="五边形 25"/>
            <p:cNvSpPr/>
            <p:nvPr/>
          </p:nvSpPr>
          <p:spPr>
            <a:xfrm>
              <a:off x="2165941" y="1740726"/>
              <a:ext cx="864096" cy="461812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749">
                <a:defRPr/>
              </a:pPr>
              <a:endParaRPr lang="zh-CN" altLang="en-US" sz="225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236" name="TextBox 43"/>
            <p:cNvSpPr txBox="1">
              <a:spLocks noChangeArrowheads="1"/>
            </p:cNvSpPr>
            <p:nvPr/>
          </p:nvSpPr>
          <p:spPr bwMode="auto">
            <a:xfrm>
              <a:off x="2216595" y="1632858"/>
              <a:ext cx="459679" cy="731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1467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016" b="1" dirty="0">
                  <a:solidFill>
                    <a:prstClr val="white"/>
                  </a:solidFill>
                  <a:latin typeface="Arial Black" pitchFamily="34" charset="0"/>
                  <a:ea typeface="Arial Unicode MS"/>
                  <a:cs typeface="Arial Unicode MS"/>
                </a:rPr>
                <a:t>1</a:t>
              </a:r>
              <a:endParaRPr lang="zh-CN" altLang="en-US" sz="5016" b="1" dirty="0">
                <a:solidFill>
                  <a:prstClr val="white"/>
                </a:solidFill>
                <a:latin typeface="Arial Black" pitchFamily="34" charset="0"/>
                <a:ea typeface="Arial Unicode MS"/>
                <a:cs typeface="Arial Unicode MS"/>
              </a:endParaRPr>
            </a:p>
          </p:txBody>
        </p: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2860284" y="2347876"/>
            <a:ext cx="1154696" cy="864212"/>
            <a:chOff x="2165941" y="2378338"/>
            <a:chExt cx="864096" cy="728167"/>
          </a:xfrm>
        </p:grpSpPr>
        <p:sp>
          <p:nvSpPr>
            <p:cNvPr id="46" name="五边形 45"/>
            <p:cNvSpPr/>
            <p:nvPr/>
          </p:nvSpPr>
          <p:spPr>
            <a:xfrm>
              <a:off x="2165941" y="2480662"/>
              <a:ext cx="864096" cy="461301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749">
                <a:defRPr/>
              </a:pPr>
              <a:endParaRPr lang="zh-CN" altLang="en-US" sz="225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234" name="TextBox 46"/>
            <p:cNvSpPr txBox="1">
              <a:spLocks noChangeArrowheads="1"/>
            </p:cNvSpPr>
            <p:nvPr/>
          </p:nvSpPr>
          <p:spPr bwMode="auto">
            <a:xfrm>
              <a:off x="2216595" y="2378338"/>
              <a:ext cx="459679" cy="728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1467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016" b="1" dirty="0">
                  <a:solidFill>
                    <a:prstClr val="white"/>
                  </a:solidFill>
                  <a:latin typeface="Arial Black" pitchFamily="34" charset="0"/>
                  <a:ea typeface="Arial Unicode MS"/>
                  <a:cs typeface="Arial Unicode MS"/>
                </a:rPr>
                <a:t>2</a:t>
              </a:r>
              <a:endParaRPr lang="zh-CN" altLang="en-US" sz="5016" b="1" dirty="0">
                <a:solidFill>
                  <a:prstClr val="white"/>
                </a:solidFill>
                <a:latin typeface="Arial Black" pitchFamily="34" charset="0"/>
                <a:ea typeface="Arial Unicode MS"/>
                <a:cs typeface="Arial Unicode MS"/>
              </a:endParaRPr>
            </a:p>
          </p:txBody>
        </p:sp>
      </p:grpSp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2860284" y="3020828"/>
            <a:ext cx="1154696" cy="864211"/>
            <a:chOff x="2165941" y="3116171"/>
            <a:chExt cx="864096" cy="729896"/>
          </a:xfrm>
        </p:grpSpPr>
        <p:sp>
          <p:nvSpPr>
            <p:cNvPr id="49" name="五边形 48"/>
            <p:cNvSpPr/>
            <p:nvPr/>
          </p:nvSpPr>
          <p:spPr>
            <a:xfrm>
              <a:off x="2165941" y="3220420"/>
              <a:ext cx="864096" cy="460714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749">
                <a:defRPr/>
              </a:pPr>
              <a:endParaRPr lang="zh-CN" altLang="en-US" sz="225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232" name="TextBox 49"/>
            <p:cNvSpPr txBox="1">
              <a:spLocks noChangeArrowheads="1"/>
            </p:cNvSpPr>
            <p:nvPr/>
          </p:nvSpPr>
          <p:spPr bwMode="auto">
            <a:xfrm>
              <a:off x="2216595" y="3116171"/>
              <a:ext cx="459679" cy="7298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1467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016" b="1">
                  <a:solidFill>
                    <a:prstClr val="white"/>
                  </a:solidFill>
                  <a:latin typeface="Arial Black" pitchFamily="34" charset="0"/>
                  <a:ea typeface="Arial Unicode MS"/>
                  <a:cs typeface="Arial Unicode MS"/>
                </a:rPr>
                <a:t>3</a:t>
              </a:r>
              <a:endParaRPr lang="zh-CN" altLang="en-US" sz="5016" b="1">
                <a:solidFill>
                  <a:prstClr val="white"/>
                </a:solidFill>
                <a:latin typeface="Arial Black" pitchFamily="34" charset="0"/>
                <a:ea typeface="Arial Unicode MS"/>
                <a:cs typeface="Arial Unicode MS"/>
              </a:endParaRPr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2844123" y="3689755"/>
            <a:ext cx="1154696" cy="864211"/>
            <a:chOff x="2165941" y="3836251"/>
            <a:chExt cx="864096" cy="731634"/>
          </a:xfrm>
        </p:grpSpPr>
        <p:sp>
          <p:nvSpPr>
            <p:cNvPr id="52" name="五边形 51"/>
            <p:cNvSpPr/>
            <p:nvPr/>
          </p:nvSpPr>
          <p:spPr>
            <a:xfrm>
              <a:off x="2165941" y="3959289"/>
              <a:ext cx="864096" cy="461812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749">
                <a:defRPr/>
              </a:pPr>
              <a:endParaRPr lang="zh-CN" altLang="en-US" sz="225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230" name="TextBox 52"/>
            <p:cNvSpPr txBox="1">
              <a:spLocks noChangeArrowheads="1"/>
            </p:cNvSpPr>
            <p:nvPr/>
          </p:nvSpPr>
          <p:spPr bwMode="auto">
            <a:xfrm>
              <a:off x="2216595" y="3836251"/>
              <a:ext cx="459679" cy="731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1467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016" b="1" dirty="0">
                  <a:solidFill>
                    <a:prstClr val="white"/>
                  </a:solidFill>
                  <a:latin typeface="Arial Black" pitchFamily="34" charset="0"/>
                  <a:ea typeface="Arial Unicode MS"/>
                  <a:cs typeface="Arial Unicode MS"/>
                </a:rPr>
                <a:t>4</a:t>
              </a:r>
              <a:endParaRPr lang="zh-CN" altLang="en-US" sz="5016" b="1" dirty="0">
                <a:solidFill>
                  <a:prstClr val="white"/>
                </a:solidFill>
                <a:latin typeface="Arial Black" pitchFamily="34" charset="0"/>
                <a:ea typeface="Arial Unicode MS"/>
                <a:cs typeface="Arial Unicode MS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 rot="19196401">
            <a:off x="1700191" y="874733"/>
            <a:ext cx="2988275" cy="435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defTabSz="1146749">
              <a:defRPr/>
            </a:pPr>
            <a:r>
              <a:rPr lang="en-US" altLang="zh-CN" sz="2257" dirty="0">
                <a:solidFill>
                  <a:srgbClr val="0070C0"/>
                </a:solidFill>
                <a:latin typeface="Calibri"/>
                <a:ea typeface="宋体" panose="02010600030101010101" pitchFamily="2" charset="-122"/>
              </a:rPr>
              <a:t>CONTENTS   PAGE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38827" y="4515874"/>
            <a:ext cx="6062156" cy="5555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 defTabSz="1146749">
              <a:defRPr/>
            </a:pPr>
            <a:r>
              <a:rPr lang="zh-CN" altLang="en-US" sz="3010" dirty="0"/>
              <a:t>  保存维护记录</a:t>
            </a:r>
          </a:p>
        </p:txBody>
      </p: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2844123" y="4380583"/>
            <a:ext cx="1154696" cy="864211"/>
            <a:chOff x="2165941" y="3836251"/>
            <a:chExt cx="864096" cy="731634"/>
          </a:xfrm>
        </p:grpSpPr>
        <p:sp>
          <p:nvSpPr>
            <p:cNvPr id="28" name="五边形 27"/>
            <p:cNvSpPr/>
            <p:nvPr/>
          </p:nvSpPr>
          <p:spPr>
            <a:xfrm>
              <a:off x="2165941" y="3959289"/>
              <a:ext cx="864096" cy="461812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749">
                <a:defRPr/>
              </a:pPr>
              <a:endParaRPr lang="zh-CN" altLang="en-US" sz="225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9" name="TextBox 52"/>
            <p:cNvSpPr txBox="1">
              <a:spLocks noChangeArrowheads="1"/>
            </p:cNvSpPr>
            <p:nvPr/>
          </p:nvSpPr>
          <p:spPr bwMode="auto">
            <a:xfrm>
              <a:off x="2216595" y="3836251"/>
              <a:ext cx="459679" cy="731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1467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016" b="1" dirty="0">
                  <a:solidFill>
                    <a:prstClr val="white"/>
                  </a:solidFill>
                  <a:latin typeface="Arial Black" pitchFamily="34" charset="0"/>
                  <a:ea typeface="Arial Unicode MS"/>
                  <a:cs typeface="Arial Unicode MS"/>
                </a:rPr>
                <a:t>5</a:t>
              </a:r>
              <a:endParaRPr lang="zh-CN" altLang="en-US" sz="5016" b="1" dirty="0">
                <a:solidFill>
                  <a:prstClr val="white"/>
                </a:solidFill>
                <a:latin typeface="Arial Black" pitchFamily="34" charset="0"/>
                <a:ea typeface="Arial Unicode MS"/>
                <a:cs typeface="Arial Unicode MS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738827" y="5202983"/>
            <a:ext cx="6062156" cy="5555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 defTabSz="1146749">
              <a:defRPr/>
            </a:pPr>
            <a:r>
              <a:rPr lang="zh-CN" altLang="en-US" sz="3010" dirty="0"/>
              <a:t>  评价维护活动</a:t>
            </a:r>
          </a:p>
        </p:txBody>
      </p: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2860284" y="5062672"/>
            <a:ext cx="1154696" cy="864211"/>
            <a:chOff x="2165941" y="3836251"/>
            <a:chExt cx="864096" cy="731634"/>
          </a:xfrm>
        </p:grpSpPr>
        <p:sp>
          <p:nvSpPr>
            <p:cNvPr id="32" name="五边形 31"/>
            <p:cNvSpPr/>
            <p:nvPr/>
          </p:nvSpPr>
          <p:spPr>
            <a:xfrm>
              <a:off x="2165941" y="3959289"/>
              <a:ext cx="864096" cy="461812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749">
                <a:defRPr/>
              </a:pPr>
              <a:endParaRPr lang="zh-CN" altLang="en-US" sz="225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3" name="TextBox 52"/>
            <p:cNvSpPr txBox="1">
              <a:spLocks noChangeArrowheads="1"/>
            </p:cNvSpPr>
            <p:nvPr/>
          </p:nvSpPr>
          <p:spPr bwMode="auto">
            <a:xfrm>
              <a:off x="2216595" y="3836251"/>
              <a:ext cx="459679" cy="731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1467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016" b="1" dirty="0">
                  <a:solidFill>
                    <a:prstClr val="white"/>
                  </a:solidFill>
                  <a:latin typeface="Arial Black" pitchFamily="34" charset="0"/>
                  <a:ea typeface="Arial Unicode MS"/>
                  <a:cs typeface="Arial Unicode MS"/>
                </a:rPr>
                <a:t>6</a:t>
              </a:r>
              <a:endParaRPr lang="zh-CN" altLang="en-US" sz="5016" b="1" dirty="0">
                <a:solidFill>
                  <a:prstClr val="white"/>
                </a:solidFill>
                <a:latin typeface="Arial Black" pitchFamily="34" charset="0"/>
                <a:ea typeface="Arial Unicode MS"/>
                <a:cs typeface="Arial Unicode MS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738827" y="5893811"/>
            <a:ext cx="6062156" cy="5555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 defTabSz="1146749">
              <a:defRPr/>
            </a:pPr>
            <a:r>
              <a:rPr lang="zh-CN" altLang="en-US" sz="3010" dirty="0"/>
              <a:t>  结语</a:t>
            </a:r>
          </a:p>
        </p:txBody>
      </p: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2844123" y="5758520"/>
            <a:ext cx="1154696" cy="864211"/>
            <a:chOff x="2165941" y="3836251"/>
            <a:chExt cx="864096" cy="731634"/>
          </a:xfrm>
        </p:grpSpPr>
        <p:sp>
          <p:nvSpPr>
            <p:cNvPr id="36" name="五边形 35"/>
            <p:cNvSpPr/>
            <p:nvPr/>
          </p:nvSpPr>
          <p:spPr>
            <a:xfrm>
              <a:off x="2165941" y="3959289"/>
              <a:ext cx="864096" cy="461812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749">
                <a:defRPr/>
              </a:pPr>
              <a:endParaRPr lang="zh-CN" altLang="en-US" sz="225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7" name="TextBox 52"/>
            <p:cNvSpPr txBox="1">
              <a:spLocks noChangeArrowheads="1"/>
            </p:cNvSpPr>
            <p:nvPr/>
          </p:nvSpPr>
          <p:spPr bwMode="auto">
            <a:xfrm>
              <a:off x="2216595" y="3836251"/>
              <a:ext cx="459679" cy="731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1467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016" b="1" dirty="0">
                  <a:solidFill>
                    <a:prstClr val="white"/>
                  </a:solidFill>
                  <a:latin typeface="Arial Black" pitchFamily="34" charset="0"/>
                  <a:ea typeface="Arial Unicode MS"/>
                  <a:cs typeface="Arial Unicode MS"/>
                </a:rPr>
                <a:t>7</a:t>
              </a:r>
              <a:endParaRPr lang="zh-CN" altLang="en-US" sz="5016" b="1" dirty="0">
                <a:solidFill>
                  <a:prstClr val="white"/>
                </a:solidFill>
                <a:latin typeface="Arial Black" pitchFamily="34" charset="0"/>
                <a:ea typeface="Arial Unicode MS"/>
                <a:cs typeface="Arial Unicode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456647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54" grpId="0"/>
      <p:bldP spid="30" grpId="0" animBg="1"/>
      <p:bldP spid="34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1537290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问题三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75517" y="1790540"/>
            <a:ext cx="10468743" cy="193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defRPr/>
            </a:pPr>
            <a:r>
              <a:rPr lang="en-US" altLang="zh-CN" sz="4000" dirty="0">
                <a:ea typeface="宋体" pitchFamily="2" charset="-122"/>
              </a:rPr>
              <a:t>	</a:t>
            </a:r>
            <a:r>
              <a:rPr lang="zh-CN" altLang="en-US" sz="4000" dirty="0">
                <a:ea typeface="宋体" pitchFamily="2" charset="-122"/>
              </a:rPr>
              <a:t>“模块的环形复杂度越大，可执行的路径就越多，全面测试它的难度就越高”这句话正确吗？</a:t>
            </a:r>
            <a:endParaRPr lang="en-US" altLang="zh-CN" sz="4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7218848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2607234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可测试性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235576" y="1412627"/>
            <a:ext cx="10468743" cy="501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诊断和测试的容易程度取决于软件容易理解的程度。</a:t>
            </a:r>
            <a:endParaRPr lang="en-US" altLang="zh-CN" sz="3200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以下几点对于诊断和测试都是很重要的：</a:t>
            </a:r>
            <a:endParaRPr lang="en-US" altLang="zh-CN" sz="3200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ea typeface="宋体" pitchFamily="2" charset="-122"/>
              </a:rPr>
              <a:t>1</a:t>
            </a:r>
            <a:r>
              <a:rPr lang="zh-CN" altLang="en-US" sz="3200" dirty="0">
                <a:ea typeface="宋体" pitchFamily="2" charset="-122"/>
              </a:rPr>
              <a:t>）良好的文档</a:t>
            </a:r>
            <a:endParaRPr lang="en-US" altLang="zh-CN" sz="3200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ea typeface="宋体" pitchFamily="2" charset="-122"/>
              </a:rPr>
              <a:t>2</a:t>
            </a:r>
            <a:r>
              <a:rPr lang="zh-CN" altLang="en-US" sz="3200" dirty="0">
                <a:ea typeface="宋体" pitchFamily="2" charset="-122"/>
              </a:rPr>
              <a:t>）软件结构</a:t>
            </a:r>
            <a:endParaRPr lang="en-US" altLang="zh-CN" sz="3200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ea typeface="宋体" pitchFamily="2" charset="-122"/>
              </a:rPr>
              <a:t>3</a:t>
            </a:r>
            <a:r>
              <a:rPr lang="zh-CN" altLang="en-US" sz="3200" dirty="0">
                <a:ea typeface="宋体" pitchFamily="2" charset="-122"/>
              </a:rPr>
              <a:t>）可用的测试工具和调试工具</a:t>
            </a:r>
            <a:endParaRPr lang="en-US" altLang="zh-CN" sz="3200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ea typeface="宋体" pitchFamily="2" charset="-122"/>
              </a:rPr>
              <a:t>4</a:t>
            </a:r>
            <a:r>
              <a:rPr lang="zh-CN" altLang="en-US" sz="3200" dirty="0">
                <a:ea typeface="宋体" pitchFamily="2" charset="-122"/>
              </a:rPr>
              <a:t>）以前设计的测试过程</a:t>
            </a:r>
            <a:endParaRPr lang="en-US" altLang="zh-CN" sz="3200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ea typeface="宋体" pitchFamily="2" charset="-122"/>
              </a:rPr>
              <a:t>5</a:t>
            </a:r>
            <a:r>
              <a:rPr lang="zh-CN" altLang="en-US" sz="3200" dirty="0">
                <a:ea typeface="宋体" pitchFamily="2" charset="-122"/>
              </a:rPr>
              <a:t>）可重用性</a:t>
            </a:r>
          </a:p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对于程序模块来说，可以用</a:t>
            </a:r>
            <a:r>
              <a:rPr lang="zh-CN" altLang="en-US" sz="3200" dirty="0">
                <a:solidFill>
                  <a:srgbClr val="FF0000"/>
                </a:solidFill>
                <a:ea typeface="宋体" pitchFamily="2" charset="-122"/>
              </a:rPr>
              <a:t>程序复杂度</a:t>
            </a:r>
            <a:r>
              <a:rPr lang="zh-CN" altLang="en-US" sz="3200" dirty="0">
                <a:ea typeface="宋体" pitchFamily="2" charset="-122"/>
              </a:rPr>
              <a:t>来度量它的可测试性。模块的</a:t>
            </a:r>
            <a:r>
              <a:rPr lang="zh-CN" altLang="en-US" sz="3200" dirty="0">
                <a:solidFill>
                  <a:srgbClr val="FF0000"/>
                </a:solidFill>
                <a:ea typeface="宋体" pitchFamily="2" charset="-122"/>
              </a:rPr>
              <a:t>环形复杂度越大，可执行的路径就越多</a:t>
            </a:r>
            <a:r>
              <a:rPr lang="zh-CN" altLang="en-US" sz="3200" dirty="0">
                <a:ea typeface="宋体" pitchFamily="2" charset="-122"/>
              </a:rPr>
              <a:t>，因此，</a:t>
            </a:r>
            <a:r>
              <a:rPr lang="zh-CN" altLang="en-US" sz="3200" dirty="0">
                <a:solidFill>
                  <a:srgbClr val="FF0000"/>
                </a:solidFill>
                <a:ea typeface="宋体" pitchFamily="2" charset="-122"/>
              </a:rPr>
              <a:t>全面测试它的难度就越高</a:t>
            </a:r>
          </a:p>
        </p:txBody>
      </p:sp>
    </p:spTree>
    <p:extLst>
      <p:ext uri="{BB962C8B-B14F-4D97-AF65-F5344CB8AC3E}">
        <p14:creationId xmlns:p14="http://schemas.microsoft.com/office/powerpoint/2010/main" val="2844154793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2607234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可修改性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03385" y="1293762"/>
            <a:ext cx="10709030" cy="1564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  <a:r>
              <a:rPr lang="zh-CN" altLang="en-US" sz="3200" dirty="0"/>
              <a:t>软件容易修改的程度和本书第</a:t>
            </a:r>
            <a:r>
              <a:rPr lang="en-US" altLang="zh-CN" sz="3200" dirty="0"/>
              <a:t>5</a:t>
            </a:r>
            <a:r>
              <a:rPr lang="zh-CN" altLang="en-US" sz="3200" dirty="0"/>
              <a:t>章讲过的设计原理和启发规则直接有关。耦合、内聚、信息隐藏、局部化、控制域与作用域的关系等，都影响软件的可修改性。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944109457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8" name="圆角矩形 14"/>
          <p:cNvSpPr/>
          <p:nvPr/>
        </p:nvSpPr>
        <p:spPr>
          <a:xfrm>
            <a:off x="335472" y="466987"/>
            <a:ext cx="2607234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可移植性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89084" y="1480596"/>
            <a:ext cx="10877683" cy="254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  <a:r>
              <a:rPr lang="zh-CN" altLang="en-US" sz="3200" dirty="0"/>
              <a:t>软件可移植性指的是，把程序从一种计算环境（硬件配置和操作系统）转移到另一种计算环境的难易程度。把与硬件、操作系统以及其他外部设备有关的程序代码</a:t>
            </a:r>
            <a:r>
              <a:rPr lang="zh-CN" altLang="en-US" sz="3200" dirty="0">
                <a:solidFill>
                  <a:srgbClr val="FF0000"/>
                </a:solidFill>
              </a:rPr>
              <a:t>集中放到特定的程序模块中</a:t>
            </a:r>
            <a:r>
              <a:rPr lang="zh-CN" altLang="en-US" sz="3200" dirty="0"/>
              <a:t>，可以把因环境变化而必须修改的程序局限在少数程序模块中，从而</a:t>
            </a:r>
            <a:r>
              <a:rPr lang="zh-CN" altLang="en-US" sz="3200" dirty="0">
                <a:solidFill>
                  <a:srgbClr val="FF0000"/>
                </a:solidFill>
              </a:rPr>
              <a:t>降低修改的难度</a:t>
            </a:r>
            <a:r>
              <a:rPr lang="zh-CN" altLang="en-US" sz="3200" dirty="0"/>
              <a:t>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94557302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8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335471" y="437670"/>
            <a:ext cx="1625213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问题四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39312" y="1293762"/>
            <a:ext cx="11233265" cy="193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zh-CN" altLang="en-US" sz="4000" dirty="0"/>
              <a:t>软件中使用的可重用构件越多，软件的可靠性越</a:t>
            </a:r>
            <a:r>
              <a:rPr lang="en-US" altLang="zh-CN" sz="4000" dirty="0"/>
              <a:t>___</a:t>
            </a:r>
            <a:r>
              <a:rPr lang="zh-CN" altLang="en-US" sz="4000" dirty="0"/>
              <a:t>，改正性维护需求就越</a:t>
            </a:r>
            <a:r>
              <a:rPr lang="en-US" altLang="zh-CN" sz="4000" dirty="0"/>
              <a:t>___</a:t>
            </a:r>
            <a:r>
              <a:rPr lang="zh-CN" altLang="en-US" sz="4000" dirty="0"/>
              <a:t>，适应性和完善性维护也就越</a:t>
            </a:r>
            <a:r>
              <a:rPr lang="en-US" altLang="zh-CN" sz="4000" dirty="0"/>
              <a:t>___</a:t>
            </a:r>
            <a:r>
              <a:rPr lang="zh-CN" altLang="en-US" sz="4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0753655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2607234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可重用性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39312" y="1293762"/>
            <a:ext cx="11233265" cy="501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  <a:r>
              <a:rPr lang="zh-CN" altLang="en-US" sz="3200" dirty="0"/>
              <a:t> 所谓重用是指</a:t>
            </a:r>
            <a:r>
              <a:rPr lang="zh-CN" altLang="en-US" sz="3200" dirty="0">
                <a:solidFill>
                  <a:srgbClr val="FF0000"/>
                </a:solidFill>
              </a:rPr>
              <a:t>同一事物</a:t>
            </a:r>
            <a:r>
              <a:rPr lang="zh-CN" altLang="en-US" sz="3200" dirty="0"/>
              <a:t>不做修改或稍加改动就在</a:t>
            </a:r>
            <a:r>
              <a:rPr lang="zh-CN" altLang="en-US" sz="3200" dirty="0">
                <a:solidFill>
                  <a:srgbClr val="FF0000"/>
                </a:solidFill>
              </a:rPr>
              <a:t>不同环境中多次重复使用</a:t>
            </a:r>
            <a:r>
              <a:rPr lang="zh-CN" altLang="en-US" sz="3200" dirty="0"/>
              <a:t>。大量使用可重用的软件构件来开发软件，可以从下述两个方面提高软件的可维护性。</a:t>
            </a:r>
          </a:p>
          <a:p>
            <a:r>
              <a:rPr lang="en-US" altLang="zh-CN" sz="3200" dirty="0"/>
              <a:t>(1) </a:t>
            </a:r>
            <a:r>
              <a:rPr lang="zh-CN" altLang="en-US" sz="3200" dirty="0"/>
              <a:t>通常，可重用的软件构件在开发时都经过很严格的测试，可靠性比较高，且在每次重用过程中都会发现并清除一些错误。随着时间推移，这样的构件将变成实质上无错误的。</a:t>
            </a:r>
            <a:endParaRPr lang="en-US" altLang="zh-CN" sz="3200" dirty="0"/>
          </a:p>
          <a:p>
            <a:r>
              <a:rPr lang="en-US" altLang="zh-CN" sz="3200" dirty="0"/>
              <a:t>(2) </a:t>
            </a:r>
            <a:r>
              <a:rPr lang="zh-CN" altLang="en-US" sz="3200" dirty="0"/>
              <a:t>很容易修改可重用的软件构件使之再次应用在新环境中。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>
                <a:solidFill>
                  <a:srgbClr val="FF0000"/>
                </a:solidFill>
              </a:rPr>
              <a:t>总结</a:t>
            </a:r>
            <a:r>
              <a:rPr lang="zh-CN" altLang="en-US" sz="3200" dirty="0"/>
              <a:t>：软件中使用的可重用构件越多，</a:t>
            </a:r>
            <a:r>
              <a:rPr lang="zh-CN" altLang="en-US" sz="3200" dirty="0">
                <a:solidFill>
                  <a:srgbClr val="FF0000"/>
                </a:solidFill>
              </a:rPr>
              <a:t>软件的可靠性越高，改正性维护需求就越少，适应性和完善性维护也就越容易</a:t>
            </a:r>
            <a:r>
              <a:rPr lang="zh-CN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7311767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1775961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39312" y="1293762"/>
            <a:ext cx="11233265" cy="3533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defRPr/>
            </a:pPr>
            <a:r>
              <a:rPr lang="en-US" altLang="zh-CN" sz="3200" dirty="0"/>
              <a:t>	</a:t>
            </a:r>
            <a:r>
              <a:rPr lang="zh-CN" altLang="en-US" sz="3200" dirty="0">
                <a:ea typeface="宋体" pitchFamily="2" charset="-122"/>
              </a:rPr>
              <a:t>文档是影响软件可维护性的</a:t>
            </a:r>
            <a:r>
              <a:rPr lang="zh-CN" altLang="en-US" sz="3200" dirty="0">
                <a:solidFill>
                  <a:srgbClr val="FF0000"/>
                </a:solidFill>
                <a:ea typeface="宋体" pitchFamily="2" charset="-122"/>
              </a:rPr>
              <a:t>决定因素</a:t>
            </a:r>
            <a:r>
              <a:rPr lang="zh-CN" altLang="en-US" sz="3200" dirty="0">
                <a:ea typeface="宋体" pitchFamily="2" charset="-122"/>
              </a:rPr>
              <a:t>。由于长期使用的大型软件系统在使用过程中必然会经受多次修改，所以</a:t>
            </a:r>
            <a:r>
              <a:rPr lang="zh-CN" altLang="en-US" sz="3200" dirty="0">
                <a:solidFill>
                  <a:srgbClr val="FF0000"/>
                </a:solidFill>
                <a:ea typeface="宋体" pitchFamily="2" charset="-122"/>
              </a:rPr>
              <a:t>文档比程序代码更重要</a:t>
            </a:r>
            <a:r>
              <a:rPr lang="zh-CN" altLang="en-US" sz="3200" dirty="0">
                <a:ea typeface="宋体" pitchFamily="2" charset="-122"/>
              </a:rPr>
              <a:t>。</a:t>
            </a:r>
            <a:endParaRPr lang="en-US" altLang="zh-CN" sz="32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3200" dirty="0">
                <a:ea typeface="宋体" pitchFamily="2" charset="-122"/>
              </a:rPr>
              <a:t>	</a:t>
            </a:r>
            <a:r>
              <a:rPr lang="zh-CN" altLang="en-US" sz="3200" dirty="0">
                <a:ea typeface="宋体" pitchFamily="2" charset="-122"/>
              </a:rPr>
              <a:t>软件系统的文档分为</a:t>
            </a:r>
            <a:r>
              <a:rPr lang="zh-CN" altLang="en-US" sz="3200" dirty="0">
                <a:solidFill>
                  <a:srgbClr val="FF0000"/>
                </a:solidFill>
                <a:ea typeface="宋体" pitchFamily="2" charset="-122"/>
              </a:rPr>
              <a:t>用户文档</a:t>
            </a:r>
            <a:r>
              <a:rPr lang="zh-CN" altLang="en-US" sz="3200" dirty="0">
                <a:ea typeface="宋体" pitchFamily="2" charset="-122"/>
              </a:rPr>
              <a:t>和</a:t>
            </a:r>
            <a:r>
              <a:rPr lang="zh-CN" altLang="en-US" sz="3200" dirty="0">
                <a:solidFill>
                  <a:srgbClr val="FF0000"/>
                </a:solidFill>
                <a:ea typeface="宋体" pitchFamily="2" charset="-122"/>
              </a:rPr>
              <a:t>系统文档</a:t>
            </a:r>
            <a:r>
              <a:rPr lang="zh-CN" altLang="en-US" sz="3200" dirty="0">
                <a:ea typeface="宋体" pitchFamily="2" charset="-122"/>
              </a:rPr>
              <a:t>。</a:t>
            </a:r>
            <a:endParaRPr lang="en-US" altLang="zh-CN" sz="32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3200" dirty="0">
                <a:ea typeface="宋体" pitchFamily="2" charset="-122"/>
              </a:rPr>
              <a:t>	</a:t>
            </a:r>
            <a:r>
              <a:rPr lang="zh-CN" altLang="en-US" sz="3200" dirty="0">
                <a:ea typeface="宋体" pitchFamily="2" charset="-122"/>
              </a:rPr>
              <a:t>用户文档主要描述系统功能和使用方法，并不关心这些功能是怎样实现的。</a:t>
            </a:r>
            <a:endParaRPr lang="en-US" altLang="zh-CN" sz="32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3200" dirty="0">
                <a:ea typeface="宋体" pitchFamily="2" charset="-122"/>
              </a:rPr>
              <a:t>	</a:t>
            </a:r>
            <a:r>
              <a:rPr lang="zh-CN" altLang="en-US" sz="3200" dirty="0">
                <a:ea typeface="宋体" pitchFamily="2" charset="-122"/>
              </a:rPr>
              <a:t>系统文档描述系统设计、实现和测试等各方面的内容。</a:t>
            </a:r>
            <a:endParaRPr lang="en-US" altLang="zh-CN" sz="32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5950919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1563665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问题五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38554" y="2059023"/>
            <a:ext cx="11233265" cy="70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defRPr/>
            </a:pPr>
            <a:r>
              <a:rPr lang="zh-CN" altLang="en-US" sz="4000" dirty="0">
                <a:ea typeface="宋体" pitchFamily="2" charset="-122"/>
              </a:rPr>
              <a:t>软件文档应该满足哪些要求？（至少回答出两点）</a:t>
            </a:r>
          </a:p>
        </p:txBody>
      </p:sp>
    </p:spTree>
    <p:extLst>
      <p:ext uri="{BB962C8B-B14F-4D97-AF65-F5344CB8AC3E}">
        <p14:creationId xmlns:p14="http://schemas.microsoft.com/office/powerpoint/2010/main" val="2254779559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1775961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39312" y="1293762"/>
            <a:ext cx="11233265" cy="304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软件文档应该满足以下要求：</a:t>
            </a:r>
          </a:p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ea typeface="宋体" pitchFamily="2" charset="-122"/>
              </a:rPr>
              <a:t>1</a:t>
            </a:r>
            <a:r>
              <a:rPr lang="zh-CN" altLang="en-US" sz="3200" dirty="0">
                <a:ea typeface="宋体" pitchFamily="2" charset="-122"/>
              </a:rPr>
              <a:t>）必须描述如何使用这个系统，没有这种描述时即使是最简单的系统也无法使用。</a:t>
            </a:r>
          </a:p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ea typeface="宋体" pitchFamily="2" charset="-122"/>
              </a:rPr>
              <a:t>2</a:t>
            </a:r>
            <a:r>
              <a:rPr lang="zh-CN" altLang="en-US" sz="3200" dirty="0">
                <a:ea typeface="宋体" pitchFamily="2" charset="-122"/>
              </a:rPr>
              <a:t>）必须描述怎样安装和管理这个系统。</a:t>
            </a:r>
          </a:p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ea typeface="宋体" pitchFamily="2" charset="-122"/>
              </a:rPr>
              <a:t>3</a:t>
            </a:r>
            <a:r>
              <a:rPr lang="zh-CN" altLang="en-US" sz="3200" dirty="0">
                <a:ea typeface="宋体" pitchFamily="2" charset="-122"/>
              </a:rPr>
              <a:t>）必须描述系统需求和设计。</a:t>
            </a:r>
          </a:p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ea typeface="宋体" pitchFamily="2" charset="-122"/>
              </a:rPr>
              <a:t>4</a:t>
            </a:r>
            <a:r>
              <a:rPr lang="zh-CN" altLang="en-US" sz="3200" dirty="0">
                <a:ea typeface="宋体" pitchFamily="2" charset="-122"/>
              </a:rPr>
              <a:t>）必须描述系统的实现和测试，以便使系统成为可维护的。</a:t>
            </a:r>
            <a:endParaRPr lang="en-US" altLang="zh-CN" sz="32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249848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2573983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用户文档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39312" y="1293762"/>
            <a:ext cx="11233265" cy="304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用户文档应该包括以下五方面内容：</a:t>
            </a:r>
          </a:p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ea typeface="宋体" pitchFamily="2" charset="-122"/>
              </a:rPr>
              <a:t>1</a:t>
            </a:r>
            <a:r>
              <a:rPr lang="zh-CN" altLang="en-US" sz="3200" dirty="0">
                <a:ea typeface="宋体" pitchFamily="2" charset="-122"/>
              </a:rPr>
              <a:t>）功能描述</a:t>
            </a:r>
            <a:endParaRPr lang="en-US" altLang="zh-CN" sz="3200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ea typeface="宋体" pitchFamily="2" charset="-122"/>
              </a:rPr>
              <a:t>2</a:t>
            </a:r>
            <a:r>
              <a:rPr lang="zh-CN" altLang="en-US" sz="3200" dirty="0">
                <a:ea typeface="宋体" pitchFamily="2" charset="-122"/>
              </a:rPr>
              <a:t>）安装文档</a:t>
            </a:r>
            <a:endParaRPr lang="en-US" altLang="zh-CN" sz="3200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ea typeface="宋体" pitchFamily="2" charset="-122"/>
              </a:rPr>
              <a:t>3</a:t>
            </a:r>
            <a:r>
              <a:rPr lang="zh-CN" altLang="en-US" sz="3200" dirty="0">
                <a:ea typeface="宋体" pitchFamily="2" charset="-122"/>
              </a:rPr>
              <a:t>）使用手册</a:t>
            </a:r>
            <a:endParaRPr lang="en-US" altLang="zh-CN" sz="3200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ea typeface="宋体" pitchFamily="2" charset="-122"/>
              </a:rPr>
              <a:t>4</a:t>
            </a:r>
            <a:r>
              <a:rPr lang="zh-CN" altLang="en-US" sz="3200" dirty="0">
                <a:ea typeface="宋体" pitchFamily="2" charset="-122"/>
              </a:rPr>
              <a:t>）参考手册（完整）</a:t>
            </a:r>
            <a:endParaRPr lang="en-US" altLang="zh-CN" sz="3200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ea typeface="宋体" pitchFamily="2" charset="-122"/>
              </a:rPr>
              <a:t>5</a:t>
            </a:r>
            <a:r>
              <a:rPr lang="zh-CN" altLang="en-US" sz="3200" dirty="0">
                <a:ea typeface="宋体" pitchFamily="2" charset="-122"/>
              </a:rPr>
              <a:t>）操作员指南（如果需要有系统操作员的话）</a:t>
            </a:r>
            <a:endParaRPr lang="en-US" altLang="zh-CN" sz="32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20790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5109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2015" y="1726817"/>
            <a:ext cx="10106198" cy="254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  <a:r>
              <a:rPr lang="zh-CN" altLang="en-US" sz="3200" dirty="0"/>
              <a:t>维护软件首先要从理解软件开始，对被维护的软件没有很好的理解，就谈不上维护。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zh-CN" altLang="en-US" sz="3200" dirty="0"/>
              <a:t>因此，软件维护过程</a:t>
            </a:r>
            <a:r>
              <a:rPr lang="zh-CN" altLang="en-US" sz="3200" dirty="0">
                <a:solidFill>
                  <a:srgbClr val="FF0000"/>
                </a:solidFill>
              </a:rPr>
              <a:t>本质</a:t>
            </a:r>
            <a:r>
              <a:rPr lang="zh-CN" altLang="en-US" sz="3200" dirty="0"/>
              <a:t>上是修改和压缩了的软件定义和开发过程。</a:t>
            </a:r>
            <a:endParaRPr lang="en-US" altLang="zh-CN" sz="3200" dirty="0"/>
          </a:p>
        </p:txBody>
      </p:sp>
      <p:sp>
        <p:nvSpPr>
          <p:cNvPr id="10" name="圆角矩形 14"/>
          <p:cNvSpPr/>
          <p:nvPr/>
        </p:nvSpPr>
        <p:spPr>
          <a:xfrm>
            <a:off x="335473" y="437670"/>
            <a:ext cx="1659582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本质</a:t>
            </a:r>
          </a:p>
        </p:txBody>
      </p:sp>
    </p:spTree>
    <p:extLst>
      <p:ext uri="{BB962C8B-B14F-4D97-AF65-F5344CB8AC3E}">
        <p14:creationId xmlns:p14="http://schemas.microsoft.com/office/powerpoint/2010/main" val="182804019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335473" y="437670"/>
            <a:ext cx="1537290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问题六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67912" y="2096149"/>
            <a:ext cx="11233265" cy="13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defRPr/>
            </a:pPr>
            <a:r>
              <a:rPr lang="en-US" altLang="zh-CN" sz="4000" dirty="0">
                <a:ea typeface="宋体" pitchFamily="2" charset="-122"/>
              </a:rPr>
              <a:t>	</a:t>
            </a:r>
            <a:r>
              <a:rPr lang="zh-CN" altLang="en-US" sz="4000" dirty="0">
                <a:ea typeface="宋体" pitchFamily="2" charset="-122"/>
              </a:rPr>
              <a:t>用户文档应该包括哪些方面内容？（至少回答出两点）</a:t>
            </a:r>
          </a:p>
        </p:txBody>
      </p:sp>
    </p:spTree>
    <p:extLst>
      <p:ext uri="{BB962C8B-B14F-4D97-AF65-F5344CB8AC3E}">
        <p14:creationId xmlns:p14="http://schemas.microsoft.com/office/powerpoint/2010/main" val="340146804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2573983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系统文档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39312" y="1293762"/>
            <a:ext cx="11233265" cy="3533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defRPr/>
            </a:pPr>
            <a:r>
              <a:rPr lang="en-US" altLang="zh-CN" sz="3200" dirty="0"/>
              <a:t>	</a:t>
            </a:r>
            <a:r>
              <a:rPr lang="zh-CN" altLang="en-US" sz="3200" dirty="0"/>
              <a:t>所谓系统文档指从问题定义、需求说明到验收测试计划这样一系列和系统实现有关的文档。描述系统设计、实现和测试的文档对于理解程序和维护程序来说是极端重要的。</a:t>
            </a:r>
            <a:endParaRPr lang="en-US" altLang="zh-CN" sz="3200" dirty="0"/>
          </a:p>
          <a:p>
            <a:pPr>
              <a:defRPr/>
            </a:pPr>
            <a:endParaRPr lang="en-US" altLang="zh-CN" sz="32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3200" dirty="0"/>
              <a:t>	</a:t>
            </a:r>
            <a:r>
              <a:rPr lang="zh-CN" altLang="en-US" sz="3200" dirty="0"/>
              <a:t>和用户文档类似，系统文档的结构也应该能把读者从对系统概貌的了解，引导到对系统每个方面每个特点的更形式化更具体的认识。</a:t>
            </a:r>
            <a:endParaRPr lang="en-US" altLang="zh-CN" sz="32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89177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3172499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可维护性复审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39312" y="1293762"/>
            <a:ext cx="11233265" cy="304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defRPr/>
            </a:pPr>
            <a:r>
              <a:rPr lang="en-US" altLang="zh-CN" sz="3200" dirty="0"/>
              <a:t>	</a:t>
            </a:r>
            <a:r>
              <a:rPr lang="zh-CN" altLang="en-US" sz="3200" dirty="0"/>
              <a:t>可维护性是所有软件都应该具备的</a:t>
            </a:r>
            <a:r>
              <a:rPr lang="zh-CN" altLang="en-US" sz="3200" dirty="0">
                <a:solidFill>
                  <a:srgbClr val="FF0000"/>
                </a:solidFill>
              </a:rPr>
              <a:t>基本特点</a:t>
            </a:r>
            <a:r>
              <a:rPr lang="zh-CN" altLang="en-US" sz="3200" dirty="0"/>
              <a:t>，必须在开发阶段保证软件具有决定可维护性的</a:t>
            </a:r>
            <a:r>
              <a:rPr lang="zh-CN" altLang="en-US" sz="3200" dirty="0">
                <a:solidFill>
                  <a:srgbClr val="FF0000"/>
                </a:solidFill>
              </a:rPr>
              <a:t>五个因素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>
              <a:defRPr/>
            </a:pPr>
            <a:endParaRPr lang="en-US" altLang="zh-CN" sz="3200" dirty="0"/>
          </a:p>
          <a:p>
            <a:pPr>
              <a:defRPr/>
            </a:pPr>
            <a:r>
              <a:rPr lang="en-US" altLang="zh-CN" sz="3200" dirty="0"/>
              <a:t>	</a:t>
            </a:r>
            <a:r>
              <a:rPr lang="zh-CN" altLang="en-US" sz="3200" dirty="0"/>
              <a:t>在软件工程过程中的</a:t>
            </a:r>
            <a:r>
              <a:rPr lang="zh-CN" altLang="en-US" sz="3200" dirty="0">
                <a:solidFill>
                  <a:srgbClr val="FF0000"/>
                </a:solidFill>
              </a:rPr>
              <a:t>每一个阶段</a:t>
            </a:r>
            <a:r>
              <a:rPr lang="zh-CN" altLang="en-US" sz="3200" dirty="0"/>
              <a:t>都应该考虑并努力提高软件的可维护性，在每个阶段结束前的技术审查和管理复审中，应该着重对可维护性进行复审。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84794954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3172499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可维护性复审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39312" y="1293762"/>
            <a:ext cx="11233265" cy="3533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buSzPct val="70000"/>
            </a:pPr>
            <a:r>
              <a:rPr lang="en-US" altLang="zh-CN" sz="3200" dirty="0"/>
              <a:t>	</a:t>
            </a:r>
            <a:r>
              <a:rPr lang="zh-CN" altLang="en-US" sz="3200" dirty="0"/>
              <a:t>在需求分析阶段的复审过程中，应该对将来要改进的部分和可能会修改的部分加以注意并指明；应该讨论软件的可移植性问题，并且考虑可能影响软件维护的系统界面。</a:t>
            </a:r>
            <a:endParaRPr lang="en-US" altLang="zh-CN" sz="3200" dirty="0"/>
          </a:p>
          <a:p>
            <a:pPr>
              <a:buSzPct val="70000"/>
            </a:pPr>
            <a:endParaRPr lang="en-US" altLang="zh-CN" sz="3200" dirty="0"/>
          </a:p>
          <a:p>
            <a:pPr>
              <a:buSzPct val="70000"/>
            </a:pPr>
            <a:r>
              <a:rPr lang="en-US" altLang="zh-CN" sz="3200" dirty="0"/>
              <a:t>	</a:t>
            </a:r>
            <a:r>
              <a:rPr lang="zh-CN" altLang="en-US" sz="3200" dirty="0"/>
              <a:t>在正式的和非正式的设计复审期间，应该从容易修改、模块化和功能独立的目标出发，评价软件的结构和过程；设计中应该对将来可能修改的部分</a:t>
            </a:r>
            <a:r>
              <a:rPr lang="zh-CN" altLang="en-US" sz="3200" dirty="0">
                <a:solidFill>
                  <a:srgbClr val="FF0000"/>
                </a:solidFill>
              </a:rPr>
              <a:t>预作准备</a:t>
            </a:r>
            <a:r>
              <a:rPr lang="zh-CN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1008856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3172499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可维护性复审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39312" y="1293762"/>
            <a:ext cx="11233265" cy="451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buSzPct val="70000"/>
            </a:pPr>
            <a:r>
              <a:rPr lang="en-US" altLang="zh-CN" sz="3200" dirty="0"/>
              <a:t>	</a:t>
            </a:r>
            <a:r>
              <a:rPr lang="zh-CN" altLang="en-US" sz="3200" dirty="0">
                <a:solidFill>
                  <a:srgbClr val="FF0000"/>
                </a:solidFill>
              </a:rPr>
              <a:t>代码复审</a:t>
            </a:r>
            <a:r>
              <a:rPr lang="zh-CN" altLang="en-US" sz="3200" dirty="0"/>
              <a:t>应该强调编码风格和内部说明文档这两个影响可维护性的因素。</a:t>
            </a:r>
            <a:endParaRPr lang="en-US" altLang="zh-CN" sz="3200" dirty="0"/>
          </a:p>
          <a:p>
            <a:pPr>
              <a:buSzPct val="70000"/>
            </a:pPr>
            <a:r>
              <a:rPr lang="en-US" altLang="zh-CN" sz="3200" b="1" dirty="0"/>
              <a:t>	</a:t>
            </a:r>
            <a:r>
              <a:rPr lang="zh-CN" altLang="en-US" sz="3200" dirty="0"/>
              <a:t>在设计和编码过程中应该尽量使用可重用的软件构件，如果需要开发新的构件，也应该</a:t>
            </a:r>
            <a:r>
              <a:rPr lang="zh-CN" altLang="en-US" sz="3200" dirty="0">
                <a:solidFill>
                  <a:srgbClr val="FF0000"/>
                </a:solidFill>
              </a:rPr>
              <a:t>注意提高构件的可重用性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>
              <a:buSzPct val="70000"/>
            </a:pPr>
            <a:r>
              <a:rPr lang="en-US" altLang="zh-CN" sz="3200" dirty="0"/>
              <a:t>	</a:t>
            </a:r>
            <a:r>
              <a:rPr lang="zh-CN" altLang="en-US" sz="3200" dirty="0"/>
              <a:t>在测试结束时进行</a:t>
            </a:r>
            <a:r>
              <a:rPr lang="zh-CN" altLang="en-US" sz="3200" dirty="0">
                <a:solidFill>
                  <a:srgbClr val="FF0000"/>
                </a:solidFill>
              </a:rPr>
              <a:t>最正式的可维护性复审</a:t>
            </a:r>
            <a:r>
              <a:rPr lang="zh-CN" altLang="en-US" sz="3200" dirty="0"/>
              <a:t>，这个复审称为</a:t>
            </a:r>
            <a:r>
              <a:rPr lang="zh-CN" altLang="en-US" sz="3200" dirty="0">
                <a:solidFill>
                  <a:srgbClr val="FF0000"/>
                </a:solidFill>
              </a:rPr>
              <a:t>配置复审</a:t>
            </a:r>
            <a:r>
              <a:rPr lang="zh-CN" altLang="en-US" sz="3200" dirty="0"/>
              <a:t>。配置复审的目的是保证软件配置的所有成分是完整的、一致的和可理解的，而且为了便于修改和管理已经编目归档了。</a:t>
            </a:r>
          </a:p>
          <a:p>
            <a:pPr>
              <a:buSzPct val="70000"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3571815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3172499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可维护性复审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39312" y="1293762"/>
            <a:ext cx="11233265" cy="4026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buSzPct val="70000"/>
            </a:pPr>
            <a:r>
              <a:rPr lang="en-US" altLang="zh-CN" sz="3200" dirty="0"/>
              <a:t>	</a:t>
            </a:r>
            <a:r>
              <a:rPr lang="zh-CN" altLang="en-US" sz="3200" dirty="0"/>
              <a:t>在完成了每项维护工作后，都应该对软件维护本身进行仔细认真的复审。</a:t>
            </a:r>
            <a:endParaRPr lang="en-US" altLang="zh-CN" sz="3200" dirty="0"/>
          </a:p>
          <a:p>
            <a:pPr>
              <a:buSzPct val="70000"/>
            </a:pPr>
            <a:r>
              <a:rPr lang="en-US" altLang="zh-CN" sz="3200" dirty="0"/>
              <a:t>	</a:t>
            </a:r>
            <a:r>
              <a:rPr lang="zh-CN" altLang="en-US" sz="3200" dirty="0">
                <a:solidFill>
                  <a:srgbClr val="FF0000"/>
                </a:solidFill>
              </a:rPr>
              <a:t>维护应该针对整个软件配置</a:t>
            </a:r>
            <a:r>
              <a:rPr lang="zh-CN" altLang="en-US" sz="3200" dirty="0"/>
              <a:t>，不应该只修改源程序代码。当对源程序代码的修改没有反映在设计文档或用户手册中时，就会产生严重后果。</a:t>
            </a:r>
            <a:endParaRPr lang="en-US" altLang="zh-CN" sz="3200" dirty="0"/>
          </a:p>
          <a:p>
            <a:pPr>
              <a:buSzPct val="70000"/>
            </a:pPr>
            <a:r>
              <a:rPr lang="en-US" altLang="zh-CN" sz="3200" dirty="0"/>
              <a:t>	</a:t>
            </a:r>
            <a:r>
              <a:rPr lang="zh-CN" altLang="en-US" sz="3200" dirty="0"/>
              <a:t>每当对数据、软件结构、模块过程或任何其他有关的软件特点做了改动时，</a:t>
            </a:r>
            <a:r>
              <a:rPr lang="zh-CN" altLang="en-US" sz="3200" dirty="0">
                <a:solidFill>
                  <a:srgbClr val="FF0000"/>
                </a:solidFill>
              </a:rPr>
              <a:t>必须立即修改</a:t>
            </a:r>
            <a:r>
              <a:rPr lang="zh-CN" altLang="en-US" sz="3200" dirty="0"/>
              <a:t>相应的技术文档。</a:t>
            </a:r>
            <a:r>
              <a:rPr lang="zh-CN" altLang="en-US" sz="3200" dirty="0">
                <a:solidFill>
                  <a:srgbClr val="FF0000"/>
                </a:solidFill>
              </a:rPr>
              <a:t>不能准确反映软件当前状态的设计文档可能比完全没有文档更坏！</a:t>
            </a:r>
          </a:p>
        </p:txBody>
      </p:sp>
    </p:spTree>
    <p:extLst>
      <p:ext uri="{BB962C8B-B14F-4D97-AF65-F5344CB8AC3E}">
        <p14:creationId xmlns:p14="http://schemas.microsoft.com/office/powerpoint/2010/main" val="173310949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3172499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可维护性复审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39312" y="1293762"/>
            <a:ext cx="11233265" cy="254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buSzPct val="70000"/>
            </a:pPr>
            <a:r>
              <a:rPr lang="en-US" altLang="zh-CN" sz="3200" dirty="0"/>
              <a:t>	</a:t>
            </a:r>
            <a:r>
              <a:rPr lang="zh-CN" altLang="en-US" sz="3200" dirty="0"/>
              <a:t>如果在软件再次交付使用前，对软件配置进行严格的复审，则可大大减少文档的问题。</a:t>
            </a:r>
            <a:endParaRPr lang="en-US" altLang="zh-CN" sz="3200" dirty="0"/>
          </a:p>
          <a:p>
            <a:pPr>
              <a:buSzPct val="70000"/>
            </a:pPr>
            <a:r>
              <a:rPr lang="en-US" altLang="zh-CN" sz="3200" dirty="0"/>
              <a:t>	</a:t>
            </a:r>
            <a:r>
              <a:rPr lang="zh-CN" altLang="en-US" sz="3200" dirty="0"/>
              <a:t>事实上，某些维护要求可能并不需要修改软件设计或源程序代码，只是表明用户文档不清楚或不准确，因此只需要对文档做必要的维护。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63472473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556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等腰三角形 18"/>
          <p:cNvSpPr>
            <a:spLocks noChangeArrowheads="1"/>
          </p:cNvSpPr>
          <p:nvPr/>
        </p:nvSpPr>
        <p:spPr bwMode="auto">
          <a:xfrm flipV="1">
            <a:off x="1805705" y="115111"/>
            <a:ext cx="4290295" cy="1366529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25400" algn="ctr">
            <a:noFill/>
            <a:miter lim="800000"/>
            <a:headEnd/>
            <a:tailEnd/>
          </a:ln>
        </p:spPr>
        <p:txBody>
          <a:bodyPr rot="10800000" anchor="ctr"/>
          <a:lstStyle/>
          <a:p>
            <a:pPr algn="ctr" defTabSz="1146749">
              <a:defRPr/>
            </a:pPr>
            <a:endParaRPr lang="zh-CN" altLang="en-US" sz="225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682076" y="115109"/>
            <a:ext cx="2537551" cy="78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515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7532" y="1481640"/>
            <a:ext cx="1043693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dirty="0"/>
              <a:t>【</a:t>
            </a:r>
            <a:r>
              <a:rPr lang="en-US" altLang="zh-CN" sz="2800" dirty="0"/>
              <a:t>1</a:t>
            </a:r>
            <a:r>
              <a:rPr lang="zh-CN" altLang="zh-CN" sz="2800" dirty="0"/>
              <a:t>】张海藩、牟永敏编著，软件工程导论（第</a:t>
            </a:r>
            <a:r>
              <a:rPr lang="en-US" altLang="zh-CN" sz="2800" dirty="0"/>
              <a:t>6</a:t>
            </a:r>
            <a:r>
              <a:rPr lang="zh-CN" altLang="zh-CN" sz="2800" dirty="0"/>
              <a:t>版），北京：清华大学出版社，</a:t>
            </a:r>
            <a:r>
              <a:rPr lang="en-US" altLang="zh-CN" sz="2800" dirty="0"/>
              <a:t>2013 </a:t>
            </a:r>
            <a:endParaRPr lang="zh-CN" altLang="zh-CN" sz="2800" dirty="0"/>
          </a:p>
          <a:p>
            <a:r>
              <a:rPr lang="zh-CN" altLang="zh-CN" sz="2800" dirty="0"/>
              <a:t>【</a:t>
            </a:r>
            <a:r>
              <a:rPr lang="en-US" altLang="zh-CN" sz="2800" dirty="0"/>
              <a:t>2</a:t>
            </a:r>
            <a:r>
              <a:rPr lang="zh-CN" altLang="zh-CN" sz="2800" dirty="0"/>
              <a:t>】</a:t>
            </a:r>
            <a:r>
              <a:rPr lang="zh-CN" altLang="en-US" sz="2800" dirty="0"/>
              <a:t>软件维护</a:t>
            </a:r>
            <a:r>
              <a:rPr lang="en-US" altLang="zh-CN" sz="2800" dirty="0">
                <a:hlinkClick r:id="rId4"/>
              </a:rPr>
              <a:t>https://wenku.baidu.com/view/e3e5639cba4cf7ec4afe04a1b0717fd5370cb27e.html</a:t>
            </a:r>
            <a:endParaRPr lang="en-US" altLang="zh-CN" sz="2800" dirty="0"/>
          </a:p>
          <a:p>
            <a:r>
              <a:rPr lang="en-US" altLang="zh-CN" sz="2800" dirty="0">
                <a:hlinkClick r:id="rId5"/>
              </a:rPr>
              <a:t>https://www.docin.com/p-2072668039.html</a:t>
            </a:r>
            <a:endParaRPr lang="en-US" altLang="zh-CN" sz="2800" dirty="0"/>
          </a:p>
          <a:p>
            <a:r>
              <a:rPr lang="en-US" altLang="zh-CN" sz="2800" dirty="0">
                <a:hlinkClick r:id="rId6"/>
              </a:rPr>
              <a:t>https://wenku.baidu.com/view/e62cb611b94ae45c3b3567ec102de2bd9605dee8.html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51135827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3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556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等腰三角形 18"/>
          <p:cNvSpPr>
            <a:spLocks noChangeArrowheads="1"/>
          </p:cNvSpPr>
          <p:nvPr/>
        </p:nvSpPr>
        <p:spPr bwMode="auto">
          <a:xfrm flipV="1">
            <a:off x="1805705" y="115111"/>
            <a:ext cx="4290295" cy="1366529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25400" algn="ctr">
            <a:noFill/>
            <a:miter lim="800000"/>
            <a:headEnd/>
            <a:tailEnd/>
          </a:ln>
        </p:spPr>
        <p:txBody>
          <a:bodyPr rot="10800000" anchor="ctr"/>
          <a:lstStyle/>
          <a:p>
            <a:pPr algn="ctr" defTabSz="1146749">
              <a:defRPr/>
            </a:pPr>
            <a:endParaRPr lang="zh-CN" altLang="en-US" sz="225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682076" y="115109"/>
            <a:ext cx="2537551" cy="78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515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作业分工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1841" y="1961925"/>
            <a:ext cx="115143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2800" dirty="0"/>
              <a:t>孙文韬：查找资料    评分：</a:t>
            </a:r>
            <a:r>
              <a:rPr lang="en-US" altLang="zh-CN" sz="2800" dirty="0"/>
              <a:t>84</a:t>
            </a:r>
            <a:r>
              <a:rPr lang="zh-CN" altLang="en-US" sz="2800" dirty="0"/>
              <a:t>（</a:t>
            </a:r>
            <a:r>
              <a:rPr lang="en-US" altLang="zh-CN" sz="2800" dirty="0"/>
              <a:t>100</a:t>
            </a:r>
            <a:r>
              <a:rPr lang="zh-CN" altLang="en-US" sz="2800" dirty="0"/>
              <a:t>）</a:t>
            </a:r>
          </a:p>
          <a:p>
            <a:pPr lvl="0"/>
            <a:r>
              <a:rPr lang="zh-CN" altLang="en-US" sz="2800" dirty="0"/>
              <a:t>沈路通：查找资料    评分：</a:t>
            </a:r>
            <a:r>
              <a:rPr lang="en-US" altLang="zh-CN" sz="2800" dirty="0"/>
              <a:t>80</a:t>
            </a:r>
            <a:r>
              <a:rPr lang="zh-CN" altLang="en-US" sz="2800" dirty="0"/>
              <a:t>（</a:t>
            </a:r>
            <a:r>
              <a:rPr lang="en-US" altLang="zh-CN" sz="2800" dirty="0"/>
              <a:t>100</a:t>
            </a:r>
            <a:r>
              <a:rPr lang="zh-CN" altLang="en-US" sz="2800" dirty="0"/>
              <a:t>）</a:t>
            </a:r>
          </a:p>
          <a:p>
            <a:pPr lvl="0"/>
            <a:r>
              <a:rPr lang="zh-CN" altLang="en-US" sz="2800" dirty="0"/>
              <a:t>韩旭：</a:t>
            </a:r>
            <a:r>
              <a:rPr lang="en-US" altLang="zh-CN" sz="2800" dirty="0"/>
              <a:t>PPT</a:t>
            </a:r>
            <a:r>
              <a:rPr lang="zh-CN" altLang="en-US" sz="2800" dirty="0"/>
              <a:t>制作    评分：</a:t>
            </a:r>
            <a:r>
              <a:rPr lang="en-US" altLang="zh-CN" sz="2800" dirty="0"/>
              <a:t>88</a:t>
            </a:r>
            <a:r>
              <a:rPr lang="zh-CN" altLang="en-US" sz="2800" dirty="0"/>
              <a:t>（</a:t>
            </a:r>
            <a:r>
              <a:rPr lang="en-US" altLang="zh-CN" sz="2800" dirty="0"/>
              <a:t>100</a:t>
            </a:r>
            <a:r>
              <a:rPr lang="zh-CN" altLang="en-US" sz="2800" dirty="0"/>
              <a:t>）</a:t>
            </a:r>
            <a:endParaRPr lang="zh-CN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31C27A-7B2A-4E4D-8629-0FBFF6061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53" y="3385473"/>
            <a:ext cx="9182896" cy="315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8122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3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556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2731" name="Group 27"/>
          <p:cNvGrpSpPr>
            <a:grpSpLocks/>
          </p:cNvGrpSpPr>
          <p:nvPr/>
        </p:nvGrpSpPr>
        <p:grpSpPr bwMode="auto">
          <a:xfrm>
            <a:off x="485769" y="-542757"/>
            <a:ext cx="11570853" cy="3171434"/>
            <a:chOff x="44" y="-294"/>
            <a:chExt cx="5812" cy="159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8986837" flipH="1">
              <a:off x="2660" y="702"/>
              <a:ext cx="374" cy="5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4173607">
              <a:off x="3084" y="572"/>
              <a:ext cx="188" cy="327"/>
            </a:xfrm>
            <a:prstGeom prst="rect">
              <a:avLst/>
            </a:prstGeom>
          </p:spPr>
        </p:pic>
        <p:sp>
          <p:nvSpPr>
            <p:cNvPr id="16" name="五角星 15"/>
            <p:cNvSpPr/>
            <p:nvPr/>
          </p:nvSpPr>
          <p:spPr>
            <a:xfrm>
              <a:off x="2706" y="350"/>
              <a:ext cx="165" cy="17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749">
                <a:defRPr/>
              </a:pPr>
              <a:endParaRPr lang="zh-CN" altLang="en-US" sz="225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8904180">
              <a:off x="2875" y="265"/>
              <a:ext cx="266" cy="1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113" y="401"/>
              <a:ext cx="157" cy="15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195" y="192"/>
              <a:ext cx="576" cy="5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440" y="581"/>
              <a:ext cx="117" cy="11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/>
            </a:blip>
            <a:stretch>
              <a:fillRect/>
            </a:stretch>
          </p:blipFill>
          <p:spPr>
            <a:xfrm>
              <a:off x="3763" y="412"/>
              <a:ext cx="329" cy="19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175" y="128"/>
              <a:ext cx="308" cy="22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766" y="0"/>
              <a:ext cx="322" cy="323"/>
            </a:xfrm>
            <a:prstGeom prst="rect">
              <a:avLst/>
            </a:prstGeom>
          </p:spPr>
        </p:pic>
        <p:pic>
          <p:nvPicPr>
            <p:cNvPr id="72742" name="图片 24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308" y="382"/>
              <a:ext cx="25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420" y="236"/>
              <a:ext cx="242" cy="24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4173607">
              <a:off x="2758" y="-68"/>
              <a:ext cx="232" cy="40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371" y="159"/>
              <a:ext cx="333" cy="27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3481104">
              <a:off x="1641" y="125"/>
              <a:ext cx="242" cy="34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859" y="552"/>
              <a:ext cx="223" cy="20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054" y="76"/>
              <a:ext cx="281" cy="28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5027" y="-10"/>
              <a:ext cx="226" cy="227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2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060" y="-40"/>
              <a:ext cx="270" cy="27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079" y="10"/>
              <a:ext cx="247" cy="24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600" y="33"/>
              <a:ext cx="369" cy="36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205" y="447"/>
              <a:ext cx="132" cy="23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5321" y="-139"/>
              <a:ext cx="218" cy="29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2280487">
              <a:off x="258" y="41"/>
              <a:ext cx="267" cy="17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/>
            </a:blip>
            <a:stretch>
              <a:fillRect/>
            </a:stretch>
          </p:blipFill>
          <p:spPr>
            <a:xfrm>
              <a:off x="1392" y="-39"/>
              <a:ext cx="330" cy="196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0800000">
              <a:off x="2007" y="401"/>
              <a:ext cx="575" cy="576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208" y="304"/>
              <a:ext cx="323" cy="323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325" y="381"/>
              <a:ext cx="87" cy="152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4866620">
              <a:off x="3447" y="-47"/>
              <a:ext cx="224" cy="20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726" y="24"/>
              <a:ext cx="224" cy="20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2842783">
              <a:off x="4162" y="517"/>
              <a:ext cx="144" cy="205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4964289">
              <a:off x="3729" y="645"/>
              <a:ext cx="200" cy="19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282" y="-73"/>
              <a:ext cx="226" cy="226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930" y="271"/>
              <a:ext cx="270" cy="27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4173607">
              <a:off x="1750" y="343"/>
              <a:ext cx="188" cy="327"/>
            </a:xfrm>
            <a:prstGeom prst="rect">
              <a:avLst/>
            </a:prstGeom>
          </p:spPr>
        </p:pic>
        <p:sp>
          <p:nvSpPr>
            <p:cNvPr id="52" name="五角星 51"/>
            <p:cNvSpPr/>
            <p:nvPr/>
          </p:nvSpPr>
          <p:spPr>
            <a:xfrm>
              <a:off x="1913" y="45"/>
              <a:ext cx="136" cy="14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749">
                <a:defRPr/>
              </a:pPr>
              <a:endParaRPr lang="zh-CN" altLang="en-US" sz="225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/>
            </a:blip>
            <a:stretch>
              <a:fillRect/>
            </a:stretch>
          </p:blipFill>
          <p:spPr>
            <a:xfrm>
              <a:off x="46" y="1"/>
              <a:ext cx="254" cy="257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151" y="-23"/>
              <a:ext cx="157" cy="15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4173607">
              <a:off x="4495" y="-116"/>
              <a:ext cx="188" cy="327"/>
            </a:xfrm>
            <a:prstGeom prst="rect">
              <a:avLst/>
            </a:prstGeom>
          </p:spPr>
        </p:pic>
        <p:pic>
          <p:nvPicPr>
            <p:cNvPr id="72771" name="图片 55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980" y="93"/>
              <a:ext cx="25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275" y="182"/>
              <a:ext cx="153" cy="15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/>
            </a:blip>
            <a:stretch>
              <a:fillRect/>
            </a:stretch>
          </p:blipFill>
          <p:spPr>
            <a:xfrm rot="4885295">
              <a:off x="4521" y="217"/>
              <a:ext cx="236" cy="14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523" y="11"/>
              <a:ext cx="117" cy="11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540" y="413"/>
              <a:ext cx="156" cy="156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3307057">
              <a:off x="4737" y="171"/>
              <a:ext cx="422" cy="422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5147045">
              <a:off x="5492" y="-61"/>
              <a:ext cx="349" cy="349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2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566" y="516"/>
              <a:ext cx="179" cy="178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563" y="-3"/>
              <a:ext cx="119" cy="118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2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2842783">
              <a:off x="3298" y="-151"/>
              <a:ext cx="144" cy="206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3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864" y="467"/>
              <a:ext cx="205" cy="205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9000000">
              <a:off x="3521" y="115"/>
              <a:ext cx="209" cy="209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5371300">
              <a:off x="1734" y="-255"/>
              <a:ext cx="357" cy="358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2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5196" y="157"/>
              <a:ext cx="266" cy="263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439" y="183"/>
              <a:ext cx="117" cy="116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862" y="-90"/>
              <a:ext cx="153" cy="150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122" y="441"/>
              <a:ext cx="117" cy="117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3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397" y="359"/>
              <a:ext cx="145" cy="145"/>
            </a:xfrm>
            <a:prstGeom prst="rect">
              <a:avLst/>
            </a:prstGeom>
          </p:spPr>
        </p:pic>
      </p:grpSp>
      <p:pic>
        <p:nvPicPr>
          <p:cNvPr id="72789" name="图片 12"/>
          <p:cNvPicPr>
            <a:picLocks noChangeAspect="1"/>
          </p:cNvPicPr>
          <p:nvPr/>
        </p:nvPicPr>
        <p:blipFill>
          <a:blip r:embed="rId33"/>
          <a:srcRect/>
          <a:stretch>
            <a:fillRect/>
          </a:stretch>
        </p:blipFill>
        <p:spPr bwMode="auto">
          <a:xfrm rot="18389918" flipH="1">
            <a:off x="8609456" y="3907803"/>
            <a:ext cx="195104" cy="81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90" name="图片 13"/>
          <p:cNvPicPr>
            <a:picLocks noChangeAspect="1"/>
          </p:cNvPicPr>
          <p:nvPr/>
        </p:nvPicPr>
        <p:blipFill>
          <a:blip r:embed="rId33"/>
          <a:srcRect/>
          <a:stretch>
            <a:fillRect/>
          </a:stretch>
        </p:blipFill>
        <p:spPr bwMode="auto">
          <a:xfrm rot="18525811" flipH="1">
            <a:off x="7979350" y="6248053"/>
            <a:ext cx="696799" cy="16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91" name="图片 14"/>
          <p:cNvPicPr>
            <a:picLocks noChangeAspect="1"/>
          </p:cNvPicPr>
          <p:nvPr/>
        </p:nvPicPr>
        <p:blipFill>
          <a:blip r:embed="rId33"/>
          <a:srcRect/>
          <a:stretch>
            <a:fillRect/>
          </a:stretch>
        </p:blipFill>
        <p:spPr bwMode="auto">
          <a:xfrm rot="18389918" flipH="1">
            <a:off x="10106580" y="4720072"/>
            <a:ext cx="195104" cy="81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8" name="文本框 16"/>
          <p:cNvSpPr txBox="1">
            <a:spLocks noChangeArrowheads="1"/>
          </p:cNvSpPr>
          <p:nvPr/>
        </p:nvSpPr>
        <p:spPr bwMode="auto">
          <a:xfrm>
            <a:off x="3088812" y="3227309"/>
            <a:ext cx="8692076" cy="87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016" tIns="43009" rIns="86016" bIns="43009">
            <a:spAutoFit/>
          </a:bodyPr>
          <a:lstStyle/>
          <a:p>
            <a:pPr defTabSz="86006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142" b="1" dirty="0">
                <a:solidFill>
                  <a:srgbClr val="1A93D0"/>
                </a:solidFill>
                <a:latin typeface="微软雅黑" pitchFamily="34" charset="-122"/>
                <a:ea typeface="微软雅黑" pitchFamily="34" charset="-122"/>
              </a:rPr>
              <a:t>谢 谢 您 的 观 看 ！</a:t>
            </a:r>
          </a:p>
        </p:txBody>
      </p:sp>
    </p:spTree>
    <p:extLst>
      <p:ext uri="{BB962C8B-B14F-4D97-AF65-F5344CB8AC3E}">
        <p14:creationId xmlns:p14="http://schemas.microsoft.com/office/powerpoint/2010/main" val="217933627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65513" y="1539983"/>
            <a:ext cx="10490910" cy="304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  <a:r>
              <a:rPr lang="zh-CN" altLang="en-US" sz="3200" dirty="0"/>
              <a:t>为了有效地进行软件维护，应事先开始组织工作。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zh-CN" altLang="en-US" sz="3200" dirty="0"/>
              <a:t>首先，要建立一个维护组织，声明提出维护申请报告的过程及评价的过程；为每一个维护申请规定标准的处理步骤；建立维护活动的登记制度以及规定评价和审查的标准。</a:t>
            </a:r>
            <a:endParaRPr lang="en-US" altLang="zh-CN" sz="3200" dirty="0"/>
          </a:p>
        </p:txBody>
      </p:sp>
      <p:sp>
        <p:nvSpPr>
          <p:cNvPr id="8" name="圆角矩形 14"/>
          <p:cNvSpPr/>
          <p:nvPr/>
        </p:nvSpPr>
        <p:spPr>
          <a:xfrm>
            <a:off x="335473" y="437670"/>
            <a:ext cx="2424352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维护组织</a:t>
            </a:r>
          </a:p>
        </p:txBody>
      </p:sp>
    </p:spTree>
    <p:extLst>
      <p:ext uri="{BB962C8B-B14F-4D97-AF65-F5344CB8AC3E}">
        <p14:creationId xmlns:p14="http://schemas.microsoft.com/office/powerpoint/2010/main" val="1729932097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65512" y="1539983"/>
            <a:ext cx="10939549" cy="4026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  <a:r>
              <a:rPr lang="zh-CN" altLang="en-US" sz="3200" dirty="0"/>
              <a:t>每个维护要求都通过</a:t>
            </a:r>
            <a:r>
              <a:rPr lang="zh-CN" altLang="en-US" sz="3200" dirty="0">
                <a:solidFill>
                  <a:srgbClr val="FF0000"/>
                </a:solidFill>
              </a:rPr>
              <a:t>维护管理员</a:t>
            </a:r>
            <a:r>
              <a:rPr lang="zh-CN" altLang="en-US" sz="3200" dirty="0"/>
              <a:t>转交给熟悉该产品的</a:t>
            </a:r>
            <a:r>
              <a:rPr lang="zh-CN" altLang="en-US" sz="3200" dirty="0">
                <a:solidFill>
                  <a:srgbClr val="FF0000"/>
                </a:solidFill>
              </a:rPr>
              <a:t>系统管理员</a:t>
            </a:r>
            <a:r>
              <a:rPr lang="zh-CN" altLang="en-US" sz="3200" dirty="0"/>
              <a:t>去评价。（系统管理员：被指定去熟悉一小部分产品程序的</a:t>
            </a:r>
            <a:r>
              <a:rPr lang="zh-CN" altLang="en-US" sz="3200" dirty="0">
                <a:solidFill>
                  <a:srgbClr val="FF0000"/>
                </a:solidFill>
              </a:rPr>
              <a:t>技术人员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zh-CN" altLang="en-US" sz="3200" dirty="0"/>
              <a:t>系统管理员对维护任务作出评价之后，由</a:t>
            </a:r>
            <a:r>
              <a:rPr lang="zh-CN" altLang="en-US" sz="3200" dirty="0">
                <a:solidFill>
                  <a:srgbClr val="FF0000"/>
                </a:solidFill>
              </a:rPr>
              <a:t>变化授权人</a:t>
            </a:r>
            <a:r>
              <a:rPr lang="zh-CN" altLang="en-US" sz="3200" dirty="0"/>
              <a:t>决定应该进行的活动。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zh-CN" altLang="en-US" sz="3200" dirty="0"/>
              <a:t>维护活动开始前就明确维护责任</a:t>
            </a:r>
            <a:r>
              <a:rPr lang="zh-CN" altLang="en-US" sz="3200" dirty="0">
                <a:solidFill>
                  <a:srgbClr val="FF0000"/>
                </a:solidFill>
              </a:rPr>
              <a:t>十分必要</a:t>
            </a:r>
            <a:r>
              <a:rPr lang="zh-CN" altLang="en-US" sz="3200" dirty="0"/>
              <a:t>，可以大大减少维护过程中出现的混乱。</a:t>
            </a:r>
            <a:endParaRPr lang="en-US" altLang="zh-CN" sz="3200" dirty="0"/>
          </a:p>
        </p:txBody>
      </p:sp>
      <p:sp>
        <p:nvSpPr>
          <p:cNvPr id="7" name="圆角矩形 14"/>
          <p:cNvSpPr/>
          <p:nvPr/>
        </p:nvSpPr>
        <p:spPr>
          <a:xfrm>
            <a:off x="335473" y="437670"/>
            <a:ext cx="2424352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维护组织</a:t>
            </a:r>
          </a:p>
        </p:txBody>
      </p:sp>
    </p:spTree>
    <p:extLst>
      <p:ext uri="{BB962C8B-B14F-4D97-AF65-F5344CB8AC3E}">
        <p14:creationId xmlns:p14="http://schemas.microsoft.com/office/powerpoint/2010/main" val="349118857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65265" y="1786205"/>
            <a:ext cx="10391158" cy="4026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  <a:r>
              <a:rPr lang="zh-CN" altLang="en-US" sz="3200" dirty="0"/>
              <a:t>应用</a:t>
            </a:r>
            <a:r>
              <a:rPr lang="zh-CN" altLang="en-US" sz="3200" dirty="0">
                <a:solidFill>
                  <a:srgbClr val="FF0000"/>
                </a:solidFill>
              </a:rPr>
              <a:t>标准化的格式</a:t>
            </a:r>
            <a:r>
              <a:rPr lang="zh-CN" altLang="en-US" sz="3200" dirty="0"/>
              <a:t>表达所有软件维护要求。软件人员通常提供空白的维护要求表（软件问题报告表）给用户填写。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zh-CN" altLang="en-US" sz="3200" dirty="0"/>
              <a:t>如果出现一个错误，则必须描述导致出现错误的环境（输入数据、全部输出数据及其它相关信息）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zh-CN" altLang="en-US" sz="3200" dirty="0"/>
              <a:t>对于适应性或完善性的维护要求，用户还要给出一个简短的需求说明书。</a:t>
            </a:r>
            <a:endParaRPr lang="en-US" altLang="zh-CN" sz="3200" dirty="0"/>
          </a:p>
        </p:txBody>
      </p:sp>
      <p:sp>
        <p:nvSpPr>
          <p:cNvPr id="8" name="圆角矩形 14"/>
          <p:cNvSpPr/>
          <p:nvPr/>
        </p:nvSpPr>
        <p:spPr>
          <a:xfrm>
            <a:off x="335472" y="437670"/>
            <a:ext cx="2174971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维护报告</a:t>
            </a:r>
          </a:p>
        </p:txBody>
      </p:sp>
    </p:spTree>
    <p:extLst>
      <p:ext uri="{BB962C8B-B14F-4D97-AF65-F5344CB8AC3E}">
        <p14:creationId xmlns:p14="http://schemas.microsoft.com/office/powerpoint/2010/main" val="753006790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35471" y="1486947"/>
            <a:ext cx="11269095" cy="451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  <a:r>
              <a:rPr lang="zh-CN" altLang="en-US" sz="3200" dirty="0"/>
              <a:t>维护要求表是计划维护活动的基础。软件组织内部应制定软件修改报告，其内容如下：</a:t>
            </a:r>
            <a:endParaRPr lang="en-US" altLang="zh-CN" sz="3200" dirty="0"/>
          </a:p>
          <a:p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）满足维护要求的工作量</a:t>
            </a:r>
            <a:endParaRPr lang="en-US" altLang="zh-CN" sz="3200" dirty="0"/>
          </a:p>
          <a:p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）维护要求的性质</a:t>
            </a:r>
            <a:endParaRPr lang="en-US" altLang="zh-CN" sz="3200" dirty="0"/>
          </a:p>
          <a:p>
            <a:r>
              <a:rPr lang="zh-CN" altLang="en-US" sz="3200" dirty="0"/>
              <a:t>（</a:t>
            </a:r>
            <a:r>
              <a:rPr lang="en-US" altLang="zh-CN" sz="3200" dirty="0"/>
              <a:t>3</a:t>
            </a:r>
            <a:r>
              <a:rPr lang="zh-CN" altLang="en-US" sz="3200" dirty="0"/>
              <a:t>）维护要求的优先次序</a:t>
            </a:r>
            <a:endParaRPr lang="en-US" altLang="zh-CN" sz="3200" dirty="0"/>
          </a:p>
          <a:p>
            <a:r>
              <a:rPr lang="zh-CN" altLang="en-US" sz="3200" dirty="0"/>
              <a:t>（</a:t>
            </a:r>
            <a:r>
              <a:rPr lang="en-US" altLang="zh-CN" sz="3200" dirty="0"/>
              <a:t>4</a:t>
            </a:r>
            <a:r>
              <a:rPr lang="zh-CN" altLang="en-US" sz="3200" dirty="0"/>
              <a:t>）与修改有关的事后数据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zh-CN" altLang="en-US" sz="3200" dirty="0"/>
              <a:t>在拟定进一步的维护计划之前，把软件修改报告提交给变化授权人（修改控制部门）审查批准。</a:t>
            </a:r>
            <a:endParaRPr lang="en-US" altLang="zh-CN" sz="3200" dirty="0"/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2174971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维护报告</a:t>
            </a:r>
          </a:p>
        </p:txBody>
      </p:sp>
    </p:spTree>
    <p:extLst>
      <p:ext uri="{BB962C8B-B14F-4D97-AF65-F5344CB8AC3E}">
        <p14:creationId xmlns:p14="http://schemas.microsoft.com/office/powerpoint/2010/main" val="3237571953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14"/>
          <p:cNvSpPr/>
          <p:nvPr/>
        </p:nvSpPr>
        <p:spPr>
          <a:xfrm>
            <a:off x="335473" y="437670"/>
            <a:ext cx="2690360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维护事件流</a:t>
            </a: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3" y="1505459"/>
            <a:ext cx="6583681" cy="4650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414951" y="1505459"/>
            <a:ext cx="4455624" cy="4026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zh-CN" altLang="en-US" sz="3200" dirty="0"/>
              <a:t>左图描绘了由一项维护要求而引出的一串事件。</a:t>
            </a:r>
            <a:endParaRPr lang="en-US" altLang="zh-CN" sz="3200" dirty="0"/>
          </a:p>
          <a:p>
            <a:r>
              <a:rPr lang="zh-CN" altLang="en-US" sz="3200" dirty="0"/>
              <a:t>首先要确定要求进行的维护的</a:t>
            </a:r>
            <a:r>
              <a:rPr lang="zh-CN" altLang="en-US" sz="3200" dirty="0">
                <a:solidFill>
                  <a:srgbClr val="FF0000"/>
                </a:solidFill>
              </a:rPr>
              <a:t>类型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r>
              <a:rPr lang="zh-CN" altLang="en-US" sz="3200" dirty="0"/>
              <a:t>当用户和开发人员存在不同意见时必须协商解决。</a:t>
            </a:r>
            <a:endParaRPr lang="en-US" altLang="zh-CN" sz="3200" dirty="0"/>
          </a:p>
          <a:p>
            <a:endParaRPr lang="en-US" altLang="zh-CN" sz="32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7217295" y="688826"/>
            <a:ext cx="0" cy="5467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902277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35473" y="1421208"/>
            <a:ext cx="11451973" cy="451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  <a:r>
              <a:rPr lang="zh-CN" altLang="en-US" sz="3200" dirty="0"/>
              <a:t>对一项改正性维护的处理，从估量错误的严重程度开始。如果是</a:t>
            </a:r>
            <a:r>
              <a:rPr lang="zh-CN" altLang="en-US" sz="3200" dirty="0">
                <a:solidFill>
                  <a:srgbClr val="FF0000"/>
                </a:solidFill>
              </a:rPr>
              <a:t>严重</a:t>
            </a:r>
            <a:r>
              <a:rPr lang="zh-CN" altLang="en-US" sz="3200" dirty="0"/>
              <a:t>错误，则在系统管理员的指导下分派人员，并且立即开始问题分析过程。如果错误</a:t>
            </a:r>
            <a:r>
              <a:rPr lang="zh-CN" altLang="en-US" sz="3200" dirty="0">
                <a:solidFill>
                  <a:srgbClr val="FF0000"/>
                </a:solidFill>
              </a:rPr>
              <a:t>并不严重</a:t>
            </a:r>
            <a:r>
              <a:rPr lang="zh-CN" altLang="en-US" sz="3200" dirty="0"/>
              <a:t>，那么改正性的维护和其他要求软件开发资源的任务一起统筹安排。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zh-CN" altLang="en-US" sz="3200" dirty="0"/>
              <a:t>适应性维护和完善性维护的要求沿着相同的事件流通路前进。应该确定每个维护要求的</a:t>
            </a:r>
            <a:r>
              <a:rPr lang="zh-CN" altLang="en-US" sz="3200" dirty="0">
                <a:solidFill>
                  <a:srgbClr val="FF0000"/>
                </a:solidFill>
              </a:rPr>
              <a:t>优先次序</a:t>
            </a:r>
            <a:r>
              <a:rPr lang="zh-CN" altLang="en-US" sz="3200" dirty="0"/>
              <a:t>，并且安排要求的工作时间。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zh-CN" altLang="en-US" sz="3200" dirty="0"/>
              <a:t>如果一项维护要求的优先次序非常高，可能立即开始维护工作。</a:t>
            </a:r>
          </a:p>
        </p:txBody>
      </p:sp>
      <p:sp>
        <p:nvSpPr>
          <p:cNvPr id="11" name="圆角矩形 14"/>
          <p:cNvSpPr/>
          <p:nvPr/>
        </p:nvSpPr>
        <p:spPr>
          <a:xfrm>
            <a:off x="335473" y="437670"/>
            <a:ext cx="2690360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维护事件流</a:t>
            </a:r>
          </a:p>
        </p:txBody>
      </p:sp>
    </p:spTree>
    <p:extLst>
      <p:ext uri="{BB962C8B-B14F-4D97-AF65-F5344CB8AC3E}">
        <p14:creationId xmlns:p14="http://schemas.microsoft.com/office/powerpoint/2010/main" val="2283295399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0" grpId="0"/>
      <p:bldP spid="1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839</Words>
  <Application>Microsoft Office PowerPoint</Application>
  <PresentationFormat>宽屏</PresentationFormat>
  <Paragraphs>279</Paragraphs>
  <Slides>39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等线</vt:lpstr>
      <vt:lpstr>微软雅黑</vt:lpstr>
      <vt:lpstr>Arial</vt:lpstr>
      <vt:lpstr>Arial Black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锐旗设计;https://9ppt.taobao.com;mhuil</dc:creator>
  <cp:keywords>锐旗设计; https:/9ppt.taobao.com</cp:keywords>
  <cp:lastModifiedBy>文韬 孙</cp:lastModifiedBy>
  <cp:revision>53</cp:revision>
  <dcterms:created xsi:type="dcterms:W3CDTF">2017-08-30T16:25:13Z</dcterms:created>
  <dcterms:modified xsi:type="dcterms:W3CDTF">2019-05-13T09:46:57Z</dcterms:modified>
</cp:coreProperties>
</file>