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95" r:id="rId2"/>
    <p:sldId id="259" r:id="rId3"/>
    <p:sldId id="260" r:id="rId4"/>
    <p:sldId id="317" r:id="rId5"/>
    <p:sldId id="262" r:id="rId6"/>
    <p:sldId id="313" r:id="rId7"/>
    <p:sldId id="266" r:id="rId8"/>
    <p:sldId id="300" r:id="rId9"/>
    <p:sldId id="321" r:id="rId10"/>
    <p:sldId id="301" r:id="rId11"/>
    <p:sldId id="302" r:id="rId12"/>
    <p:sldId id="275" r:id="rId13"/>
    <p:sldId id="304" r:id="rId14"/>
    <p:sldId id="305" r:id="rId15"/>
    <p:sldId id="306" r:id="rId16"/>
    <p:sldId id="318" r:id="rId17"/>
    <p:sldId id="296" r:id="rId18"/>
    <p:sldId id="307" r:id="rId19"/>
    <p:sldId id="315" r:id="rId20"/>
    <p:sldId id="316" r:id="rId21"/>
    <p:sldId id="308" r:id="rId22"/>
    <p:sldId id="284" r:id="rId23"/>
    <p:sldId id="311" r:id="rId24"/>
    <p:sldId id="310" r:id="rId25"/>
    <p:sldId id="309" r:id="rId26"/>
    <p:sldId id="319" r:id="rId27"/>
    <p:sldId id="320" r:id="rId28"/>
    <p:sldId id="312" r:id="rId29"/>
    <p:sldId id="292"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89" autoAdjust="0"/>
    <p:restoredTop sz="94660"/>
  </p:normalViewPr>
  <p:slideViewPr>
    <p:cSldViewPr snapToGrid="0">
      <p:cViewPr varScale="1">
        <p:scale>
          <a:sx n="86" d="100"/>
          <a:sy n="86" d="100"/>
        </p:scale>
        <p:origin x="461"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6C5E65-933C-4E87-8D6F-5B7B8034BC7A}" type="datetimeFigureOut">
              <a:rPr lang="zh-CN" altLang="en-US" smtClean="0"/>
              <a:t>2019/4/21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00D55-1FF4-4DC1-AC53-C4584F529D0E}" type="slidenum">
              <a:rPr lang="zh-CN" altLang="en-US" smtClean="0"/>
              <a:t>‹#›</a:t>
            </a:fld>
            <a:endParaRPr lang="zh-CN" altLang="en-US"/>
          </a:p>
        </p:txBody>
      </p:sp>
    </p:spTree>
    <p:extLst>
      <p:ext uri="{BB962C8B-B14F-4D97-AF65-F5344CB8AC3E}">
        <p14:creationId xmlns:p14="http://schemas.microsoft.com/office/powerpoint/2010/main" val="4083518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TextEdit="1"/>
          </p:cNvSpPr>
          <p:nvPr>
            <p:ph type="sldImg"/>
          </p:nvPr>
        </p:nvSpPr>
        <p:spPr bwMode="auto">
          <a:noFill/>
          <a:ln>
            <a:solidFill>
              <a:srgbClr val="000000"/>
            </a:solidFill>
            <a:miter lim="800000"/>
            <a:headEnd/>
            <a:tailEnd/>
          </a:ln>
        </p:spPr>
      </p:sp>
      <p:sp>
        <p:nvSpPr>
          <p:cNvPr id="614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6147"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D19859A0-132D-4109-AADC-7416D66AFA8D}"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759115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bwMode="auto">
          <a:noFill/>
          <a:ln>
            <a:solidFill>
              <a:srgbClr val="000000"/>
            </a:solidFill>
            <a:miter lim="800000"/>
            <a:headEnd/>
            <a:tailEnd/>
          </a:ln>
        </p:spPr>
      </p:sp>
      <p:sp>
        <p:nvSpPr>
          <p:cNvPr id="102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9D9548-E315-491C-A748-619470DC4595}"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33997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bwMode="auto">
          <a:noFill/>
          <a:ln>
            <a:solidFill>
              <a:srgbClr val="000000"/>
            </a:solidFill>
            <a:miter lim="800000"/>
            <a:headEnd/>
            <a:tailEnd/>
          </a:ln>
        </p:spPr>
      </p:sp>
      <p:sp>
        <p:nvSpPr>
          <p:cNvPr id="102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9D9548-E315-491C-A748-619470DC4595}"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33997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bwMode="auto">
          <a:noFill/>
          <a:ln>
            <a:solidFill>
              <a:srgbClr val="000000"/>
            </a:solidFill>
            <a:miter lim="800000"/>
            <a:headEnd/>
            <a:tailEnd/>
          </a:ln>
        </p:spPr>
      </p:sp>
      <p:sp>
        <p:nvSpPr>
          <p:cNvPr id="102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9D9548-E315-491C-A748-619470DC4595}"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33997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幻灯片图像占位符 1"/>
          <p:cNvSpPr>
            <a:spLocks noGrp="1" noRot="1" noChangeAspect="1" noTextEdit="1"/>
          </p:cNvSpPr>
          <p:nvPr>
            <p:ph type="sldImg"/>
          </p:nvPr>
        </p:nvSpPr>
        <p:spPr bwMode="auto">
          <a:noFill/>
          <a:ln>
            <a:solidFill>
              <a:srgbClr val="000000"/>
            </a:solidFill>
            <a:miter lim="800000"/>
            <a:headEnd/>
            <a:tailEnd/>
          </a:ln>
        </p:spPr>
      </p:sp>
      <p:sp>
        <p:nvSpPr>
          <p:cNvPr id="7373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73731"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4E2C2A17-64FF-40D8-876E-295C6AE3A9FC}"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altLang="zh-CN"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3922167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915372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3064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202" y="274159"/>
            <a:ext cx="10973596" cy="1143001"/>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202" y="1600603"/>
            <a:ext cx="10973596" cy="4525636"/>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58959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userDrawn="1"/>
        </p:nvPicPr>
        <p:blipFill>
          <a:blip r:embed="rId4"/>
          <a:srcRect/>
          <a:stretch>
            <a:fillRect/>
          </a:stretch>
        </p:blipFill>
        <p:spPr bwMode="auto">
          <a:xfrm>
            <a:off x="0" y="1"/>
            <a:ext cx="12192000" cy="6858000"/>
          </a:xfrm>
          <a:prstGeom prst="rect">
            <a:avLst/>
          </a:prstGeom>
          <a:noFill/>
          <a:ln w="9525">
            <a:noFill/>
            <a:miter lim="800000"/>
            <a:headEnd/>
            <a:tailEnd/>
          </a:ln>
        </p:spPr>
      </p:pic>
      <p:sp>
        <p:nvSpPr>
          <p:cNvPr id="5" name="矩形 4"/>
          <p:cNvSpPr/>
          <p:nvPr userDrawn="1"/>
        </p:nvSpPr>
        <p:spPr>
          <a:xfrm>
            <a:off x="135379" y="245936"/>
            <a:ext cx="2762295" cy="478272"/>
          </a:xfrm>
          <a:prstGeom prst="rect">
            <a:avLst/>
          </a:prstGeom>
        </p:spPr>
        <p:txBody>
          <a:bodyPr wrap="none">
            <a:spAutoFit/>
          </a:bodyPr>
          <a:lstStyle/>
          <a:p>
            <a:pPr>
              <a:defRPr/>
            </a:pPr>
            <a:r>
              <a:rPr lang="zh-CN" altLang="en-US" sz="2508" b="1" dirty="0">
                <a:solidFill>
                  <a:srgbClr val="0070C0"/>
                </a:solidFill>
                <a:latin typeface="微软雅黑" pitchFamily="34" charset="-122"/>
                <a:ea typeface="微软雅黑" pitchFamily="34" charset="-122"/>
              </a:rPr>
              <a:t>点击添加标题文本</a:t>
            </a:r>
          </a:p>
        </p:txBody>
      </p:sp>
      <p:sp>
        <p:nvSpPr>
          <p:cNvPr id="2" name="矩形 1"/>
          <p:cNvSpPr>
            <a:spLocks noChangeArrowheads="1"/>
          </p:cNvSpPr>
          <p:nvPr userDrawn="1"/>
        </p:nvSpPr>
        <p:spPr bwMode="auto">
          <a:xfrm flipV="1">
            <a:off x="2934521" y="503968"/>
            <a:ext cx="7684703" cy="88698"/>
          </a:xfrm>
          <a:prstGeom prst="rect">
            <a:avLst/>
          </a:prstGeom>
          <a:solidFill>
            <a:srgbClr val="0070C0"/>
          </a:solidFill>
          <a:ln w="25400" algn="ctr">
            <a:noFill/>
            <a:miter lim="800000"/>
            <a:headEnd/>
            <a:tailEnd/>
          </a:ln>
        </p:spPr>
        <p:txBody>
          <a:bodyPr rot="10800000" anchor="ctr"/>
          <a:lstStyle/>
          <a:p>
            <a:pPr algn="ctr" fontAlgn="auto">
              <a:spcBef>
                <a:spcPts val="0"/>
              </a:spcBef>
              <a:spcAft>
                <a:spcPts val="0"/>
              </a:spcAft>
              <a:defRPr/>
            </a:pPr>
            <a:endParaRPr lang="zh-CN" altLang="en-US" sz="2257">
              <a:solidFill>
                <a:schemeClr val="lt1"/>
              </a:solidFill>
              <a:latin typeface="+mn-lt"/>
              <a:ea typeface="+mn-ea"/>
            </a:endParaRPr>
          </a:p>
        </p:txBody>
      </p:sp>
      <p:sp>
        <p:nvSpPr>
          <p:cNvPr id="10" name="矩形 9"/>
          <p:cNvSpPr>
            <a:spLocks noChangeArrowheads="1"/>
          </p:cNvSpPr>
          <p:nvPr userDrawn="1"/>
        </p:nvSpPr>
        <p:spPr bwMode="auto">
          <a:xfrm flipV="1">
            <a:off x="10812338" y="503968"/>
            <a:ext cx="1785797" cy="88698"/>
          </a:xfrm>
          <a:prstGeom prst="rect">
            <a:avLst/>
          </a:prstGeom>
          <a:solidFill>
            <a:srgbClr val="7F7F7F"/>
          </a:solidFill>
          <a:ln w="25400" algn="ctr">
            <a:noFill/>
            <a:miter lim="800000"/>
            <a:headEnd/>
            <a:tailEnd/>
          </a:ln>
        </p:spPr>
        <p:txBody>
          <a:bodyPr rot="10800000" anchor="ctr"/>
          <a:lstStyle/>
          <a:p>
            <a:pPr algn="ctr" fontAlgn="auto">
              <a:spcBef>
                <a:spcPts val="0"/>
              </a:spcBef>
              <a:spcAft>
                <a:spcPts val="0"/>
              </a:spcAft>
              <a:defRPr/>
            </a:pPr>
            <a:endParaRPr lang="zh-CN" altLang="en-US" sz="2257">
              <a:solidFill>
                <a:schemeClr val="lt1"/>
              </a:solidFill>
              <a:latin typeface="+mn-lt"/>
              <a:ea typeface="+mn-ea"/>
            </a:endParaRPr>
          </a:p>
        </p:txBody>
      </p:sp>
    </p:spTree>
    <p:extLst>
      <p:ext uri="{BB962C8B-B14F-4D97-AF65-F5344CB8AC3E}">
        <p14:creationId xmlns:p14="http://schemas.microsoft.com/office/powerpoint/2010/main" val="2776054621"/>
      </p:ext>
    </p:extLst>
  </p:cSld>
  <p:clrMap bg1="lt1" tx1="dk1" bg2="lt2" tx2="dk2" accent1="accent1" accent2="accent2" accent3="accent3" accent4="accent4" accent5="accent5" accent6="accent6" hlink="hlink" folHlink="folHlink"/>
  <p:sldLayoutIdLst>
    <p:sldLayoutId id="2147483661" r:id="rId1"/>
    <p:sldLayoutId id="2147483662" r:id="rId2"/>
  </p:sldLayoutIdLst>
  <p:transition spd="slow" advClick="0" advTm="5000">
    <p:blinds dir="vert"/>
  </p:transition>
  <p:txStyles>
    <p:titleStyle>
      <a:lvl1pPr algn="ctr" rtl="0" eaLnBrk="0" fontAlgn="base" hangingPunct="0">
        <a:spcBef>
          <a:spcPct val="0"/>
        </a:spcBef>
        <a:spcAft>
          <a:spcPct val="0"/>
        </a:spcAft>
        <a:defRPr sz="5518" kern="1200">
          <a:solidFill>
            <a:schemeClr val="tx1"/>
          </a:solidFill>
          <a:latin typeface="+mj-lt"/>
          <a:ea typeface="+mj-ea"/>
          <a:cs typeface="+mj-cs"/>
        </a:defRPr>
      </a:lvl1pPr>
      <a:lvl2pPr algn="ctr" rtl="0" eaLnBrk="0" fontAlgn="base" hangingPunct="0">
        <a:spcBef>
          <a:spcPct val="0"/>
        </a:spcBef>
        <a:spcAft>
          <a:spcPct val="0"/>
        </a:spcAft>
        <a:defRPr sz="5518">
          <a:solidFill>
            <a:schemeClr val="tx1"/>
          </a:solidFill>
          <a:latin typeface="Calibri" pitchFamily="34" charset="0"/>
          <a:ea typeface="宋体" charset="-122"/>
        </a:defRPr>
      </a:lvl2pPr>
      <a:lvl3pPr algn="ctr" rtl="0" eaLnBrk="0" fontAlgn="base" hangingPunct="0">
        <a:spcBef>
          <a:spcPct val="0"/>
        </a:spcBef>
        <a:spcAft>
          <a:spcPct val="0"/>
        </a:spcAft>
        <a:defRPr sz="5518">
          <a:solidFill>
            <a:schemeClr val="tx1"/>
          </a:solidFill>
          <a:latin typeface="Calibri" pitchFamily="34" charset="0"/>
          <a:ea typeface="宋体" charset="-122"/>
        </a:defRPr>
      </a:lvl3pPr>
      <a:lvl4pPr algn="ctr" rtl="0" eaLnBrk="0" fontAlgn="base" hangingPunct="0">
        <a:spcBef>
          <a:spcPct val="0"/>
        </a:spcBef>
        <a:spcAft>
          <a:spcPct val="0"/>
        </a:spcAft>
        <a:defRPr sz="5518">
          <a:solidFill>
            <a:schemeClr val="tx1"/>
          </a:solidFill>
          <a:latin typeface="Calibri" pitchFamily="34" charset="0"/>
          <a:ea typeface="宋体" charset="-122"/>
        </a:defRPr>
      </a:lvl4pPr>
      <a:lvl5pPr algn="ctr" rtl="0" eaLnBrk="0" fontAlgn="base" hangingPunct="0">
        <a:spcBef>
          <a:spcPct val="0"/>
        </a:spcBef>
        <a:spcAft>
          <a:spcPct val="0"/>
        </a:spcAft>
        <a:defRPr sz="5518">
          <a:solidFill>
            <a:schemeClr val="tx1"/>
          </a:solidFill>
          <a:latin typeface="Calibri" pitchFamily="34" charset="0"/>
          <a:ea typeface="宋体" charset="-122"/>
        </a:defRPr>
      </a:lvl5pPr>
      <a:lvl6pPr marL="573375" algn="ctr" rtl="0" fontAlgn="base">
        <a:spcBef>
          <a:spcPct val="0"/>
        </a:spcBef>
        <a:spcAft>
          <a:spcPct val="0"/>
        </a:spcAft>
        <a:defRPr sz="5518">
          <a:solidFill>
            <a:schemeClr val="tx1"/>
          </a:solidFill>
          <a:latin typeface="Calibri" pitchFamily="34" charset="0"/>
          <a:ea typeface="宋体" charset="-122"/>
        </a:defRPr>
      </a:lvl6pPr>
      <a:lvl7pPr marL="1146749" algn="ctr" rtl="0" fontAlgn="base">
        <a:spcBef>
          <a:spcPct val="0"/>
        </a:spcBef>
        <a:spcAft>
          <a:spcPct val="0"/>
        </a:spcAft>
        <a:defRPr sz="5518">
          <a:solidFill>
            <a:schemeClr val="tx1"/>
          </a:solidFill>
          <a:latin typeface="Calibri" pitchFamily="34" charset="0"/>
          <a:ea typeface="宋体" charset="-122"/>
        </a:defRPr>
      </a:lvl7pPr>
      <a:lvl8pPr marL="1720124" algn="ctr" rtl="0" fontAlgn="base">
        <a:spcBef>
          <a:spcPct val="0"/>
        </a:spcBef>
        <a:spcAft>
          <a:spcPct val="0"/>
        </a:spcAft>
        <a:defRPr sz="5518">
          <a:solidFill>
            <a:schemeClr val="tx1"/>
          </a:solidFill>
          <a:latin typeface="Calibri" pitchFamily="34" charset="0"/>
          <a:ea typeface="宋体" charset="-122"/>
        </a:defRPr>
      </a:lvl8pPr>
      <a:lvl9pPr marL="2293498" algn="ctr" rtl="0" fontAlgn="base">
        <a:spcBef>
          <a:spcPct val="0"/>
        </a:spcBef>
        <a:spcAft>
          <a:spcPct val="0"/>
        </a:spcAft>
        <a:defRPr sz="5518">
          <a:solidFill>
            <a:schemeClr val="tx1"/>
          </a:solidFill>
          <a:latin typeface="Calibri" pitchFamily="34" charset="0"/>
          <a:ea typeface="宋体" charset="-122"/>
        </a:defRPr>
      </a:lvl9pPr>
    </p:titleStyle>
    <p:bodyStyle>
      <a:lvl1pPr marL="430031" indent="-430031" algn="l" rtl="0" eaLnBrk="0" fontAlgn="base" hangingPunct="0">
        <a:spcBef>
          <a:spcPct val="20000"/>
        </a:spcBef>
        <a:spcAft>
          <a:spcPct val="0"/>
        </a:spcAft>
        <a:buFont typeface="Arial" charset="0"/>
        <a:buChar char="•"/>
        <a:defRPr sz="4013" kern="1200">
          <a:solidFill>
            <a:schemeClr val="tx1"/>
          </a:solidFill>
          <a:latin typeface="+mn-lt"/>
          <a:ea typeface="+mn-ea"/>
          <a:cs typeface="+mn-cs"/>
        </a:defRPr>
      </a:lvl1pPr>
      <a:lvl2pPr marL="931734" indent="-358359" algn="l" rtl="0" eaLnBrk="0" fontAlgn="base" hangingPunct="0">
        <a:spcBef>
          <a:spcPct val="20000"/>
        </a:spcBef>
        <a:spcAft>
          <a:spcPct val="0"/>
        </a:spcAft>
        <a:buFont typeface="Arial" charset="0"/>
        <a:buChar char="–"/>
        <a:defRPr sz="3511" kern="1200">
          <a:solidFill>
            <a:schemeClr val="tx1"/>
          </a:solidFill>
          <a:latin typeface="+mn-lt"/>
          <a:ea typeface="+mn-ea"/>
          <a:cs typeface="+mn-cs"/>
        </a:defRPr>
      </a:lvl2pPr>
      <a:lvl3pPr marL="1433436" indent="-286687" algn="l" rtl="0" eaLnBrk="0" fontAlgn="base" hangingPunct="0">
        <a:spcBef>
          <a:spcPct val="20000"/>
        </a:spcBef>
        <a:spcAft>
          <a:spcPct val="0"/>
        </a:spcAft>
        <a:buFont typeface="Arial" charset="0"/>
        <a:buChar char="•"/>
        <a:defRPr sz="3010" kern="1200">
          <a:solidFill>
            <a:schemeClr val="tx1"/>
          </a:solidFill>
          <a:latin typeface="+mn-lt"/>
          <a:ea typeface="+mn-ea"/>
          <a:cs typeface="+mn-cs"/>
        </a:defRPr>
      </a:lvl3pPr>
      <a:lvl4pPr marL="2006811" indent="-286687" algn="l" rtl="0" eaLnBrk="0" fontAlgn="base" hangingPunct="0">
        <a:spcBef>
          <a:spcPct val="20000"/>
        </a:spcBef>
        <a:spcAft>
          <a:spcPct val="0"/>
        </a:spcAft>
        <a:buFont typeface="Arial" charset="0"/>
        <a:buChar char="–"/>
        <a:defRPr sz="2508" kern="1200">
          <a:solidFill>
            <a:schemeClr val="tx1"/>
          </a:solidFill>
          <a:latin typeface="+mn-lt"/>
          <a:ea typeface="+mn-ea"/>
          <a:cs typeface="+mn-cs"/>
        </a:defRPr>
      </a:lvl4pPr>
      <a:lvl5pPr marL="2580185" indent="-286687" algn="l" rtl="0" eaLnBrk="0" fontAlgn="base" hangingPunct="0">
        <a:spcBef>
          <a:spcPct val="20000"/>
        </a:spcBef>
        <a:spcAft>
          <a:spcPct val="0"/>
        </a:spcAft>
        <a:buFont typeface="Arial" charset="0"/>
        <a:buChar char="»"/>
        <a:defRPr sz="2508" kern="1200">
          <a:solidFill>
            <a:schemeClr val="tx1"/>
          </a:solidFill>
          <a:latin typeface="+mn-lt"/>
          <a:ea typeface="+mn-ea"/>
          <a:cs typeface="+mn-cs"/>
        </a:defRPr>
      </a:lvl5pPr>
      <a:lvl6pPr marL="3153560"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6pPr>
      <a:lvl7pPr marL="3726934"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7pPr>
      <a:lvl8pPr marL="4300309"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8pPr>
      <a:lvl9pPr marL="4873683"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9pPr>
    </p:bodyStyle>
    <p:otherStyle>
      <a:defPPr>
        <a:defRPr lang="zh-CN"/>
      </a:defPPr>
      <a:lvl1pPr marL="0" algn="l" defTabSz="1146749" rtl="0" eaLnBrk="1" latinLnBrk="0" hangingPunct="1">
        <a:defRPr sz="2257" kern="1200">
          <a:solidFill>
            <a:schemeClr val="tx1"/>
          </a:solidFill>
          <a:latin typeface="+mn-lt"/>
          <a:ea typeface="+mn-ea"/>
          <a:cs typeface="+mn-cs"/>
        </a:defRPr>
      </a:lvl1pPr>
      <a:lvl2pPr marL="573375" algn="l" defTabSz="1146749" rtl="0" eaLnBrk="1" latinLnBrk="0" hangingPunct="1">
        <a:defRPr sz="2257" kern="1200">
          <a:solidFill>
            <a:schemeClr val="tx1"/>
          </a:solidFill>
          <a:latin typeface="+mn-lt"/>
          <a:ea typeface="+mn-ea"/>
          <a:cs typeface="+mn-cs"/>
        </a:defRPr>
      </a:lvl2pPr>
      <a:lvl3pPr marL="1146749" algn="l" defTabSz="1146749" rtl="0" eaLnBrk="1" latinLnBrk="0" hangingPunct="1">
        <a:defRPr sz="2257" kern="1200">
          <a:solidFill>
            <a:schemeClr val="tx1"/>
          </a:solidFill>
          <a:latin typeface="+mn-lt"/>
          <a:ea typeface="+mn-ea"/>
          <a:cs typeface="+mn-cs"/>
        </a:defRPr>
      </a:lvl3pPr>
      <a:lvl4pPr marL="1720124" algn="l" defTabSz="1146749" rtl="0" eaLnBrk="1" latinLnBrk="0" hangingPunct="1">
        <a:defRPr sz="2257" kern="1200">
          <a:solidFill>
            <a:schemeClr val="tx1"/>
          </a:solidFill>
          <a:latin typeface="+mn-lt"/>
          <a:ea typeface="+mn-ea"/>
          <a:cs typeface="+mn-cs"/>
        </a:defRPr>
      </a:lvl4pPr>
      <a:lvl5pPr marL="2293498" algn="l" defTabSz="1146749" rtl="0" eaLnBrk="1" latinLnBrk="0" hangingPunct="1">
        <a:defRPr sz="2257" kern="1200">
          <a:solidFill>
            <a:schemeClr val="tx1"/>
          </a:solidFill>
          <a:latin typeface="+mn-lt"/>
          <a:ea typeface="+mn-ea"/>
          <a:cs typeface="+mn-cs"/>
        </a:defRPr>
      </a:lvl5pPr>
      <a:lvl6pPr marL="2866873" algn="l" defTabSz="1146749" rtl="0" eaLnBrk="1" latinLnBrk="0" hangingPunct="1">
        <a:defRPr sz="2257" kern="1200">
          <a:solidFill>
            <a:schemeClr val="tx1"/>
          </a:solidFill>
          <a:latin typeface="+mn-lt"/>
          <a:ea typeface="+mn-ea"/>
          <a:cs typeface="+mn-cs"/>
        </a:defRPr>
      </a:lvl6pPr>
      <a:lvl7pPr marL="3440247" algn="l" defTabSz="1146749" rtl="0" eaLnBrk="1" latinLnBrk="0" hangingPunct="1">
        <a:defRPr sz="2257" kern="1200">
          <a:solidFill>
            <a:schemeClr val="tx1"/>
          </a:solidFill>
          <a:latin typeface="+mn-lt"/>
          <a:ea typeface="+mn-ea"/>
          <a:cs typeface="+mn-cs"/>
        </a:defRPr>
      </a:lvl7pPr>
      <a:lvl8pPr marL="4013622" algn="l" defTabSz="1146749" rtl="0" eaLnBrk="1" latinLnBrk="0" hangingPunct="1">
        <a:defRPr sz="2257" kern="1200">
          <a:solidFill>
            <a:schemeClr val="tx1"/>
          </a:solidFill>
          <a:latin typeface="+mn-lt"/>
          <a:ea typeface="+mn-ea"/>
          <a:cs typeface="+mn-cs"/>
        </a:defRPr>
      </a:lvl8pPr>
      <a:lvl9pPr marL="4586996" algn="l" defTabSz="1146749" rtl="0" eaLnBrk="1" latinLnBrk="0" hangingPunct="1">
        <a:defRPr sz="225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png"/><Relationship Id="rId34" Type="http://schemas.openxmlformats.org/officeDocument/2006/relationships/image" Target="../media/image32.jpe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hyperlink" Target="https://wenku.baidu.com/view/56077f31f111f18583d05ac1.html?tdsourcetag=s_pcqq_aiomsg&amp;qq-pf-to=pcqq.group"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22.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04" name="Picture 4"/>
          <p:cNvPicPr>
            <a:picLocks noChangeAspect="1" noChangeArrowheads="1"/>
          </p:cNvPicPr>
          <p:nvPr/>
        </p:nvPicPr>
        <p:blipFill>
          <a:blip r:embed="rId3"/>
          <a:srcRect/>
          <a:stretch>
            <a:fillRect/>
          </a:stretch>
        </p:blipFill>
        <p:spPr bwMode="auto">
          <a:xfrm>
            <a:off x="-98634" y="-3235"/>
            <a:ext cx="12351030" cy="6861235"/>
          </a:xfrm>
          <a:prstGeom prst="rect">
            <a:avLst/>
          </a:prstGeom>
          <a:noFill/>
          <a:ln w="9525">
            <a:noFill/>
            <a:miter lim="800000"/>
            <a:headEnd/>
            <a:tailEnd/>
          </a:ln>
        </p:spPr>
      </p:pic>
      <p:grpSp>
        <p:nvGrpSpPr>
          <p:cNvPr id="5146" name="Group 26"/>
          <p:cNvGrpSpPr>
            <a:grpSpLocks/>
          </p:cNvGrpSpPr>
          <p:nvPr/>
        </p:nvGrpSpPr>
        <p:grpSpPr bwMode="auto">
          <a:xfrm>
            <a:off x="485769" y="-542757"/>
            <a:ext cx="11570853" cy="3171434"/>
            <a:chOff x="44" y="-294"/>
            <a:chExt cx="5812" cy="1593"/>
          </a:xfrm>
        </p:grpSpPr>
        <p:pic>
          <p:nvPicPr>
            <p:cNvPr id="14" name="图片 13"/>
            <p:cNvPicPr>
              <a:picLocks noChangeAspect="1"/>
            </p:cNvPicPr>
            <p:nvPr/>
          </p:nvPicPr>
          <p:blipFill>
            <a:blip r:embed="rId4"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6"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6"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7"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8"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9"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10"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1"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2"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157" name="图片 24"/>
            <p:cNvPicPr>
              <a:picLocks noChangeAspect="1"/>
            </p:cNvPicPr>
            <p:nvPr/>
          </p:nvPicPr>
          <p:blipFill>
            <a:blip r:embed="rId13"/>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4"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5"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6"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7"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8"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9"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20"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1"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2"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3"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4"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6"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10"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8"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2"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5"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7"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7"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7"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9"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20"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3"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7"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186" name="图片 55"/>
            <p:cNvPicPr>
              <a:picLocks noChangeAspect="1"/>
            </p:cNvPicPr>
            <p:nvPr/>
          </p:nvPicPr>
          <p:blipFill>
            <a:blip r:embed="rId13"/>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8"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10"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9"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7"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8"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8"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9"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30"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1"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8"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8"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1"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9"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8"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9"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2" cstate="print">
              <a:duotone>
                <a:schemeClr val="accent1">
                  <a:shade val="45000"/>
                  <a:satMod val="135000"/>
                </a:schemeClr>
                <a:prstClr val="white"/>
              </a:duotone>
              <a:extLst/>
            </a:blip>
            <a:stretch>
              <a:fillRect/>
            </a:stretch>
          </p:blipFill>
          <p:spPr>
            <a:xfrm>
              <a:off x="4397" y="359"/>
              <a:ext cx="145" cy="145"/>
            </a:xfrm>
            <a:prstGeom prst="rect">
              <a:avLst/>
            </a:prstGeom>
          </p:spPr>
        </p:pic>
      </p:grpSp>
      <p:pic>
        <p:nvPicPr>
          <p:cNvPr id="5205" name="图片 12"/>
          <p:cNvPicPr>
            <a:picLocks noChangeAspect="1"/>
          </p:cNvPicPr>
          <p:nvPr/>
        </p:nvPicPr>
        <p:blipFill>
          <a:blip r:embed="rId33"/>
          <a:srcRect/>
          <a:stretch>
            <a:fillRect/>
          </a:stretch>
        </p:blipFill>
        <p:spPr bwMode="auto">
          <a:xfrm rot="18389918" flipH="1">
            <a:off x="8609456" y="3907803"/>
            <a:ext cx="195104" cy="814259"/>
          </a:xfrm>
          <a:prstGeom prst="rect">
            <a:avLst/>
          </a:prstGeom>
          <a:noFill/>
          <a:ln w="9525">
            <a:noFill/>
            <a:miter lim="800000"/>
            <a:headEnd/>
            <a:tailEnd/>
          </a:ln>
        </p:spPr>
      </p:pic>
      <p:pic>
        <p:nvPicPr>
          <p:cNvPr id="5206" name="图片 13"/>
          <p:cNvPicPr>
            <a:picLocks noChangeAspect="1"/>
          </p:cNvPicPr>
          <p:nvPr/>
        </p:nvPicPr>
        <p:blipFill>
          <a:blip r:embed="rId33"/>
          <a:srcRect/>
          <a:stretch>
            <a:fillRect/>
          </a:stretch>
        </p:blipFill>
        <p:spPr bwMode="auto">
          <a:xfrm rot="18525811" flipH="1">
            <a:off x="7979350" y="6248053"/>
            <a:ext cx="696799" cy="167232"/>
          </a:xfrm>
          <a:prstGeom prst="rect">
            <a:avLst/>
          </a:prstGeom>
          <a:noFill/>
          <a:ln w="9525">
            <a:noFill/>
            <a:miter lim="800000"/>
            <a:headEnd/>
            <a:tailEnd/>
          </a:ln>
        </p:spPr>
      </p:pic>
      <p:pic>
        <p:nvPicPr>
          <p:cNvPr id="5207" name="图片 14"/>
          <p:cNvPicPr>
            <a:picLocks noChangeAspect="1"/>
          </p:cNvPicPr>
          <p:nvPr/>
        </p:nvPicPr>
        <p:blipFill>
          <a:blip r:embed="rId33"/>
          <a:srcRect/>
          <a:stretch>
            <a:fillRect/>
          </a:stretch>
        </p:blipFill>
        <p:spPr bwMode="auto">
          <a:xfrm rot="18389918" flipH="1">
            <a:off x="10106580" y="4720072"/>
            <a:ext cx="195104" cy="814259"/>
          </a:xfrm>
          <a:prstGeom prst="rect">
            <a:avLst/>
          </a:prstGeom>
          <a:noFill/>
          <a:ln w="9525">
            <a:noFill/>
            <a:miter lim="800000"/>
            <a:headEnd/>
            <a:tailEnd/>
          </a:ln>
        </p:spPr>
      </p:pic>
      <p:sp>
        <p:nvSpPr>
          <p:cNvPr id="9" name="文本框 8"/>
          <p:cNvSpPr txBox="1">
            <a:spLocks noChangeArrowheads="1"/>
          </p:cNvSpPr>
          <p:nvPr/>
        </p:nvSpPr>
        <p:spPr bwMode="auto">
          <a:xfrm>
            <a:off x="2022833" y="2465991"/>
            <a:ext cx="8566603" cy="1317964"/>
          </a:xfrm>
          <a:prstGeom prst="rect">
            <a:avLst/>
          </a:prstGeom>
          <a:noFill/>
          <a:ln w="9525">
            <a:noFill/>
            <a:miter lim="800000"/>
            <a:headEnd/>
            <a:tailEnd/>
          </a:ln>
        </p:spPr>
        <p:txBody>
          <a:bodyPr wrap="square" lIns="86016" tIns="43009" rIns="86016" bIns="43009">
            <a:spAutoFit/>
          </a:bodyPr>
          <a:lstStyle/>
          <a:p>
            <a:pPr defTabSz="860062" fontAlgn="base">
              <a:spcBef>
                <a:spcPct val="0"/>
              </a:spcBef>
              <a:spcAft>
                <a:spcPct val="0"/>
              </a:spcAft>
            </a:pPr>
            <a:r>
              <a:rPr lang="zh-CN" altLang="en-US" sz="8000" b="1" dirty="0">
                <a:solidFill>
                  <a:srgbClr val="595959"/>
                </a:solidFill>
                <a:latin typeface="微软雅黑" pitchFamily="34" charset="-122"/>
                <a:ea typeface="微软雅黑" pitchFamily="34" charset="-122"/>
              </a:rPr>
              <a:t>血小板的人体冒险</a:t>
            </a:r>
            <a:endParaRPr lang="en-US" altLang="zh-CN" sz="8000" b="1" dirty="0">
              <a:solidFill>
                <a:srgbClr val="595959"/>
              </a:solidFill>
              <a:latin typeface="微软雅黑" pitchFamily="34" charset="-122"/>
              <a:ea typeface="微软雅黑" pitchFamily="34" charset="-122"/>
            </a:endParaRPr>
          </a:p>
        </p:txBody>
      </p:sp>
      <p:sp>
        <p:nvSpPr>
          <p:cNvPr id="16398" name="文本框 16"/>
          <p:cNvSpPr txBox="1">
            <a:spLocks noChangeArrowheads="1"/>
          </p:cNvSpPr>
          <p:nvPr/>
        </p:nvSpPr>
        <p:spPr bwMode="auto">
          <a:xfrm>
            <a:off x="3122657" y="6103574"/>
            <a:ext cx="8692076" cy="456190"/>
          </a:xfrm>
          <a:prstGeom prst="rect">
            <a:avLst/>
          </a:prstGeom>
          <a:noFill/>
          <a:ln w="9525">
            <a:noFill/>
            <a:miter lim="800000"/>
            <a:headEnd/>
            <a:tailEnd/>
          </a:ln>
        </p:spPr>
        <p:txBody>
          <a:bodyPr lIns="86016" tIns="43009" rIns="86016" bIns="43009">
            <a:spAutoFit/>
          </a:bodyPr>
          <a:lstStyle/>
          <a:p>
            <a:pPr defTabSz="860062" fontAlgn="base">
              <a:spcBef>
                <a:spcPct val="0"/>
              </a:spcBef>
              <a:spcAft>
                <a:spcPct val="0"/>
              </a:spcAft>
            </a:pPr>
            <a:r>
              <a:rPr lang="zh-CN" altLang="en-US" sz="2400" b="1" dirty="0">
                <a:solidFill>
                  <a:srgbClr val="1A93D0"/>
                </a:solidFill>
                <a:latin typeface="微软雅黑" pitchFamily="34" charset="-122"/>
                <a:ea typeface="微软雅黑" pitchFamily="34" charset="-122"/>
              </a:rPr>
              <a:t>   </a:t>
            </a:r>
            <a:r>
              <a:rPr lang="en-US" altLang="zh-CN" sz="2400" b="1" dirty="0">
                <a:solidFill>
                  <a:srgbClr val="1A93D0"/>
                </a:solidFill>
                <a:latin typeface="微软雅黑" pitchFamily="34" charset="-122"/>
                <a:ea typeface="微软雅黑" pitchFamily="34" charset="-122"/>
              </a:rPr>
              <a:t>G15</a:t>
            </a:r>
            <a:r>
              <a:rPr lang="zh-CN" altLang="en-US" sz="2400" b="1" dirty="0">
                <a:solidFill>
                  <a:srgbClr val="1A93D0"/>
                </a:solidFill>
                <a:latin typeface="微软雅黑" pitchFamily="34" charset="-122"/>
                <a:ea typeface="微软雅黑" pitchFamily="34" charset="-122"/>
              </a:rPr>
              <a:t>小组            组长：孙文韬              组员：韩旭、沈路通</a:t>
            </a:r>
          </a:p>
        </p:txBody>
      </p:sp>
      <p:pic>
        <p:nvPicPr>
          <p:cNvPr id="1026" name="Picture 2" descr="C:\Users\Hanzy\Desktop\logo.jpg"/>
          <p:cNvPicPr>
            <a:picLocks noChangeAspect="1" noChangeArrowheads="1"/>
          </p:cNvPicPr>
          <p:nvPr/>
        </p:nvPicPr>
        <p:blipFill>
          <a:blip r:embed="rId34" cstate="print">
            <a:extLst>
              <a:ext uri="{28A0092B-C50C-407E-A947-70E740481C1C}">
                <a14:useLocalDpi xmlns:a14="http://schemas.microsoft.com/office/drawing/2010/main" val="0"/>
              </a:ext>
            </a:extLst>
          </a:blip>
          <a:srcRect/>
          <a:stretch>
            <a:fillRect/>
          </a:stretch>
        </p:blipFill>
        <p:spPr bwMode="auto">
          <a:xfrm>
            <a:off x="412259" y="1614572"/>
            <a:ext cx="1027130" cy="1439070"/>
          </a:xfrm>
          <a:prstGeom prst="rect">
            <a:avLst/>
          </a:prstGeom>
          <a:noFill/>
          <a:extLst>
            <a:ext uri="{909E8E84-426E-40DD-AFC4-6F175D3DCCD1}">
              <a14:hiddenFill xmlns:a14="http://schemas.microsoft.com/office/drawing/2010/main">
                <a:solidFill>
                  <a:srgbClr val="FFFFFF"/>
                </a:solidFill>
              </a14:hiddenFill>
            </a:ext>
          </a:extLst>
        </p:spPr>
      </p:pic>
      <p:sp>
        <p:nvSpPr>
          <p:cNvPr id="76" name="文本框 8"/>
          <p:cNvSpPr txBox="1">
            <a:spLocks noChangeArrowheads="1"/>
          </p:cNvSpPr>
          <p:nvPr/>
        </p:nvSpPr>
        <p:spPr bwMode="auto">
          <a:xfrm>
            <a:off x="686304" y="3759126"/>
            <a:ext cx="11400722" cy="1317964"/>
          </a:xfrm>
          <a:prstGeom prst="rect">
            <a:avLst/>
          </a:prstGeom>
          <a:noFill/>
          <a:ln w="9525">
            <a:noFill/>
            <a:miter lim="800000"/>
            <a:headEnd/>
            <a:tailEnd/>
          </a:ln>
        </p:spPr>
        <p:txBody>
          <a:bodyPr wrap="square" lIns="86016" tIns="43009" rIns="86016" bIns="43009">
            <a:spAutoFit/>
          </a:bodyPr>
          <a:lstStyle/>
          <a:p>
            <a:pPr defTabSz="860062" fontAlgn="base">
              <a:spcBef>
                <a:spcPct val="0"/>
              </a:spcBef>
              <a:spcAft>
                <a:spcPct val="0"/>
              </a:spcAft>
            </a:pPr>
            <a:r>
              <a:rPr lang="zh-CN" altLang="en-US" sz="8000" b="1" dirty="0">
                <a:solidFill>
                  <a:srgbClr val="595959"/>
                </a:solidFill>
                <a:latin typeface="微软雅黑" pitchFamily="34" charset="-122"/>
                <a:ea typeface="微软雅黑" pitchFamily="34" charset="-122"/>
              </a:rPr>
              <a:t>软件项目可行性研究报告</a:t>
            </a:r>
            <a:endParaRPr lang="en-US" altLang="zh-CN" dirty="0"/>
          </a:p>
        </p:txBody>
      </p:sp>
    </p:spTree>
    <p:extLst>
      <p:ext uri="{BB962C8B-B14F-4D97-AF65-F5344CB8AC3E}">
        <p14:creationId xmlns:p14="http://schemas.microsoft.com/office/powerpoint/2010/main" val="48146304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146"/>
                                        </p:tgtEl>
                                        <p:attrNameLst>
                                          <p:attrName>style.visibility</p:attrName>
                                        </p:attrNameLst>
                                      </p:cBhvr>
                                      <p:to>
                                        <p:strVal val="visible"/>
                                      </p:to>
                                    </p:set>
                                    <p:animEffect transition="in" filter="wipe(up)">
                                      <p:cBhvr>
                                        <p:cTn id="7" dur="500"/>
                                        <p:tgtEl>
                                          <p:spTgt spid="5146"/>
                                        </p:tgtEl>
                                      </p:cBhvr>
                                    </p:animEffect>
                                  </p:childTnLst>
                                </p:cTn>
                              </p:par>
                              <p:par>
                                <p:cTn id="8" presetID="56" presetClass="entr" presetSubtype="0" fill="hold" grpId="0" nodeType="withEffect">
                                  <p:stCondLst>
                                    <p:cond delay="0"/>
                                  </p:stCondLst>
                                  <p:iterate type="lt">
                                    <p:tmPct val="10000"/>
                                  </p:iterate>
                                  <p:childTnLst>
                                    <p:set>
                                      <p:cBhvr>
                                        <p:cTn id="9" dur="1" fill="hold">
                                          <p:stCondLst>
                                            <p:cond delay="0"/>
                                          </p:stCondLst>
                                        </p:cTn>
                                        <p:tgtEl>
                                          <p:spTgt spid="9"/>
                                        </p:tgtEl>
                                        <p:attrNameLst>
                                          <p:attrName>style.visibility</p:attrName>
                                        </p:attrNameLst>
                                      </p:cBhvr>
                                      <p:to>
                                        <p:strVal val="visible"/>
                                      </p:to>
                                    </p:set>
                                    <p:anim by="(-#ppt_w*2)" calcmode="lin" valueType="num">
                                      <p:cBhvr rctx="PPT">
                                        <p:cTn id="10" dur="500" autoRev="1" fill="hold">
                                          <p:stCondLst>
                                            <p:cond delay="0"/>
                                          </p:stCondLst>
                                        </p:cTn>
                                        <p:tgtEl>
                                          <p:spTgt spid="9"/>
                                        </p:tgtEl>
                                        <p:attrNameLst>
                                          <p:attrName>ppt_w</p:attrName>
                                        </p:attrNameLst>
                                      </p:cBhvr>
                                    </p:anim>
                                    <p:anim by="(#ppt_w*0.50)" calcmode="lin" valueType="num">
                                      <p:cBhvr>
                                        <p:cTn id="11" dur="500" decel="50000" autoRev="1" fill="hold">
                                          <p:stCondLst>
                                            <p:cond delay="0"/>
                                          </p:stCondLst>
                                        </p:cTn>
                                        <p:tgtEl>
                                          <p:spTgt spid="9"/>
                                        </p:tgtEl>
                                        <p:attrNameLst>
                                          <p:attrName>ppt_x</p:attrName>
                                        </p:attrNameLst>
                                      </p:cBhvr>
                                    </p:anim>
                                    <p:anim from="(-#ppt_h/2)" to="(#ppt_y)" calcmode="lin" valueType="num">
                                      <p:cBhvr>
                                        <p:cTn id="12" dur="1000" fill="hold">
                                          <p:stCondLst>
                                            <p:cond delay="0"/>
                                          </p:stCondLst>
                                        </p:cTn>
                                        <p:tgtEl>
                                          <p:spTgt spid="9"/>
                                        </p:tgtEl>
                                        <p:attrNameLst>
                                          <p:attrName>ppt_y</p:attrName>
                                        </p:attrNameLst>
                                      </p:cBhvr>
                                    </p:anim>
                                    <p:animRot by="21600000">
                                      <p:cBhvr>
                                        <p:cTn id="13" dur="1000" fill="hold">
                                          <p:stCondLst>
                                            <p:cond delay="0"/>
                                          </p:stCondLst>
                                        </p:cTn>
                                        <p:tgtEl>
                                          <p:spTgt spid="9"/>
                                        </p:tgtEl>
                                        <p:attrNameLst>
                                          <p:attrName>r</p:attrName>
                                        </p:attrNameLst>
                                      </p:cBhvr>
                                    </p:animRot>
                                  </p:childTnLst>
                                </p:cTn>
                              </p:par>
                              <p:par>
                                <p:cTn id="14" presetID="56" presetClass="entr" presetSubtype="0" fill="hold" grpId="0" nodeType="withEffect">
                                  <p:stCondLst>
                                    <p:cond delay="0"/>
                                  </p:stCondLst>
                                  <p:iterate type="lt">
                                    <p:tmPct val="10000"/>
                                  </p:iterate>
                                  <p:childTnLst>
                                    <p:set>
                                      <p:cBhvr>
                                        <p:cTn id="15" dur="1" fill="hold">
                                          <p:stCondLst>
                                            <p:cond delay="0"/>
                                          </p:stCondLst>
                                        </p:cTn>
                                        <p:tgtEl>
                                          <p:spTgt spid="76"/>
                                        </p:tgtEl>
                                        <p:attrNameLst>
                                          <p:attrName>style.visibility</p:attrName>
                                        </p:attrNameLst>
                                      </p:cBhvr>
                                      <p:to>
                                        <p:strVal val="visible"/>
                                      </p:to>
                                    </p:set>
                                    <p:anim by="(-#ppt_w*2)" calcmode="lin" valueType="num">
                                      <p:cBhvr rctx="PPT">
                                        <p:cTn id="16" dur="500" autoRev="1" fill="hold">
                                          <p:stCondLst>
                                            <p:cond delay="0"/>
                                          </p:stCondLst>
                                        </p:cTn>
                                        <p:tgtEl>
                                          <p:spTgt spid="76"/>
                                        </p:tgtEl>
                                        <p:attrNameLst>
                                          <p:attrName>ppt_w</p:attrName>
                                        </p:attrNameLst>
                                      </p:cBhvr>
                                    </p:anim>
                                    <p:anim by="(#ppt_w*0.50)" calcmode="lin" valueType="num">
                                      <p:cBhvr>
                                        <p:cTn id="17" dur="500" decel="50000" autoRev="1" fill="hold">
                                          <p:stCondLst>
                                            <p:cond delay="0"/>
                                          </p:stCondLst>
                                        </p:cTn>
                                        <p:tgtEl>
                                          <p:spTgt spid="76"/>
                                        </p:tgtEl>
                                        <p:attrNameLst>
                                          <p:attrName>ppt_x</p:attrName>
                                        </p:attrNameLst>
                                      </p:cBhvr>
                                    </p:anim>
                                    <p:anim from="(-#ppt_h/2)" to="(#ppt_y)" calcmode="lin" valueType="num">
                                      <p:cBhvr>
                                        <p:cTn id="18" dur="1000" fill="hold">
                                          <p:stCondLst>
                                            <p:cond delay="0"/>
                                          </p:stCondLst>
                                        </p:cTn>
                                        <p:tgtEl>
                                          <p:spTgt spid="76"/>
                                        </p:tgtEl>
                                        <p:attrNameLst>
                                          <p:attrName>ppt_y</p:attrName>
                                        </p:attrNameLst>
                                      </p:cBhvr>
                                    </p:anim>
                                    <p:animRot by="21600000">
                                      <p:cBhvr>
                                        <p:cTn id="19" dur="1000" fill="hold">
                                          <p:stCondLst>
                                            <p:cond delay="0"/>
                                          </p:stCondLst>
                                        </p:cTn>
                                        <p:tgtEl>
                                          <p:spTgt spid="76"/>
                                        </p:tgtEl>
                                        <p:attrNameLst>
                                          <p:attrName>r</p:attrName>
                                        </p:attrNameLst>
                                      </p:cBhvr>
                                    </p:animRot>
                                  </p:childTnLst>
                                </p:cTn>
                              </p:par>
                              <p:par>
                                <p:cTn id="20" presetID="41" presetClass="entr" presetSubtype="0" fill="hold" nodeType="withEffect">
                                  <p:stCondLst>
                                    <p:cond delay="0"/>
                                  </p:stCondLst>
                                  <p:iterate type="lt">
                                    <p:tmPct val="10000"/>
                                  </p:iterate>
                                  <p:childTnLst>
                                    <p:set>
                                      <p:cBhvr>
                                        <p:cTn id="21" dur="1" fill="hold">
                                          <p:stCondLst>
                                            <p:cond delay="0"/>
                                          </p:stCondLst>
                                        </p:cTn>
                                        <p:tgtEl>
                                          <p:spTgt spid="16398">
                                            <p:txEl>
                                              <p:pRg st="0" end="0"/>
                                            </p:txEl>
                                          </p:spTgt>
                                        </p:tgtEl>
                                        <p:attrNameLst>
                                          <p:attrName>style.visibility</p:attrName>
                                        </p:attrNameLst>
                                      </p:cBhvr>
                                      <p:to>
                                        <p:strVal val="visible"/>
                                      </p:to>
                                    </p:set>
                                    <p:anim calcmode="lin" valueType="num">
                                      <p:cBhvr>
                                        <p:cTn id="22" dur="500" fill="hold"/>
                                        <p:tgtEl>
                                          <p:spTgt spid="1639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16398">
                                            <p:txEl>
                                              <p:pRg st="0" end="0"/>
                                            </p:txEl>
                                          </p:spTgt>
                                        </p:tgtEl>
                                        <p:attrNameLst>
                                          <p:attrName>ppt_y</p:attrName>
                                        </p:attrNameLst>
                                      </p:cBhvr>
                                      <p:tavLst>
                                        <p:tav tm="0">
                                          <p:val>
                                            <p:strVal val="#ppt_y"/>
                                          </p:val>
                                        </p:tav>
                                        <p:tav tm="100000">
                                          <p:val>
                                            <p:strVal val="#ppt_y"/>
                                          </p:val>
                                        </p:tav>
                                      </p:tavLst>
                                    </p:anim>
                                    <p:anim calcmode="lin" valueType="num">
                                      <p:cBhvr>
                                        <p:cTn id="24" dur="500" fill="hold"/>
                                        <p:tgtEl>
                                          <p:spTgt spid="1639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1639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163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61091" y="242077"/>
            <a:ext cx="359438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2.2  </a:t>
            </a:r>
            <a:r>
              <a:rPr lang="zh-CN" altLang="en-US" sz="2400" b="1" dirty="0">
                <a:solidFill>
                  <a:prstClr val="white"/>
                </a:solidFill>
                <a:latin typeface="微软雅黑" pitchFamily="34" charset="-122"/>
                <a:ea typeface="微软雅黑" pitchFamily="34" charset="-122"/>
              </a:rPr>
              <a:t> 产品目标</a:t>
            </a:r>
          </a:p>
        </p:txBody>
      </p:sp>
      <p:sp>
        <p:nvSpPr>
          <p:cNvPr id="12" name="圆角矩形 14"/>
          <p:cNvSpPr/>
          <p:nvPr/>
        </p:nvSpPr>
        <p:spPr>
          <a:xfrm>
            <a:off x="661093" y="3066911"/>
            <a:ext cx="368230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2.3  </a:t>
            </a:r>
            <a:r>
              <a:rPr lang="zh-CN" altLang="en-US" sz="2400" b="1" dirty="0">
                <a:solidFill>
                  <a:prstClr val="white"/>
                </a:solidFill>
                <a:latin typeface="微软雅黑" pitchFamily="34" charset="-122"/>
                <a:ea typeface="微软雅黑" pitchFamily="34" charset="-122"/>
              </a:rPr>
              <a:t> 条件、假定和限制</a:t>
            </a:r>
          </a:p>
        </p:txBody>
      </p:sp>
      <p:sp>
        <p:nvSpPr>
          <p:cNvPr id="13" name="TextBox 12"/>
          <p:cNvSpPr txBox="1"/>
          <p:nvPr/>
        </p:nvSpPr>
        <p:spPr>
          <a:xfrm>
            <a:off x="661093" y="4066038"/>
            <a:ext cx="10774901" cy="954107"/>
          </a:xfrm>
          <a:prstGeom prst="rect">
            <a:avLst/>
          </a:prstGeom>
          <a:noFill/>
        </p:spPr>
        <p:txBody>
          <a:bodyPr wrap="square">
            <a:spAutoFit/>
          </a:bodyPr>
          <a:lstStyle/>
          <a:p>
            <a:r>
              <a:rPr lang="en-US" altLang="zh-CN" sz="2800" dirty="0">
                <a:latin typeface="+mn-ea"/>
              </a:rPr>
              <a:t>1.</a:t>
            </a:r>
            <a:r>
              <a:rPr lang="zh-CN" altLang="zh-CN" sz="2800" dirty="0"/>
              <a:t>需要在电脑上运行。</a:t>
            </a:r>
          </a:p>
          <a:p>
            <a:r>
              <a:rPr lang="en-US" altLang="zh-CN" sz="2800" dirty="0">
                <a:latin typeface="+mn-ea"/>
              </a:rPr>
              <a:t>2.</a:t>
            </a:r>
            <a:r>
              <a:rPr lang="zh-CN" altLang="zh-CN" sz="2800" dirty="0"/>
              <a:t>只能进行单人游戏。</a:t>
            </a:r>
          </a:p>
        </p:txBody>
      </p:sp>
      <p:sp>
        <p:nvSpPr>
          <p:cNvPr id="9" name="TextBox 8"/>
          <p:cNvSpPr txBox="1"/>
          <p:nvPr/>
        </p:nvSpPr>
        <p:spPr>
          <a:xfrm>
            <a:off x="661093" y="1294605"/>
            <a:ext cx="10774901" cy="954107"/>
          </a:xfrm>
          <a:prstGeom prst="rect">
            <a:avLst/>
          </a:prstGeom>
          <a:noFill/>
        </p:spPr>
        <p:txBody>
          <a:bodyPr wrap="square">
            <a:spAutoFit/>
          </a:bodyPr>
          <a:lstStyle/>
          <a:p>
            <a:r>
              <a:rPr lang="zh-CN" altLang="zh-CN" sz="2800" dirty="0"/>
              <a:t>在网站上能够正常运行并且能够实现要求的功能</a:t>
            </a:r>
            <a:endParaRPr lang="en-US" altLang="zh-CN" sz="2800" dirty="0"/>
          </a:p>
          <a:p>
            <a:r>
              <a:rPr lang="zh-CN" altLang="zh-CN" sz="2800" dirty="0"/>
              <a:t>能在</a:t>
            </a:r>
            <a:r>
              <a:rPr lang="en-US" altLang="zh-CN" sz="2800" dirty="0"/>
              <a:t>3-5</a:t>
            </a:r>
            <a:r>
              <a:rPr lang="zh-CN" altLang="zh-CN" sz="2800" dirty="0"/>
              <a:t>分钟内完成闯关，在碎片化的时间内起到最大的娱乐效果。</a:t>
            </a:r>
          </a:p>
        </p:txBody>
      </p:sp>
    </p:spTree>
    <p:extLst>
      <p:ext uri="{BB962C8B-B14F-4D97-AF65-F5344CB8AC3E}">
        <p14:creationId xmlns:p14="http://schemas.microsoft.com/office/powerpoint/2010/main" val="216565550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250"/>
                                        <p:tgtEl>
                                          <p:spTgt spid="1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41517"/>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69885" y="199792"/>
            <a:ext cx="439517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2.4   </a:t>
            </a:r>
            <a:r>
              <a:rPr lang="zh-CN" altLang="en-US" sz="2400" b="1" dirty="0">
                <a:solidFill>
                  <a:prstClr val="white"/>
                </a:solidFill>
                <a:latin typeface="微软雅黑" pitchFamily="34" charset="-122"/>
                <a:ea typeface="微软雅黑" pitchFamily="34" charset="-122"/>
              </a:rPr>
              <a:t>进行可行性研究的方法</a:t>
            </a:r>
          </a:p>
        </p:txBody>
      </p:sp>
      <p:sp>
        <p:nvSpPr>
          <p:cNvPr id="7" name="TextBox 6"/>
          <p:cNvSpPr txBox="1"/>
          <p:nvPr/>
        </p:nvSpPr>
        <p:spPr>
          <a:xfrm>
            <a:off x="608339" y="1211036"/>
            <a:ext cx="10774901" cy="954107"/>
          </a:xfrm>
          <a:prstGeom prst="rect">
            <a:avLst/>
          </a:prstGeom>
          <a:noFill/>
        </p:spPr>
        <p:txBody>
          <a:bodyPr wrap="square">
            <a:spAutoFit/>
          </a:bodyPr>
          <a:lstStyle/>
          <a:p>
            <a:r>
              <a:rPr lang="zh-CN" altLang="zh-CN" sz="2800" dirty="0"/>
              <a:t>设计一些问题通过网络进行问卷调查，同时也对市面上同类的产品进行调查和分析。</a:t>
            </a:r>
          </a:p>
        </p:txBody>
      </p:sp>
      <p:sp>
        <p:nvSpPr>
          <p:cNvPr id="10" name="圆角矩形 14"/>
          <p:cNvSpPr/>
          <p:nvPr/>
        </p:nvSpPr>
        <p:spPr>
          <a:xfrm>
            <a:off x="608339" y="2705864"/>
            <a:ext cx="253930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2.5   </a:t>
            </a:r>
            <a:r>
              <a:rPr lang="zh-CN" altLang="en-US" sz="2400" b="1" dirty="0">
                <a:solidFill>
                  <a:prstClr val="white"/>
                </a:solidFill>
                <a:latin typeface="微软雅黑" pitchFamily="34" charset="-122"/>
                <a:ea typeface="微软雅黑" pitchFamily="34" charset="-122"/>
              </a:rPr>
              <a:t>评价尺度</a:t>
            </a:r>
          </a:p>
        </p:txBody>
      </p:sp>
      <p:sp>
        <p:nvSpPr>
          <p:cNvPr id="11" name="TextBox 10"/>
          <p:cNvSpPr txBox="1"/>
          <p:nvPr/>
        </p:nvSpPr>
        <p:spPr>
          <a:xfrm>
            <a:off x="608338" y="3790113"/>
            <a:ext cx="10774901" cy="1815882"/>
          </a:xfrm>
          <a:prstGeom prst="rect">
            <a:avLst/>
          </a:prstGeom>
          <a:noFill/>
        </p:spPr>
        <p:txBody>
          <a:bodyPr wrap="square">
            <a:spAutoFit/>
          </a:bodyPr>
          <a:lstStyle/>
          <a:p>
            <a:r>
              <a:rPr lang="en-US" altLang="zh-CN" sz="2800" dirty="0">
                <a:latin typeface="+mn-ea"/>
              </a:rPr>
              <a:t>1.</a:t>
            </a:r>
            <a:r>
              <a:rPr lang="zh-CN" altLang="zh-CN" sz="2800" dirty="0"/>
              <a:t>最终消耗的经费总量</a:t>
            </a:r>
          </a:p>
          <a:p>
            <a:r>
              <a:rPr lang="en-US" altLang="zh-CN" sz="2800" dirty="0">
                <a:latin typeface="+mn-ea"/>
              </a:rPr>
              <a:t>2</a:t>
            </a:r>
            <a:r>
              <a:rPr lang="en-US" altLang="zh-CN" sz="2800" dirty="0"/>
              <a:t>.</a:t>
            </a:r>
            <a:r>
              <a:rPr lang="zh-CN" altLang="zh-CN" sz="2800" dirty="0"/>
              <a:t>用户满意度</a:t>
            </a:r>
          </a:p>
          <a:p>
            <a:r>
              <a:rPr lang="en-US" altLang="zh-CN" sz="2800" dirty="0">
                <a:latin typeface="+mn-ea"/>
              </a:rPr>
              <a:t>3.</a:t>
            </a:r>
            <a:r>
              <a:rPr lang="zh-CN" altLang="zh-CN" sz="2800" dirty="0"/>
              <a:t>完成的时间</a:t>
            </a:r>
          </a:p>
          <a:p>
            <a:r>
              <a:rPr lang="en-US" altLang="zh-CN" sz="2800" dirty="0">
                <a:latin typeface="+mn-ea"/>
              </a:rPr>
              <a:t>4.</a:t>
            </a:r>
            <a:r>
              <a:rPr lang="zh-CN" altLang="zh-CN" sz="2800" dirty="0"/>
              <a:t>内容的丰富程度</a:t>
            </a:r>
          </a:p>
        </p:txBody>
      </p:sp>
    </p:spTree>
    <p:extLst>
      <p:ext uri="{BB962C8B-B14F-4D97-AF65-F5344CB8AC3E}">
        <p14:creationId xmlns:p14="http://schemas.microsoft.com/office/powerpoint/2010/main" val="226450244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250"/>
                                        <p:tgtEl>
                                          <p:spTgt spid="10"/>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P spid="10" grpId="0" animBg="1"/>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9937"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对现有系统的分析</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03</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a:solidFill>
                  <a:srgbClr val="990000"/>
                </a:solidFill>
                <a:latin typeface="宋体" charset="-122"/>
                <a:ea typeface="宋体" charset="-122"/>
              </a:rPr>
              <a:t>［   ］</a:t>
            </a:r>
          </a:p>
        </p:txBody>
      </p:sp>
      <p:grpSp>
        <p:nvGrpSpPr>
          <p:cNvPr id="39957"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39968"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39997"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80783964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9957"/>
                                        </p:tgtEl>
                                        <p:attrNameLst>
                                          <p:attrName>style.visibility</p:attrName>
                                        </p:attrNameLst>
                                      </p:cBhvr>
                                      <p:to>
                                        <p:strVal val="visible"/>
                                      </p:to>
                                    </p:set>
                                    <p:animEffect transition="in" filter="wipe(down)">
                                      <p:cBhvr>
                                        <p:cTn id="7" dur="500"/>
                                        <p:tgtEl>
                                          <p:spTgt spid="39957"/>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4" y="133559"/>
            <a:ext cx="400467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3.1  </a:t>
            </a:r>
            <a:r>
              <a:rPr lang="zh-CN" altLang="en-US" sz="2400" b="1" dirty="0">
                <a:solidFill>
                  <a:prstClr val="white"/>
                </a:solidFill>
                <a:latin typeface="微软雅黑" pitchFamily="34" charset="-122"/>
                <a:ea typeface="微软雅黑" pitchFamily="34" charset="-122"/>
              </a:rPr>
              <a:t>处理流程和数据流程</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图片 9">
            <a:extLst>
              <a:ext uri="{FF2B5EF4-FFF2-40B4-BE49-F238E27FC236}">
                <a16:creationId xmlns:a16="http://schemas.microsoft.com/office/drawing/2014/main" id="{88EC1D1A-4DD7-4393-90DC-44035CC0D396}"/>
              </a:ext>
            </a:extLst>
          </p:cNvPr>
          <p:cNvPicPr/>
          <p:nvPr/>
        </p:nvPicPr>
        <p:blipFill>
          <a:blip r:embed="rId4"/>
          <a:stretch>
            <a:fillRect/>
          </a:stretch>
        </p:blipFill>
        <p:spPr>
          <a:xfrm>
            <a:off x="998220" y="772624"/>
            <a:ext cx="5097780" cy="5608320"/>
          </a:xfrm>
          <a:prstGeom prst="rect">
            <a:avLst/>
          </a:prstGeom>
        </p:spPr>
      </p:pic>
      <p:pic>
        <p:nvPicPr>
          <p:cNvPr id="11" name="图片 10">
            <a:extLst>
              <a:ext uri="{FF2B5EF4-FFF2-40B4-BE49-F238E27FC236}">
                <a16:creationId xmlns:a16="http://schemas.microsoft.com/office/drawing/2014/main" id="{DCA81660-F296-4A67-BB2F-F45A64951C7D}"/>
              </a:ext>
            </a:extLst>
          </p:cNvPr>
          <p:cNvPicPr/>
          <p:nvPr/>
        </p:nvPicPr>
        <p:blipFill>
          <a:blip r:embed="rId5"/>
          <a:stretch>
            <a:fillRect/>
          </a:stretch>
        </p:blipFill>
        <p:spPr>
          <a:xfrm>
            <a:off x="6096000" y="2468074"/>
            <a:ext cx="5274310" cy="3912870"/>
          </a:xfrm>
          <a:prstGeom prst="rect">
            <a:avLst/>
          </a:prstGeom>
        </p:spPr>
      </p:pic>
    </p:spTree>
    <p:extLst>
      <p:ext uri="{BB962C8B-B14F-4D97-AF65-F5344CB8AC3E}">
        <p14:creationId xmlns:p14="http://schemas.microsoft.com/office/powerpoint/2010/main" val="211961354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31594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3.2  </a:t>
            </a:r>
            <a:r>
              <a:rPr lang="zh-CN" altLang="en-US" sz="2400" b="1" dirty="0">
                <a:solidFill>
                  <a:prstClr val="white"/>
                </a:solidFill>
                <a:latin typeface="微软雅黑" pitchFamily="34" charset="-122"/>
                <a:ea typeface="微软雅黑" pitchFamily="34" charset="-122"/>
              </a:rPr>
              <a:t>工作负荷</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图片 9">
            <a:extLst>
              <a:ext uri="{FF2B5EF4-FFF2-40B4-BE49-F238E27FC236}">
                <a16:creationId xmlns:a16="http://schemas.microsoft.com/office/drawing/2014/main" id="{E090394B-BD33-44EA-B484-9A074C5BFA51}"/>
              </a:ext>
            </a:extLst>
          </p:cNvPr>
          <p:cNvPicPr/>
          <p:nvPr/>
        </p:nvPicPr>
        <p:blipFill>
          <a:blip r:embed="rId4"/>
          <a:stretch>
            <a:fillRect/>
          </a:stretch>
        </p:blipFill>
        <p:spPr>
          <a:xfrm>
            <a:off x="3892602" y="418317"/>
            <a:ext cx="5274310" cy="3010683"/>
          </a:xfrm>
          <a:prstGeom prst="rect">
            <a:avLst/>
          </a:prstGeom>
        </p:spPr>
      </p:pic>
      <p:pic>
        <p:nvPicPr>
          <p:cNvPr id="13" name="图片 12">
            <a:extLst>
              <a:ext uri="{FF2B5EF4-FFF2-40B4-BE49-F238E27FC236}">
                <a16:creationId xmlns:a16="http://schemas.microsoft.com/office/drawing/2014/main" id="{977F107D-AC09-444C-A9AC-2FF149211E77}"/>
              </a:ext>
            </a:extLst>
          </p:cNvPr>
          <p:cNvPicPr/>
          <p:nvPr/>
        </p:nvPicPr>
        <p:blipFill>
          <a:blip r:embed="rId5"/>
          <a:stretch>
            <a:fillRect/>
          </a:stretch>
        </p:blipFill>
        <p:spPr>
          <a:xfrm>
            <a:off x="3892602" y="3429000"/>
            <a:ext cx="5274310" cy="3001010"/>
          </a:xfrm>
          <a:prstGeom prst="rect">
            <a:avLst/>
          </a:prstGeom>
        </p:spPr>
      </p:pic>
    </p:spTree>
    <p:extLst>
      <p:ext uri="{BB962C8B-B14F-4D97-AF65-F5344CB8AC3E}">
        <p14:creationId xmlns:p14="http://schemas.microsoft.com/office/powerpoint/2010/main" val="272335635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33353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3.3  </a:t>
            </a:r>
            <a:r>
              <a:rPr lang="zh-CN" altLang="en-US" sz="2400" b="1" dirty="0">
                <a:solidFill>
                  <a:prstClr val="white"/>
                </a:solidFill>
                <a:latin typeface="微软雅黑" pitchFamily="34" charset="-122"/>
                <a:ea typeface="微软雅黑" pitchFamily="34" charset="-122"/>
              </a:rPr>
              <a:t>费用开支</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5" y="902991"/>
            <a:ext cx="10774901" cy="1384995"/>
          </a:xfrm>
          <a:prstGeom prst="rect">
            <a:avLst/>
          </a:prstGeom>
          <a:noFill/>
        </p:spPr>
        <p:txBody>
          <a:bodyPr wrap="square">
            <a:spAutoFit/>
          </a:bodyPr>
          <a:lstStyle/>
          <a:p>
            <a:r>
              <a:rPr lang="zh-CN" altLang="zh-CN" sz="2800" dirty="0"/>
              <a:t>阿里云服务器：</a:t>
            </a:r>
            <a:r>
              <a:rPr lang="en-US" altLang="zh-CN" sz="2800" dirty="0"/>
              <a:t>114</a:t>
            </a:r>
            <a:r>
              <a:rPr lang="zh-CN" altLang="zh-CN" sz="2800" dirty="0"/>
              <a:t>元</a:t>
            </a:r>
          </a:p>
          <a:p>
            <a:r>
              <a:rPr lang="zh-CN" altLang="zh-CN" sz="2800" dirty="0"/>
              <a:t>购买教程：</a:t>
            </a:r>
            <a:r>
              <a:rPr lang="en-US" altLang="zh-CN" sz="2800" dirty="0"/>
              <a:t>113</a:t>
            </a:r>
            <a:r>
              <a:rPr lang="zh-CN" altLang="zh-CN" sz="2800" dirty="0"/>
              <a:t>元</a:t>
            </a:r>
          </a:p>
          <a:p>
            <a:r>
              <a:rPr lang="zh-CN" altLang="zh-CN" sz="2800" dirty="0"/>
              <a:t>其余活动经费：</a:t>
            </a:r>
            <a:r>
              <a:rPr lang="en-US" altLang="zh-CN" sz="2800" dirty="0"/>
              <a:t>500</a:t>
            </a:r>
            <a:r>
              <a:rPr lang="zh-CN" altLang="zh-CN" sz="2800" dirty="0"/>
              <a:t>元</a:t>
            </a:r>
          </a:p>
        </p:txBody>
      </p:sp>
      <p:sp>
        <p:nvSpPr>
          <p:cNvPr id="9" name="圆角矩形 14"/>
          <p:cNvSpPr/>
          <p:nvPr/>
        </p:nvSpPr>
        <p:spPr>
          <a:xfrm>
            <a:off x="699815" y="2655460"/>
            <a:ext cx="176203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3.3  </a:t>
            </a:r>
            <a:r>
              <a:rPr lang="zh-CN" altLang="en-US" sz="2400" b="1" dirty="0">
                <a:solidFill>
                  <a:prstClr val="white"/>
                </a:solidFill>
                <a:latin typeface="微软雅黑" pitchFamily="34" charset="-122"/>
                <a:ea typeface="微软雅黑" pitchFamily="34" charset="-122"/>
              </a:rPr>
              <a:t>人员</a:t>
            </a:r>
          </a:p>
        </p:txBody>
      </p:sp>
      <p:graphicFrame>
        <p:nvGraphicFramePr>
          <p:cNvPr id="11" name="表格 10">
            <a:extLst>
              <a:ext uri="{FF2B5EF4-FFF2-40B4-BE49-F238E27FC236}">
                <a16:creationId xmlns:a16="http://schemas.microsoft.com/office/drawing/2014/main" id="{02D62EC4-BA27-4735-915F-FE5D00ECC156}"/>
              </a:ext>
            </a:extLst>
          </p:cNvPr>
          <p:cNvGraphicFramePr>
            <a:graphicFrameLocks noGrp="1"/>
          </p:cNvGraphicFramePr>
          <p:nvPr>
            <p:extLst>
              <p:ext uri="{D42A27DB-BD31-4B8C-83A1-F6EECF244321}">
                <p14:modId xmlns:p14="http://schemas.microsoft.com/office/powerpoint/2010/main" val="275227180"/>
              </p:ext>
            </p:extLst>
          </p:nvPr>
        </p:nvGraphicFramePr>
        <p:xfrm>
          <a:off x="1580830" y="3386443"/>
          <a:ext cx="8716744" cy="3006882"/>
        </p:xfrm>
        <a:graphic>
          <a:graphicData uri="http://schemas.openxmlformats.org/drawingml/2006/table">
            <a:tbl>
              <a:tblPr firstRow="1" firstCol="1" bandRow="1"/>
              <a:tblGrid>
                <a:gridCol w="2529877">
                  <a:extLst>
                    <a:ext uri="{9D8B030D-6E8A-4147-A177-3AD203B41FA5}">
                      <a16:colId xmlns:a16="http://schemas.microsoft.com/office/drawing/2014/main" val="591657696"/>
                    </a:ext>
                  </a:extLst>
                </a:gridCol>
                <a:gridCol w="2530768">
                  <a:extLst>
                    <a:ext uri="{9D8B030D-6E8A-4147-A177-3AD203B41FA5}">
                      <a16:colId xmlns:a16="http://schemas.microsoft.com/office/drawing/2014/main" val="2578826773"/>
                    </a:ext>
                  </a:extLst>
                </a:gridCol>
                <a:gridCol w="3656099">
                  <a:extLst>
                    <a:ext uri="{9D8B030D-6E8A-4147-A177-3AD203B41FA5}">
                      <a16:colId xmlns:a16="http://schemas.microsoft.com/office/drawing/2014/main" val="951588981"/>
                    </a:ext>
                  </a:extLst>
                </a:gridCol>
              </a:tblGrid>
              <a:tr h="427810">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姓名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角色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工作描述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1990213"/>
                  </a:ext>
                </a:extLst>
              </a:tr>
              <a:tr h="967152">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孙文韬</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项目管理，需求分析，部分动画程序设计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负责统一组员工作进度，制作需求分析报告，完成少部分动画和程序设计。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9453377"/>
                  </a:ext>
                </a:extLst>
              </a:tr>
              <a:tr h="967152">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沈路通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框架设计师，动画程序部分设计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负责甘特图，流程图以及其他框架设计，动画和程序设计实现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0527587"/>
                  </a:ext>
                </a:extLst>
              </a:tr>
              <a:tr h="644768">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韩旭</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动画程序部分设计，游戏测试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负责一起开发程序和动画，最后进行测试并调试</a:t>
                      </a:r>
                      <a:r>
                        <a:rPr lang="en-US" sz="1800" kern="100" dirty="0">
                          <a:effectLst/>
                          <a:latin typeface="Calibri" panose="020F0502020204030204" pitchFamily="34" charset="0"/>
                          <a:ea typeface="宋体" panose="02010600030101010101" pitchFamily="2" charset="-122"/>
                          <a:cs typeface="Times New Roman" panose="02020603050405020304" pitchFamily="18" charset="0"/>
                        </a:rPr>
                        <a:t>bug</a:t>
                      </a: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2901039"/>
                  </a:ext>
                </a:extLst>
              </a:tr>
            </a:tbl>
          </a:graphicData>
        </a:graphic>
      </p:graphicFrame>
    </p:spTree>
    <p:extLst>
      <p:ext uri="{BB962C8B-B14F-4D97-AF65-F5344CB8AC3E}">
        <p14:creationId xmlns:p14="http://schemas.microsoft.com/office/powerpoint/2010/main" val="185725872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par>
                                <p:cTn id="16" presetID="42"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1000"/>
                                        <p:tgtEl>
                                          <p:spTgt spid="11"/>
                                        </p:tgtEl>
                                      </p:cBhvr>
                                    </p:animEffect>
                                    <p:anim calcmode="lin" valueType="num">
                                      <p:cBhvr>
                                        <p:cTn id="19" dur="1000" fill="hold"/>
                                        <p:tgtEl>
                                          <p:spTgt spid="11"/>
                                        </p:tgtEl>
                                        <p:attrNameLst>
                                          <p:attrName>ppt_x</p:attrName>
                                        </p:attrNameLst>
                                      </p:cBhvr>
                                      <p:tavLst>
                                        <p:tav tm="0">
                                          <p:val>
                                            <p:strVal val="#ppt_x"/>
                                          </p:val>
                                        </p:tav>
                                        <p:tav tm="100000">
                                          <p:val>
                                            <p:strVal val="#ppt_x"/>
                                          </p:val>
                                        </p:tav>
                                      </p:tavLst>
                                    </p:anim>
                                    <p:anim calcmode="lin" valueType="num">
                                      <p:cBhvr>
                                        <p:cTn id="2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708549" y="335782"/>
            <a:ext cx="219285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3.3  </a:t>
            </a:r>
            <a:r>
              <a:rPr lang="zh-CN" altLang="en-US" sz="2400" b="1" dirty="0">
                <a:solidFill>
                  <a:prstClr val="white"/>
                </a:solidFill>
                <a:latin typeface="微软雅黑" pitchFamily="34" charset="-122"/>
                <a:ea typeface="微软雅黑" pitchFamily="34" charset="-122"/>
              </a:rPr>
              <a:t>局限性</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TextBox 8"/>
          <p:cNvSpPr txBox="1"/>
          <p:nvPr/>
        </p:nvSpPr>
        <p:spPr>
          <a:xfrm>
            <a:off x="708548" y="1349913"/>
            <a:ext cx="10774901" cy="1384995"/>
          </a:xfrm>
          <a:prstGeom prst="rect">
            <a:avLst/>
          </a:prstGeom>
          <a:noFill/>
        </p:spPr>
        <p:txBody>
          <a:bodyPr wrap="square">
            <a:spAutoFit/>
          </a:bodyPr>
          <a:lstStyle/>
          <a:p>
            <a:r>
              <a:rPr lang="zh-CN" altLang="zh-CN" sz="2800" dirty="0"/>
              <a:t>必须要在网站上才能使用</a:t>
            </a:r>
            <a:endParaRPr lang="en-US" altLang="zh-CN" sz="2800" dirty="0"/>
          </a:p>
          <a:p>
            <a:r>
              <a:rPr lang="zh-CN" altLang="zh-CN" sz="2800" dirty="0"/>
              <a:t>由于制作人员的水平有限，游戏画面可能会略显劣质，游戏性能较普通。</a:t>
            </a:r>
          </a:p>
        </p:txBody>
      </p:sp>
    </p:spTree>
    <p:extLst>
      <p:ext uri="{BB962C8B-B14F-4D97-AF65-F5344CB8AC3E}">
        <p14:creationId xmlns:p14="http://schemas.microsoft.com/office/powerpoint/2010/main" val="2706931873"/>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所建议的系统</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04</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36195197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4" y="133559"/>
            <a:ext cx="383701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4.1  </a:t>
            </a:r>
            <a:r>
              <a:rPr lang="zh-CN" altLang="en-US" sz="2400" b="1" dirty="0">
                <a:solidFill>
                  <a:prstClr val="white"/>
                </a:solidFill>
                <a:latin typeface="微软雅黑" pitchFamily="34" charset="-122"/>
                <a:ea typeface="微软雅黑" pitchFamily="34" charset="-122"/>
              </a:rPr>
              <a:t>对所建议系统的说明</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5" y="902991"/>
            <a:ext cx="10774901" cy="3970318"/>
          </a:xfrm>
          <a:prstGeom prst="rect">
            <a:avLst/>
          </a:prstGeom>
          <a:noFill/>
        </p:spPr>
        <p:txBody>
          <a:bodyPr wrap="square">
            <a:spAutoFit/>
          </a:bodyPr>
          <a:lstStyle/>
          <a:p>
            <a:r>
              <a:rPr lang="zh-CN" altLang="zh-CN" sz="2800" dirty="0"/>
              <a:t>用户通过</a:t>
            </a:r>
            <a:r>
              <a:rPr lang="zh-CN" altLang="zh-CN" sz="2800" dirty="0">
                <a:solidFill>
                  <a:srgbClr val="FF0000"/>
                </a:solidFill>
              </a:rPr>
              <a:t>打开网站</a:t>
            </a:r>
            <a:r>
              <a:rPr lang="zh-CN" altLang="zh-CN" sz="2800" dirty="0"/>
              <a:t>，</a:t>
            </a:r>
            <a:r>
              <a:rPr lang="zh-CN" altLang="zh-CN" sz="2800" dirty="0">
                <a:solidFill>
                  <a:srgbClr val="FF0000"/>
                </a:solidFill>
              </a:rPr>
              <a:t>登录账号</a:t>
            </a:r>
            <a:r>
              <a:rPr lang="zh-CN" altLang="zh-CN" sz="2800" dirty="0"/>
              <a:t>来获取账号信息登录游戏，进入游戏可以看到好友排行榜信息以及</a:t>
            </a:r>
            <a:r>
              <a:rPr lang="zh-CN" altLang="zh-CN" sz="2800" dirty="0">
                <a:solidFill>
                  <a:srgbClr val="FF0000"/>
                </a:solidFill>
              </a:rPr>
              <a:t>读取</a:t>
            </a:r>
            <a:r>
              <a:rPr lang="zh-CN" altLang="zh-CN" sz="2800" dirty="0"/>
              <a:t>之前存储的游戏存档，并通过存档或新建游戏进入游戏，实现用户可以随时随地享受自己的存档进行游戏。</a:t>
            </a:r>
            <a:endParaRPr lang="en-US" altLang="zh-CN" sz="2800" dirty="0"/>
          </a:p>
          <a:p>
            <a:endParaRPr lang="en-US" altLang="zh-CN" sz="2800" dirty="0"/>
          </a:p>
          <a:p>
            <a:r>
              <a:rPr lang="zh-CN" altLang="zh-CN" sz="2800" dirty="0"/>
              <a:t>系统的</a:t>
            </a:r>
            <a:r>
              <a:rPr lang="zh-CN" altLang="zh-CN" sz="2800" dirty="0">
                <a:solidFill>
                  <a:srgbClr val="FF0000"/>
                </a:solidFill>
              </a:rPr>
              <a:t>构建思路</a:t>
            </a:r>
            <a:r>
              <a:rPr lang="zh-CN" altLang="zh-CN" sz="2800" dirty="0"/>
              <a:t>如下：首先是服务器的申请用阿里云服务器来云储存用户的账号信息和存档，利用</a:t>
            </a:r>
            <a:r>
              <a:rPr lang="en-US" altLang="zh-CN" sz="2800" dirty="0" err="1"/>
              <a:t>cocos</a:t>
            </a:r>
            <a:r>
              <a:rPr lang="en-US" altLang="zh-CN" sz="2800" dirty="0"/>
              <a:t> </a:t>
            </a:r>
            <a:r>
              <a:rPr lang="en-US" altLang="zh-CN" sz="2800" dirty="0" err="1"/>
              <a:t>creater</a:t>
            </a:r>
            <a:r>
              <a:rPr lang="zh-CN" altLang="zh-CN" sz="2800" dirty="0"/>
              <a:t>完成游戏本体的开发，然后是</a:t>
            </a:r>
            <a:r>
              <a:rPr lang="en-US" altLang="zh-CN" sz="2800" dirty="0"/>
              <a:t>HTLML5</a:t>
            </a:r>
            <a:r>
              <a:rPr lang="zh-CN" altLang="zh-CN" sz="2800" dirty="0"/>
              <a:t>语言进行网站的设计和游戏文件上传加载。</a:t>
            </a:r>
          </a:p>
          <a:p>
            <a:pPr lvl="0"/>
            <a:endParaRPr lang="zh-CN" altLang="zh-CN" sz="2800" dirty="0"/>
          </a:p>
        </p:txBody>
      </p:sp>
    </p:spTree>
    <p:extLst>
      <p:ext uri="{BB962C8B-B14F-4D97-AF65-F5344CB8AC3E}">
        <p14:creationId xmlns:p14="http://schemas.microsoft.com/office/powerpoint/2010/main" val="165485041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4" y="133559"/>
            <a:ext cx="400467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4.2  </a:t>
            </a:r>
            <a:r>
              <a:rPr lang="zh-CN" altLang="en-US" sz="2400" b="1" dirty="0">
                <a:solidFill>
                  <a:prstClr val="white"/>
                </a:solidFill>
                <a:latin typeface="微软雅黑" pitchFamily="34" charset="-122"/>
                <a:ea typeface="微软雅黑" pitchFamily="34" charset="-122"/>
              </a:rPr>
              <a:t>处理流程和数据流程</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图片 9" descr="E:\qq\553090285\Image\Group\LSG`{Y@~A`CJUMIKK0~IIL4.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2037" y="845017"/>
            <a:ext cx="4313554" cy="5927872"/>
          </a:xfrm>
          <a:prstGeom prst="rect">
            <a:avLst/>
          </a:prstGeom>
          <a:noFill/>
          <a:ln>
            <a:noFill/>
          </a:ln>
        </p:spPr>
      </p:pic>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5805" y="845016"/>
            <a:ext cx="5022117" cy="53887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7784011"/>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par>
                                <p:cTn id="8" presetID="42"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1000"/>
                                        <p:tgtEl>
                                          <p:spTgt spid="10"/>
                                        </p:tgtEl>
                                      </p:cBhvr>
                                    </p:animEffect>
                                    <p:anim calcmode="lin" valueType="num">
                                      <p:cBhvr>
                                        <p:cTn id="11" dur="1000" fill="hold"/>
                                        <p:tgtEl>
                                          <p:spTgt spid="10"/>
                                        </p:tgtEl>
                                        <p:attrNameLst>
                                          <p:attrName>ppt_x</p:attrName>
                                        </p:attrNameLst>
                                      </p:cBhvr>
                                      <p:tavLst>
                                        <p:tav tm="0">
                                          <p:val>
                                            <p:strVal val="#ppt_x"/>
                                          </p:val>
                                        </p:tav>
                                        <p:tav tm="100000">
                                          <p:val>
                                            <p:strVal val="#ppt_x"/>
                                          </p:val>
                                        </p:tav>
                                      </p:tavLst>
                                    </p:anim>
                                    <p:anim calcmode="lin" valueType="num">
                                      <p:cBhvr>
                                        <p:cTn id="12" dur="1000" fill="hold"/>
                                        <p:tgtEl>
                                          <p:spTgt spid="10"/>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2054"/>
                                        </p:tgtEl>
                                        <p:attrNameLst>
                                          <p:attrName>style.visibility</p:attrName>
                                        </p:attrNameLst>
                                      </p:cBhvr>
                                      <p:to>
                                        <p:strVal val="visible"/>
                                      </p:to>
                                    </p:set>
                                    <p:animEffect transition="in" filter="fade">
                                      <p:cBhvr>
                                        <p:cTn id="15" dur="1000"/>
                                        <p:tgtEl>
                                          <p:spTgt spid="2054"/>
                                        </p:tgtEl>
                                      </p:cBhvr>
                                    </p:animEffect>
                                    <p:anim calcmode="lin" valueType="num">
                                      <p:cBhvr>
                                        <p:cTn id="16" dur="1000" fill="hold"/>
                                        <p:tgtEl>
                                          <p:spTgt spid="2054"/>
                                        </p:tgtEl>
                                        <p:attrNameLst>
                                          <p:attrName>ppt_x</p:attrName>
                                        </p:attrNameLst>
                                      </p:cBhvr>
                                      <p:tavLst>
                                        <p:tav tm="0">
                                          <p:val>
                                            <p:strVal val="#ppt_x"/>
                                          </p:val>
                                        </p:tav>
                                        <p:tav tm="100000">
                                          <p:val>
                                            <p:strVal val="#ppt_x"/>
                                          </p:val>
                                        </p:tav>
                                      </p:tavLst>
                                    </p:anim>
                                    <p:anim calcmode="lin" valueType="num">
                                      <p:cBhvr>
                                        <p:cTn id="17" dur="1000" fill="hold"/>
                                        <p:tgtEl>
                                          <p:spTgt spid="20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7"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sp>
        <p:nvSpPr>
          <p:cNvPr id="19" name="等腰三角形 18"/>
          <p:cNvSpPr>
            <a:spLocks noChangeArrowheads="1"/>
          </p:cNvSpPr>
          <p:nvPr/>
        </p:nvSpPr>
        <p:spPr bwMode="auto">
          <a:xfrm flipV="1">
            <a:off x="0" y="44547"/>
            <a:ext cx="4290295" cy="1594675"/>
          </a:xfrm>
          <a:prstGeom prst="triangle">
            <a:avLst>
              <a:gd name="adj" fmla="val 50000"/>
            </a:avLst>
          </a:prstGeom>
          <a:solidFill>
            <a:srgbClr val="0070C0"/>
          </a:solidFill>
          <a:ln w="25400" algn="ctr">
            <a:noFill/>
            <a:miter lim="800000"/>
            <a:headEnd/>
            <a:tailEnd/>
          </a:ln>
        </p:spPr>
        <p:txBody>
          <a:bodyPr rot="10800000"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0" name="TextBox 19"/>
          <p:cNvSpPr txBox="1">
            <a:spLocks noChangeArrowheads="1"/>
          </p:cNvSpPr>
          <p:nvPr/>
        </p:nvSpPr>
        <p:spPr bwMode="auto">
          <a:xfrm rot="-2363669">
            <a:off x="1671552" y="499083"/>
            <a:ext cx="1920719" cy="787139"/>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zh-CN" altLang="en-US" sz="4515" b="1" dirty="0">
                <a:solidFill>
                  <a:prstClr val="white"/>
                </a:solidFill>
                <a:latin typeface="微软雅黑" pitchFamily="34" charset="-122"/>
                <a:ea typeface="微软雅黑" pitchFamily="34" charset="-122"/>
              </a:rPr>
              <a:t>目录页</a:t>
            </a:r>
          </a:p>
        </p:txBody>
      </p:sp>
      <p:sp>
        <p:nvSpPr>
          <p:cNvPr id="21" name="TextBox 20"/>
          <p:cNvSpPr txBox="1"/>
          <p:nvPr/>
        </p:nvSpPr>
        <p:spPr>
          <a:xfrm>
            <a:off x="3738827" y="1792339"/>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p>
            <a:pPr defTabSz="1146749">
              <a:defRPr/>
            </a:pPr>
            <a:r>
              <a:rPr lang="zh-CN" altLang="en-US" sz="3010" b="1" dirty="0">
                <a:solidFill>
                  <a:srgbClr val="0070C0"/>
                </a:solidFill>
                <a:latin typeface="微软雅黑" pitchFamily="34" charset="-122"/>
                <a:ea typeface="微软雅黑" pitchFamily="34" charset="-122"/>
              </a:rPr>
              <a:t>  引言</a:t>
            </a:r>
          </a:p>
        </p:txBody>
      </p:sp>
      <p:sp>
        <p:nvSpPr>
          <p:cNvPr id="22" name="TextBox 21"/>
          <p:cNvSpPr txBox="1"/>
          <p:nvPr/>
        </p:nvSpPr>
        <p:spPr>
          <a:xfrm>
            <a:off x="3738827" y="2465291"/>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a:t>  可行性研究的前提</a:t>
            </a:r>
          </a:p>
        </p:txBody>
      </p:sp>
      <p:sp>
        <p:nvSpPr>
          <p:cNvPr id="23" name="TextBox 22"/>
          <p:cNvSpPr txBox="1"/>
          <p:nvPr/>
        </p:nvSpPr>
        <p:spPr>
          <a:xfrm>
            <a:off x="3738827" y="3139239"/>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a:t>  对现有系统的分析</a:t>
            </a:r>
          </a:p>
        </p:txBody>
      </p:sp>
      <p:sp>
        <p:nvSpPr>
          <p:cNvPr id="24" name="TextBox 23"/>
          <p:cNvSpPr txBox="1"/>
          <p:nvPr/>
        </p:nvSpPr>
        <p:spPr>
          <a:xfrm>
            <a:off x="3738827" y="3830066"/>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a:t>  所建议的系统</a:t>
            </a:r>
          </a:p>
        </p:txBody>
      </p:sp>
      <p:grpSp>
        <p:nvGrpSpPr>
          <p:cNvPr id="25" name="组合 24"/>
          <p:cNvGrpSpPr>
            <a:grpSpLocks/>
          </p:cNvGrpSpPr>
          <p:nvPr/>
        </p:nvGrpSpPr>
        <p:grpSpPr bwMode="auto">
          <a:xfrm>
            <a:off x="2860284" y="1674967"/>
            <a:ext cx="1154696" cy="864211"/>
            <a:chOff x="2165941" y="1632858"/>
            <a:chExt cx="864096" cy="731634"/>
          </a:xfrm>
        </p:grpSpPr>
        <p:sp>
          <p:nvSpPr>
            <p:cNvPr id="26" name="五边形 25"/>
            <p:cNvSpPr/>
            <p:nvPr/>
          </p:nvSpPr>
          <p:spPr>
            <a:xfrm>
              <a:off x="2165941" y="1740726"/>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6" name="TextBox 43"/>
            <p:cNvSpPr txBox="1">
              <a:spLocks noChangeArrowheads="1"/>
            </p:cNvSpPr>
            <p:nvPr/>
          </p:nvSpPr>
          <p:spPr bwMode="auto">
            <a:xfrm>
              <a:off x="2216595" y="1632858"/>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1</a:t>
              </a:r>
              <a:endParaRPr lang="zh-CN" altLang="en-US" sz="5016" b="1" dirty="0">
                <a:solidFill>
                  <a:prstClr val="white"/>
                </a:solidFill>
                <a:latin typeface="Arial Black" pitchFamily="34" charset="0"/>
                <a:ea typeface="Arial Unicode MS"/>
                <a:cs typeface="Arial Unicode MS"/>
              </a:endParaRPr>
            </a:p>
          </p:txBody>
        </p:sp>
      </p:grpSp>
      <p:grpSp>
        <p:nvGrpSpPr>
          <p:cNvPr id="45" name="组合 44"/>
          <p:cNvGrpSpPr>
            <a:grpSpLocks/>
          </p:cNvGrpSpPr>
          <p:nvPr/>
        </p:nvGrpSpPr>
        <p:grpSpPr bwMode="auto">
          <a:xfrm>
            <a:off x="2860284" y="2347876"/>
            <a:ext cx="1154696" cy="864212"/>
            <a:chOff x="2165941" y="2378338"/>
            <a:chExt cx="864096" cy="728167"/>
          </a:xfrm>
        </p:grpSpPr>
        <p:sp>
          <p:nvSpPr>
            <p:cNvPr id="46" name="五边形 45"/>
            <p:cNvSpPr/>
            <p:nvPr/>
          </p:nvSpPr>
          <p:spPr>
            <a:xfrm>
              <a:off x="2165941" y="2480662"/>
              <a:ext cx="864096" cy="461301"/>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4" name="TextBox 46"/>
            <p:cNvSpPr txBox="1">
              <a:spLocks noChangeArrowheads="1"/>
            </p:cNvSpPr>
            <p:nvPr/>
          </p:nvSpPr>
          <p:spPr bwMode="auto">
            <a:xfrm>
              <a:off x="2216595" y="2378338"/>
              <a:ext cx="459679" cy="728167"/>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2</a:t>
              </a:r>
              <a:endParaRPr lang="zh-CN" altLang="en-US" sz="5016" b="1" dirty="0">
                <a:solidFill>
                  <a:prstClr val="white"/>
                </a:solidFill>
                <a:latin typeface="Arial Black" pitchFamily="34" charset="0"/>
                <a:ea typeface="Arial Unicode MS"/>
                <a:cs typeface="Arial Unicode MS"/>
              </a:endParaRPr>
            </a:p>
          </p:txBody>
        </p:sp>
      </p:grpSp>
      <p:grpSp>
        <p:nvGrpSpPr>
          <p:cNvPr id="48" name="组合 47"/>
          <p:cNvGrpSpPr>
            <a:grpSpLocks/>
          </p:cNvGrpSpPr>
          <p:nvPr/>
        </p:nvGrpSpPr>
        <p:grpSpPr bwMode="auto">
          <a:xfrm>
            <a:off x="2860284" y="3020828"/>
            <a:ext cx="1154696" cy="864211"/>
            <a:chOff x="2165941" y="3116171"/>
            <a:chExt cx="864096" cy="729896"/>
          </a:xfrm>
        </p:grpSpPr>
        <p:sp>
          <p:nvSpPr>
            <p:cNvPr id="49" name="五边形 48"/>
            <p:cNvSpPr/>
            <p:nvPr/>
          </p:nvSpPr>
          <p:spPr>
            <a:xfrm>
              <a:off x="2165941" y="3220420"/>
              <a:ext cx="864096" cy="460714"/>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2" name="TextBox 49"/>
            <p:cNvSpPr txBox="1">
              <a:spLocks noChangeArrowheads="1"/>
            </p:cNvSpPr>
            <p:nvPr/>
          </p:nvSpPr>
          <p:spPr bwMode="auto">
            <a:xfrm>
              <a:off x="2216595" y="3116171"/>
              <a:ext cx="459679" cy="729896"/>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a:solidFill>
                    <a:prstClr val="white"/>
                  </a:solidFill>
                  <a:latin typeface="Arial Black" pitchFamily="34" charset="0"/>
                  <a:ea typeface="Arial Unicode MS"/>
                  <a:cs typeface="Arial Unicode MS"/>
                </a:rPr>
                <a:t>3</a:t>
              </a:r>
              <a:endParaRPr lang="zh-CN" altLang="en-US" sz="5016" b="1">
                <a:solidFill>
                  <a:prstClr val="white"/>
                </a:solidFill>
                <a:latin typeface="Arial Black" pitchFamily="34" charset="0"/>
                <a:ea typeface="Arial Unicode MS"/>
                <a:cs typeface="Arial Unicode MS"/>
              </a:endParaRPr>
            </a:p>
          </p:txBody>
        </p:sp>
      </p:grpSp>
      <p:grpSp>
        <p:nvGrpSpPr>
          <p:cNvPr id="51" name="组合 50"/>
          <p:cNvGrpSpPr>
            <a:grpSpLocks/>
          </p:cNvGrpSpPr>
          <p:nvPr/>
        </p:nvGrpSpPr>
        <p:grpSpPr bwMode="auto">
          <a:xfrm>
            <a:off x="2844123" y="3689755"/>
            <a:ext cx="1154696" cy="864211"/>
            <a:chOff x="2165941" y="3836251"/>
            <a:chExt cx="864096" cy="731634"/>
          </a:xfrm>
        </p:grpSpPr>
        <p:sp>
          <p:nvSpPr>
            <p:cNvPr id="52" name="五边形 51"/>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0"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4</a:t>
              </a:r>
              <a:endParaRPr lang="zh-CN" altLang="en-US" sz="5016" b="1" dirty="0">
                <a:solidFill>
                  <a:prstClr val="white"/>
                </a:solidFill>
                <a:latin typeface="Arial Black" pitchFamily="34" charset="0"/>
                <a:ea typeface="Arial Unicode MS"/>
                <a:cs typeface="Arial Unicode MS"/>
              </a:endParaRPr>
            </a:p>
          </p:txBody>
        </p:sp>
      </p:grpSp>
      <p:sp>
        <p:nvSpPr>
          <p:cNvPr id="54" name="TextBox 53"/>
          <p:cNvSpPr txBox="1"/>
          <p:nvPr/>
        </p:nvSpPr>
        <p:spPr>
          <a:xfrm rot="19196401">
            <a:off x="1700191" y="874733"/>
            <a:ext cx="2988275" cy="435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defTabSz="1146749">
              <a:defRPr/>
            </a:pPr>
            <a:r>
              <a:rPr lang="en-US" altLang="zh-CN" sz="2257" dirty="0">
                <a:solidFill>
                  <a:srgbClr val="0070C0"/>
                </a:solidFill>
                <a:latin typeface="Calibri"/>
                <a:ea typeface="宋体" panose="02010600030101010101" pitchFamily="2" charset="-122"/>
              </a:rPr>
              <a:t>CONTENTS   PAGE </a:t>
            </a:r>
          </a:p>
        </p:txBody>
      </p:sp>
      <p:sp>
        <p:nvSpPr>
          <p:cNvPr id="30" name="TextBox 29"/>
          <p:cNvSpPr txBox="1"/>
          <p:nvPr/>
        </p:nvSpPr>
        <p:spPr>
          <a:xfrm>
            <a:off x="3738827" y="4515874"/>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a:t>  可选择的其它系统方案</a:t>
            </a:r>
          </a:p>
        </p:txBody>
      </p:sp>
      <p:grpSp>
        <p:nvGrpSpPr>
          <p:cNvPr id="27" name="组合 26"/>
          <p:cNvGrpSpPr>
            <a:grpSpLocks/>
          </p:cNvGrpSpPr>
          <p:nvPr/>
        </p:nvGrpSpPr>
        <p:grpSpPr bwMode="auto">
          <a:xfrm>
            <a:off x="2844123" y="4380583"/>
            <a:ext cx="1154696" cy="864211"/>
            <a:chOff x="2165941" y="3836251"/>
            <a:chExt cx="864096" cy="731634"/>
          </a:xfrm>
        </p:grpSpPr>
        <p:sp>
          <p:nvSpPr>
            <p:cNvPr id="28" name="五边形 27"/>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9"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5</a:t>
              </a:r>
              <a:endParaRPr lang="zh-CN" altLang="en-US" sz="5016" b="1" dirty="0">
                <a:solidFill>
                  <a:prstClr val="white"/>
                </a:solidFill>
                <a:latin typeface="Arial Black" pitchFamily="34" charset="0"/>
                <a:ea typeface="Arial Unicode MS"/>
                <a:cs typeface="Arial Unicode MS"/>
              </a:endParaRPr>
            </a:p>
          </p:txBody>
        </p:sp>
      </p:grpSp>
      <p:sp>
        <p:nvSpPr>
          <p:cNvPr id="34" name="TextBox 33"/>
          <p:cNvSpPr txBox="1"/>
          <p:nvPr/>
        </p:nvSpPr>
        <p:spPr>
          <a:xfrm>
            <a:off x="3738827" y="5202983"/>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a:t>  社会因素方面的可行性</a:t>
            </a:r>
          </a:p>
        </p:txBody>
      </p:sp>
      <p:grpSp>
        <p:nvGrpSpPr>
          <p:cNvPr id="31" name="组合 30"/>
          <p:cNvGrpSpPr>
            <a:grpSpLocks/>
          </p:cNvGrpSpPr>
          <p:nvPr/>
        </p:nvGrpSpPr>
        <p:grpSpPr bwMode="auto">
          <a:xfrm>
            <a:off x="2860284" y="5062672"/>
            <a:ext cx="1154696" cy="864211"/>
            <a:chOff x="2165941" y="3836251"/>
            <a:chExt cx="864096" cy="731634"/>
          </a:xfrm>
        </p:grpSpPr>
        <p:sp>
          <p:nvSpPr>
            <p:cNvPr id="32" name="五边形 31"/>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33"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6</a:t>
              </a:r>
              <a:endParaRPr lang="zh-CN" altLang="en-US" sz="5016" b="1" dirty="0">
                <a:solidFill>
                  <a:prstClr val="white"/>
                </a:solidFill>
                <a:latin typeface="Arial Black" pitchFamily="34" charset="0"/>
                <a:ea typeface="Arial Unicode MS"/>
                <a:cs typeface="Arial Unicode MS"/>
              </a:endParaRPr>
            </a:p>
          </p:txBody>
        </p:sp>
      </p:grpSp>
      <p:sp>
        <p:nvSpPr>
          <p:cNvPr id="38" name="TextBox 37"/>
          <p:cNvSpPr txBox="1"/>
          <p:nvPr/>
        </p:nvSpPr>
        <p:spPr>
          <a:xfrm>
            <a:off x="3738827" y="5893811"/>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a:t>  结语</a:t>
            </a:r>
          </a:p>
        </p:txBody>
      </p:sp>
      <p:grpSp>
        <p:nvGrpSpPr>
          <p:cNvPr id="35" name="组合 34"/>
          <p:cNvGrpSpPr>
            <a:grpSpLocks/>
          </p:cNvGrpSpPr>
          <p:nvPr/>
        </p:nvGrpSpPr>
        <p:grpSpPr bwMode="auto">
          <a:xfrm>
            <a:off x="2844123" y="5758520"/>
            <a:ext cx="1154696" cy="864211"/>
            <a:chOff x="2165941" y="3836251"/>
            <a:chExt cx="864096" cy="731634"/>
          </a:xfrm>
        </p:grpSpPr>
        <p:sp>
          <p:nvSpPr>
            <p:cNvPr id="36" name="五边形 35"/>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37"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7</a:t>
              </a:r>
              <a:endParaRPr lang="zh-CN" altLang="en-US" sz="5016" b="1" dirty="0">
                <a:solidFill>
                  <a:prstClr val="white"/>
                </a:solidFill>
                <a:latin typeface="Arial Black" pitchFamily="34" charset="0"/>
                <a:ea typeface="Arial Unicode MS"/>
                <a:cs typeface="Arial Unicode MS"/>
              </a:endParaRPr>
            </a:p>
          </p:txBody>
        </p:sp>
      </p:grpSp>
    </p:spTree>
    <p:extLst>
      <p:ext uri="{BB962C8B-B14F-4D97-AF65-F5344CB8AC3E}">
        <p14:creationId xmlns:p14="http://schemas.microsoft.com/office/powerpoint/2010/main" val="55645664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par>
                          <p:cTn id="8" fill="hold">
                            <p:stCondLst>
                              <p:cond delay="500"/>
                            </p:stCondLst>
                            <p:childTnLst>
                              <p:par>
                                <p:cTn id="9" presetID="2" presetClass="entr" presetSubtype="1" fill="hold" grpId="0" nodeType="afterEffect">
                                  <p:stCondLst>
                                    <p:cond delay="0"/>
                                  </p:stCondLst>
                                  <p:iterate type="lt">
                                    <p:tmPct val="10000"/>
                                  </p:iterate>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100"/>
                            </p:stCondLst>
                            <p:childTnLst>
                              <p:par>
                                <p:cTn id="14" presetID="2" presetClass="entr" presetSubtype="9" fill="hold" grpId="0" nodeType="afterEffect">
                                  <p:stCondLst>
                                    <p:cond delay="0"/>
                                  </p:stCondLst>
                                  <p:iterate type="lt">
                                    <p:tmPct val="10000"/>
                                  </p:iterate>
                                  <p:childTnLst>
                                    <p:set>
                                      <p:cBhvr>
                                        <p:cTn id="15" dur="1" fill="hold">
                                          <p:stCondLst>
                                            <p:cond delay="0"/>
                                          </p:stCondLst>
                                        </p:cTn>
                                        <p:tgtEl>
                                          <p:spTgt spid="54"/>
                                        </p:tgtEl>
                                        <p:attrNameLst>
                                          <p:attrName>style.visibility</p:attrName>
                                        </p:attrNameLst>
                                      </p:cBhvr>
                                      <p:to>
                                        <p:strVal val="visible"/>
                                      </p:to>
                                    </p:set>
                                    <p:anim calcmode="lin" valueType="num">
                                      <p:cBhvr additive="base">
                                        <p:cTn id="16" dur="500" fill="hold"/>
                                        <p:tgtEl>
                                          <p:spTgt spid="54"/>
                                        </p:tgtEl>
                                        <p:attrNameLst>
                                          <p:attrName>ppt_x</p:attrName>
                                        </p:attrNameLst>
                                      </p:cBhvr>
                                      <p:tavLst>
                                        <p:tav tm="0">
                                          <p:val>
                                            <p:strVal val="0-#ppt_w/2"/>
                                          </p:val>
                                        </p:tav>
                                        <p:tav tm="100000">
                                          <p:val>
                                            <p:strVal val="#ppt_x"/>
                                          </p:val>
                                        </p:tav>
                                      </p:tavLst>
                                    </p:anim>
                                    <p:anim calcmode="lin" valueType="num">
                                      <p:cBhvr additive="base">
                                        <p:cTn id="17" dur="500" fill="hold"/>
                                        <p:tgtEl>
                                          <p:spTgt spid="54"/>
                                        </p:tgtEl>
                                        <p:attrNameLst>
                                          <p:attrName>ppt_y</p:attrName>
                                        </p:attrNameLst>
                                      </p:cBhvr>
                                      <p:tavLst>
                                        <p:tav tm="0">
                                          <p:val>
                                            <p:strVal val="0-#ppt_h/2"/>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anim calcmode="lin" valueType="num">
                                      <p:cBhvr additive="base">
                                        <p:cTn id="20" dur="500" fill="hold"/>
                                        <p:tgtEl>
                                          <p:spTgt spid="25"/>
                                        </p:tgtEl>
                                        <p:attrNameLst>
                                          <p:attrName>ppt_x</p:attrName>
                                        </p:attrNameLst>
                                      </p:cBhvr>
                                      <p:tavLst>
                                        <p:tav tm="0">
                                          <p:val>
                                            <p:strVal val="0-#ppt_w/2"/>
                                          </p:val>
                                        </p:tav>
                                        <p:tav tm="100000">
                                          <p:val>
                                            <p:strVal val="#ppt_x"/>
                                          </p:val>
                                        </p:tav>
                                      </p:tavLst>
                                    </p:anim>
                                    <p:anim calcmode="lin" valueType="num">
                                      <p:cBhvr additive="base">
                                        <p:cTn id="21" dur="500" fill="hold"/>
                                        <p:tgtEl>
                                          <p:spTgt spid="25"/>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45"/>
                                        </p:tgtEl>
                                        <p:attrNameLst>
                                          <p:attrName>style.visibility</p:attrName>
                                        </p:attrNameLst>
                                      </p:cBhvr>
                                      <p:to>
                                        <p:strVal val="visible"/>
                                      </p:to>
                                    </p:set>
                                    <p:anim calcmode="lin" valueType="num">
                                      <p:cBhvr additive="base">
                                        <p:cTn id="24" dur="500" fill="hold"/>
                                        <p:tgtEl>
                                          <p:spTgt spid="45"/>
                                        </p:tgtEl>
                                        <p:attrNameLst>
                                          <p:attrName>ppt_x</p:attrName>
                                        </p:attrNameLst>
                                      </p:cBhvr>
                                      <p:tavLst>
                                        <p:tav tm="0">
                                          <p:val>
                                            <p:strVal val="0-#ppt_w/2"/>
                                          </p:val>
                                        </p:tav>
                                        <p:tav tm="100000">
                                          <p:val>
                                            <p:strVal val="#ppt_x"/>
                                          </p:val>
                                        </p:tav>
                                      </p:tavLst>
                                    </p:anim>
                                    <p:anim calcmode="lin" valueType="num">
                                      <p:cBhvr additive="base">
                                        <p:cTn id="25" dur="500" fill="hold"/>
                                        <p:tgtEl>
                                          <p:spTgt spid="45"/>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48"/>
                                        </p:tgtEl>
                                        <p:attrNameLst>
                                          <p:attrName>style.visibility</p:attrName>
                                        </p:attrNameLst>
                                      </p:cBhvr>
                                      <p:to>
                                        <p:strVal val="visible"/>
                                      </p:to>
                                    </p:set>
                                    <p:anim calcmode="lin" valueType="num">
                                      <p:cBhvr additive="base">
                                        <p:cTn id="28" dur="500" fill="hold"/>
                                        <p:tgtEl>
                                          <p:spTgt spid="48"/>
                                        </p:tgtEl>
                                        <p:attrNameLst>
                                          <p:attrName>ppt_x</p:attrName>
                                        </p:attrNameLst>
                                      </p:cBhvr>
                                      <p:tavLst>
                                        <p:tav tm="0">
                                          <p:val>
                                            <p:strVal val="0-#ppt_w/2"/>
                                          </p:val>
                                        </p:tav>
                                        <p:tav tm="100000">
                                          <p:val>
                                            <p:strVal val="#ppt_x"/>
                                          </p:val>
                                        </p:tav>
                                      </p:tavLst>
                                    </p:anim>
                                    <p:anim calcmode="lin" valueType="num">
                                      <p:cBhvr additive="base">
                                        <p:cTn id="29" dur="500" fill="hold"/>
                                        <p:tgtEl>
                                          <p:spTgt spid="48"/>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0"/>
                                  </p:stCondLst>
                                  <p:childTnLst>
                                    <p:set>
                                      <p:cBhvr>
                                        <p:cTn id="31" dur="1" fill="hold">
                                          <p:stCondLst>
                                            <p:cond delay="0"/>
                                          </p:stCondLst>
                                        </p:cTn>
                                        <p:tgtEl>
                                          <p:spTgt spid="51"/>
                                        </p:tgtEl>
                                        <p:attrNameLst>
                                          <p:attrName>style.visibility</p:attrName>
                                        </p:attrNameLst>
                                      </p:cBhvr>
                                      <p:to>
                                        <p:strVal val="visible"/>
                                      </p:to>
                                    </p:set>
                                    <p:anim calcmode="lin" valueType="num">
                                      <p:cBhvr additive="base">
                                        <p:cTn id="32" dur="500" fill="hold"/>
                                        <p:tgtEl>
                                          <p:spTgt spid="51"/>
                                        </p:tgtEl>
                                        <p:attrNameLst>
                                          <p:attrName>ppt_x</p:attrName>
                                        </p:attrNameLst>
                                      </p:cBhvr>
                                      <p:tavLst>
                                        <p:tav tm="0">
                                          <p:val>
                                            <p:strVal val="0-#ppt_w/2"/>
                                          </p:val>
                                        </p:tav>
                                        <p:tav tm="100000">
                                          <p:val>
                                            <p:strVal val="#ppt_x"/>
                                          </p:val>
                                        </p:tav>
                                      </p:tavLst>
                                    </p:anim>
                                    <p:anim calcmode="lin" valueType="num">
                                      <p:cBhvr additive="base">
                                        <p:cTn id="33" dur="500" fill="hold"/>
                                        <p:tgtEl>
                                          <p:spTgt spid="51"/>
                                        </p:tgtEl>
                                        <p:attrNameLst>
                                          <p:attrName>ppt_y</p:attrName>
                                        </p:attrNameLst>
                                      </p:cBhvr>
                                      <p:tavLst>
                                        <p:tav tm="0">
                                          <p:val>
                                            <p:strVal val="#ppt_y"/>
                                          </p:val>
                                        </p:tav>
                                        <p:tav tm="100000">
                                          <p:val>
                                            <p:strVal val="#ppt_y"/>
                                          </p:val>
                                        </p:tav>
                                      </p:tavLst>
                                    </p:anim>
                                  </p:childTnLst>
                                </p:cTn>
                              </p:par>
                              <p:par>
                                <p:cTn id="34" presetID="22" presetClass="entr" presetSubtype="8"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left)">
                                      <p:cBhvr>
                                        <p:cTn id="36" dur="500"/>
                                        <p:tgtEl>
                                          <p:spTgt spid="21"/>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500"/>
                                        <p:tgtEl>
                                          <p:spTgt spid="23"/>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left)">
                                      <p:cBhvr>
                                        <p:cTn id="45" dur="500"/>
                                        <p:tgtEl>
                                          <p:spTgt spid="24"/>
                                        </p:tgtEl>
                                      </p:cBhvr>
                                    </p:animEffect>
                                  </p:childTnLst>
                                </p:cTn>
                              </p:par>
                              <p:par>
                                <p:cTn id="46" presetID="2" presetClass="entr" presetSubtype="8"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0-#ppt_w/2"/>
                                          </p:val>
                                        </p:tav>
                                        <p:tav tm="100000">
                                          <p:val>
                                            <p:strVal val="#ppt_x"/>
                                          </p:val>
                                        </p:tav>
                                      </p:tavLst>
                                    </p:anim>
                                    <p:anim calcmode="lin" valueType="num">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left)">
                                      <p:cBhvr>
                                        <p:cTn id="52" dur="500"/>
                                        <p:tgtEl>
                                          <p:spTgt spid="30"/>
                                        </p:tgtEl>
                                      </p:cBhvr>
                                    </p:animEffect>
                                  </p:childTnLst>
                                </p:cTn>
                              </p:par>
                              <p:par>
                                <p:cTn id="53" presetID="2" presetClass="entr" presetSubtype="8"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additive="base">
                                        <p:cTn id="55" dur="500" fill="hold"/>
                                        <p:tgtEl>
                                          <p:spTgt spid="31"/>
                                        </p:tgtEl>
                                        <p:attrNameLst>
                                          <p:attrName>ppt_x</p:attrName>
                                        </p:attrNameLst>
                                      </p:cBhvr>
                                      <p:tavLst>
                                        <p:tav tm="0">
                                          <p:val>
                                            <p:strVal val="0-#ppt_w/2"/>
                                          </p:val>
                                        </p:tav>
                                        <p:tav tm="100000">
                                          <p:val>
                                            <p:strVal val="#ppt_x"/>
                                          </p:val>
                                        </p:tav>
                                      </p:tavLst>
                                    </p:anim>
                                    <p:anim calcmode="lin" valueType="num">
                                      <p:cBhvr additive="base">
                                        <p:cTn id="56" dur="500" fill="hold"/>
                                        <p:tgtEl>
                                          <p:spTgt spid="31"/>
                                        </p:tgtEl>
                                        <p:attrNameLst>
                                          <p:attrName>ppt_y</p:attrName>
                                        </p:attrNameLst>
                                      </p:cBhvr>
                                      <p:tavLst>
                                        <p:tav tm="0">
                                          <p:val>
                                            <p:strVal val="#ppt_y"/>
                                          </p:val>
                                        </p:tav>
                                        <p:tav tm="100000">
                                          <p:val>
                                            <p:strVal val="#ppt_y"/>
                                          </p:val>
                                        </p:tav>
                                      </p:tavLst>
                                    </p:anim>
                                  </p:childTnLst>
                                </p:cTn>
                              </p:par>
                              <p:par>
                                <p:cTn id="57" presetID="22" presetClass="entr" presetSubtype="8"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wipe(left)">
                                      <p:cBhvr>
                                        <p:cTn id="59" dur="500"/>
                                        <p:tgtEl>
                                          <p:spTgt spid="34"/>
                                        </p:tgtEl>
                                      </p:cBhvr>
                                    </p:animEffect>
                                  </p:childTnLst>
                                </p:cTn>
                              </p:par>
                              <p:par>
                                <p:cTn id="60" presetID="2" presetClass="entr" presetSubtype="8" fill="hold" nodeType="withEffect">
                                  <p:stCondLst>
                                    <p:cond delay="0"/>
                                  </p:stCondLst>
                                  <p:childTnLst>
                                    <p:set>
                                      <p:cBhvr>
                                        <p:cTn id="61" dur="1" fill="hold">
                                          <p:stCondLst>
                                            <p:cond delay="0"/>
                                          </p:stCondLst>
                                        </p:cTn>
                                        <p:tgtEl>
                                          <p:spTgt spid="35"/>
                                        </p:tgtEl>
                                        <p:attrNameLst>
                                          <p:attrName>style.visibility</p:attrName>
                                        </p:attrNameLst>
                                      </p:cBhvr>
                                      <p:to>
                                        <p:strVal val="visible"/>
                                      </p:to>
                                    </p:set>
                                    <p:anim calcmode="lin" valueType="num">
                                      <p:cBhvr additive="base">
                                        <p:cTn id="62" dur="500" fill="hold"/>
                                        <p:tgtEl>
                                          <p:spTgt spid="35"/>
                                        </p:tgtEl>
                                        <p:attrNameLst>
                                          <p:attrName>ppt_x</p:attrName>
                                        </p:attrNameLst>
                                      </p:cBhvr>
                                      <p:tavLst>
                                        <p:tav tm="0">
                                          <p:val>
                                            <p:strVal val="0-#ppt_w/2"/>
                                          </p:val>
                                        </p:tav>
                                        <p:tav tm="100000">
                                          <p:val>
                                            <p:strVal val="#ppt_x"/>
                                          </p:val>
                                        </p:tav>
                                      </p:tavLst>
                                    </p:anim>
                                    <p:anim calcmode="lin" valueType="num">
                                      <p:cBhvr additive="base">
                                        <p:cTn id="63" dur="500" fill="hold"/>
                                        <p:tgtEl>
                                          <p:spTgt spid="35"/>
                                        </p:tgtEl>
                                        <p:attrNameLst>
                                          <p:attrName>ppt_y</p:attrName>
                                        </p:attrNameLst>
                                      </p:cBhvr>
                                      <p:tavLst>
                                        <p:tav tm="0">
                                          <p:val>
                                            <p:strVal val="#ppt_y"/>
                                          </p:val>
                                        </p:tav>
                                        <p:tav tm="100000">
                                          <p:val>
                                            <p:strVal val="#ppt_y"/>
                                          </p:val>
                                        </p:tav>
                                      </p:tavLst>
                                    </p:anim>
                                  </p:childTnLst>
                                </p:cTn>
                              </p:par>
                              <p:par>
                                <p:cTn id="64" presetID="22" presetClass="entr" presetSubtype="8" fill="hold" grpId="0" nodeType="with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wipe(left)">
                                      <p:cBhvr>
                                        <p:cTn id="6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1" grpId="0" animBg="1"/>
      <p:bldP spid="22" grpId="0" animBg="1"/>
      <p:bldP spid="23" grpId="0" animBg="1"/>
      <p:bldP spid="24" grpId="0" animBg="1"/>
      <p:bldP spid="54" grpId="0"/>
      <p:bldP spid="30" grpId="0" animBg="1"/>
      <p:bldP spid="34" grpId="0" animBg="1"/>
      <p:bldP spid="3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98551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4.3  </a:t>
            </a:r>
            <a:r>
              <a:rPr lang="zh-CN" altLang="en-US" sz="2400" b="1" dirty="0">
                <a:solidFill>
                  <a:prstClr val="white"/>
                </a:solidFill>
                <a:latin typeface="微软雅黑" pitchFamily="34" charset="-122"/>
                <a:ea typeface="微软雅黑" pitchFamily="34" charset="-122"/>
              </a:rPr>
              <a:t>总体进度计划</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074" name="Picture 2" descr="X_W]5HT@3RLS2WYX%){EN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1264" y="1095483"/>
            <a:ext cx="9761681" cy="5076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589580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par>
                                <p:cTn id="8" presetID="42" presetClass="entr" presetSubtype="0" fill="hold" nodeType="withEffect">
                                  <p:stCondLst>
                                    <p:cond delay="0"/>
                                  </p:stCondLst>
                                  <p:childTnLst>
                                    <p:set>
                                      <p:cBhvr>
                                        <p:cTn id="9" dur="1" fill="hold">
                                          <p:stCondLst>
                                            <p:cond delay="0"/>
                                          </p:stCondLst>
                                        </p:cTn>
                                        <p:tgtEl>
                                          <p:spTgt spid="3074"/>
                                        </p:tgtEl>
                                        <p:attrNameLst>
                                          <p:attrName>style.visibility</p:attrName>
                                        </p:attrNameLst>
                                      </p:cBhvr>
                                      <p:to>
                                        <p:strVal val="visible"/>
                                      </p:to>
                                    </p:set>
                                    <p:animEffect transition="in" filter="fade">
                                      <p:cBhvr>
                                        <p:cTn id="10" dur="1000"/>
                                        <p:tgtEl>
                                          <p:spTgt spid="3074"/>
                                        </p:tgtEl>
                                      </p:cBhvr>
                                    </p:animEffect>
                                    <p:anim calcmode="lin" valueType="num">
                                      <p:cBhvr>
                                        <p:cTn id="11" dur="1000" fill="hold"/>
                                        <p:tgtEl>
                                          <p:spTgt spid="3074"/>
                                        </p:tgtEl>
                                        <p:attrNameLst>
                                          <p:attrName>ppt_x</p:attrName>
                                        </p:attrNameLst>
                                      </p:cBhvr>
                                      <p:tavLst>
                                        <p:tav tm="0">
                                          <p:val>
                                            <p:strVal val="#ppt_x"/>
                                          </p:val>
                                        </p:tav>
                                        <p:tav tm="100000">
                                          <p:val>
                                            <p:strVal val="#ppt_x"/>
                                          </p:val>
                                        </p:tav>
                                      </p:tavLst>
                                    </p:anim>
                                    <p:anim calcmode="lin" valueType="num">
                                      <p:cBhvr>
                                        <p:cTn id="12"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3239139"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4.4  </a:t>
            </a:r>
            <a:r>
              <a:rPr lang="zh-CN" altLang="en-US" sz="2400" b="1" dirty="0">
                <a:solidFill>
                  <a:prstClr val="white"/>
                </a:solidFill>
                <a:latin typeface="微软雅黑" pitchFamily="34" charset="-122"/>
                <a:ea typeface="微软雅黑" pitchFamily="34" charset="-122"/>
              </a:rPr>
              <a:t>技术方面可行性</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Box 10"/>
          <p:cNvSpPr txBox="1"/>
          <p:nvPr/>
        </p:nvSpPr>
        <p:spPr>
          <a:xfrm>
            <a:off x="699815" y="902991"/>
            <a:ext cx="10774901" cy="1815882"/>
          </a:xfrm>
          <a:prstGeom prst="rect">
            <a:avLst/>
          </a:prstGeom>
          <a:noFill/>
        </p:spPr>
        <p:txBody>
          <a:bodyPr wrap="square">
            <a:spAutoFit/>
          </a:bodyPr>
          <a:lstStyle/>
          <a:p>
            <a:r>
              <a:rPr lang="zh-CN" altLang="zh-CN" sz="2800" dirty="0"/>
              <a:t>技术方面通过学习，小组成员能够掌握网页游戏开发所需的知识储备和游戏的开发，借助</a:t>
            </a:r>
            <a:r>
              <a:rPr lang="en-US" altLang="zh-CN" sz="2800" dirty="0" err="1"/>
              <a:t>cocos</a:t>
            </a:r>
            <a:r>
              <a:rPr lang="zh-CN" altLang="zh-CN" sz="2800" dirty="0"/>
              <a:t>平台可以开发出相对合适的游戏界面并扩展游戏内容，通过云服务器管理账号信息实现存档记录的云储存，用户随时随地地游玩自己的存档。</a:t>
            </a:r>
          </a:p>
        </p:txBody>
      </p:sp>
    </p:spTree>
    <p:extLst>
      <p:ext uri="{BB962C8B-B14F-4D97-AF65-F5344CB8AC3E}">
        <p14:creationId xmlns:p14="http://schemas.microsoft.com/office/powerpoint/2010/main" val="44273067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2" y="3225934"/>
            <a:ext cx="5929763" cy="773598"/>
          </a:xfrm>
          <a:prstGeom prst="rect">
            <a:avLst/>
          </a:prstGeom>
          <a:noFill/>
          <a:ln w="15875" algn="ctr">
            <a:noFill/>
            <a:miter lim="800000"/>
            <a:headEnd/>
            <a:tailEnd/>
          </a:ln>
        </p:spPr>
        <p:txBody>
          <a:bodyPr wrap="square"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可选择的其它系统方案</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05</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859274" y="1691512"/>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24407879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5863"/>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1086678" y="133559"/>
            <a:ext cx="216647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5.1  </a:t>
            </a:r>
            <a:r>
              <a:rPr lang="zh-CN" altLang="en-US" sz="2400" b="1" dirty="0">
                <a:solidFill>
                  <a:prstClr val="white"/>
                </a:solidFill>
                <a:latin typeface="微软雅黑" pitchFamily="34" charset="-122"/>
                <a:ea typeface="微软雅黑" pitchFamily="34" charset="-122"/>
              </a:rPr>
              <a:t>方案一</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Box 10"/>
          <p:cNvSpPr txBox="1"/>
          <p:nvPr/>
        </p:nvSpPr>
        <p:spPr>
          <a:xfrm>
            <a:off x="1086676" y="964537"/>
            <a:ext cx="4707455" cy="5262979"/>
          </a:xfrm>
          <a:prstGeom prst="rect">
            <a:avLst/>
          </a:prstGeom>
          <a:noFill/>
        </p:spPr>
        <p:txBody>
          <a:bodyPr wrap="square">
            <a:spAutoFit/>
          </a:bodyPr>
          <a:lstStyle/>
          <a:p>
            <a:r>
              <a:rPr lang="zh-CN" altLang="zh-CN" sz="2800" dirty="0"/>
              <a:t>游戏引开发擎使用</a:t>
            </a:r>
            <a:r>
              <a:rPr lang="en-US" altLang="zh-CN" sz="2800" dirty="0"/>
              <a:t>Unity3D</a:t>
            </a:r>
            <a:r>
              <a:rPr lang="zh-CN" altLang="zh-CN" sz="2800" dirty="0"/>
              <a:t>，</a:t>
            </a:r>
            <a:r>
              <a:rPr lang="en-US" altLang="zh-CN" sz="2800" dirty="0"/>
              <a:t>Unity3D</a:t>
            </a:r>
            <a:r>
              <a:rPr lang="zh-CN" altLang="zh-CN" sz="2800" dirty="0"/>
              <a:t>前端需要使用</a:t>
            </a:r>
            <a:r>
              <a:rPr lang="en-US" altLang="zh-CN" sz="2800" dirty="0"/>
              <a:t>JavaScript</a:t>
            </a:r>
            <a:r>
              <a:rPr lang="zh-CN" altLang="zh-CN" sz="2800" dirty="0"/>
              <a:t>语言，后端则需要</a:t>
            </a:r>
            <a:r>
              <a:rPr lang="en-US" altLang="zh-CN" sz="2800" dirty="0"/>
              <a:t>C#</a:t>
            </a:r>
            <a:r>
              <a:rPr lang="zh-CN" altLang="zh-CN" sz="2800" dirty="0"/>
              <a:t>，优点是网上教程很多，但缺点是开发语言的学习有较大的难度。</a:t>
            </a:r>
            <a:endParaRPr lang="en-US" altLang="zh-CN" sz="2800" dirty="0"/>
          </a:p>
          <a:p>
            <a:endParaRPr lang="en-US" altLang="zh-CN" sz="2800" dirty="0"/>
          </a:p>
          <a:p>
            <a:r>
              <a:rPr lang="zh-CN" altLang="zh-CN" sz="2800" dirty="0"/>
              <a:t>而游戏的服务器则申请阿里云的服务器，一是因为阿里云的在国内名声很好，二就是因为阿里云的价格对学生很友好。</a:t>
            </a:r>
          </a:p>
        </p:txBody>
      </p:sp>
      <p:sp>
        <p:nvSpPr>
          <p:cNvPr id="9" name="圆角矩形 14"/>
          <p:cNvSpPr/>
          <p:nvPr/>
        </p:nvSpPr>
        <p:spPr>
          <a:xfrm>
            <a:off x="6425570" y="133559"/>
            <a:ext cx="204338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5.2  </a:t>
            </a:r>
            <a:r>
              <a:rPr lang="zh-CN" altLang="en-US" sz="2400" b="1" dirty="0">
                <a:solidFill>
                  <a:prstClr val="white"/>
                </a:solidFill>
                <a:latin typeface="微软雅黑" pitchFamily="34" charset="-122"/>
                <a:ea typeface="微软雅黑" pitchFamily="34" charset="-122"/>
              </a:rPr>
              <a:t>方案二</a:t>
            </a:r>
          </a:p>
        </p:txBody>
      </p:sp>
      <p:sp>
        <p:nvSpPr>
          <p:cNvPr id="10" name="TextBox 9"/>
          <p:cNvSpPr txBox="1"/>
          <p:nvPr/>
        </p:nvSpPr>
        <p:spPr>
          <a:xfrm>
            <a:off x="6425570" y="1031929"/>
            <a:ext cx="5145107" cy="3970318"/>
          </a:xfrm>
          <a:prstGeom prst="rect">
            <a:avLst/>
          </a:prstGeom>
          <a:noFill/>
        </p:spPr>
        <p:txBody>
          <a:bodyPr wrap="square">
            <a:spAutoFit/>
          </a:bodyPr>
          <a:lstStyle/>
          <a:p>
            <a:r>
              <a:rPr lang="zh-CN" altLang="zh-CN" sz="2800" dirty="0"/>
              <a:t>游戏开发引擎使用</a:t>
            </a:r>
            <a:r>
              <a:rPr lang="en-US" altLang="zh-CN" sz="2800" dirty="0"/>
              <a:t>Cocos2D</a:t>
            </a:r>
            <a:r>
              <a:rPr lang="zh-CN" altLang="zh-CN" sz="2800" dirty="0"/>
              <a:t>，</a:t>
            </a:r>
            <a:r>
              <a:rPr lang="en-US" altLang="zh-CN" sz="2800" dirty="0"/>
              <a:t>Cocos2D</a:t>
            </a:r>
            <a:r>
              <a:rPr lang="zh-CN" altLang="zh-CN" sz="2800" dirty="0"/>
              <a:t>支持的语言有很多种，包括</a:t>
            </a:r>
            <a:r>
              <a:rPr lang="en-US" altLang="zh-CN" sz="2800" dirty="0"/>
              <a:t>C#</a:t>
            </a:r>
            <a:r>
              <a:rPr lang="zh-CN" altLang="zh-CN" sz="2800" dirty="0"/>
              <a:t>、</a:t>
            </a:r>
            <a:r>
              <a:rPr lang="en-US" altLang="zh-CN" sz="2800" dirty="0"/>
              <a:t>Python</a:t>
            </a:r>
            <a:r>
              <a:rPr lang="zh-CN" altLang="zh-CN" sz="2800" dirty="0"/>
              <a:t>、</a:t>
            </a:r>
            <a:r>
              <a:rPr lang="en-US" altLang="zh-CN" sz="2800" dirty="0" err="1"/>
              <a:t>lua</a:t>
            </a:r>
            <a:r>
              <a:rPr lang="zh-CN" altLang="zh-CN" sz="2800" dirty="0"/>
              <a:t>、</a:t>
            </a:r>
            <a:r>
              <a:rPr lang="en-US" altLang="zh-CN" sz="2800" dirty="0"/>
              <a:t>HTML5</a:t>
            </a:r>
            <a:r>
              <a:rPr lang="zh-CN" altLang="zh-CN" sz="2800" dirty="0"/>
              <a:t>等，相比于第一个方案，这个方案在语言的学习难度上降低了很多。</a:t>
            </a:r>
            <a:endParaRPr lang="en-US" altLang="zh-CN" sz="2800" dirty="0"/>
          </a:p>
          <a:p>
            <a:endParaRPr lang="en-US" altLang="zh-CN" sz="2800" dirty="0"/>
          </a:p>
          <a:p>
            <a:r>
              <a:rPr lang="zh-CN" altLang="zh-CN" sz="2800" dirty="0"/>
              <a:t>而服务器也是选择阿里云，理由同上一个方案。</a:t>
            </a:r>
          </a:p>
        </p:txBody>
      </p:sp>
    </p:spTree>
    <p:extLst>
      <p:ext uri="{BB962C8B-B14F-4D97-AF65-F5344CB8AC3E}">
        <p14:creationId xmlns:p14="http://schemas.microsoft.com/office/powerpoint/2010/main" val="40478789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75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P spid="9" grpId="0" animBg="1"/>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社会因素方面可行性</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06</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4" name="Rectangle 73"/>
          <p:cNvSpPr>
            <a:spLocks noChangeArrowheads="1"/>
          </p:cNvSpPr>
          <p:nvPr/>
        </p:nvSpPr>
        <p:spPr bwMode="auto">
          <a:xfrm>
            <a:off x="3840361" y="1839699"/>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spTree>
    <p:extLst>
      <p:ext uri="{BB962C8B-B14F-4D97-AF65-F5344CB8AC3E}">
        <p14:creationId xmlns:p14="http://schemas.microsoft.com/office/powerpoint/2010/main" val="353033979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23" presetClass="entr" presetSubtype="16" fill="hold" grpId="0" nodeType="withEffect">
                                  <p:stCondLst>
                                    <p:cond delay="1500"/>
                                  </p:stCondLst>
                                  <p:childTnLst>
                                    <p:set>
                                      <p:cBhvr>
                                        <p:cTn id="9" dur="1" fill="hold">
                                          <p:stCondLst>
                                            <p:cond delay="0"/>
                                          </p:stCondLst>
                                        </p:cTn>
                                        <p:tgtEl>
                                          <p:spTgt spid="485448"/>
                                        </p:tgtEl>
                                        <p:attrNameLst>
                                          <p:attrName>style.visibility</p:attrName>
                                        </p:attrNameLst>
                                      </p:cBhvr>
                                      <p:to>
                                        <p:strVal val="visible"/>
                                      </p:to>
                                    </p:set>
                                    <p:anim calcmode="lin" valueType="num">
                                      <p:cBhvr>
                                        <p:cTn id="10" dur="500" fill="hold"/>
                                        <p:tgtEl>
                                          <p:spTgt spid="485448"/>
                                        </p:tgtEl>
                                        <p:attrNameLst>
                                          <p:attrName>ppt_w</p:attrName>
                                        </p:attrNameLst>
                                      </p:cBhvr>
                                      <p:tavLst>
                                        <p:tav tm="0">
                                          <p:val>
                                            <p:fltVal val="0"/>
                                          </p:val>
                                        </p:tav>
                                        <p:tav tm="100000">
                                          <p:val>
                                            <p:strVal val="#ppt_w"/>
                                          </p:val>
                                        </p:tav>
                                      </p:tavLst>
                                    </p:anim>
                                    <p:anim calcmode="lin" valueType="num">
                                      <p:cBhvr>
                                        <p:cTn id="11" dur="500" fill="hold"/>
                                        <p:tgtEl>
                                          <p:spTgt spid="485448"/>
                                        </p:tgtEl>
                                        <p:attrNameLst>
                                          <p:attrName>ppt_h</p:attrName>
                                        </p:attrNameLst>
                                      </p:cBhvr>
                                      <p:tavLst>
                                        <p:tav tm="0">
                                          <p:val>
                                            <p:fltVal val="0"/>
                                          </p:val>
                                        </p:tav>
                                        <p:tav tm="100000">
                                          <p:val>
                                            <p:strVal val="#ppt_h"/>
                                          </p:val>
                                        </p:tav>
                                      </p:tavLst>
                                    </p:anim>
                                  </p:childTnLst>
                                </p:cTn>
                              </p:par>
                              <p:par>
                                <p:cTn id="12" presetID="12" presetClass="entr" presetSubtype="2" fill="hold" grpId="0" nodeType="withEffect">
                                  <p:stCondLst>
                                    <p:cond delay="1900"/>
                                  </p:stCondLst>
                                  <p:childTnLst>
                                    <p:set>
                                      <p:cBhvr>
                                        <p:cTn id="13" dur="1" fill="hold">
                                          <p:stCondLst>
                                            <p:cond delay="0"/>
                                          </p:stCondLst>
                                        </p:cTn>
                                        <p:tgtEl>
                                          <p:spTgt spid="485447"/>
                                        </p:tgtEl>
                                        <p:attrNameLst>
                                          <p:attrName>style.visibility</p:attrName>
                                        </p:attrNameLst>
                                      </p:cBhvr>
                                      <p:to>
                                        <p:strVal val="visible"/>
                                      </p:to>
                                    </p:set>
                                    <p:animEffect transition="in" filter="slide(fromRight)">
                                      <p:cBhvr>
                                        <p:cTn id="14" dur="500"/>
                                        <p:tgtEl>
                                          <p:spTgt spid="485447"/>
                                        </p:tgtEl>
                                      </p:cBhvr>
                                    </p:animEffect>
                                  </p:childTnLst>
                                </p:cTn>
                              </p:par>
                              <p:par>
                                <p:cTn id="15" presetID="17" presetClass="entr" presetSubtype="10" fill="hold" grpId="0" nodeType="withEffect">
                                  <p:stCondLst>
                                    <p:cond delay="1200"/>
                                  </p:stCondLst>
                                  <p:childTnLst>
                                    <p:set>
                                      <p:cBhvr>
                                        <p:cTn id="16" dur="1" fill="hold">
                                          <p:stCondLst>
                                            <p:cond delay="0"/>
                                          </p:stCondLst>
                                        </p:cTn>
                                        <p:tgtEl>
                                          <p:spTgt spid="74"/>
                                        </p:tgtEl>
                                        <p:attrNameLst>
                                          <p:attrName>style.visibility</p:attrName>
                                        </p:attrNameLst>
                                      </p:cBhvr>
                                      <p:to>
                                        <p:strVal val="visible"/>
                                      </p:to>
                                    </p:set>
                                    <p:anim calcmode="lin" valueType="num">
                                      <p:cBhvr>
                                        <p:cTn id="17" dur="500" fill="hold"/>
                                        <p:tgtEl>
                                          <p:spTgt spid="74"/>
                                        </p:tgtEl>
                                        <p:attrNameLst>
                                          <p:attrName>ppt_w</p:attrName>
                                        </p:attrNameLst>
                                      </p:cBhvr>
                                      <p:tavLst>
                                        <p:tav tm="0">
                                          <p:val>
                                            <p:fltVal val="0"/>
                                          </p:val>
                                        </p:tav>
                                        <p:tav tm="100000">
                                          <p:val>
                                            <p:strVal val="#ppt_w"/>
                                          </p:val>
                                        </p:tav>
                                      </p:tavLst>
                                    </p:anim>
                                    <p:anim calcmode="lin" valueType="num">
                                      <p:cBhvr>
                                        <p:cTn id="18" dur="500" fill="hold"/>
                                        <p:tgtEl>
                                          <p:spTgt spid="7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7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831700" y="1237097"/>
            <a:ext cx="8669680" cy="523220"/>
          </a:xfrm>
          <a:prstGeom prst="rect">
            <a:avLst/>
          </a:prstGeom>
          <a:noFill/>
        </p:spPr>
        <p:txBody>
          <a:bodyPr wrap="square">
            <a:spAutoFit/>
          </a:bodyPr>
          <a:lstStyle/>
          <a:p>
            <a:r>
              <a:rPr lang="zh-CN" altLang="zh-CN" sz="2800" dirty="0"/>
              <a:t>小组项目符合法律方面的各项相关法律法规。</a:t>
            </a:r>
          </a:p>
        </p:txBody>
      </p:sp>
      <p:sp>
        <p:nvSpPr>
          <p:cNvPr id="9" name="圆角矩形 14"/>
          <p:cNvSpPr/>
          <p:nvPr/>
        </p:nvSpPr>
        <p:spPr>
          <a:xfrm>
            <a:off x="831700" y="265444"/>
            <a:ext cx="243903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6.1  </a:t>
            </a:r>
            <a:r>
              <a:rPr lang="zh-CN" altLang="en-US" sz="2400" b="1" dirty="0">
                <a:solidFill>
                  <a:prstClr val="white"/>
                </a:solidFill>
                <a:latin typeface="微软雅黑" pitchFamily="34" charset="-122"/>
                <a:ea typeface="微软雅黑" pitchFamily="34" charset="-122"/>
              </a:rPr>
              <a:t>法律方面</a:t>
            </a:r>
          </a:p>
        </p:txBody>
      </p:sp>
      <p:sp>
        <p:nvSpPr>
          <p:cNvPr id="12" name="圆角矩形 14"/>
          <p:cNvSpPr/>
          <p:nvPr/>
        </p:nvSpPr>
        <p:spPr>
          <a:xfrm>
            <a:off x="831699" y="2633506"/>
            <a:ext cx="243903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6.1  </a:t>
            </a:r>
            <a:r>
              <a:rPr lang="zh-CN" altLang="en-US" sz="2400" b="1" dirty="0">
                <a:solidFill>
                  <a:prstClr val="white"/>
                </a:solidFill>
                <a:latin typeface="微软雅黑" pitchFamily="34" charset="-122"/>
                <a:ea typeface="微软雅黑" pitchFamily="34" charset="-122"/>
              </a:rPr>
              <a:t>使用方面</a:t>
            </a:r>
          </a:p>
        </p:txBody>
      </p:sp>
      <p:sp>
        <p:nvSpPr>
          <p:cNvPr id="13" name="TextBox 12"/>
          <p:cNvSpPr txBox="1"/>
          <p:nvPr/>
        </p:nvSpPr>
        <p:spPr>
          <a:xfrm>
            <a:off x="831700" y="3939266"/>
            <a:ext cx="8669680" cy="523220"/>
          </a:xfrm>
          <a:prstGeom prst="rect">
            <a:avLst/>
          </a:prstGeom>
          <a:noFill/>
        </p:spPr>
        <p:txBody>
          <a:bodyPr wrap="square">
            <a:spAutoFit/>
          </a:bodyPr>
          <a:lstStyle/>
          <a:p>
            <a:r>
              <a:rPr lang="zh-CN" altLang="zh-CN" sz="2800" dirty="0"/>
              <a:t>硬件、平台、设备以及游戏的使用者等条件都以具备。</a:t>
            </a:r>
          </a:p>
        </p:txBody>
      </p:sp>
    </p:spTree>
    <p:extLst>
      <p:ext uri="{BB962C8B-B14F-4D97-AF65-F5344CB8AC3E}">
        <p14:creationId xmlns:p14="http://schemas.microsoft.com/office/powerpoint/2010/main" val="104959840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5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750"/>
                                        <p:tgtEl>
                                          <p:spTgt spid="1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250"/>
                                        <p:tgtEl>
                                          <p:spTgt spid="12"/>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animBg="1"/>
      <p:bldP spid="12" grpId="0" animBg="1"/>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结语</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07</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4" name="Rectangle 73"/>
          <p:cNvSpPr>
            <a:spLocks noChangeArrowheads="1"/>
          </p:cNvSpPr>
          <p:nvPr/>
        </p:nvSpPr>
        <p:spPr bwMode="auto">
          <a:xfrm>
            <a:off x="3802751" y="1829998"/>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spTree>
    <p:extLst>
      <p:ext uri="{BB962C8B-B14F-4D97-AF65-F5344CB8AC3E}">
        <p14:creationId xmlns:p14="http://schemas.microsoft.com/office/powerpoint/2010/main" val="354556463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23" presetClass="entr" presetSubtype="16" fill="hold" grpId="0" nodeType="withEffect">
                                  <p:stCondLst>
                                    <p:cond delay="1500"/>
                                  </p:stCondLst>
                                  <p:childTnLst>
                                    <p:set>
                                      <p:cBhvr>
                                        <p:cTn id="9" dur="1" fill="hold">
                                          <p:stCondLst>
                                            <p:cond delay="0"/>
                                          </p:stCondLst>
                                        </p:cTn>
                                        <p:tgtEl>
                                          <p:spTgt spid="485448"/>
                                        </p:tgtEl>
                                        <p:attrNameLst>
                                          <p:attrName>style.visibility</p:attrName>
                                        </p:attrNameLst>
                                      </p:cBhvr>
                                      <p:to>
                                        <p:strVal val="visible"/>
                                      </p:to>
                                    </p:set>
                                    <p:anim calcmode="lin" valueType="num">
                                      <p:cBhvr>
                                        <p:cTn id="10" dur="500" fill="hold"/>
                                        <p:tgtEl>
                                          <p:spTgt spid="485448"/>
                                        </p:tgtEl>
                                        <p:attrNameLst>
                                          <p:attrName>ppt_w</p:attrName>
                                        </p:attrNameLst>
                                      </p:cBhvr>
                                      <p:tavLst>
                                        <p:tav tm="0">
                                          <p:val>
                                            <p:fltVal val="0"/>
                                          </p:val>
                                        </p:tav>
                                        <p:tav tm="100000">
                                          <p:val>
                                            <p:strVal val="#ppt_w"/>
                                          </p:val>
                                        </p:tav>
                                      </p:tavLst>
                                    </p:anim>
                                    <p:anim calcmode="lin" valueType="num">
                                      <p:cBhvr>
                                        <p:cTn id="11" dur="500" fill="hold"/>
                                        <p:tgtEl>
                                          <p:spTgt spid="485448"/>
                                        </p:tgtEl>
                                        <p:attrNameLst>
                                          <p:attrName>ppt_h</p:attrName>
                                        </p:attrNameLst>
                                      </p:cBhvr>
                                      <p:tavLst>
                                        <p:tav tm="0">
                                          <p:val>
                                            <p:fltVal val="0"/>
                                          </p:val>
                                        </p:tav>
                                        <p:tav tm="100000">
                                          <p:val>
                                            <p:strVal val="#ppt_h"/>
                                          </p:val>
                                        </p:tav>
                                      </p:tavLst>
                                    </p:anim>
                                  </p:childTnLst>
                                </p:cTn>
                              </p:par>
                              <p:par>
                                <p:cTn id="12" presetID="12" presetClass="entr" presetSubtype="2" fill="hold" grpId="0" nodeType="withEffect">
                                  <p:stCondLst>
                                    <p:cond delay="1900"/>
                                  </p:stCondLst>
                                  <p:childTnLst>
                                    <p:set>
                                      <p:cBhvr>
                                        <p:cTn id="13" dur="1" fill="hold">
                                          <p:stCondLst>
                                            <p:cond delay="0"/>
                                          </p:stCondLst>
                                        </p:cTn>
                                        <p:tgtEl>
                                          <p:spTgt spid="485447"/>
                                        </p:tgtEl>
                                        <p:attrNameLst>
                                          <p:attrName>style.visibility</p:attrName>
                                        </p:attrNameLst>
                                      </p:cBhvr>
                                      <p:to>
                                        <p:strVal val="visible"/>
                                      </p:to>
                                    </p:set>
                                    <p:animEffect transition="in" filter="slide(fromRight)">
                                      <p:cBhvr>
                                        <p:cTn id="14" dur="500"/>
                                        <p:tgtEl>
                                          <p:spTgt spid="485447"/>
                                        </p:tgtEl>
                                      </p:cBhvr>
                                    </p:animEffect>
                                  </p:childTnLst>
                                </p:cTn>
                              </p:par>
                              <p:par>
                                <p:cTn id="15" presetID="17" presetClass="entr" presetSubtype="10" fill="hold" grpId="0" nodeType="withEffect">
                                  <p:stCondLst>
                                    <p:cond delay="1200"/>
                                  </p:stCondLst>
                                  <p:childTnLst>
                                    <p:set>
                                      <p:cBhvr>
                                        <p:cTn id="16" dur="1" fill="hold">
                                          <p:stCondLst>
                                            <p:cond delay="0"/>
                                          </p:stCondLst>
                                        </p:cTn>
                                        <p:tgtEl>
                                          <p:spTgt spid="74"/>
                                        </p:tgtEl>
                                        <p:attrNameLst>
                                          <p:attrName>style.visibility</p:attrName>
                                        </p:attrNameLst>
                                      </p:cBhvr>
                                      <p:to>
                                        <p:strVal val="visible"/>
                                      </p:to>
                                    </p:set>
                                    <p:anim calcmode="lin" valueType="num">
                                      <p:cBhvr>
                                        <p:cTn id="17" dur="500" fill="hold"/>
                                        <p:tgtEl>
                                          <p:spTgt spid="74"/>
                                        </p:tgtEl>
                                        <p:attrNameLst>
                                          <p:attrName>ppt_w</p:attrName>
                                        </p:attrNameLst>
                                      </p:cBhvr>
                                      <p:tavLst>
                                        <p:tav tm="0">
                                          <p:val>
                                            <p:fltVal val="0"/>
                                          </p:val>
                                        </p:tav>
                                        <p:tav tm="100000">
                                          <p:val>
                                            <p:strVal val="#ppt_w"/>
                                          </p:val>
                                        </p:tav>
                                      </p:tavLst>
                                    </p:anim>
                                    <p:anim calcmode="lin" valueType="num">
                                      <p:cBhvr>
                                        <p:cTn id="18" dur="500" fill="hold"/>
                                        <p:tgtEl>
                                          <p:spTgt spid="7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74"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7"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sp>
        <p:nvSpPr>
          <p:cNvPr id="19" name="等腰三角形 18"/>
          <p:cNvSpPr>
            <a:spLocks noChangeArrowheads="1"/>
          </p:cNvSpPr>
          <p:nvPr/>
        </p:nvSpPr>
        <p:spPr bwMode="auto">
          <a:xfrm flipV="1">
            <a:off x="1805705" y="115111"/>
            <a:ext cx="4290295" cy="1366529"/>
          </a:xfrm>
          <a:prstGeom prst="triangle">
            <a:avLst>
              <a:gd name="adj" fmla="val 50000"/>
            </a:avLst>
          </a:prstGeom>
          <a:solidFill>
            <a:srgbClr val="0070C0"/>
          </a:solidFill>
          <a:ln w="25400" algn="ctr">
            <a:noFill/>
            <a:miter lim="800000"/>
            <a:headEnd/>
            <a:tailEnd/>
          </a:ln>
        </p:spPr>
        <p:txBody>
          <a:bodyPr rot="10800000"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0" name="TextBox 19"/>
          <p:cNvSpPr txBox="1">
            <a:spLocks noChangeArrowheads="1"/>
          </p:cNvSpPr>
          <p:nvPr/>
        </p:nvSpPr>
        <p:spPr bwMode="auto">
          <a:xfrm>
            <a:off x="2682076" y="115109"/>
            <a:ext cx="2537551" cy="787139"/>
          </a:xfrm>
          <a:prstGeom prst="rect">
            <a:avLst/>
          </a:prstGeom>
          <a:noFill/>
          <a:ln w="9525">
            <a:noFill/>
            <a:miter lim="800000"/>
            <a:headEnd/>
            <a:tailEnd/>
          </a:ln>
        </p:spPr>
        <p:txBody>
          <a:bodyPr wrap="square">
            <a:spAutoFit/>
          </a:bodyPr>
          <a:lstStyle/>
          <a:p>
            <a:pPr defTabSz="1146749" fontAlgn="base">
              <a:spcBef>
                <a:spcPct val="0"/>
              </a:spcBef>
              <a:spcAft>
                <a:spcPct val="0"/>
              </a:spcAft>
            </a:pPr>
            <a:r>
              <a:rPr lang="zh-CN" altLang="en-US" sz="4515" b="1" dirty="0">
                <a:solidFill>
                  <a:prstClr val="white"/>
                </a:solidFill>
                <a:latin typeface="微软雅黑" pitchFamily="34" charset="-122"/>
                <a:ea typeface="微软雅黑" pitchFamily="34" charset="-122"/>
              </a:rPr>
              <a:t>参考资料</a:t>
            </a:r>
          </a:p>
        </p:txBody>
      </p:sp>
      <p:sp>
        <p:nvSpPr>
          <p:cNvPr id="35" name="TextBox 34"/>
          <p:cNvSpPr txBox="1"/>
          <p:nvPr/>
        </p:nvSpPr>
        <p:spPr>
          <a:xfrm>
            <a:off x="877532" y="1481640"/>
            <a:ext cx="10436935" cy="5016758"/>
          </a:xfrm>
          <a:prstGeom prst="rect">
            <a:avLst/>
          </a:prstGeom>
          <a:noFill/>
        </p:spPr>
        <p:txBody>
          <a:bodyPr wrap="square">
            <a:spAutoFit/>
          </a:bodyPr>
          <a:lstStyle/>
          <a:p>
            <a:r>
              <a:rPr lang="zh-CN" altLang="zh-CN" sz="3200" dirty="0"/>
              <a:t>【</a:t>
            </a:r>
            <a:r>
              <a:rPr lang="en-US" altLang="zh-CN" sz="3200" dirty="0"/>
              <a:t>1</a:t>
            </a:r>
            <a:r>
              <a:rPr lang="zh-CN" altLang="zh-CN" sz="3200" dirty="0"/>
              <a:t>】张海藩、牟永敏编著，软件工程导论（第</a:t>
            </a:r>
            <a:r>
              <a:rPr lang="en-US" altLang="zh-CN" sz="3200" dirty="0"/>
              <a:t>6</a:t>
            </a:r>
            <a:r>
              <a:rPr lang="zh-CN" altLang="zh-CN" sz="3200" dirty="0"/>
              <a:t>版），北京：清华大学出版社，</a:t>
            </a:r>
            <a:r>
              <a:rPr lang="en-US" altLang="zh-CN" sz="3200" dirty="0"/>
              <a:t>2013 </a:t>
            </a:r>
            <a:endParaRPr lang="zh-CN" altLang="zh-CN" sz="3200" dirty="0"/>
          </a:p>
          <a:p>
            <a:r>
              <a:rPr lang="zh-CN" altLang="zh-CN" sz="3200" dirty="0"/>
              <a:t>【</a:t>
            </a:r>
            <a:r>
              <a:rPr lang="en-US" altLang="zh-CN" sz="3200" dirty="0"/>
              <a:t>2</a:t>
            </a:r>
            <a:r>
              <a:rPr lang="zh-CN" altLang="zh-CN" sz="3200" dirty="0"/>
              <a:t>】姚晓光、田少煦、梁冰、陈泽伟、伊宁编著，游戏设计概论，北京：清华大学出版社，</a:t>
            </a:r>
            <a:r>
              <a:rPr lang="en-US" altLang="zh-CN" sz="3200" dirty="0"/>
              <a:t>2018</a:t>
            </a:r>
            <a:endParaRPr lang="zh-CN" altLang="zh-CN" sz="3200" dirty="0"/>
          </a:p>
          <a:p>
            <a:r>
              <a:rPr lang="zh-CN" altLang="zh-CN" sz="3200" dirty="0"/>
              <a:t>【</a:t>
            </a:r>
            <a:r>
              <a:rPr lang="en-US" altLang="zh-CN" sz="3200" dirty="0"/>
              <a:t>3</a:t>
            </a:r>
            <a:r>
              <a:rPr lang="zh-CN" altLang="zh-CN" sz="3200" dirty="0"/>
              <a:t>】谌宝业、魏伟、伍建平编著，游戏专业概论，北京：清华大学出版社，</a:t>
            </a:r>
            <a:r>
              <a:rPr lang="en-US" altLang="zh-CN" sz="3200" dirty="0"/>
              <a:t>2018</a:t>
            </a:r>
            <a:endParaRPr lang="zh-CN" altLang="zh-CN" sz="3200" dirty="0"/>
          </a:p>
          <a:p>
            <a:r>
              <a:rPr lang="zh-CN" altLang="zh-CN" sz="3200" dirty="0"/>
              <a:t>【</a:t>
            </a:r>
            <a:r>
              <a:rPr lang="en-US" altLang="zh-CN" sz="3200" dirty="0"/>
              <a:t>4</a:t>
            </a:r>
            <a:r>
              <a:rPr lang="zh-CN" altLang="zh-CN" sz="3200" dirty="0"/>
              <a:t>】可行性分析报告模板网址：</a:t>
            </a:r>
          </a:p>
          <a:p>
            <a:r>
              <a:rPr lang="en-US" altLang="zh-CN" sz="3200" dirty="0">
                <a:hlinkClick r:id="rId4"/>
              </a:rPr>
              <a:t>https://wenku.baidu.com/view/56077f31f111f18583d05ac1.html?tdsourcetag=s_pcqq_aiomsg&amp;qq-pf-to=pcqq.group</a:t>
            </a:r>
            <a:endParaRPr lang="en-US" altLang="zh-CN" sz="3200" dirty="0"/>
          </a:p>
          <a:p>
            <a:r>
              <a:rPr lang="zh-CN" altLang="zh-CN" sz="3200" dirty="0"/>
              <a:t>【</a:t>
            </a:r>
            <a:r>
              <a:rPr lang="en-US" altLang="zh-CN" sz="3200" dirty="0"/>
              <a:t>5</a:t>
            </a:r>
            <a:r>
              <a:rPr lang="zh-CN" altLang="zh-CN" sz="3200" dirty="0"/>
              <a:t>】 《</a:t>
            </a:r>
            <a:r>
              <a:rPr lang="en-US" altLang="zh-CN" sz="3200" dirty="0"/>
              <a:t>G15</a:t>
            </a:r>
            <a:r>
              <a:rPr lang="zh-CN" altLang="zh-CN" sz="3200" dirty="0"/>
              <a:t>项目介绍》、《</a:t>
            </a:r>
            <a:r>
              <a:rPr lang="en-US" altLang="zh-CN" sz="3200" dirty="0"/>
              <a:t>G15</a:t>
            </a:r>
            <a:r>
              <a:rPr lang="zh-CN" altLang="zh-CN" sz="3200" dirty="0"/>
              <a:t>软件项目计划书》</a:t>
            </a:r>
          </a:p>
        </p:txBody>
      </p:sp>
    </p:spTree>
    <p:extLst>
      <p:ext uri="{BB962C8B-B14F-4D97-AF65-F5344CB8AC3E}">
        <p14:creationId xmlns:p14="http://schemas.microsoft.com/office/powerpoint/2010/main" val="335113582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par>
                          <p:cTn id="8" fill="hold">
                            <p:stCondLst>
                              <p:cond delay="500"/>
                            </p:stCondLst>
                            <p:childTnLst>
                              <p:par>
                                <p:cTn id="9" presetID="2" presetClass="entr" presetSubtype="1" fill="hold" grpId="0" nodeType="afterEffect">
                                  <p:stCondLst>
                                    <p:cond delay="0"/>
                                  </p:stCondLst>
                                  <p:iterate type="lt">
                                    <p:tmPct val="10000"/>
                                  </p:iterate>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150"/>
                            </p:stCondLst>
                            <p:childTnLst>
                              <p:par>
                                <p:cTn id="14" presetID="22" presetClass="entr" presetSubtype="8"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7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35"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7"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sp>
        <p:nvSpPr>
          <p:cNvPr id="19" name="等腰三角形 18"/>
          <p:cNvSpPr>
            <a:spLocks noChangeArrowheads="1"/>
          </p:cNvSpPr>
          <p:nvPr/>
        </p:nvSpPr>
        <p:spPr bwMode="auto">
          <a:xfrm flipV="1">
            <a:off x="1805705" y="115111"/>
            <a:ext cx="4290295" cy="1366529"/>
          </a:xfrm>
          <a:prstGeom prst="triangle">
            <a:avLst>
              <a:gd name="adj" fmla="val 50000"/>
            </a:avLst>
          </a:prstGeom>
          <a:solidFill>
            <a:srgbClr val="0070C0"/>
          </a:solidFill>
          <a:ln w="25400" algn="ctr">
            <a:noFill/>
            <a:miter lim="800000"/>
            <a:headEnd/>
            <a:tailEnd/>
          </a:ln>
        </p:spPr>
        <p:txBody>
          <a:bodyPr rot="10800000"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0" name="TextBox 19"/>
          <p:cNvSpPr txBox="1">
            <a:spLocks noChangeArrowheads="1"/>
          </p:cNvSpPr>
          <p:nvPr/>
        </p:nvSpPr>
        <p:spPr bwMode="auto">
          <a:xfrm>
            <a:off x="2682076" y="115109"/>
            <a:ext cx="2537551" cy="787139"/>
          </a:xfrm>
          <a:prstGeom prst="rect">
            <a:avLst/>
          </a:prstGeom>
          <a:noFill/>
          <a:ln w="9525">
            <a:noFill/>
            <a:miter lim="800000"/>
            <a:headEnd/>
            <a:tailEnd/>
          </a:ln>
        </p:spPr>
        <p:txBody>
          <a:bodyPr wrap="square">
            <a:spAutoFit/>
          </a:bodyPr>
          <a:lstStyle/>
          <a:p>
            <a:pPr defTabSz="1146749" fontAlgn="base">
              <a:spcBef>
                <a:spcPct val="0"/>
              </a:spcBef>
              <a:spcAft>
                <a:spcPct val="0"/>
              </a:spcAft>
            </a:pPr>
            <a:r>
              <a:rPr lang="zh-CN" altLang="en-US" sz="4515" b="1" dirty="0">
                <a:solidFill>
                  <a:prstClr val="white"/>
                </a:solidFill>
                <a:latin typeface="微软雅黑" pitchFamily="34" charset="-122"/>
                <a:ea typeface="微软雅黑" pitchFamily="34" charset="-122"/>
              </a:rPr>
              <a:t>作业分工</a:t>
            </a:r>
          </a:p>
        </p:txBody>
      </p:sp>
      <p:sp>
        <p:nvSpPr>
          <p:cNvPr id="35" name="TextBox 34"/>
          <p:cNvSpPr txBox="1"/>
          <p:nvPr/>
        </p:nvSpPr>
        <p:spPr>
          <a:xfrm>
            <a:off x="1494227" y="1961925"/>
            <a:ext cx="8810358" cy="1569660"/>
          </a:xfrm>
          <a:prstGeom prst="rect">
            <a:avLst/>
          </a:prstGeom>
          <a:noFill/>
        </p:spPr>
        <p:txBody>
          <a:bodyPr wrap="square">
            <a:spAutoFit/>
          </a:bodyPr>
          <a:lstStyle/>
          <a:p>
            <a:pPr lvl="0"/>
            <a:r>
              <a:rPr lang="zh-CN" altLang="en-US" sz="3200" dirty="0"/>
              <a:t>孙文韬：可行性分析            评分：</a:t>
            </a:r>
            <a:r>
              <a:rPr lang="en-US" altLang="zh-CN" sz="3200" dirty="0"/>
              <a:t>96</a:t>
            </a:r>
            <a:r>
              <a:rPr lang="zh-CN" altLang="en-US" sz="3200" dirty="0"/>
              <a:t>（</a:t>
            </a:r>
            <a:r>
              <a:rPr lang="en-US" altLang="zh-CN" sz="3200" dirty="0"/>
              <a:t>100</a:t>
            </a:r>
            <a:r>
              <a:rPr lang="zh-CN" altLang="en-US" sz="3200" dirty="0"/>
              <a:t>）</a:t>
            </a:r>
          </a:p>
          <a:p>
            <a:pPr lvl="0"/>
            <a:r>
              <a:rPr lang="zh-CN" altLang="en-US" sz="3200" dirty="0"/>
              <a:t>沈路通：各类图的绘制        评分：</a:t>
            </a:r>
            <a:r>
              <a:rPr lang="en-US" altLang="zh-CN" sz="3200" dirty="0"/>
              <a:t>88</a:t>
            </a:r>
            <a:r>
              <a:rPr lang="zh-CN" altLang="en-US" sz="3200" dirty="0"/>
              <a:t>（</a:t>
            </a:r>
            <a:r>
              <a:rPr lang="en-US" altLang="zh-CN" sz="3200" dirty="0"/>
              <a:t>100</a:t>
            </a:r>
            <a:r>
              <a:rPr lang="zh-CN" altLang="en-US" sz="3200" dirty="0"/>
              <a:t>）</a:t>
            </a:r>
          </a:p>
          <a:p>
            <a:pPr lvl="0"/>
            <a:r>
              <a:rPr lang="zh-CN" altLang="en-US" sz="3200" dirty="0"/>
              <a:t>韩旭：</a:t>
            </a:r>
            <a:r>
              <a:rPr lang="en-US" altLang="zh-CN" sz="3200" dirty="0"/>
              <a:t>PPT</a:t>
            </a:r>
            <a:r>
              <a:rPr lang="zh-CN" altLang="en-US" sz="3200" dirty="0"/>
              <a:t>制作及修改          评分：</a:t>
            </a:r>
            <a:r>
              <a:rPr lang="en-US" altLang="zh-CN" sz="3200" dirty="0"/>
              <a:t>92</a:t>
            </a:r>
            <a:r>
              <a:rPr lang="zh-CN" altLang="en-US" sz="3200" dirty="0"/>
              <a:t>（</a:t>
            </a:r>
            <a:r>
              <a:rPr lang="en-US" altLang="zh-CN" sz="3200" dirty="0"/>
              <a:t>100</a:t>
            </a:r>
            <a:r>
              <a:rPr lang="zh-CN" altLang="en-US" sz="3200" dirty="0"/>
              <a:t>）</a:t>
            </a:r>
            <a:endParaRPr lang="zh-CN" altLang="zh-CN" sz="3200" dirty="0"/>
          </a:p>
        </p:txBody>
      </p:sp>
    </p:spTree>
    <p:extLst>
      <p:ext uri="{BB962C8B-B14F-4D97-AF65-F5344CB8AC3E}">
        <p14:creationId xmlns:p14="http://schemas.microsoft.com/office/powerpoint/2010/main" val="247688122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par>
                          <p:cTn id="8" fill="hold">
                            <p:stCondLst>
                              <p:cond delay="500"/>
                            </p:stCondLst>
                            <p:childTnLst>
                              <p:par>
                                <p:cTn id="9" presetID="2" presetClass="entr" presetSubtype="1" fill="hold" grpId="0" nodeType="afterEffect">
                                  <p:stCondLst>
                                    <p:cond delay="0"/>
                                  </p:stCondLst>
                                  <p:iterate type="lt">
                                    <p:tmPct val="10000"/>
                                  </p:iterate>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150"/>
                            </p:stCondLst>
                            <p:childTnLst>
                              <p:par>
                                <p:cTn id="14" presetID="22" presetClass="entr" presetSubtype="8"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7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35"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2730"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grpSp>
        <p:nvGrpSpPr>
          <p:cNvPr id="72731" name="Group 27"/>
          <p:cNvGrpSpPr>
            <a:grpSpLocks/>
          </p:cNvGrpSpPr>
          <p:nvPr/>
        </p:nvGrpSpPr>
        <p:grpSpPr bwMode="auto">
          <a:xfrm>
            <a:off x="485769" y="-542757"/>
            <a:ext cx="11570853" cy="3171434"/>
            <a:chOff x="44" y="-294"/>
            <a:chExt cx="5812" cy="1593"/>
          </a:xfrm>
        </p:grpSpPr>
        <p:pic>
          <p:nvPicPr>
            <p:cNvPr id="14" name="图片 13"/>
            <p:cNvPicPr>
              <a:picLocks noChangeAspect="1"/>
            </p:cNvPicPr>
            <p:nvPr/>
          </p:nvPicPr>
          <p:blipFill>
            <a:blip r:embed="rId4"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6"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6"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7"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8"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9"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10"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1"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2"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72742" name="图片 24"/>
            <p:cNvPicPr>
              <a:picLocks noChangeAspect="1"/>
            </p:cNvPicPr>
            <p:nvPr/>
          </p:nvPicPr>
          <p:blipFill>
            <a:blip r:embed="rId13"/>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4"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5"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6"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7"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8"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9"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20"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1"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2"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3"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4"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6"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10"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8"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2"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5"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7"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7"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7"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9"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20"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3"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7"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72771" name="图片 55"/>
            <p:cNvPicPr>
              <a:picLocks noChangeAspect="1"/>
            </p:cNvPicPr>
            <p:nvPr/>
          </p:nvPicPr>
          <p:blipFill>
            <a:blip r:embed="rId13"/>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8"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10"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9"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7"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8"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8"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9"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30"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1"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8"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8"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1"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9"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8"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9"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2" cstate="print">
              <a:duotone>
                <a:schemeClr val="accent1">
                  <a:shade val="45000"/>
                  <a:satMod val="135000"/>
                </a:schemeClr>
                <a:prstClr val="white"/>
              </a:duotone>
              <a:extLst/>
            </a:blip>
            <a:stretch>
              <a:fillRect/>
            </a:stretch>
          </p:blipFill>
          <p:spPr>
            <a:xfrm>
              <a:off x="4397" y="359"/>
              <a:ext cx="145" cy="145"/>
            </a:xfrm>
            <a:prstGeom prst="rect">
              <a:avLst/>
            </a:prstGeom>
          </p:spPr>
        </p:pic>
      </p:grpSp>
      <p:pic>
        <p:nvPicPr>
          <p:cNvPr id="72789" name="图片 12"/>
          <p:cNvPicPr>
            <a:picLocks noChangeAspect="1"/>
          </p:cNvPicPr>
          <p:nvPr/>
        </p:nvPicPr>
        <p:blipFill>
          <a:blip r:embed="rId33"/>
          <a:srcRect/>
          <a:stretch>
            <a:fillRect/>
          </a:stretch>
        </p:blipFill>
        <p:spPr bwMode="auto">
          <a:xfrm rot="18389918" flipH="1">
            <a:off x="8609456" y="3907803"/>
            <a:ext cx="195104" cy="814259"/>
          </a:xfrm>
          <a:prstGeom prst="rect">
            <a:avLst/>
          </a:prstGeom>
          <a:noFill/>
          <a:ln w="9525">
            <a:noFill/>
            <a:miter lim="800000"/>
            <a:headEnd/>
            <a:tailEnd/>
          </a:ln>
        </p:spPr>
      </p:pic>
      <p:pic>
        <p:nvPicPr>
          <p:cNvPr id="72790" name="图片 13"/>
          <p:cNvPicPr>
            <a:picLocks noChangeAspect="1"/>
          </p:cNvPicPr>
          <p:nvPr/>
        </p:nvPicPr>
        <p:blipFill>
          <a:blip r:embed="rId33"/>
          <a:srcRect/>
          <a:stretch>
            <a:fillRect/>
          </a:stretch>
        </p:blipFill>
        <p:spPr bwMode="auto">
          <a:xfrm rot="18525811" flipH="1">
            <a:off x="7979350" y="6248053"/>
            <a:ext cx="696799" cy="167232"/>
          </a:xfrm>
          <a:prstGeom prst="rect">
            <a:avLst/>
          </a:prstGeom>
          <a:noFill/>
          <a:ln w="9525">
            <a:noFill/>
            <a:miter lim="800000"/>
            <a:headEnd/>
            <a:tailEnd/>
          </a:ln>
        </p:spPr>
      </p:pic>
      <p:pic>
        <p:nvPicPr>
          <p:cNvPr id="72791" name="图片 14"/>
          <p:cNvPicPr>
            <a:picLocks noChangeAspect="1"/>
          </p:cNvPicPr>
          <p:nvPr/>
        </p:nvPicPr>
        <p:blipFill>
          <a:blip r:embed="rId33"/>
          <a:srcRect/>
          <a:stretch>
            <a:fillRect/>
          </a:stretch>
        </p:blipFill>
        <p:spPr bwMode="auto">
          <a:xfrm rot="18389918" flipH="1">
            <a:off x="10106580" y="4720072"/>
            <a:ext cx="195104" cy="814259"/>
          </a:xfrm>
          <a:prstGeom prst="rect">
            <a:avLst/>
          </a:prstGeom>
          <a:noFill/>
          <a:ln w="9525">
            <a:noFill/>
            <a:miter lim="800000"/>
            <a:headEnd/>
            <a:tailEnd/>
          </a:ln>
        </p:spPr>
      </p:pic>
      <p:sp>
        <p:nvSpPr>
          <p:cNvPr id="16398" name="文本框 16"/>
          <p:cNvSpPr txBox="1">
            <a:spLocks noChangeArrowheads="1"/>
          </p:cNvSpPr>
          <p:nvPr/>
        </p:nvSpPr>
        <p:spPr bwMode="auto">
          <a:xfrm>
            <a:off x="3088812" y="3227309"/>
            <a:ext cx="8692076" cy="878165"/>
          </a:xfrm>
          <a:prstGeom prst="rect">
            <a:avLst/>
          </a:prstGeom>
          <a:noFill/>
          <a:ln w="9525">
            <a:noFill/>
            <a:miter lim="800000"/>
            <a:headEnd/>
            <a:tailEnd/>
          </a:ln>
        </p:spPr>
        <p:txBody>
          <a:bodyPr lIns="86016" tIns="43009" rIns="86016" bIns="43009">
            <a:spAutoFit/>
          </a:bodyPr>
          <a:lstStyle/>
          <a:p>
            <a:pPr defTabSz="860062" fontAlgn="base">
              <a:spcBef>
                <a:spcPct val="0"/>
              </a:spcBef>
              <a:spcAft>
                <a:spcPct val="0"/>
              </a:spcAft>
            </a:pPr>
            <a:r>
              <a:rPr lang="zh-CN" altLang="en-US" sz="5142" b="1" dirty="0">
                <a:solidFill>
                  <a:srgbClr val="1A93D0"/>
                </a:solidFill>
                <a:latin typeface="微软雅黑" pitchFamily="34" charset="-122"/>
                <a:ea typeface="微软雅黑" pitchFamily="34" charset="-122"/>
              </a:rPr>
              <a:t>谢 谢 您 的 观 看 ！</a:t>
            </a:r>
          </a:p>
        </p:txBody>
      </p:sp>
    </p:spTree>
    <p:extLst>
      <p:ext uri="{BB962C8B-B14F-4D97-AF65-F5344CB8AC3E}">
        <p14:creationId xmlns:p14="http://schemas.microsoft.com/office/powerpoint/2010/main" val="217933627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2731"/>
                                        </p:tgtEl>
                                        <p:attrNameLst>
                                          <p:attrName>style.visibility</p:attrName>
                                        </p:attrNameLst>
                                      </p:cBhvr>
                                      <p:to>
                                        <p:strVal val="visible"/>
                                      </p:to>
                                    </p:set>
                                    <p:animEffect transition="in" filter="wipe(up)">
                                      <p:cBhvr>
                                        <p:cTn id="7" dur="500"/>
                                        <p:tgtEl>
                                          <p:spTgt spid="72731"/>
                                        </p:tgtEl>
                                      </p:cBhvr>
                                    </p:animEffect>
                                  </p:childTnLst>
                                </p:cTn>
                              </p:par>
                            </p:childTnLst>
                          </p:cTn>
                        </p:par>
                        <p:par>
                          <p:cTn id="8" fill="hold">
                            <p:stCondLst>
                              <p:cond delay="500"/>
                            </p:stCondLst>
                            <p:childTnLst>
                              <p:par>
                                <p:cTn id="9" presetID="41" presetClass="entr" presetSubtype="0" fill="hold" nodeType="afterEffect">
                                  <p:stCondLst>
                                    <p:cond delay="0"/>
                                  </p:stCondLst>
                                  <p:iterate type="lt">
                                    <p:tmPct val="10000"/>
                                  </p:iterate>
                                  <p:childTnLst>
                                    <p:set>
                                      <p:cBhvr>
                                        <p:cTn id="10" dur="1" fill="hold">
                                          <p:stCondLst>
                                            <p:cond delay="0"/>
                                          </p:stCondLst>
                                        </p:cTn>
                                        <p:tgtEl>
                                          <p:spTgt spid="16398">
                                            <p:txEl>
                                              <p:pRg st="0" end="0"/>
                                            </p:txEl>
                                          </p:spTgt>
                                        </p:tgtEl>
                                        <p:attrNameLst>
                                          <p:attrName>style.visibility</p:attrName>
                                        </p:attrNameLst>
                                      </p:cBhvr>
                                      <p:to>
                                        <p:strVal val="visible"/>
                                      </p:to>
                                    </p:set>
                                    <p:anim calcmode="lin" valueType="num">
                                      <p:cBhvr>
                                        <p:cTn id="11" dur="500" fill="hold"/>
                                        <p:tgtEl>
                                          <p:spTgt spid="1639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6398">
                                            <p:txEl>
                                              <p:pRg st="0" end="0"/>
                                            </p:txEl>
                                          </p:spTgt>
                                        </p:tgtEl>
                                        <p:attrNameLst>
                                          <p:attrName>ppt_y</p:attrName>
                                        </p:attrNameLst>
                                      </p:cBhvr>
                                      <p:tavLst>
                                        <p:tav tm="0">
                                          <p:val>
                                            <p:strVal val="#ppt_y"/>
                                          </p:val>
                                        </p:tav>
                                        <p:tav tm="100000">
                                          <p:val>
                                            <p:strVal val="#ppt_y"/>
                                          </p:val>
                                        </p:tav>
                                      </p:tavLst>
                                    </p:anim>
                                    <p:anim calcmode="lin" valueType="num">
                                      <p:cBhvr>
                                        <p:cTn id="13" dur="500" fill="hold"/>
                                        <p:tgtEl>
                                          <p:spTgt spid="1639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639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63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26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引言</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01</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grpSp>
        <p:nvGrpSpPr>
          <p:cNvPr id="1128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1129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1132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24736919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1285"/>
                                        </p:tgtEl>
                                        <p:attrNameLst>
                                          <p:attrName>style.visibility</p:attrName>
                                        </p:attrNameLst>
                                      </p:cBhvr>
                                      <p:to>
                                        <p:strVal val="visible"/>
                                      </p:to>
                                    </p:set>
                                    <p:animEffect transition="in" filter="wipe(down)">
                                      <p:cBhvr>
                                        <p:cTn id="7" dur="500"/>
                                        <p:tgtEl>
                                          <p:spTgt spid="11285"/>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 name="TextBox 8"/>
          <p:cNvSpPr txBox="1">
            <a:spLocks noChangeArrowheads="1"/>
          </p:cNvSpPr>
          <p:nvPr/>
        </p:nvSpPr>
        <p:spPr bwMode="auto">
          <a:xfrm>
            <a:off x="1524516" y="973158"/>
            <a:ext cx="9720846" cy="4826573"/>
          </a:xfrm>
          <a:prstGeom prst="rect">
            <a:avLst/>
          </a:prstGeom>
          <a:noFill/>
          <a:ln w="9525">
            <a:noFill/>
            <a:miter lim="800000"/>
            <a:headEnd/>
            <a:tailEnd/>
          </a:ln>
        </p:spPr>
        <p:txBody>
          <a:bodyPr wrap="square" lIns="85977" tIns="42987" rIns="85977" bIns="42987">
            <a:spAutoFit/>
          </a:bodyPr>
          <a:lstStyle/>
          <a:p>
            <a:r>
              <a:rPr lang="zh-CN" altLang="zh-CN" sz="2800" dirty="0"/>
              <a:t>我们在进行了一定量的调查后发现包括我们自身在内的许多大学生都对游戏感兴趣，除了周末之外我们的</a:t>
            </a:r>
            <a:r>
              <a:rPr lang="zh-CN" altLang="zh-CN" sz="2800" dirty="0">
                <a:solidFill>
                  <a:srgbClr val="FF0000"/>
                </a:solidFill>
              </a:rPr>
              <a:t>空余时间都太过碎片化</a:t>
            </a:r>
            <a:r>
              <a:rPr lang="zh-CN" altLang="zh-CN" sz="2800" dirty="0"/>
              <a:t>，而且课后也有一定量的学习任务，不能完全用来玩游戏也更不要说去玩一些一盘就是几十分钟的游戏了。所以我们想要设计一款游戏</a:t>
            </a:r>
            <a:r>
              <a:rPr lang="zh-CN" altLang="zh-CN" sz="2800" dirty="0">
                <a:solidFill>
                  <a:srgbClr val="FF0000"/>
                </a:solidFill>
              </a:rPr>
              <a:t>时间较短但又能有一定趣味性与可玩性的游戏</a:t>
            </a:r>
            <a:r>
              <a:rPr lang="zh-CN" altLang="zh-CN" sz="2800" dirty="0"/>
              <a:t>，而目前市面上比较流行的游戏有生存类的、休闲类的、战略养成类的等等。反倒是过去较火的</a:t>
            </a:r>
            <a:r>
              <a:rPr lang="zh-CN" altLang="zh-CN" sz="2800" dirty="0">
                <a:solidFill>
                  <a:srgbClr val="FF0000"/>
                </a:solidFill>
              </a:rPr>
              <a:t>横版闯关游戏有些少见</a:t>
            </a:r>
            <a:r>
              <a:rPr lang="zh-CN" altLang="zh-CN" sz="2800" dirty="0"/>
              <a:t>，因此我们想要为喜欢这类游戏但又没有较多娱乐时间的人们做一款游戏。同时前段时间《工作细胞》这部动漫大火，吸引了大量的粉丝，我们以这部动漫作为游戏背景也能吸引一部分这个动漫的粉丝。</a:t>
            </a:r>
          </a:p>
        </p:txBody>
      </p:sp>
      <p:sp>
        <p:nvSpPr>
          <p:cNvPr id="8" name="圆角矩形 14"/>
          <p:cNvSpPr/>
          <p:nvPr/>
        </p:nvSpPr>
        <p:spPr>
          <a:xfrm>
            <a:off x="46336" y="118139"/>
            <a:ext cx="231000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1.1  </a:t>
            </a:r>
            <a:r>
              <a:rPr lang="zh-CN" altLang="en-US" sz="2400" b="1" dirty="0">
                <a:solidFill>
                  <a:prstClr val="white"/>
                </a:solidFill>
                <a:latin typeface="微软雅黑" pitchFamily="34" charset="-122"/>
                <a:ea typeface="微软雅黑" pitchFamily="34" charset="-122"/>
              </a:rPr>
              <a:t>编写目的</a:t>
            </a:r>
          </a:p>
        </p:txBody>
      </p:sp>
    </p:spTree>
    <p:extLst>
      <p:ext uri="{BB962C8B-B14F-4D97-AF65-F5344CB8AC3E}">
        <p14:creationId xmlns:p14="http://schemas.microsoft.com/office/powerpoint/2010/main" val="1828040191"/>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8"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grpSp>
        <p:nvGrpSpPr>
          <p:cNvPr id="59" name="组合 58"/>
          <p:cNvGrpSpPr/>
          <p:nvPr/>
        </p:nvGrpSpPr>
        <p:grpSpPr>
          <a:xfrm>
            <a:off x="562294" y="1545123"/>
            <a:ext cx="904156" cy="904377"/>
            <a:chOff x="6409426" y="2394908"/>
            <a:chExt cx="962086" cy="962084"/>
          </a:xfrm>
          <a:solidFill>
            <a:schemeClr val="accent1"/>
          </a:solidFill>
        </p:grpSpPr>
        <p:sp>
          <p:nvSpPr>
            <p:cNvPr id="60" name="椭圆 59"/>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61" name="TextBox 60"/>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1</a:t>
              </a:r>
              <a:endParaRPr lang="zh-CN" altLang="en-US" sz="4400" dirty="0">
                <a:latin typeface="宋体" panose="02010600030101010101" pitchFamily="2" charset="-122"/>
                <a:ea typeface="宋体" panose="02010600030101010101" pitchFamily="2" charset="-122"/>
              </a:endParaRPr>
            </a:p>
          </p:txBody>
        </p:sp>
      </p:grpSp>
      <p:sp>
        <p:nvSpPr>
          <p:cNvPr id="52" name="TextBox 51"/>
          <p:cNvSpPr txBox="1">
            <a:spLocks noChangeArrowheads="1"/>
          </p:cNvSpPr>
          <p:nvPr/>
        </p:nvSpPr>
        <p:spPr bwMode="auto">
          <a:xfrm>
            <a:off x="1753115" y="2921842"/>
            <a:ext cx="9300537" cy="640811"/>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项目提出者：</a:t>
            </a:r>
            <a:r>
              <a:rPr lang="zh-CN" altLang="zh-CN" sz="2400" dirty="0"/>
              <a:t>组长孙文韬提出，组员沈路通和韩旭修改</a:t>
            </a:r>
            <a:endParaRPr lang="zh-CN" altLang="en-US" sz="2400" dirty="0">
              <a:solidFill>
                <a:srgbClr val="262626"/>
              </a:solidFill>
              <a:latin typeface="微软雅黑" pitchFamily="34" charset="-122"/>
              <a:ea typeface="微软雅黑" pitchFamily="34" charset="-122"/>
            </a:endParaRPr>
          </a:p>
        </p:txBody>
      </p:sp>
      <p:sp>
        <p:nvSpPr>
          <p:cNvPr id="73" name="TextBox 72"/>
          <p:cNvSpPr txBox="1">
            <a:spLocks noChangeArrowheads="1"/>
          </p:cNvSpPr>
          <p:nvPr/>
        </p:nvSpPr>
        <p:spPr bwMode="auto">
          <a:xfrm>
            <a:off x="1753116" y="4231318"/>
            <a:ext cx="9300537" cy="1194809"/>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用户：</a:t>
            </a:r>
            <a:r>
              <a:rPr lang="zh-CN" altLang="zh-CN" sz="2400" dirty="0"/>
              <a:t>忙于学习任务，没有充足时间玩大型游戏的人群，主要以大学生为主</a:t>
            </a:r>
            <a:r>
              <a:rPr lang="zh-CN" altLang="en-US" sz="2400" dirty="0"/>
              <a:t>。</a:t>
            </a:r>
            <a:endParaRPr lang="zh-CN" altLang="en-US" sz="2400" dirty="0">
              <a:solidFill>
                <a:srgbClr val="262626"/>
              </a:solidFill>
              <a:latin typeface="微软雅黑" pitchFamily="34" charset="-122"/>
              <a:ea typeface="微软雅黑" pitchFamily="34" charset="-122"/>
            </a:endParaRPr>
          </a:p>
        </p:txBody>
      </p:sp>
      <p:sp>
        <p:nvSpPr>
          <p:cNvPr id="77" name="TextBox 76"/>
          <p:cNvSpPr txBox="1">
            <a:spLocks noChangeArrowheads="1"/>
          </p:cNvSpPr>
          <p:nvPr/>
        </p:nvSpPr>
        <p:spPr bwMode="auto">
          <a:xfrm>
            <a:off x="1733808" y="5546898"/>
            <a:ext cx="9887899" cy="825477"/>
          </a:xfrm>
          <a:prstGeom prst="rect">
            <a:avLst/>
          </a:prstGeom>
          <a:noFill/>
          <a:ln w="9525">
            <a:noFill/>
            <a:miter lim="800000"/>
            <a:headEnd/>
            <a:tailEnd/>
          </a:ln>
        </p:spPr>
        <p:txBody>
          <a:bodyPr wrap="square" lIns="85977" tIns="42987" rIns="85977" bIns="42987">
            <a:spAutoFit/>
          </a:bodyPr>
          <a:lstStyle/>
          <a:p>
            <a:r>
              <a:rPr lang="zh-CN" altLang="zh-CN" sz="2400" b="1" dirty="0">
                <a:latin typeface="微软雅黑" panose="020B0503020204020204" pitchFamily="34" charset="-122"/>
                <a:ea typeface="微软雅黑" panose="020B0503020204020204" pitchFamily="34" charset="-122"/>
              </a:rPr>
              <a:t>实现该软件的计算站或计算机网络：</a:t>
            </a:r>
            <a:r>
              <a:rPr lang="zh-CN" altLang="zh-CN" sz="2400" dirty="0"/>
              <a:t>在阿里云上租用服务器并建设一个网站，将软件放在该网站上使用。</a:t>
            </a:r>
          </a:p>
        </p:txBody>
      </p:sp>
      <p:grpSp>
        <p:nvGrpSpPr>
          <p:cNvPr id="87" name="组合 86"/>
          <p:cNvGrpSpPr/>
          <p:nvPr/>
        </p:nvGrpSpPr>
        <p:grpSpPr>
          <a:xfrm>
            <a:off x="544774" y="2790060"/>
            <a:ext cx="904156" cy="904377"/>
            <a:chOff x="6409426" y="2394908"/>
            <a:chExt cx="962086" cy="962084"/>
          </a:xfrm>
          <a:solidFill>
            <a:schemeClr val="accent1"/>
          </a:solidFill>
        </p:grpSpPr>
        <p:sp>
          <p:nvSpPr>
            <p:cNvPr id="88" name="椭圆 87"/>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89" name="TextBox 88"/>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2</a:t>
              </a:r>
              <a:endParaRPr lang="zh-CN" altLang="en-US" sz="4400" dirty="0">
                <a:latin typeface="宋体" panose="02010600030101010101" pitchFamily="2" charset="-122"/>
                <a:ea typeface="宋体" panose="02010600030101010101" pitchFamily="2" charset="-122"/>
              </a:endParaRPr>
            </a:p>
          </p:txBody>
        </p:sp>
      </p:grpSp>
      <p:grpSp>
        <p:nvGrpSpPr>
          <p:cNvPr id="90" name="组合 89"/>
          <p:cNvGrpSpPr/>
          <p:nvPr/>
        </p:nvGrpSpPr>
        <p:grpSpPr>
          <a:xfrm>
            <a:off x="562294" y="4099536"/>
            <a:ext cx="904156" cy="904377"/>
            <a:chOff x="6409426" y="2394908"/>
            <a:chExt cx="962086" cy="962084"/>
          </a:xfrm>
          <a:solidFill>
            <a:schemeClr val="accent1"/>
          </a:solidFill>
        </p:grpSpPr>
        <p:sp>
          <p:nvSpPr>
            <p:cNvPr id="91" name="椭圆 90"/>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92" name="TextBox 91"/>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3</a:t>
              </a:r>
              <a:endParaRPr lang="zh-CN" altLang="en-US" sz="4400" dirty="0">
                <a:latin typeface="宋体" panose="02010600030101010101" pitchFamily="2" charset="-122"/>
                <a:ea typeface="宋体" panose="02010600030101010101" pitchFamily="2" charset="-122"/>
              </a:endParaRPr>
            </a:p>
          </p:txBody>
        </p:sp>
      </p:grpSp>
      <p:grpSp>
        <p:nvGrpSpPr>
          <p:cNvPr id="93" name="组合 92"/>
          <p:cNvGrpSpPr/>
          <p:nvPr/>
        </p:nvGrpSpPr>
        <p:grpSpPr>
          <a:xfrm>
            <a:off x="546585" y="5374862"/>
            <a:ext cx="904156" cy="904377"/>
            <a:chOff x="6409426" y="2394908"/>
            <a:chExt cx="962086" cy="962084"/>
          </a:xfrm>
          <a:solidFill>
            <a:schemeClr val="accent1"/>
          </a:solidFill>
        </p:grpSpPr>
        <p:sp>
          <p:nvSpPr>
            <p:cNvPr id="94" name="椭圆 93"/>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95" name="TextBox 94"/>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4</a:t>
              </a:r>
              <a:endParaRPr lang="zh-CN" altLang="en-US" sz="4400" dirty="0">
                <a:latin typeface="宋体" panose="02010600030101010101" pitchFamily="2" charset="-122"/>
                <a:ea typeface="宋体" panose="02010600030101010101" pitchFamily="2" charset="-122"/>
              </a:endParaRPr>
            </a:p>
          </p:txBody>
        </p:sp>
      </p:grpSp>
      <p:sp>
        <p:nvSpPr>
          <p:cNvPr id="98" name="圆角矩形 14"/>
          <p:cNvSpPr/>
          <p:nvPr/>
        </p:nvSpPr>
        <p:spPr>
          <a:xfrm>
            <a:off x="46336" y="118139"/>
            <a:ext cx="168747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1.2  </a:t>
            </a:r>
            <a:r>
              <a:rPr lang="zh-CN" altLang="en-US" sz="2400" b="1" dirty="0">
                <a:solidFill>
                  <a:prstClr val="white"/>
                </a:solidFill>
                <a:latin typeface="微软雅黑" pitchFamily="34" charset="-122"/>
                <a:ea typeface="微软雅黑" pitchFamily="34" charset="-122"/>
              </a:rPr>
              <a:t>背景</a:t>
            </a:r>
          </a:p>
        </p:txBody>
      </p:sp>
      <p:sp>
        <p:nvSpPr>
          <p:cNvPr id="22" name="TextBox 21"/>
          <p:cNvSpPr txBox="1">
            <a:spLocks noChangeArrowheads="1"/>
          </p:cNvSpPr>
          <p:nvPr/>
        </p:nvSpPr>
        <p:spPr bwMode="auto">
          <a:xfrm>
            <a:off x="1753116" y="1676905"/>
            <a:ext cx="5971183" cy="640811"/>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项目名称：</a:t>
            </a:r>
            <a:r>
              <a:rPr lang="zh-CN" altLang="en-US" sz="2400" dirty="0">
                <a:solidFill>
                  <a:srgbClr val="262626"/>
                </a:solidFill>
                <a:latin typeface="微软雅黑" pitchFamily="34" charset="-122"/>
                <a:ea typeface="微软雅黑" pitchFamily="34" charset="-122"/>
              </a:rPr>
              <a:t>血小板的人体冒险</a:t>
            </a:r>
          </a:p>
        </p:txBody>
      </p:sp>
    </p:spTree>
    <p:extLst>
      <p:ext uri="{BB962C8B-B14F-4D97-AF65-F5344CB8AC3E}">
        <p14:creationId xmlns:p14="http://schemas.microsoft.com/office/powerpoint/2010/main" val="3403171440"/>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wipe(left)">
                                      <p:cBhvr>
                                        <p:cTn id="12" dur="500"/>
                                        <p:tgtEl>
                                          <p:spTgt spid="7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left)">
                                      <p:cBhvr>
                                        <p:cTn id="15" dur="500"/>
                                        <p:tgtEl>
                                          <p:spTgt spid="5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7"/>
                                        </p:tgtEl>
                                        <p:attrNameLst>
                                          <p:attrName>style.visibility</p:attrName>
                                        </p:attrNameLst>
                                      </p:cBhvr>
                                      <p:to>
                                        <p:strVal val="visible"/>
                                      </p:to>
                                    </p:set>
                                    <p:animEffect transition="in" filter="wipe(left)">
                                      <p:cBhvr>
                                        <p:cTn id="18" dur="500"/>
                                        <p:tgtEl>
                                          <p:spTgt spid="77"/>
                                        </p:tgtEl>
                                      </p:cBhvr>
                                    </p:animEffect>
                                  </p:childTnLst>
                                </p:cTn>
                              </p:par>
                              <p:par>
                                <p:cTn id="19" presetID="21" presetClass="entr" presetSubtype="1" fill="hold" nodeType="withEffect">
                                  <p:stCondLst>
                                    <p:cond delay="0"/>
                                  </p:stCondLst>
                                  <p:childTnLst>
                                    <p:set>
                                      <p:cBhvr>
                                        <p:cTn id="20" dur="1" fill="hold">
                                          <p:stCondLst>
                                            <p:cond delay="0"/>
                                          </p:stCondLst>
                                        </p:cTn>
                                        <p:tgtEl>
                                          <p:spTgt spid="87"/>
                                        </p:tgtEl>
                                        <p:attrNameLst>
                                          <p:attrName>style.visibility</p:attrName>
                                        </p:attrNameLst>
                                      </p:cBhvr>
                                      <p:to>
                                        <p:strVal val="visible"/>
                                      </p:to>
                                    </p:set>
                                    <p:animEffect transition="in" filter="wheel(1)">
                                      <p:cBhvr>
                                        <p:cTn id="21" dur="500"/>
                                        <p:tgtEl>
                                          <p:spTgt spid="87"/>
                                        </p:tgtEl>
                                      </p:cBhvr>
                                    </p:animEffect>
                                  </p:childTnLst>
                                </p:cTn>
                              </p:par>
                              <p:par>
                                <p:cTn id="22" presetID="21" presetClass="entr" presetSubtype="1" fill="hold" nodeType="with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wheel(1)">
                                      <p:cBhvr>
                                        <p:cTn id="24" dur="500"/>
                                        <p:tgtEl>
                                          <p:spTgt spid="59"/>
                                        </p:tgtEl>
                                      </p:cBhvr>
                                    </p:animEffect>
                                  </p:childTnLst>
                                </p:cTn>
                              </p:par>
                              <p:par>
                                <p:cTn id="25" presetID="21" presetClass="entr" presetSubtype="1" fill="hold" nodeType="withEffect">
                                  <p:stCondLst>
                                    <p:cond delay="0"/>
                                  </p:stCondLst>
                                  <p:childTnLst>
                                    <p:set>
                                      <p:cBhvr>
                                        <p:cTn id="26" dur="1" fill="hold">
                                          <p:stCondLst>
                                            <p:cond delay="0"/>
                                          </p:stCondLst>
                                        </p:cTn>
                                        <p:tgtEl>
                                          <p:spTgt spid="90"/>
                                        </p:tgtEl>
                                        <p:attrNameLst>
                                          <p:attrName>style.visibility</p:attrName>
                                        </p:attrNameLst>
                                      </p:cBhvr>
                                      <p:to>
                                        <p:strVal val="visible"/>
                                      </p:to>
                                    </p:set>
                                    <p:animEffect transition="in" filter="wheel(1)">
                                      <p:cBhvr>
                                        <p:cTn id="27" dur="500"/>
                                        <p:tgtEl>
                                          <p:spTgt spid="90"/>
                                        </p:tgtEl>
                                      </p:cBhvr>
                                    </p:animEffect>
                                  </p:childTnLst>
                                </p:cTn>
                              </p:par>
                              <p:par>
                                <p:cTn id="28" presetID="21" presetClass="entr" presetSubtype="1" fill="hold" nodeType="withEffect">
                                  <p:stCondLst>
                                    <p:cond delay="0"/>
                                  </p:stCondLst>
                                  <p:childTnLst>
                                    <p:set>
                                      <p:cBhvr>
                                        <p:cTn id="29" dur="1" fill="hold">
                                          <p:stCondLst>
                                            <p:cond delay="0"/>
                                          </p:stCondLst>
                                        </p:cTn>
                                        <p:tgtEl>
                                          <p:spTgt spid="93"/>
                                        </p:tgtEl>
                                        <p:attrNameLst>
                                          <p:attrName>style.visibility</p:attrName>
                                        </p:attrNameLst>
                                      </p:cBhvr>
                                      <p:to>
                                        <p:strVal val="visible"/>
                                      </p:to>
                                    </p:set>
                                    <p:animEffect transition="in" filter="wheel(1)">
                                      <p:cBhvr>
                                        <p:cTn id="30" dur="500"/>
                                        <p:tgtEl>
                                          <p:spTgt spid="93"/>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left)">
                                      <p:cBhvr>
                                        <p:cTn id="3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73" grpId="0"/>
      <p:bldP spid="77" grpId="0"/>
      <p:bldP spid="98" grpId="0" animBg="1"/>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8"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8" name="圆角矩形 14"/>
          <p:cNvSpPr/>
          <p:nvPr/>
        </p:nvSpPr>
        <p:spPr>
          <a:xfrm>
            <a:off x="46337" y="118139"/>
            <a:ext cx="187038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1.3  </a:t>
            </a:r>
            <a:r>
              <a:rPr lang="zh-CN" altLang="en-US" sz="2400" b="1" dirty="0">
                <a:solidFill>
                  <a:prstClr val="white"/>
                </a:solidFill>
                <a:latin typeface="微软雅黑" pitchFamily="34" charset="-122"/>
                <a:ea typeface="微软雅黑" pitchFamily="34" charset="-122"/>
              </a:rPr>
              <a:t>定义</a:t>
            </a:r>
          </a:p>
        </p:txBody>
      </p:sp>
      <p:sp>
        <p:nvSpPr>
          <p:cNvPr id="22" name="TextBox 21"/>
          <p:cNvSpPr txBox="1">
            <a:spLocks noChangeArrowheads="1"/>
          </p:cNvSpPr>
          <p:nvPr/>
        </p:nvSpPr>
        <p:spPr bwMode="auto">
          <a:xfrm>
            <a:off x="504608" y="885597"/>
            <a:ext cx="11030900" cy="5257460"/>
          </a:xfrm>
          <a:prstGeom prst="rect">
            <a:avLst/>
          </a:prstGeom>
          <a:noFill/>
          <a:ln w="9525">
            <a:noFill/>
            <a:miter lim="800000"/>
            <a:headEnd/>
            <a:tailEnd/>
          </a:ln>
        </p:spPr>
        <p:txBody>
          <a:bodyPr wrap="square" lIns="85977" tIns="42987" rIns="85977" bIns="42987">
            <a:spAutoFit/>
          </a:bodyPr>
          <a:lstStyle/>
          <a:p>
            <a:r>
              <a:rPr lang="en-US" altLang="zh-CN" sz="2400" dirty="0"/>
              <a:t>1.</a:t>
            </a:r>
            <a:r>
              <a:rPr lang="en-US" altLang="zh-CN" sz="2400" dirty="0">
                <a:solidFill>
                  <a:srgbClr val="FF0000"/>
                </a:solidFill>
              </a:rPr>
              <a:t>HTML5</a:t>
            </a:r>
            <a:r>
              <a:rPr lang="zh-CN" altLang="zh-CN" sz="2400" dirty="0"/>
              <a:t>：万维网的核心语言、标准通用标记语言下的一个应用超文本标记语言（</a:t>
            </a:r>
            <a:r>
              <a:rPr lang="en-US" altLang="zh-CN" sz="2400" dirty="0"/>
              <a:t>HTML</a:t>
            </a:r>
            <a:r>
              <a:rPr lang="zh-CN" altLang="zh-CN" sz="2400" dirty="0"/>
              <a:t>）的第五次重大修改。</a:t>
            </a:r>
            <a:endParaRPr lang="en-US" altLang="zh-CN" sz="2400" dirty="0"/>
          </a:p>
          <a:p>
            <a:endParaRPr lang="zh-CN" altLang="zh-CN" sz="2400" dirty="0"/>
          </a:p>
          <a:p>
            <a:r>
              <a:rPr lang="en-US" altLang="zh-CN" sz="2400" dirty="0"/>
              <a:t>2.</a:t>
            </a:r>
            <a:r>
              <a:rPr lang="en-US" altLang="zh-CN" sz="2400" dirty="0">
                <a:solidFill>
                  <a:srgbClr val="FF0000"/>
                </a:solidFill>
              </a:rPr>
              <a:t>Cocos</a:t>
            </a:r>
            <a:r>
              <a:rPr lang="zh-CN" altLang="zh-CN" sz="2400" dirty="0"/>
              <a:t>：</a:t>
            </a:r>
            <a:r>
              <a:rPr lang="en-US" altLang="zh-CN" sz="2400" dirty="0"/>
              <a:t>Cocos</a:t>
            </a:r>
            <a:r>
              <a:rPr lang="zh-CN" altLang="zh-CN" sz="2400" dirty="0"/>
              <a:t>是由触控科技推出的游戏开发一站式解决方案，包含了从新建立项、游戏制作、到 打包上线的全套流程。开发者可以通过</a:t>
            </a:r>
            <a:r>
              <a:rPr lang="en-US" altLang="zh-CN" sz="2400" dirty="0"/>
              <a:t>Cocos</a:t>
            </a:r>
            <a:r>
              <a:rPr lang="zh-CN" altLang="zh-CN" sz="2400" dirty="0"/>
              <a:t>快速生成代码、编辑资源和动画，最终输出适合于多个平台的游戏产品</a:t>
            </a:r>
            <a:endParaRPr lang="en-US" altLang="zh-CN" sz="2400" dirty="0"/>
          </a:p>
          <a:p>
            <a:endParaRPr lang="zh-CN" altLang="zh-CN" sz="2400" dirty="0"/>
          </a:p>
          <a:p>
            <a:r>
              <a:rPr lang="en-US" altLang="zh-CN" sz="2400" dirty="0"/>
              <a:t>3.</a:t>
            </a:r>
            <a:r>
              <a:rPr lang="en-US" altLang="zh-CN" sz="2400" dirty="0">
                <a:solidFill>
                  <a:srgbClr val="FF0000"/>
                </a:solidFill>
              </a:rPr>
              <a:t>Python</a:t>
            </a:r>
            <a:r>
              <a:rPr lang="zh-CN" altLang="zh-CN" sz="2400" dirty="0"/>
              <a:t>：</a:t>
            </a:r>
            <a:r>
              <a:rPr lang="en-US" altLang="zh-CN" sz="2400" dirty="0"/>
              <a:t>Python</a:t>
            </a:r>
            <a:r>
              <a:rPr lang="zh-CN" altLang="zh-CN" sz="2400" dirty="0"/>
              <a:t>是一种计算机程序设计语言。是一种动态的、面向对象的脚本语言，最初被设计用于编写自动化脚本</a:t>
            </a:r>
            <a:r>
              <a:rPr lang="en-US" altLang="zh-CN" sz="2400" dirty="0"/>
              <a:t>(shell)</a:t>
            </a:r>
            <a:r>
              <a:rPr lang="zh-CN" altLang="zh-CN" sz="2400" dirty="0"/>
              <a:t>，随着版本的不断更新和语言新功能的添加，越来越多被用于独立的、大型项目的开发。</a:t>
            </a:r>
            <a:endParaRPr lang="en-US" altLang="zh-CN" sz="2400" dirty="0"/>
          </a:p>
          <a:p>
            <a:endParaRPr lang="zh-CN" altLang="zh-CN" sz="2400" dirty="0"/>
          </a:p>
          <a:p>
            <a:r>
              <a:rPr lang="en-US" altLang="zh-CN" sz="2400" dirty="0"/>
              <a:t>4.</a:t>
            </a:r>
            <a:r>
              <a:rPr lang="en-US" altLang="zh-CN" sz="2400" dirty="0">
                <a:solidFill>
                  <a:srgbClr val="FF0000"/>
                </a:solidFill>
              </a:rPr>
              <a:t>Unity3D</a:t>
            </a:r>
            <a:r>
              <a:rPr lang="zh-CN" altLang="zh-CN" sz="2400" dirty="0"/>
              <a:t>：</a:t>
            </a:r>
            <a:r>
              <a:rPr lang="en-US" altLang="zh-CN" sz="2400" dirty="0"/>
              <a:t>Unity3D</a:t>
            </a:r>
            <a:r>
              <a:rPr lang="zh-CN" altLang="zh-CN" sz="2400" dirty="0"/>
              <a:t>是由</a:t>
            </a:r>
            <a:r>
              <a:rPr lang="en-US" altLang="zh-CN" sz="2400" dirty="0"/>
              <a:t>Unity Technologies</a:t>
            </a:r>
            <a:r>
              <a:rPr lang="zh-CN" altLang="zh-CN" sz="2400" dirty="0"/>
              <a:t>开发的一个让玩家轻松创建诸如三维视频游戏、建筑可视化、实时三维动画等类型互动内容的多平台的综合型游戏开发工具，是一个全面整合的专业游戏引擎。</a:t>
            </a:r>
          </a:p>
        </p:txBody>
      </p:sp>
    </p:spTree>
    <p:extLst>
      <p:ext uri="{BB962C8B-B14F-4D97-AF65-F5344CB8AC3E}">
        <p14:creationId xmlns:p14="http://schemas.microsoft.com/office/powerpoint/2010/main" val="2808833033"/>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2529"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可行性研究的前提</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02</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a:solidFill>
                  <a:srgbClr val="990000"/>
                </a:solidFill>
                <a:latin typeface="宋体" charset="-122"/>
                <a:ea typeface="宋体" charset="-122"/>
              </a:rPr>
              <a:t>［   ］</a:t>
            </a:r>
          </a:p>
        </p:txBody>
      </p:sp>
      <p:grpSp>
        <p:nvGrpSpPr>
          <p:cNvPr id="22549"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22560"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22589"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294434767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485449"/>
                                        </p:tgtEl>
                                        <p:attrNameLst>
                                          <p:attrName>style.visibility</p:attrName>
                                        </p:attrNameLst>
                                      </p:cBhvr>
                                      <p:to>
                                        <p:strVal val="visible"/>
                                      </p:to>
                                    </p:set>
                                    <p:anim calcmode="lin" valueType="num">
                                      <p:cBhvr>
                                        <p:cTn id="7" dur="500" fill="hold"/>
                                        <p:tgtEl>
                                          <p:spTgt spid="485449"/>
                                        </p:tgtEl>
                                        <p:attrNameLst>
                                          <p:attrName>ppt_w</p:attrName>
                                        </p:attrNameLst>
                                      </p:cBhvr>
                                      <p:tavLst>
                                        <p:tav tm="0">
                                          <p:val>
                                            <p:fltVal val="0"/>
                                          </p:val>
                                        </p:tav>
                                        <p:tav tm="100000">
                                          <p:val>
                                            <p:strVal val="#ppt_w"/>
                                          </p:val>
                                        </p:tav>
                                      </p:tavLst>
                                    </p:anim>
                                    <p:anim calcmode="lin" valueType="num">
                                      <p:cBhvr>
                                        <p:cTn id="8" dur="500" fill="hold"/>
                                        <p:tgtEl>
                                          <p:spTgt spid="485449"/>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22549"/>
                                        </p:tgtEl>
                                        <p:attrNameLst>
                                          <p:attrName>style.visibility</p:attrName>
                                        </p:attrNameLst>
                                      </p:cBhvr>
                                      <p:to>
                                        <p:strVal val="visible"/>
                                      </p:to>
                                    </p:set>
                                    <p:animEffect transition="in" filter="wipe(down)">
                                      <p:cBhvr>
                                        <p:cTn id="12" dur="500"/>
                                        <p:tgtEl>
                                          <p:spTgt spid="22549"/>
                                        </p:tgtEl>
                                      </p:cBhvr>
                                    </p:animEffect>
                                  </p:childTnLst>
                                </p:cTn>
                              </p:par>
                              <p:par>
                                <p:cTn id="13" presetID="23" presetClass="entr" presetSubtype="16" fill="hold" grpId="0" nodeType="withEffect">
                                  <p:stCondLst>
                                    <p:cond delay="1500"/>
                                  </p:stCondLst>
                                  <p:childTnLst>
                                    <p:set>
                                      <p:cBhvr>
                                        <p:cTn id="14" dur="1" fill="hold">
                                          <p:stCondLst>
                                            <p:cond delay="0"/>
                                          </p:stCondLst>
                                        </p:cTn>
                                        <p:tgtEl>
                                          <p:spTgt spid="485448"/>
                                        </p:tgtEl>
                                        <p:attrNameLst>
                                          <p:attrName>style.visibility</p:attrName>
                                        </p:attrNameLst>
                                      </p:cBhvr>
                                      <p:to>
                                        <p:strVal val="visible"/>
                                      </p:to>
                                    </p:set>
                                    <p:anim calcmode="lin" valueType="num">
                                      <p:cBhvr>
                                        <p:cTn id="15" dur="500" fill="hold"/>
                                        <p:tgtEl>
                                          <p:spTgt spid="485448"/>
                                        </p:tgtEl>
                                        <p:attrNameLst>
                                          <p:attrName>ppt_w</p:attrName>
                                        </p:attrNameLst>
                                      </p:cBhvr>
                                      <p:tavLst>
                                        <p:tav tm="0">
                                          <p:val>
                                            <p:fltVal val="0"/>
                                          </p:val>
                                        </p:tav>
                                        <p:tav tm="100000">
                                          <p:val>
                                            <p:strVal val="#ppt_w"/>
                                          </p:val>
                                        </p:tav>
                                      </p:tavLst>
                                    </p:anim>
                                    <p:anim calcmode="lin" valueType="num">
                                      <p:cBhvr>
                                        <p:cTn id="16" dur="500" fill="hold"/>
                                        <p:tgtEl>
                                          <p:spTgt spid="485448"/>
                                        </p:tgtEl>
                                        <p:attrNameLst>
                                          <p:attrName>ppt_h</p:attrName>
                                        </p:attrNameLst>
                                      </p:cBhvr>
                                      <p:tavLst>
                                        <p:tav tm="0">
                                          <p:val>
                                            <p:fltVal val="0"/>
                                          </p:val>
                                        </p:tav>
                                        <p:tav tm="100000">
                                          <p:val>
                                            <p:strVal val="#ppt_h"/>
                                          </p:val>
                                        </p:tav>
                                      </p:tavLst>
                                    </p:anim>
                                  </p:childTnLst>
                                </p:cTn>
                              </p:par>
                              <p:par>
                                <p:cTn id="17" presetID="12" presetClass="entr" presetSubtype="2" fill="hold" grpId="0" nodeType="withEffect">
                                  <p:stCondLst>
                                    <p:cond delay="1900"/>
                                  </p:stCondLst>
                                  <p:childTnLst>
                                    <p:set>
                                      <p:cBhvr>
                                        <p:cTn id="18" dur="1" fill="hold">
                                          <p:stCondLst>
                                            <p:cond delay="0"/>
                                          </p:stCondLst>
                                        </p:cTn>
                                        <p:tgtEl>
                                          <p:spTgt spid="485447"/>
                                        </p:tgtEl>
                                        <p:attrNameLst>
                                          <p:attrName>style.visibility</p:attrName>
                                        </p:attrNameLst>
                                      </p:cBhvr>
                                      <p:to>
                                        <p:strVal val="visible"/>
                                      </p:to>
                                    </p:set>
                                    <p:animEffect transition="in" filter="slide(fromRight)">
                                      <p:cBhvr>
                                        <p:cTn id="19"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230270" y="98392"/>
            <a:ext cx="1747999"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2.1  </a:t>
            </a:r>
            <a:r>
              <a:rPr lang="zh-CN" altLang="en-US" sz="2400" b="1" dirty="0">
                <a:solidFill>
                  <a:prstClr val="white"/>
                </a:solidFill>
                <a:latin typeface="微软雅黑" pitchFamily="34" charset="-122"/>
                <a:ea typeface="微软雅黑" pitchFamily="34" charset="-122"/>
              </a:rPr>
              <a:t>要求</a:t>
            </a:r>
          </a:p>
        </p:txBody>
      </p:sp>
      <p:sp>
        <p:nvSpPr>
          <p:cNvPr id="7" name="TextBox 6"/>
          <p:cNvSpPr txBox="1"/>
          <p:nvPr/>
        </p:nvSpPr>
        <p:spPr>
          <a:xfrm>
            <a:off x="230270" y="1111028"/>
            <a:ext cx="8603012" cy="3108543"/>
          </a:xfrm>
          <a:prstGeom prst="rect">
            <a:avLst/>
          </a:prstGeom>
          <a:noFill/>
        </p:spPr>
        <p:txBody>
          <a:bodyPr wrap="square">
            <a:spAutoFit/>
          </a:bodyPr>
          <a:lstStyle/>
          <a:p>
            <a:r>
              <a:rPr lang="zh-CN" altLang="zh-CN" sz="2800" dirty="0">
                <a:solidFill>
                  <a:srgbClr val="FF0000"/>
                </a:solidFill>
              </a:rPr>
              <a:t>背景</a:t>
            </a:r>
            <a:r>
              <a:rPr lang="zh-CN" altLang="zh-CN" sz="2800" dirty="0"/>
              <a:t>方面：进入游戏时有开场动画，游戏内不同情况下会有不同的音效，游戏内有多种不同的怪物。</a:t>
            </a:r>
            <a:endParaRPr lang="en-US" altLang="zh-CN" sz="2800" dirty="0"/>
          </a:p>
          <a:p>
            <a:endParaRPr lang="en-US" altLang="zh-CN" sz="2800" dirty="0"/>
          </a:p>
          <a:p>
            <a:endParaRPr lang="zh-CN" altLang="zh-CN" sz="2800" dirty="0"/>
          </a:p>
          <a:p>
            <a:r>
              <a:rPr lang="zh-CN" altLang="zh-CN" sz="2800" dirty="0">
                <a:solidFill>
                  <a:srgbClr val="FF0000"/>
                </a:solidFill>
              </a:rPr>
              <a:t>功能</a:t>
            </a:r>
            <a:r>
              <a:rPr lang="zh-CN" altLang="zh-CN" sz="2800" dirty="0"/>
              <a:t>方面：玩家能够控制角色的移动。游戏可以有多个存档，玩家进入游戏时可以任意选择存档。</a:t>
            </a:r>
          </a:p>
          <a:p>
            <a:endParaRPr lang="en-US" altLang="zh-CN" sz="2800" dirty="0"/>
          </a:p>
        </p:txBody>
      </p:sp>
    </p:spTree>
    <p:extLst>
      <p:ext uri="{BB962C8B-B14F-4D97-AF65-F5344CB8AC3E}">
        <p14:creationId xmlns:p14="http://schemas.microsoft.com/office/powerpoint/2010/main" val="309749341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7" name="TextBox 6"/>
          <p:cNvSpPr txBox="1"/>
          <p:nvPr/>
        </p:nvSpPr>
        <p:spPr>
          <a:xfrm>
            <a:off x="230270" y="1111028"/>
            <a:ext cx="5291300" cy="954107"/>
          </a:xfrm>
          <a:prstGeom prst="rect">
            <a:avLst/>
          </a:prstGeom>
          <a:noFill/>
        </p:spPr>
        <p:txBody>
          <a:bodyPr wrap="square">
            <a:spAutoFit/>
          </a:bodyPr>
          <a:lstStyle/>
          <a:p>
            <a:r>
              <a:rPr lang="zh-CN" altLang="zh-CN" sz="2800" dirty="0"/>
              <a:t>。</a:t>
            </a:r>
          </a:p>
          <a:p>
            <a:endParaRPr lang="en-US" altLang="zh-CN" sz="2800" dirty="0"/>
          </a:p>
        </p:txBody>
      </p:sp>
      <p:sp>
        <p:nvSpPr>
          <p:cNvPr id="9" name="TextBox 8"/>
          <p:cNvSpPr txBox="1"/>
          <p:nvPr/>
        </p:nvSpPr>
        <p:spPr>
          <a:xfrm>
            <a:off x="714682" y="564076"/>
            <a:ext cx="2161238" cy="523220"/>
          </a:xfrm>
          <a:prstGeom prst="rect">
            <a:avLst/>
          </a:prstGeom>
          <a:noFill/>
        </p:spPr>
        <p:txBody>
          <a:bodyPr wrap="square">
            <a:spAutoFit/>
          </a:bodyPr>
          <a:lstStyle/>
          <a:p>
            <a:r>
              <a:rPr lang="zh-CN" altLang="en-US" sz="2800" dirty="0">
                <a:solidFill>
                  <a:srgbClr val="FF0000"/>
                </a:solidFill>
              </a:rPr>
              <a:t>完成期限</a:t>
            </a:r>
            <a:r>
              <a:rPr lang="zh-CN" altLang="en-US" sz="2800" dirty="0"/>
              <a:t>：</a:t>
            </a:r>
            <a:endParaRPr lang="zh-CN" altLang="zh-CN" sz="2800" dirty="0"/>
          </a:p>
        </p:txBody>
      </p:sp>
      <p:pic>
        <p:nvPicPr>
          <p:cNvPr id="10" name="图片 9">
            <a:extLst>
              <a:ext uri="{FF2B5EF4-FFF2-40B4-BE49-F238E27FC236}">
                <a16:creationId xmlns:a16="http://schemas.microsoft.com/office/drawing/2014/main" id="{FFECCF45-1317-4B9C-BFF0-044C43489AF3}"/>
              </a:ext>
            </a:extLst>
          </p:cNvPr>
          <p:cNvPicPr/>
          <p:nvPr/>
        </p:nvPicPr>
        <p:blipFill>
          <a:blip r:embed="rId4"/>
          <a:stretch>
            <a:fillRect/>
          </a:stretch>
        </p:blipFill>
        <p:spPr>
          <a:xfrm>
            <a:off x="616847" y="1252238"/>
            <a:ext cx="5274310" cy="3653790"/>
          </a:xfrm>
          <a:prstGeom prst="rect">
            <a:avLst/>
          </a:prstGeom>
        </p:spPr>
      </p:pic>
      <p:pic>
        <p:nvPicPr>
          <p:cNvPr id="13" name="图片 12">
            <a:extLst>
              <a:ext uri="{FF2B5EF4-FFF2-40B4-BE49-F238E27FC236}">
                <a16:creationId xmlns:a16="http://schemas.microsoft.com/office/drawing/2014/main" id="{560F5085-1BAA-4337-BF86-3C6C3C71278F}"/>
              </a:ext>
            </a:extLst>
          </p:cNvPr>
          <p:cNvPicPr/>
          <p:nvPr/>
        </p:nvPicPr>
        <p:blipFill>
          <a:blip r:embed="rId5"/>
          <a:stretch>
            <a:fillRect/>
          </a:stretch>
        </p:blipFill>
        <p:spPr>
          <a:xfrm>
            <a:off x="5891157" y="1215408"/>
            <a:ext cx="5274310" cy="3690620"/>
          </a:xfrm>
          <a:prstGeom prst="rect">
            <a:avLst/>
          </a:prstGeom>
        </p:spPr>
      </p:pic>
      <p:pic>
        <p:nvPicPr>
          <p:cNvPr id="14" name="图片 13">
            <a:extLst>
              <a:ext uri="{FF2B5EF4-FFF2-40B4-BE49-F238E27FC236}">
                <a16:creationId xmlns:a16="http://schemas.microsoft.com/office/drawing/2014/main" id="{8464176A-9834-42B2-98B3-C977FDBECB8E}"/>
              </a:ext>
            </a:extLst>
          </p:cNvPr>
          <p:cNvPicPr/>
          <p:nvPr/>
        </p:nvPicPr>
        <p:blipFill>
          <a:blip r:embed="rId6"/>
          <a:stretch>
            <a:fillRect/>
          </a:stretch>
        </p:blipFill>
        <p:spPr>
          <a:xfrm>
            <a:off x="2706375" y="4944127"/>
            <a:ext cx="5274310" cy="884555"/>
          </a:xfrm>
          <a:prstGeom prst="rect">
            <a:avLst/>
          </a:prstGeom>
        </p:spPr>
      </p:pic>
    </p:spTree>
    <p:extLst>
      <p:ext uri="{BB962C8B-B14F-4D97-AF65-F5344CB8AC3E}">
        <p14:creationId xmlns:p14="http://schemas.microsoft.com/office/powerpoint/2010/main" val="3501561369"/>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75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TotalTime>
  <Words>1474</Words>
  <Application>Microsoft Office PowerPoint</Application>
  <PresentationFormat>宽屏</PresentationFormat>
  <Paragraphs>157</Paragraphs>
  <Slides>29</Slides>
  <Notes>22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29</vt:i4>
      </vt:variant>
    </vt:vector>
  </HeadingPairs>
  <TitlesOfParts>
    <vt:vector size="36" baseType="lpstr">
      <vt:lpstr>等线</vt:lpstr>
      <vt:lpstr>宋体</vt:lpstr>
      <vt:lpstr>微软雅黑</vt:lpstr>
      <vt:lpstr>Arial</vt:lpstr>
      <vt:lpstr>Arial Black</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锐旗设计;https://9ppt.taobao.com;mhuil</dc:creator>
  <cp:keywords>锐旗设计; https:/9ppt.taobao.com</cp:keywords>
  <cp:lastModifiedBy>文韬 孙</cp:lastModifiedBy>
  <cp:revision>33</cp:revision>
  <dcterms:created xsi:type="dcterms:W3CDTF">2017-08-30T16:25:13Z</dcterms:created>
  <dcterms:modified xsi:type="dcterms:W3CDTF">2019-04-21T11:54:30Z</dcterms:modified>
</cp:coreProperties>
</file>