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95" r:id="rId2"/>
    <p:sldId id="259" r:id="rId3"/>
    <p:sldId id="260" r:id="rId4"/>
    <p:sldId id="320" r:id="rId5"/>
    <p:sldId id="262" r:id="rId6"/>
    <p:sldId id="313" r:id="rId7"/>
    <p:sldId id="299" r:id="rId8"/>
    <p:sldId id="266" r:id="rId9"/>
    <p:sldId id="300" r:id="rId10"/>
    <p:sldId id="301" r:id="rId11"/>
    <p:sldId id="302" r:id="rId12"/>
    <p:sldId id="275" r:id="rId13"/>
    <p:sldId id="304" r:id="rId14"/>
    <p:sldId id="326" r:id="rId15"/>
    <p:sldId id="306" r:id="rId16"/>
    <p:sldId id="322" r:id="rId17"/>
    <p:sldId id="323" r:id="rId18"/>
    <p:sldId id="296" r:id="rId19"/>
    <p:sldId id="307" r:id="rId20"/>
    <p:sldId id="308" r:id="rId21"/>
    <p:sldId id="317" r:id="rId22"/>
    <p:sldId id="324" r:id="rId23"/>
    <p:sldId id="325" r:id="rId24"/>
    <p:sldId id="318" r:id="rId25"/>
    <p:sldId id="312" r:id="rId26"/>
    <p:sldId id="29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2" autoAdjust="0"/>
    <p:restoredTop sz="94660"/>
  </p:normalViewPr>
  <p:slideViewPr>
    <p:cSldViewPr snapToGrid="0">
      <p:cViewPr varScale="1">
        <p:scale>
          <a:sx n="86" d="100"/>
          <a:sy n="86" d="100"/>
        </p:scale>
        <p:origin x="46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C5E65-933C-4E87-8D6F-5B7B8034BC7A}" type="datetimeFigureOut">
              <a:rPr lang="zh-CN" altLang="en-US" smtClean="0"/>
              <a:t>2019/4/9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00D55-1FF4-4DC1-AC53-C4584F529D0E}" type="slidenum">
              <a:rPr lang="zh-CN" altLang="en-US" smtClean="0"/>
              <a:t>‹#›</a:t>
            </a:fld>
            <a:endParaRPr lang="zh-CN" altLang="en-US"/>
          </a:p>
        </p:txBody>
      </p:sp>
    </p:spTree>
    <p:extLst>
      <p:ext uri="{BB962C8B-B14F-4D97-AF65-F5344CB8AC3E}">
        <p14:creationId xmlns:p14="http://schemas.microsoft.com/office/powerpoint/2010/main" val="408351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bwMode="auto">
          <a:noFill/>
          <a:ln>
            <a:solidFill>
              <a:srgbClr val="000000"/>
            </a:solidFill>
            <a:miter lim="800000"/>
            <a:headEnd/>
            <a:tailEnd/>
          </a:ln>
        </p:spPr>
      </p:sp>
      <p:sp>
        <p:nvSpPr>
          <p:cNvPr id="61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6147"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19859A0-132D-4109-AADC-7416D66AFA8D}"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759115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615084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420182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73731"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4E2C2A17-64FF-40D8-876E-295C6AE3A9FC}"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392216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18830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06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202" y="274159"/>
            <a:ext cx="10973596"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202" y="1600603"/>
            <a:ext cx="10973596" cy="4525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58959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4"/>
          <a:srcRect/>
          <a:stretch>
            <a:fillRect/>
          </a:stretch>
        </p:blipFill>
        <p:spPr bwMode="auto">
          <a:xfrm>
            <a:off x="0" y="1"/>
            <a:ext cx="12192000" cy="6858000"/>
          </a:xfrm>
          <a:prstGeom prst="rect">
            <a:avLst/>
          </a:prstGeom>
          <a:noFill/>
          <a:ln w="9525">
            <a:noFill/>
            <a:miter lim="800000"/>
            <a:headEnd/>
            <a:tailEnd/>
          </a:ln>
        </p:spPr>
      </p:pic>
      <p:sp>
        <p:nvSpPr>
          <p:cNvPr id="5" name="矩形 4"/>
          <p:cNvSpPr/>
          <p:nvPr userDrawn="1"/>
        </p:nvSpPr>
        <p:spPr>
          <a:xfrm>
            <a:off x="135379" y="245936"/>
            <a:ext cx="2762295" cy="478272"/>
          </a:xfrm>
          <a:prstGeom prst="rect">
            <a:avLst/>
          </a:prstGeom>
        </p:spPr>
        <p:txBody>
          <a:bodyPr wrap="none">
            <a:spAutoFit/>
          </a:bodyPr>
          <a:lstStyle/>
          <a:p>
            <a:pPr>
              <a:defRPr/>
            </a:pPr>
            <a:r>
              <a:rPr lang="zh-CN" altLang="en-US" sz="2508" b="1" dirty="0">
                <a:solidFill>
                  <a:srgbClr val="0070C0"/>
                </a:solidFill>
                <a:latin typeface="微软雅黑" pitchFamily="34" charset="-122"/>
                <a:ea typeface="微软雅黑" pitchFamily="34" charset="-122"/>
              </a:rPr>
              <a:t>点击添加标题文本</a:t>
            </a:r>
          </a:p>
        </p:txBody>
      </p:sp>
      <p:sp>
        <p:nvSpPr>
          <p:cNvPr id="2" name="矩形 1"/>
          <p:cNvSpPr>
            <a:spLocks noChangeArrowheads="1"/>
          </p:cNvSpPr>
          <p:nvPr userDrawn="1"/>
        </p:nvSpPr>
        <p:spPr bwMode="auto">
          <a:xfrm flipV="1">
            <a:off x="2934521" y="503968"/>
            <a:ext cx="7684703" cy="88698"/>
          </a:xfrm>
          <a:prstGeom prst="rect">
            <a:avLst/>
          </a:prstGeom>
          <a:solidFill>
            <a:srgbClr val="0070C0"/>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
        <p:nvSpPr>
          <p:cNvPr id="10" name="矩形 9"/>
          <p:cNvSpPr>
            <a:spLocks noChangeArrowheads="1"/>
          </p:cNvSpPr>
          <p:nvPr userDrawn="1"/>
        </p:nvSpPr>
        <p:spPr bwMode="auto">
          <a:xfrm flipV="1">
            <a:off x="10812338" y="503968"/>
            <a:ext cx="1785797" cy="88698"/>
          </a:xfrm>
          <a:prstGeom prst="rect">
            <a:avLst/>
          </a:prstGeom>
          <a:solidFill>
            <a:srgbClr val="7F7F7F"/>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Tree>
    <p:extLst>
      <p:ext uri="{BB962C8B-B14F-4D97-AF65-F5344CB8AC3E}">
        <p14:creationId xmlns:p14="http://schemas.microsoft.com/office/powerpoint/2010/main" val="2776054621"/>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advClick="0" advTm="5000">
    <p:blinds dir="vert"/>
  </p:transition>
  <p:txStyles>
    <p:titleStyle>
      <a:lvl1pPr algn="ctr" rtl="0" eaLnBrk="0" fontAlgn="base" hangingPunct="0">
        <a:spcBef>
          <a:spcPct val="0"/>
        </a:spcBef>
        <a:spcAft>
          <a:spcPct val="0"/>
        </a:spcAft>
        <a:defRPr sz="5518" kern="1200">
          <a:solidFill>
            <a:schemeClr val="tx1"/>
          </a:solidFill>
          <a:latin typeface="+mj-lt"/>
          <a:ea typeface="+mj-ea"/>
          <a:cs typeface="+mj-cs"/>
        </a:defRPr>
      </a:lvl1pPr>
      <a:lvl2pPr algn="ctr" rtl="0" eaLnBrk="0" fontAlgn="base" hangingPunct="0">
        <a:spcBef>
          <a:spcPct val="0"/>
        </a:spcBef>
        <a:spcAft>
          <a:spcPct val="0"/>
        </a:spcAft>
        <a:defRPr sz="5518">
          <a:solidFill>
            <a:schemeClr val="tx1"/>
          </a:solidFill>
          <a:latin typeface="Calibri" pitchFamily="34" charset="0"/>
          <a:ea typeface="宋体" charset="-122"/>
        </a:defRPr>
      </a:lvl2pPr>
      <a:lvl3pPr algn="ctr" rtl="0" eaLnBrk="0" fontAlgn="base" hangingPunct="0">
        <a:spcBef>
          <a:spcPct val="0"/>
        </a:spcBef>
        <a:spcAft>
          <a:spcPct val="0"/>
        </a:spcAft>
        <a:defRPr sz="5518">
          <a:solidFill>
            <a:schemeClr val="tx1"/>
          </a:solidFill>
          <a:latin typeface="Calibri" pitchFamily="34" charset="0"/>
          <a:ea typeface="宋体" charset="-122"/>
        </a:defRPr>
      </a:lvl3pPr>
      <a:lvl4pPr algn="ctr" rtl="0" eaLnBrk="0" fontAlgn="base" hangingPunct="0">
        <a:spcBef>
          <a:spcPct val="0"/>
        </a:spcBef>
        <a:spcAft>
          <a:spcPct val="0"/>
        </a:spcAft>
        <a:defRPr sz="5518">
          <a:solidFill>
            <a:schemeClr val="tx1"/>
          </a:solidFill>
          <a:latin typeface="Calibri" pitchFamily="34" charset="0"/>
          <a:ea typeface="宋体" charset="-122"/>
        </a:defRPr>
      </a:lvl4pPr>
      <a:lvl5pPr algn="ctr" rtl="0" eaLnBrk="0" fontAlgn="base" hangingPunct="0">
        <a:spcBef>
          <a:spcPct val="0"/>
        </a:spcBef>
        <a:spcAft>
          <a:spcPct val="0"/>
        </a:spcAft>
        <a:defRPr sz="5518">
          <a:solidFill>
            <a:schemeClr val="tx1"/>
          </a:solidFill>
          <a:latin typeface="Calibri" pitchFamily="34" charset="0"/>
          <a:ea typeface="宋体" charset="-122"/>
        </a:defRPr>
      </a:lvl5pPr>
      <a:lvl6pPr marL="573375" algn="ctr" rtl="0" fontAlgn="base">
        <a:spcBef>
          <a:spcPct val="0"/>
        </a:spcBef>
        <a:spcAft>
          <a:spcPct val="0"/>
        </a:spcAft>
        <a:defRPr sz="5518">
          <a:solidFill>
            <a:schemeClr val="tx1"/>
          </a:solidFill>
          <a:latin typeface="Calibri" pitchFamily="34" charset="0"/>
          <a:ea typeface="宋体" charset="-122"/>
        </a:defRPr>
      </a:lvl6pPr>
      <a:lvl7pPr marL="1146749" algn="ctr" rtl="0" fontAlgn="base">
        <a:spcBef>
          <a:spcPct val="0"/>
        </a:spcBef>
        <a:spcAft>
          <a:spcPct val="0"/>
        </a:spcAft>
        <a:defRPr sz="5518">
          <a:solidFill>
            <a:schemeClr val="tx1"/>
          </a:solidFill>
          <a:latin typeface="Calibri" pitchFamily="34" charset="0"/>
          <a:ea typeface="宋体" charset="-122"/>
        </a:defRPr>
      </a:lvl7pPr>
      <a:lvl8pPr marL="1720124" algn="ctr" rtl="0" fontAlgn="base">
        <a:spcBef>
          <a:spcPct val="0"/>
        </a:spcBef>
        <a:spcAft>
          <a:spcPct val="0"/>
        </a:spcAft>
        <a:defRPr sz="5518">
          <a:solidFill>
            <a:schemeClr val="tx1"/>
          </a:solidFill>
          <a:latin typeface="Calibri" pitchFamily="34" charset="0"/>
          <a:ea typeface="宋体" charset="-122"/>
        </a:defRPr>
      </a:lvl8pPr>
      <a:lvl9pPr marL="2293498" algn="ctr" rtl="0" fontAlgn="base">
        <a:spcBef>
          <a:spcPct val="0"/>
        </a:spcBef>
        <a:spcAft>
          <a:spcPct val="0"/>
        </a:spcAft>
        <a:defRPr sz="5518">
          <a:solidFill>
            <a:schemeClr val="tx1"/>
          </a:solidFill>
          <a:latin typeface="Calibri" pitchFamily="34" charset="0"/>
          <a:ea typeface="宋体" charset="-122"/>
        </a:defRPr>
      </a:lvl9pPr>
    </p:titleStyle>
    <p:bodyStyle>
      <a:lvl1pPr marL="430031" indent="-430031" algn="l" rtl="0" eaLnBrk="0" fontAlgn="base" hangingPunct="0">
        <a:spcBef>
          <a:spcPct val="20000"/>
        </a:spcBef>
        <a:spcAft>
          <a:spcPct val="0"/>
        </a:spcAft>
        <a:buFont typeface="Arial" charset="0"/>
        <a:buChar char="•"/>
        <a:defRPr sz="4013" kern="1200">
          <a:solidFill>
            <a:schemeClr val="tx1"/>
          </a:solidFill>
          <a:latin typeface="+mn-lt"/>
          <a:ea typeface="+mn-ea"/>
          <a:cs typeface="+mn-cs"/>
        </a:defRPr>
      </a:lvl1pPr>
      <a:lvl2pPr marL="931734" indent="-358359" algn="l" rtl="0" eaLnBrk="0" fontAlgn="base" hangingPunct="0">
        <a:spcBef>
          <a:spcPct val="20000"/>
        </a:spcBef>
        <a:spcAft>
          <a:spcPct val="0"/>
        </a:spcAft>
        <a:buFont typeface="Arial" charset="0"/>
        <a:buChar char="–"/>
        <a:defRPr sz="3511" kern="1200">
          <a:solidFill>
            <a:schemeClr val="tx1"/>
          </a:solidFill>
          <a:latin typeface="+mn-lt"/>
          <a:ea typeface="+mn-ea"/>
          <a:cs typeface="+mn-cs"/>
        </a:defRPr>
      </a:lvl2pPr>
      <a:lvl3pPr marL="1433436" indent="-286687" algn="l" rtl="0" eaLnBrk="0" fontAlgn="base" hangingPunct="0">
        <a:spcBef>
          <a:spcPct val="20000"/>
        </a:spcBef>
        <a:spcAft>
          <a:spcPct val="0"/>
        </a:spcAft>
        <a:buFont typeface="Arial" charset="0"/>
        <a:buChar char="•"/>
        <a:defRPr sz="3010" kern="1200">
          <a:solidFill>
            <a:schemeClr val="tx1"/>
          </a:solidFill>
          <a:latin typeface="+mn-lt"/>
          <a:ea typeface="+mn-ea"/>
          <a:cs typeface="+mn-cs"/>
        </a:defRPr>
      </a:lvl3pPr>
      <a:lvl4pPr marL="2006811"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4pPr>
      <a:lvl5pPr marL="2580185"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5pPr>
      <a:lvl6pPr marL="3153560"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6pPr>
      <a:lvl7pPr marL="3726934"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7pPr>
      <a:lvl8pPr marL="4300309"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8pPr>
      <a:lvl9pPr marL="4873683"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9pPr>
    </p:bodyStyle>
    <p:otherStyle>
      <a:defPPr>
        <a:defRPr lang="zh-CN"/>
      </a:defPPr>
      <a:lvl1pPr marL="0" algn="l" defTabSz="1146749" rtl="0" eaLnBrk="1" latinLnBrk="0" hangingPunct="1">
        <a:defRPr sz="2257" kern="1200">
          <a:solidFill>
            <a:schemeClr val="tx1"/>
          </a:solidFill>
          <a:latin typeface="+mn-lt"/>
          <a:ea typeface="+mn-ea"/>
          <a:cs typeface="+mn-cs"/>
        </a:defRPr>
      </a:lvl1pPr>
      <a:lvl2pPr marL="573375" algn="l" defTabSz="1146749" rtl="0" eaLnBrk="1" latinLnBrk="0" hangingPunct="1">
        <a:defRPr sz="2257" kern="1200">
          <a:solidFill>
            <a:schemeClr val="tx1"/>
          </a:solidFill>
          <a:latin typeface="+mn-lt"/>
          <a:ea typeface="+mn-ea"/>
          <a:cs typeface="+mn-cs"/>
        </a:defRPr>
      </a:lvl2pPr>
      <a:lvl3pPr marL="1146749" algn="l" defTabSz="1146749" rtl="0" eaLnBrk="1" latinLnBrk="0" hangingPunct="1">
        <a:defRPr sz="2257" kern="1200">
          <a:solidFill>
            <a:schemeClr val="tx1"/>
          </a:solidFill>
          <a:latin typeface="+mn-lt"/>
          <a:ea typeface="+mn-ea"/>
          <a:cs typeface="+mn-cs"/>
        </a:defRPr>
      </a:lvl3pPr>
      <a:lvl4pPr marL="1720124" algn="l" defTabSz="1146749" rtl="0" eaLnBrk="1" latinLnBrk="0" hangingPunct="1">
        <a:defRPr sz="2257" kern="1200">
          <a:solidFill>
            <a:schemeClr val="tx1"/>
          </a:solidFill>
          <a:latin typeface="+mn-lt"/>
          <a:ea typeface="+mn-ea"/>
          <a:cs typeface="+mn-cs"/>
        </a:defRPr>
      </a:lvl4pPr>
      <a:lvl5pPr marL="2293498" algn="l" defTabSz="1146749" rtl="0" eaLnBrk="1" latinLnBrk="0" hangingPunct="1">
        <a:defRPr sz="2257" kern="1200">
          <a:solidFill>
            <a:schemeClr val="tx1"/>
          </a:solidFill>
          <a:latin typeface="+mn-lt"/>
          <a:ea typeface="+mn-ea"/>
          <a:cs typeface="+mn-cs"/>
        </a:defRPr>
      </a:lvl5pPr>
      <a:lvl6pPr marL="2866873" algn="l" defTabSz="1146749" rtl="0" eaLnBrk="1" latinLnBrk="0" hangingPunct="1">
        <a:defRPr sz="2257" kern="1200">
          <a:solidFill>
            <a:schemeClr val="tx1"/>
          </a:solidFill>
          <a:latin typeface="+mn-lt"/>
          <a:ea typeface="+mn-ea"/>
          <a:cs typeface="+mn-cs"/>
        </a:defRPr>
      </a:lvl6pPr>
      <a:lvl7pPr marL="3440247" algn="l" defTabSz="1146749" rtl="0" eaLnBrk="1" latinLnBrk="0" hangingPunct="1">
        <a:defRPr sz="2257" kern="1200">
          <a:solidFill>
            <a:schemeClr val="tx1"/>
          </a:solidFill>
          <a:latin typeface="+mn-lt"/>
          <a:ea typeface="+mn-ea"/>
          <a:cs typeface="+mn-cs"/>
        </a:defRPr>
      </a:lvl7pPr>
      <a:lvl8pPr marL="4013622" algn="l" defTabSz="1146749" rtl="0" eaLnBrk="1" latinLnBrk="0" hangingPunct="1">
        <a:defRPr sz="2257" kern="1200">
          <a:solidFill>
            <a:schemeClr val="tx1"/>
          </a:solidFill>
          <a:latin typeface="+mn-lt"/>
          <a:ea typeface="+mn-ea"/>
          <a:cs typeface="+mn-cs"/>
        </a:defRPr>
      </a:lvl8pPr>
      <a:lvl9pPr marL="4586996" algn="l" defTabSz="1146749" rtl="0" eaLnBrk="1" latinLnBrk="0" hangingPunct="1">
        <a:defRPr sz="22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34" Type="http://schemas.openxmlformats.org/officeDocument/2006/relationships/image" Target="../media/image32.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5.emf"/><Relationship Id="rId5" Type="http://schemas.openxmlformats.org/officeDocument/2006/relationships/package" Target="../embeddings/Microsoft_Visio___1.vsdx"/><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7.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04" name="Picture 4"/>
          <p:cNvPicPr>
            <a:picLocks noChangeAspect="1" noChangeArrowheads="1"/>
          </p:cNvPicPr>
          <p:nvPr/>
        </p:nvPicPr>
        <p:blipFill>
          <a:blip r:embed="rId3"/>
          <a:srcRect/>
          <a:stretch>
            <a:fillRect/>
          </a:stretch>
        </p:blipFill>
        <p:spPr bwMode="auto">
          <a:xfrm>
            <a:off x="-98634" y="-3235"/>
            <a:ext cx="12351030" cy="6861235"/>
          </a:xfrm>
          <a:prstGeom prst="rect">
            <a:avLst/>
          </a:prstGeom>
          <a:noFill/>
          <a:ln w="9525">
            <a:noFill/>
            <a:miter lim="800000"/>
            <a:headEnd/>
            <a:tailEnd/>
          </a:ln>
        </p:spPr>
      </p:pic>
      <p:grpSp>
        <p:nvGrpSpPr>
          <p:cNvPr id="5146" name="Group 26"/>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157"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186"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5205"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5206"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5207"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9" name="文本框 8"/>
          <p:cNvSpPr txBox="1">
            <a:spLocks noChangeArrowheads="1"/>
          </p:cNvSpPr>
          <p:nvPr/>
        </p:nvSpPr>
        <p:spPr bwMode="auto">
          <a:xfrm>
            <a:off x="1957629" y="2575225"/>
            <a:ext cx="9534961" cy="119485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4800" b="1" dirty="0">
                <a:solidFill>
                  <a:srgbClr val="595959"/>
                </a:solidFill>
                <a:latin typeface="微软雅黑" pitchFamily="34" charset="-122"/>
                <a:ea typeface="微软雅黑" pitchFamily="34" charset="-122"/>
              </a:rPr>
              <a:t>关于</a:t>
            </a:r>
            <a:r>
              <a:rPr lang="zh-CN" altLang="en-US" sz="7200" b="1" dirty="0">
                <a:solidFill>
                  <a:srgbClr val="595959"/>
                </a:solidFill>
                <a:latin typeface="微软雅黑" pitchFamily="34" charset="-122"/>
                <a:ea typeface="微软雅黑" pitchFamily="34" charset="-122"/>
              </a:rPr>
              <a:t>血小板的人体冒险</a:t>
            </a:r>
            <a:endParaRPr lang="en-US" altLang="zh-CN" sz="7200" b="1" dirty="0">
              <a:solidFill>
                <a:srgbClr val="595959"/>
              </a:solidFill>
              <a:latin typeface="微软雅黑" pitchFamily="34" charset="-122"/>
              <a:ea typeface="微软雅黑" pitchFamily="34" charset="-122"/>
            </a:endParaRPr>
          </a:p>
        </p:txBody>
      </p:sp>
      <p:sp>
        <p:nvSpPr>
          <p:cNvPr id="16398" name="文本框 16"/>
          <p:cNvSpPr txBox="1">
            <a:spLocks noChangeArrowheads="1"/>
          </p:cNvSpPr>
          <p:nvPr/>
        </p:nvSpPr>
        <p:spPr bwMode="auto">
          <a:xfrm>
            <a:off x="3122657" y="6103574"/>
            <a:ext cx="8692076" cy="456190"/>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2400" b="1" dirty="0">
                <a:solidFill>
                  <a:srgbClr val="1A93D0"/>
                </a:solidFill>
                <a:latin typeface="微软雅黑" pitchFamily="34" charset="-122"/>
                <a:ea typeface="微软雅黑" pitchFamily="34" charset="-122"/>
              </a:rPr>
              <a:t>   </a:t>
            </a:r>
            <a:r>
              <a:rPr lang="en-US" altLang="zh-CN" sz="2400" b="1" dirty="0">
                <a:solidFill>
                  <a:srgbClr val="1A93D0"/>
                </a:solidFill>
                <a:latin typeface="微软雅黑" pitchFamily="34" charset="-122"/>
                <a:ea typeface="微软雅黑" pitchFamily="34" charset="-122"/>
              </a:rPr>
              <a:t>G15</a:t>
            </a:r>
            <a:r>
              <a:rPr lang="zh-CN" altLang="en-US" sz="2400" b="1" dirty="0">
                <a:solidFill>
                  <a:srgbClr val="1A93D0"/>
                </a:solidFill>
                <a:latin typeface="微软雅黑" pitchFamily="34" charset="-122"/>
                <a:ea typeface="微软雅黑" pitchFamily="34" charset="-122"/>
              </a:rPr>
              <a:t>小组            组长：孙文韬              组员：韩旭、沈路通</a:t>
            </a:r>
          </a:p>
        </p:txBody>
      </p:sp>
      <p:pic>
        <p:nvPicPr>
          <p:cNvPr id="1026" name="Picture 2" descr="C:\Users\Hanzy\Desktop\logo.jp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861522" y="2282943"/>
            <a:ext cx="1027130" cy="14390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78279" y="3819025"/>
            <a:ext cx="9265609" cy="830997"/>
          </a:xfrm>
          <a:prstGeom prst="rect">
            <a:avLst/>
          </a:prstGeom>
          <a:noFill/>
        </p:spPr>
        <p:txBody>
          <a:bodyPr wrap="square" rtlCol="0">
            <a:spAutoFit/>
          </a:bodyPr>
          <a:lstStyle/>
          <a:p>
            <a:pPr defTabSz="860062" fontAlgn="base">
              <a:spcBef>
                <a:spcPct val="0"/>
              </a:spcBef>
              <a:spcAft>
                <a:spcPct val="0"/>
              </a:spcAft>
            </a:pPr>
            <a:r>
              <a:rPr lang="zh-CN" altLang="en-US" sz="4800" b="1" dirty="0">
                <a:solidFill>
                  <a:srgbClr val="595959"/>
                </a:solidFill>
                <a:latin typeface="微软雅黑" pitchFamily="34" charset="-122"/>
                <a:ea typeface="微软雅黑" pitchFamily="34" charset="-122"/>
              </a:rPr>
              <a:t>的需求分析</a:t>
            </a:r>
            <a:r>
              <a:rPr lang="en-US" altLang="zh-CN" sz="4800" b="1" dirty="0">
                <a:solidFill>
                  <a:srgbClr val="595959"/>
                </a:solidFill>
                <a:latin typeface="微软雅黑" pitchFamily="34" charset="-122"/>
                <a:ea typeface="微软雅黑" pitchFamily="34" charset="-122"/>
              </a:rPr>
              <a:t>PPT</a:t>
            </a:r>
          </a:p>
        </p:txBody>
      </p:sp>
    </p:spTree>
    <p:extLst>
      <p:ext uri="{BB962C8B-B14F-4D97-AF65-F5344CB8AC3E}">
        <p14:creationId xmlns:p14="http://schemas.microsoft.com/office/powerpoint/2010/main" val="48146304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146"/>
                                        </p:tgtEl>
                                        <p:attrNameLst>
                                          <p:attrName>style.visibility</p:attrName>
                                        </p:attrNameLst>
                                      </p:cBhvr>
                                      <p:to>
                                        <p:strVal val="visible"/>
                                      </p:to>
                                    </p:set>
                                    <p:animEffect transition="in" filter="wipe(up)">
                                      <p:cBhvr>
                                        <p:cTn id="7" dur="500"/>
                                        <p:tgtEl>
                                          <p:spTgt spid="5146"/>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9"/>
                                        </p:tgtEl>
                                        <p:attrNameLst>
                                          <p:attrName>style.visibility</p:attrName>
                                        </p:attrNameLst>
                                      </p:cBhvr>
                                      <p:to>
                                        <p:strVal val="visible"/>
                                      </p:to>
                                    </p:set>
                                    <p:anim by="(-#ppt_w*2)" calcmode="lin" valueType="num">
                                      <p:cBhvr rctx="PPT">
                                        <p:cTn id="11" dur="500" autoRev="1" fill="hold">
                                          <p:stCondLst>
                                            <p:cond delay="0"/>
                                          </p:stCondLst>
                                        </p:cTn>
                                        <p:tgtEl>
                                          <p:spTgt spid="9"/>
                                        </p:tgtEl>
                                        <p:attrNameLst>
                                          <p:attrName>ppt_w</p:attrName>
                                        </p:attrNameLst>
                                      </p:cBhvr>
                                    </p:anim>
                                    <p:anim by="(#ppt_w*0.50)" calcmode="lin" valueType="num">
                                      <p:cBhvr>
                                        <p:cTn id="12" dur="500" decel="50000" autoRev="1" fill="hold">
                                          <p:stCondLst>
                                            <p:cond delay="0"/>
                                          </p:stCondLst>
                                        </p:cTn>
                                        <p:tgtEl>
                                          <p:spTgt spid="9"/>
                                        </p:tgtEl>
                                        <p:attrNameLst>
                                          <p:attrName>ppt_x</p:attrName>
                                        </p:attrNameLst>
                                      </p:cBhvr>
                                    </p:anim>
                                    <p:anim from="(-#ppt_h/2)" to="(#ppt_y)" calcmode="lin" valueType="num">
                                      <p:cBhvr>
                                        <p:cTn id="13" dur="1000" fill="hold">
                                          <p:stCondLst>
                                            <p:cond delay="0"/>
                                          </p:stCondLst>
                                        </p:cTn>
                                        <p:tgtEl>
                                          <p:spTgt spid="9"/>
                                        </p:tgtEl>
                                        <p:attrNameLst>
                                          <p:attrName>ppt_y</p:attrName>
                                        </p:attrNameLst>
                                      </p:cBhvr>
                                    </p:anim>
                                    <p:animRot by="21600000">
                                      <p:cBhvr>
                                        <p:cTn id="14" dur="1000" fill="hold">
                                          <p:stCondLst>
                                            <p:cond delay="0"/>
                                          </p:stCondLst>
                                        </p:cTn>
                                        <p:tgtEl>
                                          <p:spTgt spid="9"/>
                                        </p:tgtEl>
                                        <p:attrNameLst>
                                          <p:attrName>r</p:attrName>
                                        </p:attrNameLst>
                                      </p:cBhvr>
                                    </p:animRot>
                                  </p:childTnLst>
                                </p:cTn>
                              </p:par>
                              <p:par>
                                <p:cTn id="15" presetID="56" presetClass="entr" presetSubtype="0" fill="hold" grpId="0" nodeType="withEffect">
                                  <p:stCondLst>
                                    <p:cond delay="0"/>
                                  </p:stCondLst>
                                  <p:iterate type="lt">
                                    <p:tmPct val="10000"/>
                                  </p:iterate>
                                  <p:childTnLst>
                                    <p:set>
                                      <p:cBhvr>
                                        <p:cTn id="16" dur="1" fill="hold">
                                          <p:stCondLst>
                                            <p:cond delay="0"/>
                                          </p:stCondLst>
                                        </p:cTn>
                                        <p:tgtEl>
                                          <p:spTgt spid="2"/>
                                        </p:tgtEl>
                                        <p:attrNameLst>
                                          <p:attrName>style.visibility</p:attrName>
                                        </p:attrNameLst>
                                      </p:cBhvr>
                                      <p:to>
                                        <p:strVal val="visible"/>
                                      </p:to>
                                    </p:set>
                                    <p:anim by="(-#ppt_w*2)" calcmode="lin" valueType="num">
                                      <p:cBhvr rctx="PPT">
                                        <p:cTn id="17" dur="500" autoRev="1" fill="hold">
                                          <p:stCondLst>
                                            <p:cond delay="0"/>
                                          </p:stCondLst>
                                        </p:cTn>
                                        <p:tgtEl>
                                          <p:spTgt spid="2"/>
                                        </p:tgtEl>
                                        <p:attrNameLst>
                                          <p:attrName>ppt_w</p:attrName>
                                        </p:attrNameLst>
                                      </p:cBhvr>
                                    </p:anim>
                                    <p:anim by="(#ppt_w*0.50)" calcmode="lin" valueType="num">
                                      <p:cBhvr>
                                        <p:cTn id="18" dur="500" decel="50000" autoRev="1" fill="hold">
                                          <p:stCondLst>
                                            <p:cond delay="0"/>
                                          </p:stCondLst>
                                        </p:cTn>
                                        <p:tgtEl>
                                          <p:spTgt spid="2"/>
                                        </p:tgtEl>
                                        <p:attrNameLst>
                                          <p:attrName>ppt_x</p:attrName>
                                        </p:attrNameLst>
                                      </p:cBhvr>
                                    </p:anim>
                                    <p:anim from="(-#ppt_h/2)" to="(#ppt_y)" calcmode="lin" valueType="num">
                                      <p:cBhvr>
                                        <p:cTn id="19" dur="1000" fill="hold">
                                          <p:stCondLst>
                                            <p:cond delay="0"/>
                                          </p:stCondLst>
                                        </p:cTn>
                                        <p:tgtEl>
                                          <p:spTgt spid="2"/>
                                        </p:tgtEl>
                                        <p:attrNameLst>
                                          <p:attrName>ppt_y</p:attrName>
                                        </p:attrNameLst>
                                      </p:cBhvr>
                                    </p:anim>
                                    <p:animRot by="21600000">
                                      <p:cBhvr>
                                        <p:cTn id="20" dur="1000" fill="hold">
                                          <p:stCondLst>
                                            <p:cond delay="0"/>
                                          </p:stCondLst>
                                        </p:cTn>
                                        <p:tgtEl>
                                          <p:spTgt spid="2"/>
                                        </p:tgtEl>
                                        <p:attrNameLst>
                                          <p:attrName>r</p:attrName>
                                        </p:attrNameLst>
                                      </p:cBhvr>
                                    </p:animRot>
                                  </p:childTnLst>
                                </p:cTn>
                              </p:par>
                            </p:childTnLst>
                          </p:cTn>
                        </p:par>
                        <p:par>
                          <p:cTn id="21" fill="hold">
                            <p:stCondLst>
                              <p:cond delay="2400"/>
                            </p:stCondLst>
                            <p:childTnLst>
                              <p:par>
                                <p:cTn id="22" presetID="41" presetClass="entr" presetSubtype="0" fill="hold" nodeType="afterEffect">
                                  <p:stCondLst>
                                    <p:cond delay="0"/>
                                  </p:stCondLst>
                                  <p:iterate type="lt">
                                    <p:tmPct val="10000"/>
                                  </p:iterate>
                                  <p:childTnLst>
                                    <p:set>
                                      <p:cBhvr>
                                        <p:cTn id="23" dur="1" fill="hold">
                                          <p:stCondLst>
                                            <p:cond delay="0"/>
                                          </p:stCondLst>
                                        </p:cTn>
                                        <p:tgtEl>
                                          <p:spTgt spid="16398">
                                            <p:txEl>
                                              <p:pRg st="0" end="0"/>
                                            </p:txEl>
                                          </p:spTgt>
                                        </p:tgtEl>
                                        <p:attrNameLst>
                                          <p:attrName>style.visibility</p:attrName>
                                        </p:attrNameLst>
                                      </p:cBhvr>
                                      <p:to>
                                        <p:strVal val="visible"/>
                                      </p:to>
                                    </p:set>
                                    <p:anim calcmode="lin" valueType="num">
                                      <p:cBhvr>
                                        <p:cTn id="24"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26"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1093" y="133561"/>
            <a:ext cx="359438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2.3  </a:t>
            </a:r>
            <a:r>
              <a:rPr lang="zh-CN" altLang="en-US" sz="2400" b="1" dirty="0">
                <a:solidFill>
                  <a:prstClr val="white"/>
                </a:solidFill>
                <a:latin typeface="微软雅黑" pitchFamily="34" charset="-122"/>
                <a:ea typeface="微软雅黑" pitchFamily="34" charset="-122"/>
              </a:rPr>
              <a:t> 假定和约束</a:t>
            </a:r>
          </a:p>
        </p:txBody>
      </p:sp>
      <p:grpSp>
        <p:nvGrpSpPr>
          <p:cNvPr id="10" name="组合 9">
            <a:extLst>
              <a:ext uri="{FF2B5EF4-FFF2-40B4-BE49-F238E27FC236}">
                <a16:creationId xmlns:a16="http://schemas.microsoft.com/office/drawing/2014/main" id="{54466CA8-8EDF-4D24-8996-4E583200D97E}"/>
              </a:ext>
            </a:extLst>
          </p:cNvPr>
          <p:cNvGrpSpPr/>
          <p:nvPr/>
        </p:nvGrpSpPr>
        <p:grpSpPr>
          <a:xfrm>
            <a:off x="540692" y="1210020"/>
            <a:ext cx="904156" cy="904377"/>
            <a:chOff x="6409426" y="2394908"/>
            <a:chExt cx="962086" cy="962084"/>
          </a:xfrm>
          <a:solidFill>
            <a:schemeClr val="accent1"/>
          </a:solidFill>
        </p:grpSpPr>
        <p:sp>
          <p:nvSpPr>
            <p:cNvPr id="11" name="椭圆 10">
              <a:extLst>
                <a:ext uri="{FF2B5EF4-FFF2-40B4-BE49-F238E27FC236}">
                  <a16:creationId xmlns:a16="http://schemas.microsoft.com/office/drawing/2014/main" id="{F0BE0DA0-AA67-445E-9DDA-D2DC0401CD3B}"/>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4" name="TextBox 60">
              <a:extLst>
                <a:ext uri="{FF2B5EF4-FFF2-40B4-BE49-F238E27FC236}">
                  <a16:creationId xmlns:a16="http://schemas.microsoft.com/office/drawing/2014/main" id="{6C638711-D6F0-4C40-9D5F-320DFDCF30BA}"/>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15" name="TextBox 21">
            <a:extLst>
              <a:ext uri="{FF2B5EF4-FFF2-40B4-BE49-F238E27FC236}">
                <a16:creationId xmlns:a16="http://schemas.microsoft.com/office/drawing/2014/main" id="{CABB47D6-AE35-4AD8-A889-C0D49412CED5}"/>
              </a:ext>
            </a:extLst>
          </p:cNvPr>
          <p:cNvSpPr txBox="1">
            <a:spLocks noChangeArrowheads="1"/>
          </p:cNvSpPr>
          <p:nvPr/>
        </p:nvSpPr>
        <p:spPr bwMode="auto">
          <a:xfrm>
            <a:off x="1660916" y="1330734"/>
            <a:ext cx="5971183" cy="223753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项目约束：</a:t>
            </a:r>
            <a:endParaRPr lang="en-US" altLang="zh-CN" sz="2400" b="1" dirty="0">
              <a:solidFill>
                <a:srgbClr val="262626"/>
              </a:solidFill>
              <a:latin typeface="微软雅黑" pitchFamily="34" charset="-122"/>
              <a:ea typeface="微软雅黑" pitchFamily="34" charset="-122"/>
            </a:endParaRPr>
          </a:p>
          <a:p>
            <a:pPr defTabSz="1083041" fontAlgn="base">
              <a:lnSpc>
                <a:spcPct val="150000"/>
              </a:lnSpc>
              <a:spcBef>
                <a:spcPct val="0"/>
              </a:spcBef>
              <a:spcAft>
                <a:spcPct val="0"/>
              </a:spcAft>
            </a:pPr>
            <a:r>
              <a:rPr lang="en-US" altLang="zh-CN" sz="2400" dirty="0">
                <a:solidFill>
                  <a:srgbClr val="262626"/>
                </a:solidFill>
                <a:latin typeface="微软雅黑" pitchFamily="34" charset="-122"/>
                <a:ea typeface="微软雅黑" pitchFamily="34" charset="-122"/>
              </a:rPr>
              <a:t>1</a:t>
            </a:r>
            <a:r>
              <a:rPr lang="zh-CN" altLang="en-US" sz="2400" dirty="0">
                <a:solidFill>
                  <a:srgbClr val="262626"/>
                </a:solidFill>
                <a:latin typeface="微软雅黑" pitchFamily="34" charset="-122"/>
                <a:ea typeface="微软雅黑" pitchFamily="34" charset="-122"/>
              </a:rPr>
              <a:t>）需要在电脑上运行。</a:t>
            </a:r>
          </a:p>
          <a:p>
            <a:pPr defTabSz="1083041" fontAlgn="base">
              <a:lnSpc>
                <a:spcPct val="150000"/>
              </a:lnSpc>
              <a:spcBef>
                <a:spcPct val="0"/>
              </a:spcBef>
              <a:spcAft>
                <a:spcPct val="0"/>
              </a:spcAft>
            </a:pPr>
            <a:r>
              <a:rPr lang="en-US" altLang="zh-CN" sz="2400" dirty="0">
                <a:solidFill>
                  <a:srgbClr val="262626"/>
                </a:solidFill>
                <a:latin typeface="微软雅黑" pitchFamily="34" charset="-122"/>
                <a:ea typeface="微软雅黑" pitchFamily="34" charset="-122"/>
              </a:rPr>
              <a:t>2</a:t>
            </a:r>
            <a:r>
              <a:rPr lang="zh-CN" altLang="en-US" sz="2400" dirty="0">
                <a:solidFill>
                  <a:srgbClr val="262626"/>
                </a:solidFill>
                <a:latin typeface="微软雅黑" pitchFamily="34" charset="-122"/>
                <a:ea typeface="微软雅黑" pitchFamily="34" charset="-122"/>
              </a:rPr>
              <a:t>）只能进行单人游戏。</a:t>
            </a:r>
          </a:p>
          <a:p>
            <a:pPr defTabSz="1083041" fontAlgn="base">
              <a:lnSpc>
                <a:spcPct val="150000"/>
              </a:lnSpc>
              <a:spcBef>
                <a:spcPct val="0"/>
              </a:spcBef>
              <a:spcAft>
                <a:spcPct val="0"/>
              </a:spcAft>
            </a:pPr>
            <a:endParaRPr lang="zh-CN" altLang="en-US" sz="2400" dirty="0">
              <a:solidFill>
                <a:srgbClr val="262626"/>
              </a:solidFill>
              <a:latin typeface="微软雅黑" pitchFamily="34" charset="-122"/>
              <a:ea typeface="微软雅黑" pitchFamily="34" charset="-122"/>
            </a:endParaRPr>
          </a:p>
        </p:txBody>
      </p:sp>
      <p:grpSp>
        <p:nvGrpSpPr>
          <p:cNvPr id="16" name="组合 15">
            <a:extLst>
              <a:ext uri="{FF2B5EF4-FFF2-40B4-BE49-F238E27FC236}">
                <a16:creationId xmlns:a16="http://schemas.microsoft.com/office/drawing/2014/main" id="{643DA63C-B185-47AC-9DAA-4BC2FC27FDEC}"/>
              </a:ext>
            </a:extLst>
          </p:cNvPr>
          <p:cNvGrpSpPr/>
          <p:nvPr/>
        </p:nvGrpSpPr>
        <p:grpSpPr>
          <a:xfrm>
            <a:off x="538881" y="3568265"/>
            <a:ext cx="904156" cy="904377"/>
            <a:chOff x="6409426" y="2394908"/>
            <a:chExt cx="962086" cy="962084"/>
          </a:xfrm>
          <a:solidFill>
            <a:schemeClr val="accent1"/>
          </a:solidFill>
        </p:grpSpPr>
        <p:sp>
          <p:nvSpPr>
            <p:cNvPr id="17" name="椭圆 16">
              <a:extLst>
                <a:ext uri="{FF2B5EF4-FFF2-40B4-BE49-F238E27FC236}">
                  <a16:creationId xmlns:a16="http://schemas.microsoft.com/office/drawing/2014/main" id="{4087E69A-CC42-41E3-83CC-494452ECA42A}"/>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8" name="TextBox 60">
              <a:extLst>
                <a:ext uri="{FF2B5EF4-FFF2-40B4-BE49-F238E27FC236}">
                  <a16:creationId xmlns:a16="http://schemas.microsoft.com/office/drawing/2014/main" id="{34842919-6229-4F6C-AE7E-AD53FDFC15F1}"/>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sp>
        <p:nvSpPr>
          <p:cNvPr id="19" name="TextBox 21">
            <a:extLst>
              <a:ext uri="{FF2B5EF4-FFF2-40B4-BE49-F238E27FC236}">
                <a16:creationId xmlns:a16="http://schemas.microsoft.com/office/drawing/2014/main" id="{A5E3BF27-E737-4B16-981A-7014DE525920}"/>
              </a:ext>
            </a:extLst>
          </p:cNvPr>
          <p:cNvSpPr txBox="1">
            <a:spLocks noChangeArrowheads="1"/>
          </p:cNvSpPr>
          <p:nvPr/>
        </p:nvSpPr>
        <p:spPr bwMode="auto">
          <a:xfrm>
            <a:off x="1659105" y="3552729"/>
            <a:ext cx="7690188" cy="211813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经费限制：</a:t>
            </a:r>
            <a:endParaRPr lang="en-US" altLang="zh-CN" sz="2400" b="1" dirty="0">
              <a:solidFill>
                <a:srgbClr val="262626"/>
              </a:solidFill>
              <a:latin typeface="微软雅黑" pitchFamily="34" charset="-122"/>
              <a:ea typeface="微软雅黑" pitchFamily="34" charset="-122"/>
            </a:endParaRPr>
          </a:p>
          <a:p>
            <a:r>
              <a:rPr lang="en-US" altLang="zh-CN" dirty="0"/>
              <a:t>         </a:t>
            </a:r>
            <a:r>
              <a:rPr lang="zh-CN" altLang="zh-CN" sz="2400" dirty="0">
                <a:latin typeface="微软雅黑" panose="020B0503020204020204" pitchFamily="34" charset="-122"/>
                <a:ea typeface="微软雅黑" panose="020B0503020204020204" pitchFamily="34" charset="-122"/>
              </a:rPr>
              <a:t>因为我们的项目不以营利为目的，所以除去申请服务器等必要开支外，会尽可能减小支出。另外由于制作人员的水平有限，游戏画面可能会略显劣质，游戏性能较普通。</a:t>
            </a:r>
          </a:p>
        </p:txBody>
      </p:sp>
    </p:spTree>
    <p:extLst>
      <p:ext uri="{BB962C8B-B14F-4D97-AF65-F5344CB8AC3E}">
        <p14:creationId xmlns:p14="http://schemas.microsoft.com/office/powerpoint/2010/main" val="216565550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1"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1" presetClass="entr" presetSubtype="1"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heel(1)">
                                      <p:cBhvr>
                                        <p:cTn id="16" dur="500"/>
                                        <p:tgtEl>
                                          <p:spTgt spid="1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6" name="组合 5">
            <a:extLst>
              <a:ext uri="{FF2B5EF4-FFF2-40B4-BE49-F238E27FC236}">
                <a16:creationId xmlns:a16="http://schemas.microsoft.com/office/drawing/2014/main" id="{14E6324F-9727-4FD1-83D3-06D86E33FEBA}"/>
              </a:ext>
            </a:extLst>
          </p:cNvPr>
          <p:cNvGrpSpPr/>
          <p:nvPr/>
        </p:nvGrpSpPr>
        <p:grpSpPr>
          <a:xfrm>
            <a:off x="503370" y="487714"/>
            <a:ext cx="904156" cy="904377"/>
            <a:chOff x="6409426" y="2394908"/>
            <a:chExt cx="962086" cy="962084"/>
          </a:xfrm>
          <a:solidFill>
            <a:schemeClr val="accent1"/>
          </a:solidFill>
        </p:grpSpPr>
        <p:sp>
          <p:nvSpPr>
            <p:cNvPr id="9" name="椭圆 8">
              <a:extLst>
                <a:ext uri="{FF2B5EF4-FFF2-40B4-BE49-F238E27FC236}">
                  <a16:creationId xmlns:a16="http://schemas.microsoft.com/office/drawing/2014/main" id="{D6FEF934-BBC5-403F-89AE-88A6E74AB623}"/>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0" name="TextBox 60">
              <a:extLst>
                <a:ext uri="{FF2B5EF4-FFF2-40B4-BE49-F238E27FC236}">
                  <a16:creationId xmlns:a16="http://schemas.microsoft.com/office/drawing/2014/main" id="{610E9D81-3DA9-468B-B596-47A1E1A1B889}"/>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sp>
        <p:nvSpPr>
          <p:cNvPr id="11" name="TextBox 21">
            <a:extLst>
              <a:ext uri="{FF2B5EF4-FFF2-40B4-BE49-F238E27FC236}">
                <a16:creationId xmlns:a16="http://schemas.microsoft.com/office/drawing/2014/main" id="{A4891A0A-A20E-46F6-A3A0-AAB8994637E7}"/>
              </a:ext>
            </a:extLst>
          </p:cNvPr>
          <p:cNvSpPr txBox="1">
            <a:spLocks noChangeArrowheads="1"/>
          </p:cNvSpPr>
          <p:nvPr/>
        </p:nvSpPr>
        <p:spPr bwMode="auto">
          <a:xfrm>
            <a:off x="1480445" y="421736"/>
            <a:ext cx="5971183" cy="901396"/>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4000" b="1" dirty="0">
                <a:solidFill>
                  <a:srgbClr val="262626"/>
                </a:solidFill>
                <a:latin typeface="微软雅黑" pitchFamily="34" charset="-122"/>
                <a:ea typeface="微软雅黑" pitchFamily="34" charset="-122"/>
              </a:rPr>
              <a:t>开发期限</a:t>
            </a:r>
            <a:endParaRPr lang="en-US" altLang="zh-CN" sz="4000" b="1" dirty="0">
              <a:solidFill>
                <a:srgbClr val="262626"/>
              </a:solidFill>
              <a:latin typeface="微软雅黑" pitchFamily="34" charset="-122"/>
              <a:ea typeface="微软雅黑" pitchFamily="34" charset="-122"/>
            </a:endParaRPr>
          </a:p>
        </p:txBody>
      </p:sp>
      <p:pic>
        <p:nvPicPr>
          <p:cNvPr id="12" name="图片 11">
            <a:extLst>
              <a:ext uri="{FF2B5EF4-FFF2-40B4-BE49-F238E27FC236}">
                <a16:creationId xmlns:a16="http://schemas.microsoft.com/office/drawing/2014/main" id="{1A8E7087-8EA0-40E7-B880-5AD2C687FF42}"/>
              </a:ext>
            </a:extLst>
          </p:cNvPr>
          <p:cNvPicPr/>
          <p:nvPr/>
        </p:nvPicPr>
        <p:blipFill>
          <a:blip r:embed="rId4"/>
          <a:stretch>
            <a:fillRect/>
          </a:stretch>
        </p:blipFill>
        <p:spPr>
          <a:xfrm>
            <a:off x="538208" y="1524918"/>
            <a:ext cx="5274310" cy="4845367"/>
          </a:xfrm>
          <a:prstGeom prst="rect">
            <a:avLst/>
          </a:prstGeom>
        </p:spPr>
      </p:pic>
      <p:pic>
        <p:nvPicPr>
          <p:cNvPr id="13" name="图片 12">
            <a:extLst>
              <a:ext uri="{FF2B5EF4-FFF2-40B4-BE49-F238E27FC236}">
                <a16:creationId xmlns:a16="http://schemas.microsoft.com/office/drawing/2014/main" id="{7D6142D6-D4ED-4F14-A212-C8EB062BEFD8}"/>
              </a:ext>
            </a:extLst>
          </p:cNvPr>
          <p:cNvPicPr/>
          <p:nvPr/>
        </p:nvPicPr>
        <p:blipFill>
          <a:blip r:embed="rId5"/>
          <a:stretch>
            <a:fillRect/>
          </a:stretch>
        </p:blipFill>
        <p:spPr>
          <a:xfrm>
            <a:off x="5812518" y="1524917"/>
            <a:ext cx="5709440" cy="4845367"/>
          </a:xfrm>
          <a:prstGeom prst="rect">
            <a:avLst/>
          </a:prstGeom>
        </p:spPr>
      </p:pic>
    </p:spTree>
    <p:extLst>
      <p:ext uri="{BB962C8B-B14F-4D97-AF65-F5344CB8AC3E}">
        <p14:creationId xmlns:p14="http://schemas.microsoft.com/office/powerpoint/2010/main" val="226450244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937"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需求规定</a:t>
            </a:r>
          </a:p>
        </p:txBody>
      </p:sp>
      <p:grpSp>
        <p:nvGrpSpPr>
          <p:cNvPr id="39957"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39968"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39997"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WordArt 72">
            <a:extLst>
              <a:ext uri="{FF2B5EF4-FFF2-40B4-BE49-F238E27FC236}">
                <a16:creationId xmlns:a16="http://schemas.microsoft.com/office/drawing/2014/main" id="{8A95FEC6-4872-49AD-B7E3-FFAB619CC91F}"/>
              </a:ext>
            </a:extLst>
          </p:cNvPr>
          <p:cNvSpPr>
            <a:spLocks noChangeArrowheads="1" noChangeShapeType="1" noTextEdit="1"/>
          </p:cNvSpPr>
          <p:nvPr/>
        </p:nvSpPr>
        <p:spPr bwMode="auto">
          <a:xfrm>
            <a:off x="5178464" y="2054646"/>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【03】</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1807839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9957"/>
                                        </p:tgtEl>
                                        <p:attrNameLst>
                                          <p:attrName>style.visibility</p:attrName>
                                        </p:attrNameLst>
                                      </p:cBhvr>
                                      <p:to>
                                        <p:strVal val="visible"/>
                                      </p:to>
                                    </p:set>
                                    <p:animEffect transition="in" filter="wipe(down)">
                                      <p:cBhvr>
                                        <p:cTn id="7" dur="500"/>
                                        <p:tgtEl>
                                          <p:spTgt spid="39957"/>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4"/>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8601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3.1  </a:t>
            </a:r>
            <a:r>
              <a:rPr lang="zh-CN" altLang="en-US" sz="2400" b="1" dirty="0">
                <a:solidFill>
                  <a:prstClr val="white"/>
                </a:solidFill>
                <a:latin typeface="微软雅黑" pitchFamily="34" charset="-122"/>
                <a:ea typeface="微软雅黑" pitchFamily="34" charset="-122"/>
              </a:rPr>
              <a:t>对功能的规定</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3">
            <a:extLst>
              <a:ext uri="{FF2B5EF4-FFF2-40B4-BE49-F238E27FC236}">
                <a16:creationId xmlns:a16="http://schemas.microsoft.com/office/drawing/2014/main" id="{D27B43E3-7D90-4F0C-8E49-59F1A88F4F38}"/>
              </a:ext>
            </a:extLst>
          </p:cNvPr>
          <p:cNvSpPr>
            <a:spLocks noChangeArrowheads="1"/>
          </p:cNvSpPr>
          <p:nvPr/>
        </p:nvSpPr>
        <p:spPr bwMode="auto">
          <a:xfrm>
            <a:off x="1091953" y="997730"/>
            <a:ext cx="169260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A64BB89D-D1C0-4C8B-8E65-4726E7854E7C}"/>
              </a:ext>
            </a:extLst>
          </p:cNvPr>
          <p:cNvGraphicFramePr>
            <a:graphicFrameLocks noChangeAspect="1"/>
          </p:cNvGraphicFramePr>
          <p:nvPr>
            <p:extLst>
              <p:ext uri="{D42A27DB-BD31-4B8C-83A1-F6EECF244321}">
                <p14:modId xmlns:p14="http://schemas.microsoft.com/office/powerpoint/2010/main" val="919344560"/>
              </p:ext>
            </p:extLst>
          </p:nvPr>
        </p:nvGraphicFramePr>
        <p:xfrm>
          <a:off x="1092200" y="996950"/>
          <a:ext cx="6623050" cy="4032250"/>
        </p:xfrm>
        <a:graphic>
          <a:graphicData uri="http://schemas.openxmlformats.org/presentationml/2006/ole">
            <mc:AlternateContent xmlns:mc="http://schemas.openxmlformats.org/markup-compatibility/2006">
              <mc:Choice xmlns:v="urn:schemas-microsoft-com:vml" Requires="v">
                <p:oleObj spid="_x0000_s1088" r:id="rId5" imgW="4770191" imgH="2903267" progId="Visio.Drawing.15">
                  <p:embed/>
                </p:oleObj>
              </mc:Choice>
              <mc:Fallback>
                <p:oleObj r:id="rId5" imgW="4770191" imgH="2903267" progId="Visio.Drawing.15">
                  <p:embed/>
                  <p:pic>
                    <p:nvPicPr>
                      <p:cNvPr id="0" name="Object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2200" y="996950"/>
                        <a:ext cx="6623050" cy="4032250"/>
                      </a:xfrm>
                      <a:prstGeom prst="rect">
                        <a:avLst/>
                      </a:prstGeom>
                      <a:noFill/>
                    </p:spPr>
                  </p:pic>
                </p:oleObj>
              </mc:Fallback>
            </mc:AlternateContent>
          </a:graphicData>
        </a:graphic>
      </p:graphicFrame>
      <p:sp>
        <p:nvSpPr>
          <p:cNvPr id="9" name="文本框 8">
            <a:extLst>
              <a:ext uri="{FF2B5EF4-FFF2-40B4-BE49-F238E27FC236}">
                <a16:creationId xmlns:a16="http://schemas.microsoft.com/office/drawing/2014/main" id="{0C292693-6D74-4A90-8D11-647E23D212CE}"/>
              </a:ext>
            </a:extLst>
          </p:cNvPr>
          <p:cNvSpPr txBox="1"/>
          <p:nvPr/>
        </p:nvSpPr>
        <p:spPr>
          <a:xfrm>
            <a:off x="8052098" y="908449"/>
            <a:ext cx="2829262" cy="3139321"/>
          </a:xfrm>
          <a:prstGeom prst="rect">
            <a:avLst/>
          </a:prstGeom>
          <a:noFill/>
        </p:spPr>
        <p:txBody>
          <a:bodyPr wrap="square" rtlCol="0">
            <a:spAutoFit/>
          </a:bodyPr>
          <a:lstStyle/>
          <a:p>
            <a:r>
              <a:rPr lang="en-US" altLang="zh-CN" dirty="0"/>
              <a:t>         </a:t>
            </a:r>
            <a:r>
              <a:rPr lang="zh-CN" altLang="zh-CN" dirty="0"/>
              <a:t>如图所示，输入内容为用户使用的账号和运行游戏后生成的新存档，然后通过链接服务器上传新存档覆盖旧存档实现云存储的更新便于用户在不同机器上登录也能享受相同的游戏进度，软件支持一名玩家进行游戏，支持同时在线的终端也只有一个。</a:t>
            </a:r>
          </a:p>
          <a:p>
            <a:endParaRPr lang="zh-CN" altLang="en-US" dirty="0"/>
          </a:p>
        </p:txBody>
      </p:sp>
    </p:spTree>
    <p:extLst>
      <p:ext uri="{BB962C8B-B14F-4D97-AF65-F5344CB8AC3E}">
        <p14:creationId xmlns:p14="http://schemas.microsoft.com/office/powerpoint/2010/main" val="211961354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9681D7-5775-4E30-9782-A4AAC451D907}"/>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3" name="内容占位符 2">
            <a:extLst>
              <a:ext uri="{FF2B5EF4-FFF2-40B4-BE49-F238E27FC236}">
                <a16:creationId xmlns:a16="http://schemas.microsoft.com/office/drawing/2014/main" id="{AF5CA45E-7EEE-4F60-843D-A0BBA99CD45F}"/>
              </a:ext>
            </a:extLst>
          </p:cNvPr>
          <p:cNvSpPr>
            <a:spLocks noGrp="1"/>
          </p:cNvSpPr>
          <p:nvPr>
            <p:ph idx="1"/>
          </p:nvPr>
        </p:nvSpPr>
        <p:spPr/>
        <p:txBody>
          <a:bodyPr/>
          <a:lstStyle/>
          <a:p>
            <a:endParaRPr lang="zh-CN" altLang="en-US" dirty="0"/>
          </a:p>
        </p:txBody>
      </p:sp>
      <p:sp>
        <p:nvSpPr>
          <p:cNvPr id="8" name="圆角矩形 14">
            <a:extLst>
              <a:ext uri="{FF2B5EF4-FFF2-40B4-BE49-F238E27FC236}">
                <a16:creationId xmlns:a16="http://schemas.microsoft.com/office/drawing/2014/main" id="{08F8FA3D-FA21-4474-8AE2-0EAC41004090}"/>
              </a:ext>
            </a:extLst>
          </p:cNvPr>
          <p:cNvSpPr/>
          <p:nvPr/>
        </p:nvSpPr>
        <p:spPr>
          <a:xfrm>
            <a:off x="-27354" y="0"/>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数据字典</a:t>
            </a:r>
          </a:p>
        </p:txBody>
      </p:sp>
      <p:sp>
        <p:nvSpPr>
          <p:cNvPr id="9" name="圆角矩形 14">
            <a:extLst>
              <a:ext uri="{FF2B5EF4-FFF2-40B4-BE49-F238E27FC236}">
                <a16:creationId xmlns:a16="http://schemas.microsoft.com/office/drawing/2014/main" id="{71681534-A3B4-42CF-B505-6317C993C478}"/>
              </a:ext>
            </a:extLst>
          </p:cNvPr>
          <p:cNvSpPr/>
          <p:nvPr/>
        </p:nvSpPr>
        <p:spPr>
          <a:xfrm>
            <a:off x="6633164" y="357018"/>
            <a:ext cx="96045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ER</a:t>
            </a:r>
            <a:r>
              <a:rPr lang="zh-CN" altLang="en-US" sz="2400" b="1" dirty="0">
                <a:solidFill>
                  <a:prstClr val="white"/>
                </a:solidFill>
                <a:latin typeface="微软雅黑" pitchFamily="34" charset="-122"/>
                <a:ea typeface="微软雅黑" pitchFamily="34" charset="-122"/>
              </a:rPr>
              <a:t>图</a:t>
            </a:r>
          </a:p>
        </p:txBody>
      </p:sp>
      <p:pic>
        <p:nvPicPr>
          <p:cNvPr id="5" name="图片 4">
            <a:extLst>
              <a:ext uri="{FF2B5EF4-FFF2-40B4-BE49-F238E27FC236}">
                <a16:creationId xmlns:a16="http://schemas.microsoft.com/office/drawing/2014/main" id="{163CA314-08A8-468C-8D15-4A33195E8E3B}"/>
              </a:ext>
            </a:extLst>
          </p:cNvPr>
          <p:cNvPicPr>
            <a:picLocks noChangeAspect="1"/>
          </p:cNvPicPr>
          <p:nvPr/>
        </p:nvPicPr>
        <p:blipFill>
          <a:blip r:embed="rId3"/>
          <a:stretch>
            <a:fillRect/>
          </a:stretch>
        </p:blipFill>
        <p:spPr>
          <a:xfrm>
            <a:off x="-27354" y="639064"/>
            <a:ext cx="6660518" cy="4314675"/>
          </a:xfrm>
          <a:prstGeom prst="rect">
            <a:avLst/>
          </a:prstGeom>
        </p:spPr>
      </p:pic>
      <p:pic>
        <p:nvPicPr>
          <p:cNvPr id="10" name="图片 9">
            <a:extLst>
              <a:ext uri="{FF2B5EF4-FFF2-40B4-BE49-F238E27FC236}">
                <a16:creationId xmlns:a16="http://schemas.microsoft.com/office/drawing/2014/main" id="{88298493-7FEB-4B75-AC1B-01A8A55E6181}"/>
              </a:ext>
            </a:extLst>
          </p:cNvPr>
          <p:cNvPicPr/>
          <p:nvPr/>
        </p:nvPicPr>
        <p:blipFill>
          <a:blip r:embed="rId4"/>
          <a:stretch>
            <a:fillRect/>
          </a:stretch>
        </p:blipFill>
        <p:spPr>
          <a:xfrm>
            <a:off x="6633165" y="972757"/>
            <a:ext cx="5558836" cy="3980982"/>
          </a:xfrm>
          <a:prstGeom prst="rect">
            <a:avLst/>
          </a:prstGeom>
        </p:spPr>
      </p:pic>
    </p:spTree>
    <p:extLst>
      <p:ext uri="{BB962C8B-B14F-4D97-AF65-F5344CB8AC3E}">
        <p14:creationId xmlns:p14="http://schemas.microsoft.com/office/powerpoint/2010/main" val="71180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8512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3.2  </a:t>
            </a:r>
            <a:r>
              <a:rPr lang="zh-CN" altLang="en-US" sz="2400" b="1" dirty="0">
                <a:solidFill>
                  <a:prstClr val="white"/>
                </a:solidFill>
                <a:latin typeface="微软雅黑" pitchFamily="34" charset="-122"/>
                <a:ea typeface="微软雅黑" pitchFamily="34" charset="-122"/>
              </a:rPr>
              <a:t>对性能的规定</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5632311"/>
          </a:xfrm>
          <a:prstGeom prst="rect">
            <a:avLst/>
          </a:prstGeom>
          <a:noFill/>
        </p:spPr>
        <p:txBody>
          <a:bodyPr wrap="square">
            <a:spAutoFit/>
          </a:bodyPr>
          <a:lstStyle/>
          <a:p>
            <a:r>
              <a:rPr lang="zh-CN" altLang="en-US" sz="2400" dirty="0">
                <a:solidFill>
                  <a:srgbClr val="FF0000"/>
                </a:solidFill>
                <a:latin typeface="+mj-ea"/>
                <a:ea typeface="+mj-ea"/>
              </a:rPr>
              <a:t>精度</a:t>
            </a:r>
            <a:r>
              <a:rPr lang="zh-CN" altLang="en-US" sz="2400" dirty="0">
                <a:latin typeface="+mj-ea"/>
                <a:ea typeface="+mj-ea"/>
              </a:rPr>
              <a:t>：</a:t>
            </a:r>
            <a:endParaRPr lang="zh-CN" altLang="zh-CN" sz="2400" dirty="0">
              <a:latin typeface="+mj-ea"/>
              <a:ea typeface="+mj-ea"/>
            </a:endParaRPr>
          </a:p>
          <a:p>
            <a:r>
              <a:rPr lang="zh-CN" altLang="en-US" sz="2400" dirty="0">
                <a:latin typeface="+mn-ea"/>
              </a:rPr>
              <a:t>    该程序是要从网络获取游戏数据和存档信息，所以服务器和用户使用终端间传输精度必须要高，避免数据传输错误导致的运行异常，输入信息中的存档信息需要保证完整不然会影响新存档的覆盖。</a:t>
            </a:r>
            <a:endParaRPr lang="en-US" altLang="zh-CN" sz="2400" dirty="0">
              <a:latin typeface="+mn-ea"/>
            </a:endParaRPr>
          </a:p>
          <a:p>
            <a:r>
              <a:rPr lang="zh-CN" altLang="en-US" sz="2400" dirty="0">
                <a:solidFill>
                  <a:srgbClr val="FF0000"/>
                </a:solidFill>
                <a:latin typeface="+mj-ea"/>
                <a:ea typeface="+mj-ea"/>
              </a:rPr>
              <a:t>时间特性要求</a:t>
            </a:r>
            <a:r>
              <a:rPr lang="zh-CN" altLang="en-US" sz="2400" dirty="0">
                <a:latin typeface="+mj-ea"/>
                <a:ea typeface="+mj-ea"/>
              </a:rPr>
              <a:t>：</a:t>
            </a:r>
            <a:endParaRPr lang="en-US" altLang="zh-CN" sz="2400" dirty="0">
              <a:latin typeface="+mj-ea"/>
              <a:ea typeface="+mj-ea"/>
            </a:endParaRPr>
          </a:p>
          <a:p>
            <a:r>
              <a:rPr lang="en-US" altLang="zh-CN" sz="2400" dirty="0">
                <a:solidFill>
                  <a:srgbClr val="FF0000"/>
                </a:solidFill>
                <a:latin typeface="+mn-ea"/>
              </a:rPr>
              <a:t>a.</a:t>
            </a:r>
            <a:r>
              <a:rPr lang="zh-CN" altLang="en-US" sz="2400" dirty="0">
                <a:solidFill>
                  <a:srgbClr val="FF0000"/>
                </a:solidFill>
                <a:latin typeface="+mn-ea"/>
              </a:rPr>
              <a:t>响应时间</a:t>
            </a:r>
            <a:r>
              <a:rPr lang="zh-CN" altLang="en-US" sz="2400" dirty="0">
                <a:latin typeface="+mn-ea"/>
              </a:rPr>
              <a:t>：系统应该做到能从服务器得到请求并接受和发送信息，响应时间不能超出服务器的连接时间；</a:t>
            </a:r>
          </a:p>
          <a:p>
            <a:r>
              <a:rPr lang="en-US" altLang="zh-CN" sz="2400" dirty="0">
                <a:solidFill>
                  <a:srgbClr val="FF0000"/>
                </a:solidFill>
                <a:latin typeface="+mn-ea"/>
              </a:rPr>
              <a:t>b.</a:t>
            </a:r>
            <a:r>
              <a:rPr lang="zh-CN" altLang="en-US" sz="2400" dirty="0">
                <a:solidFill>
                  <a:srgbClr val="FF0000"/>
                </a:solidFill>
                <a:latin typeface="+mn-ea"/>
              </a:rPr>
              <a:t>更新处理时间</a:t>
            </a:r>
            <a:r>
              <a:rPr lang="zh-CN" altLang="en-US" sz="2400" dirty="0">
                <a:latin typeface="+mn-ea"/>
              </a:rPr>
              <a:t>，云存储只对用户使用上传存储指令才会执行，平时则为存档点形式保存的本地储存，更新处理时间与用户需求相关；</a:t>
            </a:r>
          </a:p>
          <a:p>
            <a:r>
              <a:rPr lang="en-US" altLang="zh-CN" sz="2400" dirty="0">
                <a:solidFill>
                  <a:srgbClr val="FF0000"/>
                </a:solidFill>
                <a:latin typeface="+mn-ea"/>
              </a:rPr>
              <a:t>c.</a:t>
            </a:r>
            <a:r>
              <a:rPr lang="zh-CN" altLang="en-US" sz="2400" dirty="0">
                <a:solidFill>
                  <a:srgbClr val="FF0000"/>
                </a:solidFill>
                <a:latin typeface="+mn-ea"/>
              </a:rPr>
              <a:t>数据的转换和传送时间</a:t>
            </a:r>
            <a:r>
              <a:rPr lang="zh-CN" altLang="en-US" sz="2400" dirty="0">
                <a:latin typeface="+mn-ea"/>
              </a:rPr>
              <a:t>：用户需要接受游戏数据才能开始游戏，所以加载时间不能过长影响用户体验，转换由于是网络端所以没有数据转换只要考虑输出传送花费的时间长度即可；</a:t>
            </a:r>
          </a:p>
          <a:p>
            <a:r>
              <a:rPr lang="en-US" altLang="zh-CN" sz="2400" dirty="0">
                <a:solidFill>
                  <a:srgbClr val="FF0000"/>
                </a:solidFill>
                <a:latin typeface="+mn-ea"/>
              </a:rPr>
              <a:t>d.</a:t>
            </a:r>
            <a:r>
              <a:rPr lang="zh-CN" altLang="en-US" sz="2400" dirty="0">
                <a:solidFill>
                  <a:srgbClr val="FF0000"/>
                </a:solidFill>
                <a:latin typeface="+mn-ea"/>
              </a:rPr>
              <a:t>解题时间</a:t>
            </a:r>
            <a:r>
              <a:rPr lang="zh-CN" altLang="en-US" sz="2400" dirty="0">
                <a:latin typeface="+mn-ea"/>
              </a:rPr>
              <a:t>：用户等待的是服务器发来的游戏文件和存档信息，主要加快存档信息在游戏中加载的时间，避免存档信息不能读入游戏或者存档读入过慢影响游戏运行。</a:t>
            </a:r>
          </a:p>
        </p:txBody>
      </p:sp>
    </p:spTree>
    <p:extLst>
      <p:ext uri="{BB962C8B-B14F-4D97-AF65-F5344CB8AC3E}">
        <p14:creationId xmlns:p14="http://schemas.microsoft.com/office/powerpoint/2010/main" val="185725872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8512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输入输出要求</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1938992"/>
          </a:xfrm>
          <a:prstGeom prst="rect">
            <a:avLst/>
          </a:prstGeom>
          <a:noFill/>
        </p:spPr>
        <p:txBody>
          <a:bodyPr wrap="square">
            <a:spAutoFit/>
          </a:bodyPr>
          <a:lstStyle/>
          <a:p>
            <a:r>
              <a:rPr lang="zh-CN" altLang="en-US" sz="2400" dirty="0">
                <a:latin typeface="+mn-ea"/>
              </a:rPr>
              <a:t>    输入的账户信息是字符串的账号，它是通过数据库和服务器连接来寻找该账号下的云存档，然后导入存档到游戏，直观表现为用户打开游戏可以直接看到自己之前存的存档信息；输入的存档信息是一个文件，它存储了游戏的进度，它通过本地存档或云存档获取并通过用户执行游戏会进行更新，直观表现为存档信息会根据用户体验不断更新。</a:t>
            </a:r>
          </a:p>
        </p:txBody>
      </p:sp>
      <p:sp>
        <p:nvSpPr>
          <p:cNvPr id="9" name="圆角矩形 14">
            <a:extLst>
              <a:ext uri="{FF2B5EF4-FFF2-40B4-BE49-F238E27FC236}">
                <a16:creationId xmlns:a16="http://schemas.microsoft.com/office/drawing/2014/main" id="{CC38765E-36EE-45FF-9614-77512854F47D}"/>
              </a:ext>
            </a:extLst>
          </p:cNvPr>
          <p:cNvSpPr/>
          <p:nvPr/>
        </p:nvSpPr>
        <p:spPr>
          <a:xfrm>
            <a:off x="772315" y="2972350"/>
            <a:ext cx="332029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3.4  </a:t>
            </a:r>
            <a:r>
              <a:rPr lang="zh-CN" altLang="en-US" sz="2400" b="1" dirty="0">
                <a:solidFill>
                  <a:prstClr val="white"/>
                </a:solidFill>
                <a:latin typeface="微软雅黑" pitchFamily="34" charset="-122"/>
                <a:ea typeface="微软雅黑" pitchFamily="34" charset="-122"/>
              </a:rPr>
              <a:t>数据管理能力需求</a:t>
            </a:r>
          </a:p>
        </p:txBody>
      </p:sp>
      <p:sp>
        <p:nvSpPr>
          <p:cNvPr id="11" name="TextBox 9">
            <a:extLst>
              <a:ext uri="{FF2B5EF4-FFF2-40B4-BE49-F238E27FC236}">
                <a16:creationId xmlns:a16="http://schemas.microsoft.com/office/drawing/2014/main" id="{8DEC2BBF-B1AC-4BFE-8C63-68B486F62F08}"/>
              </a:ext>
            </a:extLst>
          </p:cNvPr>
          <p:cNvSpPr txBox="1"/>
          <p:nvPr/>
        </p:nvSpPr>
        <p:spPr>
          <a:xfrm>
            <a:off x="699814" y="3671959"/>
            <a:ext cx="10774901" cy="1938992"/>
          </a:xfrm>
          <a:prstGeom prst="rect">
            <a:avLst/>
          </a:prstGeom>
          <a:noFill/>
        </p:spPr>
        <p:txBody>
          <a:bodyPr wrap="square">
            <a:spAutoFit/>
          </a:bodyPr>
          <a:lstStyle/>
          <a:p>
            <a:r>
              <a:rPr lang="zh-CN" altLang="en-US" sz="2400" dirty="0">
                <a:latin typeface="+mn-ea"/>
              </a:rPr>
              <a:t>    需要进行服务器信息，账户信息，存档信息和游戏数据的管理，服务器信息通过租借服务器可以解决，账户信息需要存储账号字符串，存储量小而存档信息只是游戏的小部分信息，其储存要求也不是很高，而游戏数据需要上传到网站才能运行，要保证数据传输不出错才能正常地运行游戏，所以游戏数据的存储要求较高。</a:t>
            </a:r>
            <a:endParaRPr lang="zh-CN" altLang="zh-CN" sz="2400" dirty="0">
              <a:latin typeface="+mn-ea"/>
            </a:endParaRPr>
          </a:p>
        </p:txBody>
      </p:sp>
    </p:spTree>
    <p:extLst>
      <p:ext uri="{BB962C8B-B14F-4D97-AF65-F5344CB8AC3E}">
        <p14:creationId xmlns:p14="http://schemas.microsoft.com/office/powerpoint/2010/main" val="304567414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9" grpId="0" animBg="1"/>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8512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3.5  </a:t>
            </a:r>
            <a:r>
              <a:rPr lang="zh-CN" altLang="en-US" sz="2400" b="1" dirty="0">
                <a:solidFill>
                  <a:prstClr val="white"/>
                </a:solidFill>
                <a:latin typeface="微软雅黑" pitchFamily="34" charset="-122"/>
                <a:ea typeface="微软雅黑" pitchFamily="34" charset="-122"/>
              </a:rPr>
              <a:t>故障处理要求</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1938992"/>
          </a:xfrm>
          <a:prstGeom prst="rect">
            <a:avLst/>
          </a:prstGeom>
          <a:noFill/>
        </p:spPr>
        <p:txBody>
          <a:bodyPr wrap="square">
            <a:spAutoFit/>
          </a:bodyPr>
          <a:lstStyle/>
          <a:p>
            <a:r>
              <a:rPr lang="zh-CN" altLang="en-US" sz="2400" dirty="0">
                <a:latin typeface="+mn-ea"/>
              </a:rPr>
              <a:t>    可能会出现服务器本身故障，由于是租借服务器所以会和持有方协商进行修复；可能会出现存档信息出错，如果是本地出错那么告知用户本地存档被破坏并试图加载云存档覆盖现存档；可能会出现云存档出错那么告知用户云存储失效并把现在本地存档或试图加载上一个云存档；可能会出现游戏数据错误，那可能是游戏加载出现问题，会尽快修复</a:t>
            </a:r>
            <a:r>
              <a:rPr lang="en-US" altLang="zh-CN" sz="2400" dirty="0">
                <a:latin typeface="+mn-ea"/>
              </a:rPr>
              <a:t>bug</a:t>
            </a:r>
            <a:r>
              <a:rPr lang="zh-CN" altLang="en-US" sz="2400" dirty="0">
                <a:latin typeface="+mn-ea"/>
              </a:rPr>
              <a:t>尽快回复功能。</a:t>
            </a:r>
          </a:p>
        </p:txBody>
      </p:sp>
      <p:sp>
        <p:nvSpPr>
          <p:cNvPr id="9" name="圆角矩形 14">
            <a:extLst>
              <a:ext uri="{FF2B5EF4-FFF2-40B4-BE49-F238E27FC236}">
                <a16:creationId xmlns:a16="http://schemas.microsoft.com/office/drawing/2014/main" id="{548B3842-8D1C-4A04-A483-7BD4882C3A23}"/>
              </a:ext>
            </a:extLst>
          </p:cNvPr>
          <p:cNvSpPr/>
          <p:nvPr/>
        </p:nvSpPr>
        <p:spPr>
          <a:xfrm>
            <a:off x="699813" y="2972350"/>
            <a:ext cx="28512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3.6  </a:t>
            </a:r>
            <a:r>
              <a:rPr lang="zh-CN" altLang="en-US" sz="2400" b="1" dirty="0">
                <a:solidFill>
                  <a:prstClr val="white"/>
                </a:solidFill>
                <a:latin typeface="微软雅黑" pitchFamily="34" charset="-122"/>
                <a:ea typeface="微软雅黑" pitchFamily="34" charset="-122"/>
              </a:rPr>
              <a:t>其它专门要求</a:t>
            </a:r>
          </a:p>
        </p:txBody>
      </p:sp>
      <p:sp>
        <p:nvSpPr>
          <p:cNvPr id="11" name="TextBox 9">
            <a:extLst>
              <a:ext uri="{FF2B5EF4-FFF2-40B4-BE49-F238E27FC236}">
                <a16:creationId xmlns:a16="http://schemas.microsoft.com/office/drawing/2014/main" id="{596864B1-8EBF-4ABF-A23F-BBDCB590AEE9}"/>
              </a:ext>
            </a:extLst>
          </p:cNvPr>
          <p:cNvSpPr txBox="1"/>
          <p:nvPr/>
        </p:nvSpPr>
        <p:spPr>
          <a:xfrm>
            <a:off x="699813" y="3797283"/>
            <a:ext cx="10774901" cy="830997"/>
          </a:xfrm>
          <a:prstGeom prst="rect">
            <a:avLst/>
          </a:prstGeom>
          <a:noFill/>
        </p:spPr>
        <p:txBody>
          <a:bodyPr wrap="square">
            <a:spAutoFit/>
          </a:bodyPr>
          <a:lstStyle/>
          <a:p>
            <a:r>
              <a:rPr lang="zh-CN" altLang="en-US" sz="2400" dirty="0">
                <a:latin typeface="+mn-ea"/>
              </a:rPr>
              <a:t>    用户可以随地登录游戏所以账号管理要简便和具备一定安全性比如密码验证登录，环境需要时网站，所以要保证网络的可靠性和网站的可靠性。</a:t>
            </a:r>
          </a:p>
        </p:txBody>
      </p:sp>
    </p:spTree>
    <p:extLst>
      <p:ext uri="{BB962C8B-B14F-4D97-AF65-F5344CB8AC3E}">
        <p14:creationId xmlns:p14="http://schemas.microsoft.com/office/powerpoint/2010/main" val="350499120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9"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运行环境规定</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WordArt 72">
            <a:extLst>
              <a:ext uri="{FF2B5EF4-FFF2-40B4-BE49-F238E27FC236}">
                <a16:creationId xmlns:a16="http://schemas.microsoft.com/office/drawing/2014/main" id="{B0FCA9E8-00C1-4920-896E-A87CDDECD57E}"/>
              </a:ext>
            </a:extLst>
          </p:cNvPr>
          <p:cNvSpPr>
            <a:spLocks noChangeArrowheads="1" noChangeShapeType="1" noTextEdit="1"/>
          </p:cNvSpPr>
          <p:nvPr/>
        </p:nvSpPr>
        <p:spPr bwMode="auto">
          <a:xfrm>
            <a:off x="5095844" y="2089154"/>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【04】</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1361951978"/>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158174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4.1  </a:t>
            </a:r>
            <a:r>
              <a:rPr lang="zh-CN" altLang="en-US" sz="2400" b="1" dirty="0">
                <a:solidFill>
                  <a:prstClr val="white"/>
                </a:solidFill>
                <a:latin typeface="微软雅黑" pitchFamily="34" charset="-122"/>
                <a:ea typeface="微软雅黑" pitchFamily="34" charset="-122"/>
              </a:rPr>
              <a:t>设备</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523220"/>
          </a:xfrm>
          <a:prstGeom prst="rect">
            <a:avLst/>
          </a:prstGeom>
          <a:noFill/>
        </p:spPr>
        <p:txBody>
          <a:bodyPr wrap="square">
            <a:spAutoFit/>
          </a:bodyPr>
          <a:lstStyle/>
          <a:p>
            <a:r>
              <a:rPr lang="zh-CN" altLang="en-US" sz="2800" dirty="0"/>
              <a:t>需要配有键盘的电脑</a:t>
            </a:r>
            <a:endParaRPr lang="en-US" altLang="zh-CN" sz="2800" dirty="0"/>
          </a:p>
        </p:txBody>
      </p:sp>
      <p:sp>
        <p:nvSpPr>
          <p:cNvPr id="9" name="圆角矩形 14">
            <a:extLst>
              <a:ext uri="{FF2B5EF4-FFF2-40B4-BE49-F238E27FC236}">
                <a16:creationId xmlns:a16="http://schemas.microsoft.com/office/drawing/2014/main" id="{80FA80B5-27A8-48B8-A5D0-4D34397EA7A0}"/>
              </a:ext>
            </a:extLst>
          </p:cNvPr>
          <p:cNvSpPr/>
          <p:nvPr/>
        </p:nvSpPr>
        <p:spPr>
          <a:xfrm>
            <a:off x="699815" y="1894796"/>
            <a:ext cx="2221225"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4.1  </a:t>
            </a:r>
            <a:r>
              <a:rPr lang="zh-CN" altLang="en-US" sz="2400" b="1" dirty="0">
                <a:solidFill>
                  <a:prstClr val="white"/>
                </a:solidFill>
                <a:latin typeface="微软雅黑" pitchFamily="34" charset="-122"/>
                <a:ea typeface="微软雅黑" pitchFamily="34" charset="-122"/>
              </a:rPr>
              <a:t>支持软件</a:t>
            </a:r>
          </a:p>
        </p:txBody>
      </p:sp>
      <p:sp>
        <p:nvSpPr>
          <p:cNvPr id="11" name="TextBox 9">
            <a:extLst>
              <a:ext uri="{FF2B5EF4-FFF2-40B4-BE49-F238E27FC236}">
                <a16:creationId xmlns:a16="http://schemas.microsoft.com/office/drawing/2014/main" id="{BE45165A-D8D0-4E9B-86F1-59BB101E6993}"/>
              </a:ext>
            </a:extLst>
          </p:cNvPr>
          <p:cNvSpPr txBox="1"/>
          <p:nvPr/>
        </p:nvSpPr>
        <p:spPr>
          <a:xfrm>
            <a:off x="699814" y="2661133"/>
            <a:ext cx="10774901" cy="523220"/>
          </a:xfrm>
          <a:prstGeom prst="rect">
            <a:avLst/>
          </a:prstGeom>
          <a:noFill/>
        </p:spPr>
        <p:txBody>
          <a:bodyPr wrap="square">
            <a:spAutoFit/>
          </a:bodyPr>
          <a:lstStyle/>
          <a:p>
            <a:r>
              <a:rPr lang="zh-CN" altLang="en-US" sz="2800" dirty="0"/>
              <a:t>支持所有能打开网页的电脑端服务</a:t>
            </a:r>
            <a:endParaRPr lang="en-US" altLang="zh-CN" sz="2800" dirty="0"/>
          </a:p>
        </p:txBody>
      </p:sp>
      <p:sp>
        <p:nvSpPr>
          <p:cNvPr id="12" name="圆角矩形 14">
            <a:extLst>
              <a:ext uri="{FF2B5EF4-FFF2-40B4-BE49-F238E27FC236}">
                <a16:creationId xmlns:a16="http://schemas.microsoft.com/office/drawing/2014/main" id="{A99DB959-5F95-4076-82B2-6C966C333F6E}"/>
              </a:ext>
            </a:extLst>
          </p:cNvPr>
          <p:cNvSpPr/>
          <p:nvPr/>
        </p:nvSpPr>
        <p:spPr>
          <a:xfrm>
            <a:off x="761957" y="3556055"/>
            <a:ext cx="151960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4.3  </a:t>
            </a:r>
            <a:r>
              <a:rPr lang="zh-CN" altLang="en-US" sz="2400" b="1" dirty="0">
                <a:solidFill>
                  <a:prstClr val="white"/>
                </a:solidFill>
                <a:latin typeface="微软雅黑" pitchFamily="34" charset="-122"/>
                <a:ea typeface="微软雅黑" pitchFamily="34" charset="-122"/>
              </a:rPr>
              <a:t>接口</a:t>
            </a:r>
          </a:p>
        </p:txBody>
      </p:sp>
      <p:sp>
        <p:nvSpPr>
          <p:cNvPr id="13" name="TextBox 9">
            <a:extLst>
              <a:ext uri="{FF2B5EF4-FFF2-40B4-BE49-F238E27FC236}">
                <a16:creationId xmlns:a16="http://schemas.microsoft.com/office/drawing/2014/main" id="{AA022286-B5EF-4F2D-A074-2BEA22264547}"/>
              </a:ext>
            </a:extLst>
          </p:cNvPr>
          <p:cNvSpPr txBox="1"/>
          <p:nvPr/>
        </p:nvSpPr>
        <p:spPr>
          <a:xfrm>
            <a:off x="699813" y="4419275"/>
            <a:ext cx="10774901" cy="954107"/>
          </a:xfrm>
          <a:prstGeom prst="rect">
            <a:avLst/>
          </a:prstGeom>
          <a:noFill/>
        </p:spPr>
        <p:txBody>
          <a:bodyPr wrap="square">
            <a:spAutoFit/>
          </a:bodyPr>
          <a:lstStyle/>
          <a:p>
            <a:r>
              <a:rPr lang="en-US" altLang="zh-CN" sz="2800" dirty="0"/>
              <a:t>        </a:t>
            </a:r>
            <a:r>
              <a:rPr lang="zh-CN" altLang="en-US" sz="2800" dirty="0"/>
              <a:t>接口是通过网络进行连接，所以需要网络传输协议和服务器相关的协议。</a:t>
            </a:r>
            <a:endParaRPr lang="en-US" altLang="zh-CN" sz="2800" dirty="0"/>
          </a:p>
        </p:txBody>
      </p:sp>
    </p:spTree>
    <p:extLst>
      <p:ext uri="{BB962C8B-B14F-4D97-AF65-F5344CB8AC3E}">
        <p14:creationId xmlns:p14="http://schemas.microsoft.com/office/powerpoint/2010/main" val="165485041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250"/>
                                        <p:tgtEl>
                                          <p:spTgt spid="12"/>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9" grpId="0" animBg="1"/>
      <p:bldP spid="11" grpId="0"/>
      <p:bldP spid="12"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0" y="44547"/>
            <a:ext cx="4290295" cy="1594675"/>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rot="-2363669">
            <a:off x="1671552" y="499083"/>
            <a:ext cx="1920719" cy="787139"/>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目录页</a:t>
            </a:r>
          </a:p>
        </p:txBody>
      </p:sp>
      <p:sp>
        <p:nvSpPr>
          <p:cNvPr id="21" name="TextBox 20"/>
          <p:cNvSpPr txBox="1"/>
          <p:nvPr/>
        </p:nvSpPr>
        <p:spPr>
          <a:xfrm>
            <a:off x="3738827" y="17923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pPr algn="ctr" defTabSz="1146749">
              <a:defRPr/>
            </a:pPr>
            <a:r>
              <a:rPr lang="zh-CN" altLang="en-US" sz="3010" b="1" dirty="0">
                <a:solidFill>
                  <a:srgbClr val="0070C0"/>
                </a:solidFill>
                <a:latin typeface="微软雅黑" pitchFamily="34" charset="-122"/>
                <a:ea typeface="微软雅黑" pitchFamily="34" charset="-122"/>
              </a:rPr>
              <a:t>引言</a:t>
            </a:r>
          </a:p>
        </p:txBody>
      </p:sp>
      <p:sp>
        <p:nvSpPr>
          <p:cNvPr id="22" name="TextBox 21"/>
          <p:cNvSpPr txBox="1"/>
          <p:nvPr/>
        </p:nvSpPr>
        <p:spPr>
          <a:xfrm>
            <a:off x="3738827" y="246529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任务概述</a:t>
            </a:r>
          </a:p>
        </p:txBody>
      </p:sp>
      <p:sp>
        <p:nvSpPr>
          <p:cNvPr id="23" name="TextBox 22"/>
          <p:cNvSpPr txBox="1"/>
          <p:nvPr/>
        </p:nvSpPr>
        <p:spPr>
          <a:xfrm>
            <a:off x="3738827" y="31392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需求规定</a:t>
            </a:r>
          </a:p>
        </p:txBody>
      </p:sp>
      <p:sp>
        <p:nvSpPr>
          <p:cNvPr id="24" name="TextBox 23"/>
          <p:cNvSpPr txBox="1"/>
          <p:nvPr/>
        </p:nvSpPr>
        <p:spPr>
          <a:xfrm>
            <a:off x="3738827" y="383006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运行环境规定</a:t>
            </a:r>
          </a:p>
        </p:txBody>
      </p:sp>
      <p:grpSp>
        <p:nvGrpSpPr>
          <p:cNvPr id="25" name="组合 24"/>
          <p:cNvGrpSpPr>
            <a:grpSpLocks/>
          </p:cNvGrpSpPr>
          <p:nvPr/>
        </p:nvGrpSpPr>
        <p:grpSpPr bwMode="auto">
          <a:xfrm>
            <a:off x="2860284" y="1674967"/>
            <a:ext cx="1154696" cy="864211"/>
            <a:chOff x="2165941" y="1632858"/>
            <a:chExt cx="864096" cy="731634"/>
          </a:xfrm>
        </p:grpSpPr>
        <p:sp>
          <p:nvSpPr>
            <p:cNvPr id="26" name="五边形 25"/>
            <p:cNvSpPr/>
            <p:nvPr/>
          </p:nvSpPr>
          <p:spPr>
            <a:xfrm>
              <a:off x="2165941" y="1740726"/>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6" name="TextBox 43"/>
            <p:cNvSpPr txBox="1">
              <a:spLocks noChangeArrowheads="1"/>
            </p:cNvSpPr>
            <p:nvPr/>
          </p:nvSpPr>
          <p:spPr bwMode="auto">
            <a:xfrm>
              <a:off x="2216595" y="1632858"/>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a:t>
              </a:r>
              <a:endParaRPr lang="zh-CN" altLang="en-US" sz="5016" b="1" dirty="0">
                <a:solidFill>
                  <a:prstClr val="white"/>
                </a:solidFill>
                <a:latin typeface="Arial Black" pitchFamily="34" charset="0"/>
                <a:ea typeface="Arial Unicode MS"/>
                <a:cs typeface="Arial Unicode MS"/>
              </a:endParaRPr>
            </a:p>
          </p:txBody>
        </p:sp>
      </p:grpSp>
      <p:grpSp>
        <p:nvGrpSpPr>
          <p:cNvPr id="45" name="组合 44"/>
          <p:cNvGrpSpPr>
            <a:grpSpLocks/>
          </p:cNvGrpSpPr>
          <p:nvPr/>
        </p:nvGrpSpPr>
        <p:grpSpPr bwMode="auto">
          <a:xfrm>
            <a:off x="2860284" y="2347876"/>
            <a:ext cx="1154696" cy="864212"/>
            <a:chOff x="2165941" y="2378338"/>
            <a:chExt cx="864096" cy="728167"/>
          </a:xfrm>
        </p:grpSpPr>
        <p:sp>
          <p:nvSpPr>
            <p:cNvPr id="46" name="五边形 45"/>
            <p:cNvSpPr/>
            <p:nvPr/>
          </p:nvSpPr>
          <p:spPr>
            <a:xfrm>
              <a:off x="2165941" y="2480662"/>
              <a:ext cx="864096" cy="461301"/>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4" name="TextBox 46"/>
            <p:cNvSpPr txBox="1">
              <a:spLocks noChangeArrowheads="1"/>
            </p:cNvSpPr>
            <p:nvPr/>
          </p:nvSpPr>
          <p:spPr bwMode="auto">
            <a:xfrm>
              <a:off x="2216595" y="2378338"/>
              <a:ext cx="459679" cy="728167"/>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2</a:t>
              </a:r>
              <a:endParaRPr lang="zh-CN" altLang="en-US" sz="5016" b="1" dirty="0">
                <a:solidFill>
                  <a:prstClr val="white"/>
                </a:solidFill>
                <a:latin typeface="Arial Black" pitchFamily="34" charset="0"/>
                <a:ea typeface="Arial Unicode MS"/>
                <a:cs typeface="Arial Unicode MS"/>
              </a:endParaRPr>
            </a:p>
          </p:txBody>
        </p:sp>
      </p:grpSp>
      <p:grpSp>
        <p:nvGrpSpPr>
          <p:cNvPr id="48" name="组合 47"/>
          <p:cNvGrpSpPr>
            <a:grpSpLocks/>
          </p:cNvGrpSpPr>
          <p:nvPr/>
        </p:nvGrpSpPr>
        <p:grpSpPr bwMode="auto">
          <a:xfrm>
            <a:off x="2860284" y="3020828"/>
            <a:ext cx="1154696" cy="864211"/>
            <a:chOff x="2165941" y="3116171"/>
            <a:chExt cx="864096" cy="729896"/>
          </a:xfrm>
        </p:grpSpPr>
        <p:sp>
          <p:nvSpPr>
            <p:cNvPr id="49" name="五边形 48"/>
            <p:cNvSpPr/>
            <p:nvPr/>
          </p:nvSpPr>
          <p:spPr>
            <a:xfrm>
              <a:off x="2165941" y="3220420"/>
              <a:ext cx="864096" cy="460714"/>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2" name="TextBox 49"/>
            <p:cNvSpPr txBox="1">
              <a:spLocks noChangeArrowheads="1"/>
            </p:cNvSpPr>
            <p:nvPr/>
          </p:nvSpPr>
          <p:spPr bwMode="auto">
            <a:xfrm>
              <a:off x="2216595" y="3116171"/>
              <a:ext cx="459679" cy="729896"/>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a:solidFill>
                    <a:prstClr val="white"/>
                  </a:solidFill>
                  <a:latin typeface="Arial Black" pitchFamily="34" charset="0"/>
                  <a:ea typeface="Arial Unicode MS"/>
                  <a:cs typeface="Arial Unicode MS"/>
                </a:rPr>
                <a:t>3</a:t>
              </a:r>
              <a:endParaRPr lang="zh-CN" altLang="en-US" sz="5016" b="1">
                <a:solidFill>
                  <a:prstClr val="white"/>
                </a:solidFill>
                <a:latin typeface="Arial Black" pitchFamily="34" charset="0"/>
                <a:ea typeface="Arial Unicode MS"/>
                <a:cs typeface="Arial Unicode MS"/>
              </a:endParaRPr>
            </a:p>
          </p:txBody>
        </p:sp>
      </p:grpSp>
      <p:grpSp>
        <p:nvGrpSpPr>
          <p:cNvPr id="51" name="组合 50"/>
          <p:cNvGrpSpPr>
            <a:grpSpLocks/>
          </p:cNvGrpSpPr>
          <p:nvPr/>
        </p:nvGrpSpPr>
        <p:grpSpPr bwMode="auto">
          <a:xfrm>
            <a:off x="2844123" y="3689755"/>
            <a:ext cx="1154696" cy="864211"/>
            <a:chOff x="2165941" y="3836251"/>
            <a:chExt cx="864096" cy="731634"/>
          </a:xfrm>
        </p:grpSpPr>
        <p:sp>
          <p:nvSpPr>
            <p:cNvPr id="52" name="五边形 5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0"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4</a:t>
              </a:r>
              <a:endParaRPr lang="zh-CN" altLang="en-US" sz="5016" b="1" dirty="0">
                <a:solidFill>
                  <a:prstClr val="white"/>
                </a:solidFill>
                <a:latin typeface="Arial Black" pitchFamily="34" charset="0"/>
                <a:ea typeface="Arial Unicode MS"/>
                <a:cs typeface="Arial Unicode MS"/>
              </a:endParaRPr>
            </a:p>
          </p:txBody>
        </p:sp>
      </p:grpSp>
      <p:sp>
        <p:nvSpPr>
          <p:cNvPr id="54" name="TextBox 53"/>
          <p:cNvSpPr txBox="1"/>
          <p:nvPr/>
        </p:nvSpPr>
        <p:spPr>
          <a:xfrm rot="19196401">
            <a:off x="1700191" y="874733"/>
            <a:ext cx="2988275" cy="435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defTabSz="1146749">
              <a:defRPr/>
            </a:pPr>
            <a:r>
              <a:rPr lang="en-US" altLang="zh-CN" sz="2257" dirty="0">
                <a:solidFill>
                  <a:srgbClr val="0070C0"/>
                </a:solidFill>
                <a:latin typeface="Calibri"/>
                <a:ea typeface="宋体" panose="02010600030101010101" pitchFamily="2" charset="-122"/>
              </a:rPr>
              <a:t>CONTENTS   PAGE </a:t>
            </a:r>
          </a:p>
        </p:txBody>
      </p:sp>
      <p:sp>
        <p:nvSpPr>
          <p:cNvPr id="30" name="TextBox 29"/>
          <p:cNvSpPr txBox="1"/>
          <p:nvPr/>
        </p:nvSpPr>
        <p:spPr>
          <a:xfrm>
            <a:off x="3738827" y="4515874"/>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其它</a:t>
            </a:r>
          </a:p>
        </p:txBody>
      </p:sp>
      <p:grpSp>
        <p:nvGrpSpPr>
          <p:cNvPr id="27" name="组合 26"/>
          <p:cNvGrpSpPr>
            <a:grpSpLocks/>
          </p:cNvGrpSpPr>
          <p:nvPr/>
        </p:nvGrpSpPr>
        <p:grpSpPr bwMode="auto">
          <a:xfrm>
            <a:off x="2844123" y="4380583"/>
            <a:ext cx="1154696" cy="864211"/>
            <a:chOff x="2165941" y="3836251"/>
            <a:chExt cx="864096" cy="731634"/>
          </a:xfrm>
        </p:grpSpPr>
        <p:sp>
          <p:nvSpPr>
            <p:cNvPr id="28" name="五边形 27"/>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9"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5</a:t>
              </a:r>
              <a:endParaRPr lang="zh-CN" altLang="en-US" sz="5016" b="1" dirty="0">
                <a:solidFill>
                  <a:prstClr val="white"/>
                </a:solidFill>
                <a:latin typeface="Arial Black" pitchFamily="34" charset="0"/>
                <a:ea typeface="Arial Unicode MS"/>
                <a:cs typeface="Arial Unicode MS"/>
              </a:endParaRPr>
            </a:p>
          </p:txBody>
        </p:sp>
      </p:grpSp>
    </p:spTree>
    <p:extLst>
      <p:ext uri="{BB962C8B-B14F-4D97-AF65-F5344CB8AC3E}">
        <p14:creationId xmlns:p14="http://schemas.microsoft.com/office/powerpoint/2010/main" val="556456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00"/>
                            </p:stCondLst>
                            <p:childTnLst>
                              <p:par>
                                <p:cTn id="14" presetID="2" presetClass="entr" presetSubtype="9" fill="hold" grpId="0" nodeType="afterEffect">
                                  <p:stCondLst>
                                    <p:cond delay="0"/>
                                  </p:stCondLst>
                                  <p:iterate type="lt">
                                    <p:tmPct val="10000"/>
                                  </p:iterate>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0-#ppt_w/2"/>
                                          </p:val>
                                        </p:tav>
                                        <p:tav tm="100000">
                                          <p:val>
                                            <p:strVal val="#ppt_x"/>
                                          </p:val>
                                        </p:tav>
                                      </p:tavLst>
                                    </p:anim>
                                    <p:anim calcmode="lin" valueType="num">
                                      <p:cBhvr additive="base">
                                        <p:cTn id="17" dur="500" fill="hold"/>
                                        <p:tgtEl>
                                          <p:spTgt spid="54"/>
                                        </p:tgtEl>
                                        <p:attrNameLst>
                                          <p:attrName>ppt_y</p:attrName>
                                        </p:attrNameLst>
                                      </p:cBhvr>
                                      <p:tavLst>
                                        <p:tav tm="0">
                                          <p:val>
                                            <p:strVal val="0-#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0-#ppt_w/2"/>
                                          </p:val>
                                        </p:tav>
                                        <p:tav tm="100000">
                                          <p:val>
                                            <p:strVal val="#ppt_x"/>
                                          </p:val>
                                        </p:tav>
                                      </p:tavLst>
                                    </p:anim>
                                    <p:anim calcmode="lin" valueType="num">
                                      <p:cBhvr additive="base">
                                        <p:cTn id="21" dur="5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0-#ppt_w/2"/>
                                          </p:val>
                                        </p:tav>
                                        <p:tav tm="100000">
                                          <p:val>
                                            <p:strVal val="#ppt_x"/>
                                          </p:val>
                                        </p:tav>
                                      </p:tavLst>
                                    </p:anim>
                                    <p:anim calcmode="lin" valueType="num">
                                      <p:cBhvr additive="base">
                                        <p:cTn id="29" dur="500" fill="hold"/>
                                        <p:tgtEl>
                                          <p:spTgt spid="48"/>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0-#ppt_w/2"/>
                                          </p:val>
                                        </p:tav>
                                        <p:tav tm="100000">
                                          <p:val>
                                            <p:strVal val="#ppt_x"/>
                                          </p:val>
                                        </p:tav>
                                      </p:tavLst>
                                    </p:anim>
                                    <p:anim calcmode="lin" valueType="num">
                                      <p:cBhvr additive="base">
                                        <p:cTn id="33" dur="500" fill="hold"/>
                                        <p:tgtEl>
                                          <p:spTgt spid="51"/>
                                        </p:tgtEl>
                                        <p:attrNameLst>
                                          <p:attrName>ppt_y</p:attrName>
                                        </p:attrNameLst>
                                      </p:cBhvr>
                                      <p:tavLst>
                                        <p:tav tm="0">
                                          <p:val>
                                            <p:strVal val="#ppt_y"/>
                                          </p:val>
                                        </p:tav>
                                        <p:tav tm="100000">
                                          <p:val>
                                            <p:strVal val="#ppt_y"/>
                                          </p:val>
                                        </p:tav>
                                      </p:tavLst>
                                    </p:anim>
                                  </p:childTnLst>
                                </p:cTn>
                              </p:par>
                              <p:par>
                                <p:cTn id="34" presetID="2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 presetClass="entr" presetSubtype="8"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animBg="1"/>
      <p:bldP spid="23" grpId="0" animBg="1"/>
      <p:bldP spid="24" grpId="0" animBg="1"/>
      <p:bldP spid="54" grpId="0"/>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1723789"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4.4  </a:t>
            </a:r>
            <a:r>
              <a:rPr lang="zh-CN" altLang="en-US" sz="2400" b="1" dirty="0">
                <a:solidFill>
                  <a:prstClr val="white"/>
                </a:solidFill>
                <a:latin typeface="微软雅黑" pitchFamily="34" charset="-122"/>
                <a:ea typeface="微软雅黑" pitchFamily="34" charset="-122"/>
              </a:rPr>
              <a:t>控制</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699815" y="902991"/>
            <a:ext cx="10774901" cy="2246769"/>
          </a:xfrm>
          <a:prstGeom prst="rect">
            <a:avLst/>
          </a:prstGeom>
          <a:noFill/>
        </p:spPr>
        <p:txBody>
          <a:bodyPr wrap="square">
            <a:spAutoFit/>
          </a:bodyPr>
          <a:lstStyle/>
          <a:p>
            <a:r>
              <a:rPr lang="zh-CN" altLang="en-US" sz="2800" dirty="0"/>
              <a:t>         首先是网络信号，测试用户能否登录网站，这个由用户端控制，然后是游戏加载信号负责管理游戏是否成功加载，有服务器端发出，之后是存档读取信号用来确认云存储的信息是否失效，也是由服务端发出，之后是游戏运行信号管理游戏是否持续运行是否出现问题，如果有问题则由编译器本身发送。</a:t>
            </a:r>
            <a:endParaRPr lang="zh-CN" altLang="zh-CN" sz="2800" dirty="0"/>
          </a:p>
        </p:txBody>
      </p:sp>
    </p:spTree>
    <p:extLst>
      <p:ext uri="{BB962C8B-B14F-4D97-AF65-F5344CB8AC3E}">
        <p14:creationId xmlns:p14="http://schemas.microsoft.com/office/powerpoint/2010/main" val="44273067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其它</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5" name="WordArt 72">
            <a:extLst>
              <a:ext uri="{FF2B5EF4-FFF2-40B4-BE49-F238E27FC236}">
                <a16:creationId xmlns:a16="http://schemas.microsoft.com/office/drawing/2014/main" id="{18F7D8D3-DCB7-49CD-80B7-99FDE9034DEE}"/>
              </a:ext>
            </a:extLst>
          </p:cNvPr>
          <p:cNvSpPr>
            <a:spLocks noChangeArrowheads="1" noChangeShapeType="1" noTextEdit="1"/>
          </p:cNvSpPr>
          <p:nvPr/>
        </p:nvSpPr>
        <p:spPr bwMode="auto">
          <a:xfrm>
            <a:off x="5095844" y="2089154"/>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【05】</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179208031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5"/>
                                        </p:tgtEl>
                                        <p:attrNameLst>
                                          <p:attrName>style.visibility</p:attrName>
                                        </p:attrNameLst>
                                      </p:cBhvr>
                                      <p:to>
                                        <p:strVal val="visible"/>
                                      </p:to>
                                    </p:set>
                                    <p:anim calcmode="lin" valueType="num">
                                      <p:cBhvr>
                                        <p:cTn id="13" dur="500" fill="hold"/>
                                        <p:tgtEl>
                                          <p:spTgt spid="75"/>
                                        </p:tgtEl>
                                        <p:attrNameLst>
                                          <p:attrName>ppt_w</p:attrName>
                                        </p:attrNameLst>
                                      </p:cBhvr>
                                      <p:tavLst>
                                        <p:tav tm="0">
                                          <p:val>
                                            <p:fltVal val="0"/>
                                          </p:val>
                                        </p:tav>
                                        <p:tav tm="100000">
                                          <p:val>
                                            <p:strVal val="#ppt_w"/>
                                          </p:val>
                                        </p:tav>
                                      </p:tavLst>
                                    </p:anim>
                                    <p:anim calcmode="lin" valueType="num">
                                      <p:cBhvr>
                                        <p:cTn id="14" dur="500" fill="hold"/>
                                        <p:tgtEl>
                                          <p:spTgt spid="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9681D7-5775-4E30-9782-A4AAC451D907}"/>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5" name="圆角矩形 14">
            <a:extLst>
              <a:ext uri="{FF2B5EF4-FFF2-40B4-BE49-F238E27FC236}">
                <a16:creationId xmlns:a16="http://schemas.microsoft.com/office/drawing/2014/main" id="{3CF5BE42-3528-4697-B507-4D1FA6C99916}"/>
              </a:ext>
            </a:extLst>
          </p:cNvPr>
          <p:cNvSpPr/>
          <p:nvPr/>
        </p:nvSpPr>
        <p:spPr>
          <a:xfrm>
            <a:off x="0" y="16861"/>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界面原型</a:t>
            </a:r>
          </a:p>
        </p:txBody>
      </p:sp>
      <p:pic>
        <p:nvPicPr>
          <p:cNvPr id="7" name="图片 6">
            <a:extLst>
              <a:ext uri="{FF2B5EF4-FFF2-40B4-BE49-F238E27FC236}">
                <a16:creationId xmlns:a16="http://schemas.microsoft.com/office/drawing/2014/main" id="{97F8CB31-FF12-464A-81FC-6EFFE088EA29}"/>
              </a:ext>
            </a:extLst>
          </p:cNvPr>
          <p:cNvPicPr>
            <a:picLocks noChangeAspect="1"/>
          </p:cNvPicPr>
          <p:nvPr/>
        </p:nvPicPr>
        <p:blipFill>
          <a:blip r:embed="rId3"/>
          <a:stretch>
            <a:fillRect/>
          </a:stretch>
        </p:blipFill>
        <p:spPr>
          <a:xfrm>
            <a:off x="0" y="2494162"/>
            <a:ext cx="6714876" cy="4363838"/>
          </a:xfrm>
          <a:prstGeom prst="rect">
            <a:avLst/>
          </a:prstGeom>
        </p:spPr>
      </p:pic>
      <p:pic>
        <p:nvPicPr>
          <p:cNvPr id="8" name="图片 7">
            <a:extLst>
              <a:ext uri="{FF2B5EF4-FFF2-40B4-BE49-F238E27FC236}">
                <a16:creationId xmlns:a16="http://schemas.microsoft.com/office/drawing/2014/main" id="{9D04FEF9-C8FF-4DB8-A1FE-7C0AC24EE70E}"/>
              </a:ext>
            </a:extLst>
          </p:cNvPr>
          <p:cNvPicPr>
            <a:picLocks noChangeAspect="1"/>
          </p:cNvPicPr>
          <p:nvPr/>
        </p:nvPicPr>
        <p:blipFill>
          <a:blip r:embed="rId4"/>
          <a:stretch>
            <a:fillRect/>
          </a:stretch>
        </p:blipFill>
        <p:spPr>
          <a:xfrm>
            <a:off x="6430781" y="1531158"/>
            <a:ext cx="5761219" cy="5326842"/>
          </a:xfrm>
          <a:prstGeom prst="rect">
            <a:avLst/>
          </a:prstGeom>
        </p:spPr>
      </p:pic>
      <p:sp>
        <p:nvSpPr>
          <p:cNvPr id="9" name="圆角矩形 14">
            <a:extLst>
              <a:ext uri="{FF2B5EF4-FFF2-40B4-BE49-F238E27FC236}">
                <a16:creationId xmlns:a16="http://schemas.microsoft.com/office/drawing/2014/main" id="{A083FB51-898D-466F-8D2B-0C6C3D817680}"/>
              </a:ext>
            </a:extLst>
          </p:cNvPr>
          <p:cNvSpPr/>
          <p:nvPr/>
        </p:nvSpPr>
        <p:spPr>
          <a:xfrm>
            <a:off x="0" y="1855097"/>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开始界面</a:t>
            </a:r>
          </a:p>
        </p:txBody>
      </p:sp>
      <p:sp>
        <p:nvSpPr>
          <p:cNvPr id="10" name="圆角矩形 14">
            <a:extLst>
              <a:ext uri="{FF2B5EF4-FFF2-40B4-BE49-F238E27FC236}">
                <a16:creationId xmlns:a16="http://schemas.microsoft.com/office/drawing/2014/main" id="{994ED185-E1CD-4D3A-B44E-BE18EC154B86}"/>
              </a:ext>
            </a:extLst>
          </p:cNvPr>
          <p:cNvSpPr/>
          <p:nvPr/>
        </p:nvSpPr>
        <p:spPr>
          <a:xfrm>
            <a:off x="6430781" y="948690"/>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存档界面</a:t>
            </a:r>
          </a:p>
        </p:txBody>
      </p:sp>
    </p:spTree>
    <p:extLst>
      <p:ext uri="{BB962C8B-B14F-4D97-AF65-F5344CB8AC3E}">
        <p14:creationId xmlns:p14="http://schemas.microsoft.com/office/powerpoint/2010/main" val="174002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50"/>
                                        <p:tgtEl>
                                          <p:spTgt spid="9"/>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9681D7-5775-4E30-9782-A4AAC451D907}"/>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3" name="内容占位符 2">
            <a:extLst>
              <a:ext uri="{FF2B5EF4-FFF2-40B4-BE49-F238E27FC236}">
                <a16:creationId xmlns:a16="http://schemas.microsoft.com/office/drawing/2014/main" id="{AF5CA45E-7EEE-4F60-843D-A0BBA99CD45F}"/>
              </a:ext>
            </a:extLst>
          </p:cNvPr>
          <p:cNvSpPr>
            <a:spLocks noGrp="1"/>
          </p:cNvSpPr>
          <p:nvPr>
            <p:ph idx="1"/>
          </p:nvPr>
        </p:nvSpPr>
        <p:spPr/>
        <p:txBody>
          <a:bodyPr/>
          <a:lstStyle/>
          <a:p>
            <a:endParaRPr lang="zh-CN" altLang="en-US"/>
          </a:p>
        </p:txBody>
      </p:sp>
      <p:pic>
        <p:nvPicPr>
          <p:cNvPr id="2" name="图片 1">
            <a:extLst>
              <a:ext uri="{FF2B5EF4-FFF2-40B4-BE49-F238E27FC236}">
                <a16:creationId xmlns:a16="http://schemas.microsoft.com/office/drawing/2014/main" id="{3ABDF833-C69C-46CE-BB79-DF99F7517F60}"/>
              </a:ext>
            </a:extLst>
          </p:cNvPr>
          <p:cNvPicPr>
            <a:picLocks noChangeAspect="1"/>
          </p:cNvPicPr>
          <p:nvPr/>
        </p:nvPicPr>
        <p:blipFill>
          <a:blip r:embed="rId3"/>
          <a:stretch>
            <a:fillRect/>
          </a:stretch>
        </p:blipFill>
        <p:spPr>
          <a:xfrm>
            <a:off x="5580797" y="2262105"/>
            <a:ext cx="6616174" cy="4595895"/>
          </a:xfrm>
          <a:prstGeom prst="rect">
            <a:avLst/>
          </a:prstGeom>
        </p:spPr>
      </p:pic>
      <p:pic>
        <p:nvPicPr>
          <p:cNvPr id="7" name="图片 6">
            <a:extLst>
              <a:ext uri="{FF2B5EF4-FFF2-40B4-BE49-F238E27FC236}">
                <a16:creationId xmlns:a16="http://schemas.microsoft.com/office/drawing/2014/main" id="{98C8DA1E-0227-47D0-A461-0B637B224B93}"/>
              </a:ext>
            </a:extLst>
          </p:cNvPr>
          <p:cNvPicPr>
            <a:picLocks noChangeAspect="1"/>
          </p:cNvPicPr>
          <p:nvPr/>
        </p:nvPicPr>
        <p:blipFill>
          <a:blip r:embed="rId4"/>
          <a:stretch>
            <a:fillRect/>
          </a:stretch>
        </p:blipFill>
        <p:spPr>
          <a:xfrm>
            <a:off x="0" y="829880"/>
            <a:ext cx="5585768" cy="6028120"/>
          </a:xfrm>
          <a:prstGeom prst="rect">
            <a:avLst/>
          </a:prstGeom>
        </p:spPr>
      </p:pic>
      <p:sp>
        <p:nvSpPr>
          <p:cNvPr id="8" name="圆角矩形 14">
            <a:extLst>
              <a:ext uri="{FF2B5EF4-FFF2-40B4-BE49-F238E27FC236}">
                <a16:creationId xmlns:a16="http://schemas.microsoft.com/office/drawing/2014/main" id="{08F8FA3D-FA21-4474-8AE2-0EAC41004090}"/>
              </a:ext>
            </a:extLst>
          </p:cNvPr>
          <p:cNvSpPr/>
          <p:nvPr/>
        </p:nvSpPr>
        <p:spPr>
          <a:xfrm>
            <a:off x="0" y="190815"/>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排行界面</a:t>
            </a:r>
          </a:p>
        </p:txBody>
      </p:sp>
      <p:sp>
        <p:nvSpPr>
          <p:cNvPr id="9" name="圆角矩形 14">
            <a:extLst>
              <a:ext uri="{FF2B5EF4-FFF2-40B4-BE49-F238E27FC236}">
                <a16:creationId xmlns:a16="http://schemas.microsoft.com/office/drawing/2014/main" id="{71681534-A3B4-42CF-B505-6317C993C478}"/>
              </a:ext>
            </a:extLst>
          </p:cNvPr>
          <p:cNvSpPr/>
          <p:nvPr/>
        </p:nvSpPr>
        <p:spPr>
          <a:xfrm>
            <a:off x="5585768" y="1623040"/>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登陆界面</a:t>
            </a:r>
          </a:p>
        </p:txBody>
      </p:sp>
    </p:spTree>
    <p:extLst>
      <p:ext uri="{BB962C8B-B14F-4D97-AF65-F5344CB8AC3E}">
        <p14:creationId xmlns:p14="http://schemas.microsoft.com/office/powerpoint/2010/main" val="143887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9681D7-5775-4E30-9782-A4AAC451D907}"/>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5" name="圆角矩形 14">
            <a:extLst>
              <a:ext uri="{FF2B5EF4-FFF2-40B4-BE49-F238E27FC236}">
                <a16:creationId xmlns:a16="http://schemas.microsoft.com/office/drawing/2014/main" id="{3CF5BE42-3528-4697-B507-4D1FA6C99916}"/>
              </a:ext>
            </a:extLst>
          </p:cNvPr>
          <p:cNvSpPr/>
          <p:nvPr/>
        </p:nvSpPr>
        <p:spPr>
          <a:xfrm>
            <a:off x="612251" y="412228"/>
            <a:ext cx="298899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全部项目的配置管理</a:t>
            </a:r>
          </a:p>
        </p:txBody>
      </p:sp>
      <p:pic>
        <p:nvPicPr>
          <p:cNvPr id="6" name="图片 5">
            <a:extLst>
              <a:ext uri="{FF2B5EF4-FFF2-40B4-BE49-F238E27FC236}">
                <a16:creationId xmlns:a16="http://schemas.microsoft.com/office/drawing/2014/main" id="{C3606903-A9E3-4FDE-AE3F-D73B43C0F91D}"/>
              </a:ext>
            </a:extLst>
          </p:cNvPr>
          <p:cNvPicPr>
            <a:picLocks noChangeAspect="1"/>
          </p:cNvPicPr>
          <p:nvPr/>
        </p:nvPicPr>
        <p:blipFill>
          <a:blip r:embed="rId3"/>
          <a:stretch>
            <a:fillRect/>
          </a:stretch>
        </p:blipFill>
        <p:spPr>
          <a:xfrm>
            <a:off x="609202" y="1051293"/>
            <a:ext cx="9899238" cy="3619814"/>
          </a:xfrm>
          <a:prstGeom prst="rect">
            <a:avLst/>
          </a:prstGeom>
        </p:spPr>
      </p:pic>
      <p:pic>
        <p:nvPicPr>
          <p:cNvPr id="2" name="图片 1">
            <a:extLst>
              <a:ext uri="{FF2B5EF4-FFF2-40B4-BE49-F238E27FC236}">
                <a16:creationId xmlns:a16="http://schemas.microsoft.com/office/drawing/2014/main" id="{7B8B6112-E54A-4080-8421-D657D3638BD6}"/>
              </a:ext>
            </a:extLst>
          </p:cNvPr>
          <p:cNvPicPr>
            <a:picLocks noChangeAspect="1"/>
          </p:cNvPicPr>
          <p:nvPr/>
        </p:nvPicPr>
        <p:blipFill>
          <a:blip r:embed="rId4"/>
          <a:stretch>
            <a:fillRect/>
          </a:stretch>
        </p:blipFill>
        <p:spPr>
          <a:xfrm>
            <a:off x="609202" y="5460635"/>
            <a:ext cx="5654530" cy="731583"/>
          </a:xfrm>
          <a:prstGeom prst="rect">
            <a:avLst/>
          </a:prstGeom>
        </p:spPr>
      </p:pic>
      <p:sp>
        <p:nvSpPr>
          <p:cNvPr id="7" name="圆角矩形 14">
            <a:extLst>
              <a:ext uri="{FF2B5EF4-FFF2-40B4-BE49-F238E27FC236}">
                <a16:creationId xmlns:a16="http://schemas.microsoft.com/office/drawing/2014/main" id="{F33E8219-BCAE-4E98-B4A9-92FDCA8A472A}"/>
              </a:ext>
            </a:extLst>
          </p:cNvPr>
          <p:cNvSpPr/>
          <p:nvPr/>
        </p:nvSpPr>
        <p:spPr>
          <a:xfrm>
            <a:off x="609202" y="4821570"/>
            <a:ext cx="149754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会议记录</a:t>
            </a:r>
          </a:p>
        </p:txBody>
      </p:sp>
    </p:spTree>
    <p:extLst>
      <p:ext uri="{BB962C8B-B14F-4D97-AF65-F5344CB8AC3E}">
        <p14:creationId xmlns:p14="http://schemas.microsoft.com/office/powerpoint/2010/main" val="37378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35" name="TextBox 34"/>
          <p:cNvSpPr txBox="1"/>
          <p:nvPr/>
        </p:nvSpPr>
        <p:spPr>
          <a:xfrm>
            <a:off x="1494227" y="1961925"/>
            <a:ext cx="9709392" cy="1569660"/>
          </a:xfrm>
          <a:prstGeom prst="rect">
            <a:avLst/>
          </a:prstGeom>
          <a:noFill/>
        </p:spPr>
        <p:txBody>
          <a:bodyPr wrap="square">
            <a:spAutoFit/>
          </a:bodyPr>
          <a:lstStyle/>
          <a:p>
            <a:pPr lvl="0"/>
            <a:r>
              <a:rPr lang="zh-CN" altLang="en-US" sz="3200" dirty="0"/>
              <a:t>孙文韬：</a:t>
            </a:r>
            <a:r>
              <a:rPr lang="en-US" altLang="zh-CN" sz="3200" dirty="0"/>
              <a:t> PPT</a:t>
            </a:r>
            <a:r>
              <a:rPr lang="zh-CN" altLang="en-US" sz="3200" dirty="0"/>
              <a:t>制作及修改    评分：</a:t>
            </a:r>
            <a:r>
              <a:rPr lang="en-US" altLang="zh-CN" sz="3200" dirty="0"/>
              <a:t>88</a:t>
            </a:r>
            <a:r>
              <a:rPr lang="zh-CN" altLang="en-US" sz="3200" dirty="0"/>
              <a:t>（</a:t>
            </a:r>
            <a:r>
              <a:rPr lang="en-US" altLang="zh-CN" sz="3200" dirty="0"/>
              <a:t>100</a:t>
            </a:r>
            <a:r>
              <a:rPr lang="zh-CN" altLang="en-US" sz="3200" dirty="0"/>
              <a:t>）</a:t>
            </a:r>
          </a:p>
          <a:p>
            <a:pPr lvl="0"/>
            <a:r>
              <a:rPr lang="zh-CN" altLang="en-US" sz="3200" dirty="0"/>
              <a:t>沈路通：需求规定和运行环境规定    评分：</a:t>
            </a:r>
            <a:r>
              <a:rPr lang="en-US" altLang="zh-CN" sz="3200" dirty="0"/>
              <a:t>84</a:t>
            </a:r>
            <a:r>
              <a:rPr lang="zh-CN" altLang="en-US" sz="3200" dirty="0"/>
              <a:t>（</a:t>
            </a:r>
            <a:r>
              <a:rPr lang="en-US" altLang="zh-CN" sz="3200" dirty="0"/>
              <a:t>100</a:t>
            </a:r>
            <a:r>
              <a:rPr lang="zh-CN" altLang="en-US" sz="3200" dirty="0"/>
              <a:t>）</a:t>
            </a:r>
          </a:p>
          <a:p>
            <a:pPr lvl="0"/>
            <a:r>
              <a:rPr lang="zh-CN" altLang="en-US" sz="3200" dirty="0"/>
              <a:t>韩旭：引言和任务概述    评分：</a:t>
            </a:r>
            <a:r>
              <a:rPr lang="en-US" altLang="zh-CN" sz="3200" dirty="0"/>
              <a:t>80</a:t>
            </a:r>
            <a:r>
              <a:rPr lang="zh-CN" altLang="en-US" sz="3200" dirty="0"/>
              <a:t>（</a:t>
            </a:r>
            <a:r>
              <a:rPr lang="en-US" altLang="zh-CN" sz="3200" dirty="0"/>
              <a:t>100</a:t>
            </a:r>
            <a:r>
              <a:rPr lang="zh-CN" altLang="en-US" sz="3200" dirty="0"/>
              <a:t>）</a:t>
            </a:r>
            <a:endParaRPr lang="zh-CN" altLang="zh-CN" sz="3200" dirty="0"/>
          </a:p>
        </p:txBody>
      </p:sp>
      <p:sp>
        <p:nvSpPr>
          <p:cNvPr id="6" name="圆角矩形 14"/>
          <p:cNvSpPr/>
          <p:nvPr/>
        </p:nvSpPr>
        <p:spPr>
          <a:xfrm>
            <a:off x="1494227" y="1067790"/>
            <a:ext cx="176024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分工及评价</a:t>
            </a:r>
          </a:p>
        </p:txBody>
      </p:sp>
      <p:pic>
        <p:nvPicPr>
          <p:cNvPr id="4" name="图片 3">
            <a:extLst>
              <a:ext uri="{FF2B5EF4-FFF2-40B4-BE49-F238E27FC236}">
                <a16:creationId xmlns:a16="http://schemas.microsoft.com/office/drawing/2014/main" id="{D431C27A-7B2A-4E4D-8629-0FBFF6061257}"/>
              </a:ext>
            </a:extLst>
          </p:cNvPr>
          <p:cNvPicPr>
            <a:picLocks noChangeAspect="1"/>
          </p:cNvPicPr>
          <p:nvPr/>
        </p:nvPicPr>
        <p:blipFill>
          <a:blip r:embed="rId4"/>
          <a:stretch>
            <a:fillRect/>
          </a:stretch>
        </p:blipFill>
        <p:spPr>
          <a:xfrm>
            <a:off x="1514877" y="3531585"/>
            <a:ext cx="9182896" cy="3153300"/>
          </a:xfrm>
          <a:prstGeom prst="rect">
            <a:avLst/>
          </a:prstGeom>
        </p:spPr>
      </p:pic>
    </p:spTree>
    <p:extLst>
      <p:ext uri="{BB962C8B-B14F-4D97-AF65-F5344CB8AC3E}">
        <p14:creationId xmlns:p14="http://schemas.microsoft.com/office/powerpoint/2010/main" val="247688122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750"/>
                                        <p:tgtEl>
                                          <p:spTgt spid="35"/>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2730"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grpSp>
        <p:nvGrpSpPr>
          <p:cNvPr id="72731" name="Group 27"/>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72742"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72771"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72789"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72791"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16398" name="文本框 16"/>
          <p:cNvSpPr txBox="1">
            <a:spLocks noChangeArrowheads="1"/>
          </p:cNvSpPr>
          <p:nvPr/>
        </p:nvSpPr>
        <p:spPr bwMode="auto">
          <a:xfrm>
            <a:off x="3088812" y="3227309"/>
            <a:ext cx="8692076" cy="878165"/>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5142" b="1" dirty="0">
                <a:solidFill>
                  <a:srgbClr val="1A93D0"/>
                </a:solidFill>
                <a:latin typeface="微软雅黑" pitchFamily="34" charset="-122"/>
                <a:ea typeface="微软雅黑" pitchFamily="34" charset="-122"/>
              </a:rPr>
              <a:t>谢 谢 您 的 观 看 ！</a:t>
            </a:r>
          </a:p>
        </p:txBody>
      </p:sp>
      <p:sp>
        <p:nvSpPr>
          <p:cNvPr id="2" name="TextBox 1"/>
          <p:cNvSpPr txBox="1"/>
          <p:nvPr/>
        </p:nvSpPr>
        <p:spPr>
          <a:xfrm>
            <a:off x="4778054" y="4635514"/>
            <a:ext cx="2017734" cy="883319"/>
          </a:xfrm>
          <a:prstGeom prst="rect">
            <a:avLst/>
          </a:prstGeom>
          <a:noFill/>
        </p:spPr>
        <p:txBody>
          <a:bodyPr wrap="square" rtlCol="0">
            <a:spAutoFit/>
          </a:bodyPr>
          <a:lstStyle/>
          <a:p>
            <a:r>
              <a:rPr lang="en-US" altLang="zh-CN" sz="5142" b="1" dirty="0">
                <a:solidFill>
                  <a:srgbClr val="1A93D0"/>
                </a:solidFill>
                <a:latin typeface="微软雅黑" pitchFamily="34" charset="-122"/>
                <a:ea typeface="微软雅黑" pitchFamily="34" charset="-122"/>
              </a:rPr>
              <a:t>Q&amp;A</a:t>
            </a:r>
            <a:endParaRPr lang="zh-CN" altLang="en-US" sz="5140" dirty="0">
              <a:latin typeface="微软雅黑" pitchFamily="34" charset="-122"/>
              <a:ea typeface="微软雅黑" pitchFamily="34" charset="-122"/>
            </a:endParaRPr>
          </a:p>
        </p:txBody>
      </p:sp>
    </p:spTree>
    <p:extLst>
      <p:ext uri="{BB962C8B-B14F-4D97-AF65-F5344CB8AC3E}">
        <p14:creationId xmlns:p14="http://schemas.microsoft.com/office/powerpoint/2010/main" val="21793362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731"/>
                                        </p:tgtEl>
                                        <p:attrNameLst>
                                          <p:attrName>style.visibility</p:attrName>
                                        </p:attrNameLst>
                                      </p:cBhvr>
                                      <p:to>
                                        <p:strVal val="visible"/>
                                      </p:to>
                                    </p:set>
                                    <p:animEffect transition="in" filter="wipe(up)">
                                      <p:cBhvr>
                                        <p:cTn id="7" dur="500"/>
                                        <p:tgtEl>
                                          <p:spTgt spid="72731"/>
                                        </p:tgtEl>
                                      </p:cBhvr>
                                    </p:animEffect>
                                  </p:childTnLst>
                                </p:cTn>
                              </p:par>
                            </p:childTnLst>
                          </p:cTn>
                        </p:par>
                        <p:par>
                          <p:cTn id="8" fill="hold">
                            <p:stCondLst>
                              <p:cond delay="500"/>
                            </p:stCondLst>
                            <p:childTnLst>
                              <p:par>
                                <p:cTn id="9" presetID="41" presetClass="entr" presetSubtype="0" fill="hold" nodeType="afterEffect">
                                  <p:stCondLst>
                                    <p:cond delay="0"/>
                                  </p:stCondLst>
                                  <p:iterate type="lt">
                                    <p:tmPct val="10000"/>
                                  </p:iterate>
                                  <p:childTnLst>
                                    <p:set>
                                      <p:cBhvr>
                                        <p:cTn id="10" dur="1" fill="hold">
                                          <p:stCondLst>
                                            <p:cond delay="0"/>
                                          </p:stCondLst>
                                        </p:cTn>
                                        <p:tgtEl>
                                          <p:spTgt spid="16398">
                                            <p:txEl>
                                              <p:pRg st="0" end="0"/>
                                            </p:txEl>
                                          </p:spTgt>
                                        </p:tgtEl>
                                        <p:attrNameLst>
                                          <p:attrName>style.visibility</p:attrName>
                                        </p:attrNameLst>
                                      </p:cBhvr>
                                      <p:to>
                                        <p:strVal val="visible"/>
                                      </p:to>
                                    </p:set>
                                    <p:anim calcmode="lin" valueType="num">
                                      <p:cBhvr>
                                        <p:cTn id="11"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引言</a:t>
            </a:r>
          </a:p>
        </p:txBody>
      </p:sp>
      <p:sp>
        <p:nvSpPr>
          <p:cNvPr id="485448" name="WordArt 72"/>
          <p:cNvSpPr>
            <a:spLocks noChangeArrowheads="1" noChangeShapeType="1" noTextEdit="1"/>
          </p:cNvSpPr>
          <p:nvPr/>
        </p:nvSpPr>
        <p:spPr bwMode="auto">
          <a:xfrm>
            <a:off x="5178464" y="2054646"/>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【01】</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736919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3" name="TextBox 72"/>
          <p:cNvSpPr txBox="1">
            <a:spLocks noChangeArrowheads="1"/>
          </p:cNvSpPr>
          <p:nvPr/>
        </p:nvSpPr>
        <p:spPr bwMode="auto">
          <a:xfrm>
            <a:off x="1247088" y="875343"/>
            <a:ext cx="9300537" cy="5557542"/>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en-US" altLang="zh-CN" sz="2400" dirty="0"/>
              <a:t>        </a:t>
            </a:r>
            <a:r>
              <a:rPr lang="zh-CN" altLang="en-US" sz="2400" dirty="0"/>
              <a:t>我们在进行了一定量的调查后发现包括我们自身在内的许多大学生都对游戏感兴趣，除了周末之外我们的空余时间都太过碎片化，而且课后也有一定量的学习任务，不能完全用来玩游戏也更不要说去玩一些一盘就是几十分钟的游戏了。所以我们想要设计一款游戏时间较短但又能有一定趣味性与可玩性的游戏，而目前市面上比较流行的游戏有生存类的、休闲类的、战略养成类的等等。反倒是过去较火的横版闯关游戏有些少见，因此我们想要为喜欢这类游戏但又没有较多娱乐时间的人们做一款游戏。同时前段时间</a:t>
            </a:r>
            <a:r>
              <a:rPr lang="en-US" altLang="zh-CN" sz="2400" dirty="0"/>
              <a:t>《</a:t>
            </a:r>
            <a:r>
              <a:rPr lang="zh-CN" altLang="en-US" sz="2400" dirty="0"/>
              <a:t>工作细胞</a:t>
            </a:r>
            <a:r>
              <a:rPr lang="en-US" altLang="zh-CN" sz="2400" dirty="0"/>
              <a:t>》</a:t>
            </a:r>
            <a:r>
              <a:rPr lang="zh-CN" altLang="en-US" sz="2400" dirty="0"/>
              <a:t>这部动漫大火，吸引了大量的粉丝，我们以这部动漫作为游戏背景也能吸引一部分这个动漫的粉丝。</a:t>
            </a:r>
            <a:endParaRPr lang="zh-CN" altLang="en-US" sz="2400" dirty="0">
              <a:solidFill>
                <a:srgbClr val="262626"/>
              </a:solidFill>
              <a:latin typeface="微软雅黑" pitchFamily="34" charset="-122"/>
              <a:ea typeface="微软雅黑" pitchFamily="34" charset="-122"/>
            </a:endParaRPr>
          </a:p>
        </p:txBody>
      </p:sp>
      <p:sp>
        <p:nvSpPr>
          <p:cNvPr id="98" name="圆角矩形 14"/>
          <p:cNvSpPr/>
          <p:nvPr/>
        </p:nvSpPr>
        <p:spPr>
          <a:xfrm>
            <a:off x="46337" y="118139"/>
            <a:ext cx="2217470"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1.1  </a:t>
            </a:r>
            <a:r>
              <a:rPr lang="zh-CN" altLang="en-US" sz="2400" b="1" dirty="0">
                <a:solidFill>
                  <a:prstClr val="white"/>
                </a:solidFill>
                <a:latin typeface="微软雅黑" pitchFamily="34" charset="-122"/>
                <a:ea typeface="微软雅黑" pitchFamily="34" charset="-122"/>
              </a:rPr>
              <a:t>编写目的</a:t>
            </a:r>
          </a:p>
        </p:txBody>
      </p:sp>
    </p:spTree>
    <p:extLst>
      <p:ext uri="{BB962C8B-B14F-4D97-AF65-F5344CB8AC3E}">
        <p14:creationId xmlns:p14="http://schemas.microsoft.com/office/powerpoint/2010/main" val="134844709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9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59" name="组合 58"/>
          <p:cNvGrpSpPr/>
          <p:nvPr/>
        </p:nvGrpSpPr>
        <p:grpSpPr>
          <a:xfrm>
            <a:off x="562294" y="1545123"/>
            <a:ext cx="904156" cy="904377"/>
            <a:chOff x="6409426" y="2394908"/>
            <a:chExt cx="962086" cy="962084"/>
          </a:xfrm>
          <a:solidFill>
            <a:schemeClr val="accent1"/>
          </a:solidFill>
        </p:grpSpPr>
        <p:sp>
          <p:nvSpPr>
            <p:cNvPr id="60" name="椭圆 59"/>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61" name="TextBox 60"/>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52" name="TextBox 51"/>
          <p:cNvSpPr txBox="1">
            <a:spLocks noChangeArrowheads="1"/>
          </p:cNvSpPr>
          <p:nvPr/>
        </p:nvSpPr>
        <p:spPr bwMode="auto">
          <a:xfrm>
            <a:off x="1753115" y="2921842"/>
            <a:ext cx="9300537" cy="57758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项目提出者及开发者：</a:t>
            </a:r>
            <a:r>
              <a:rPr lang="zh-CN" altLang="zh-CN" sz="2400" dirty="0"/>
              <a:t>孙文韬</a:t>
            </a:r>
            <a:r>
              <a:rPr lang="zh-CN" altLang="en-US" sz="2400" dirty="0"/>
              <a:t>、</a:t>
            </a:r>
            <a:r>
              <a:rPr lang="zh-CN" altLang="zh-CN" sz="2400" dirty="0"/>
              <a:t>沈路通和韩旭</a:t>
            </a:r>
            <a:endParaRPr lang="zh-CN" altLang="en-US" sz="2400" dirty="0">
              <a:solidFill>
                <a:srgbClr val="262626"/>
              </a:solidFill>
              <a:latin typeface="微软雅黑" pitchFamily="34" charset="-122"/>
              <a:ea typeface="微软雅黑" pitchFamily="34" charset="-122"/>
            </a:endParaRPr>
          </a:p>
        </p:txBody>
      </p:sp>
      <p:sp>
        <p:nvSpPr>
          <p:cNvPr id="73" name="TextBox 72"/>
          <p:cNvSpPr txBox="1">
            <a:spLocks noChangeArrowheads="1"/>
          </p:cNvSpPr>
          <p:nvPr/>
        </p:nvSpPr>
        <p:spPr bwMode="auto">
          <a:xfrm>
            <a:off x="1753115" y="4099797"/>
            <a:ext cx="9300537" cy="112555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用户：</a:t>
            </a:r>
            <a:r>
              <a:rPr lang="zh-CN" altLang="zh-CN" sz="2400" dirty="0"/>
              <a:t>忙于学习任务，没有充足时间玩大型游戏的</a:t>
            </a:r>
            <a:r>
              <a:rPr lang="zh-CN" altLang="en-US" sz="2400" dirty="0"/>
              <a:t>人群，主要以大学生为主。</a:t>
            </a:r>
            <a:endParaRPr lang="zh-CN" altLang="en-US" sz="2400" dirty="0">
              <a:solidFill>
                <a:srgbClr val="262626"/>
              </a:solidFill>
              <a:latin typeface="微软雅黑" pitchFamily="34" charset="-122"/>
              <a:ea typeface="微软雅黑" pitchFamily="34" charset="-122"/>
            </a:endParaRPr>
          </a:p>
        </p:txBody>
      </p:sp>
      <p:sp>
        <p:nvSpPr>
          <p:cNvPr id="77" name="TextBox 76"/>
          <p:cNvSpPr txBox="1">
            <a:spLocks noChangeArrowheads="1"/>
          </p:cNvSpPr>
          <p:nvPr/>
        </p:nvSpPr>
        <p:spPr bwMode="auto">
          <a:xfrm>
            <a:off x="1733808" y="5546898"/>
            <a:ext cx="9887899" cy="112555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实现该软件的计算站或计算机网络：</a:t>
            </a:r>
            <a:r>
              <a:rPr lang="zh-CN" altLang="en-US" sz="2400" dirty="0"/>
              <a:t>在阿里云上租用服务器并建设一个网站，将软件放在该网站上使用。</a:t>
            </a:r>
            <a:endParaRPr lang="zh-CN" altLang="en-US" sz="2400" dirty="0">
              <a:solidFill>
                <a:srgbClr val="262626"/>
              </a:solidFill>
              <a:latin typeface="微软雅黑" pitchFamily="34" charset="-122"/>
              <a:ea typeface="微软雅黑" pitchFamily="34" charset="-122"/>
            </a:endParaRPr>
          </a:p>
        </p:txBody>
      </p:sp>
      <p:grpSp>
        <p:nvGrpSpPr>
          <p:cNvPr id="87" name="组合 86"/>
          <p:cNvGrpSpPr/>
          <p:nvPr/>
        </p:nvGrpSpPr>
        <p:grpSpPr>
          <a:xfrm>
            <a:off x="544774" y="2790060"/>
            <a:ext cx="904156" cy="904377"/>
            <a:chOff x="6409426" y="2394908"/>
            <a:chExt cx="962086" cy="962084"/>
          </a:xfrm>
          <a:solidFill>
            <a:schemeClr val="accent1"/>
          </a:solidFill>
        </p:grpSpPr>
        <p:sp>
          <p:nvSpPr>
            <p:cNvPr id="88" name="椭圆 87"/>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89" name="TextBox 88"/>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grpSp>
        <p:nvGrpSpPr>
          <p:cNvPr id="90" name="组合 89"/>
          <p:cNvGrpSpPr/>
          <p:nvPr/>
        </p:nvGrpSpPr>
        <p:grpSpPr>
          <a:xfrm>
            <a:off x="562294" y="4099536"/>
            <a:ext cx="904156" cy="904377"/>
            <a:chOff x="6409426" y="2394908"/>
            <a:chExt cx="962086" cy="962084"/>
          </a:xfrm>
          <a:solidFill>
            <a:schemeClr val="accent1"/>
          </a:solidFill>
        </p:grpSpPr>
        <p:sp>
          <p:nvSpPr>
            <p:cNvPr id="91" name="椭圆 90"/>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2" name="TextBox 91"/>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grpSp>
        <p:nvGrpSpPr>
          <p:cNvPr id="93" name="组合 92"/>
          <p:cNvGrpSpPr/>
          <p:nvPr/>
        </p:nvGrpSpPr>
        <p:grpSpPr>
          <a:xfrm>
            <a:off x="546585" y="5374862"/>
            <a:ext cx="904156" cy="904377"/>
            <a:chOff x="6409426" y="2394908"/>
            <a:chExt cx="962086" cy="962084"/>
          </a:xfrm>
          <a:solidFill>
            <a:schemeClr val="accent1"/>
          </a:solidFill>
        </p:grpSpPr>
        <p:sp>
          <p:nvSpPr>
            <p:cNvPr id="94" name="椭圆 93"/>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5" name="TextBox 94"/>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4</a:t>
              </a:r>
              <a:endParaRPr lang="zh-CN" altLang="en-US" sz="4400" dirty="0">
                <a:latin typeface="宋体" panose="02010600030101010101" pitchFamily="2" charset="-122"/>
                <a:ea typeface="宋体" panose="02010600030101010101" pitchFamily="2" charset="-122"/>
              </a:endParaRPr>
            </a:p>
          </p:txBody>
        </p:sp>
      </p:gr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1.2  </a:t>
            </a:r>
            <a:r>
              <a:rPr lang="zh-CN" altLang="en-US" sz="2400" b="1" dirty="0">
                <a:solidFill>
                  <a:prstClr val="white"/>
                </a:solidFill>
                <a:latin typeface="微软雅黑" pitchFamily="34" charset="-122"/>
                <a:ea typeface="微软雅黑" pitchFamily="34" charset="-122"/>
              </a:rPr>
              <a:t>背景</a:t>
            </a:r>
          </a:p>
        </p:txBody>
      </p:sp>
      <p:sp>
        <p:nvSpPr>
          <p:cNvPr id="22" name="TextBox 21"/>
          <p:cNvSpPr txBox="1">
            <a:spLocks noChangeArrowheads="1"/>
          </p:cNvSpPr>
          <p:nvPr/>
        </p:nvSpPr>
        <p:spPr bwMode="auto">
          <a:xfrm>
            <a:off x="1753116" y="1676905"/>
            <a:ext cx="5971183" cy="575537"/>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名称：</a:t>
            </a:r>
            <a:r>
              <a:rPr lang="zh-CN" altLang="en-US" sz="2400" dirty="0">
                <a:solidFill>
                  <a:srgbClr val="262626"/>
                </a:solidFill>
                <a:latin typeface="微软雅黑" pitchFamily="34" charset="-122"/>
                <a:ea typeface="微软雅黑" pitchFamily="34" charset="-122"/>
              </a:rPr>
              <a:t>血小板的人体冒险</a:t>
            </a:r>
          </a:p>
        </p:txBody>
      </p:sp>
    </p:spTree>
    <p:extLst>
      <p:ext uri="{BB962C8B-B14F-4D97-AF65-F5344CB8AC3E}">
        <p14:creationId xmlns:p14="http://schemas.microsoft.com/office/powerpoint/2010/main" val="340317144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wipe(left)">
                                      <p:cBhvr>
                                        <p:cTn id="18" dur="500"/>
                                        <p:tgtEl>
                                          <p:spTgt spid="77"/>
                                        </p:tgtEl>
                                      </p:cBhvr>
                                    </p:animEffect>
                                  </p:childTnLst>
                                </p:cTn>
                              </p:par>
                              <p:par>
                                <p:cTn id="19" presetID="21" presetClass="entr" presetSubtype="1"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wheel(1)">
                                      <p:cBhvr>
                                        <p:cTn id="21" dur="500"/>
                                        <p:tgtEl>
                                          <p:spTgt spid="87"/>
                                        </p:tgtEl>
                                      </p:cBhvr>
                                    </p:animEffect>
                                  </p:childTnLst>
                                </p:cTn>
                              </p:par>
                              <p:par>
                                <p:cTn id="22" presetID="21" presetClass="entr" presetSubtype="1"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heel(1)">
                                      <p:cBhvr>
                                        <p:cTn id="24" dur="500"/>
                                        <p:tgtEl>
                                          <p:spTgt spid="59"/>
                                        </p:tgtEl>
                                      </p:cBhvr>
                                    </p:animEffect>
                                  </p:childTnLst>
                                </p:cTn>
                              </p:par>
                              <p:par>
                                <p:cTn id="25" presetID="21" presetClass="entr" presetSubtype="1"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heel(1)">
                                      <p:cBhvr>
                                        <p:cTn id="27" dur="500"/>
                                        <p:tgtEl>
                                          <p:spTgt spid="90"/>
                                        </p:tgtEl>
                                      </p:cBhvr>
                                    </p:animEffect>
                                  </p:childTnLst>
                                </p:cTn>
                              </p:par>
                              <p:par>
                                <p:cTn id="28" presetID="21" presetClass="entr" presetSubtype="1" fill="hold" nodeType="with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wheel(1)">
                                      <p:cBhvr>
                                        <p:cTn id="30" dur="500"/>
                                        <p:tgtEl>
                                          <p:spTgt spid="9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3" grpId="0"/>
      <p:bldP spid="77" grpId="0"/>
      <p:bldP spid="98" grpId="0" animBg="1"/>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1.3  </a:t>
            </a:r>
            <a:r>
              <a:rPr lang="zh-CN" altLang="en-US" sz="2400" b="1" dirty="0">
                <a:solidFill>
                  <a:prstClr val="white"/>
                </a:solidFill>
                <a:latin typeface="微软雅黑" pitchFamily="34" charset="-122"/>
                <a:ea typeface="微软雅黑" pitchFamily="34" charset="-122"/>
              </a:rPr>
              <a:t>定义</a:t>
            </a:r>
          </a:p>
        </p:txBody>
      </p:sp>
      <p:sp>
        <p:nvSpPr>
          <p:cNvPr id="22" name="TextBox 21"/>
          <p:cNvSpPr txBox="1">
            <a:spLocks noChangeArrowheads="1"/>
          </p:cNvSpPr>
          <p:nvPr/>
        </p:nvSpPr>
        <p:spPr bwMode="auto">
          <a:xfrm>
            <a:off x="504608" y="1114197"/>
            <a:ext cx="9527415" cy="5515672"/>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en-US" altLang="zh-CN" sz="2000" dirty="0">
                <a:solidFill>
                  <a:srgbClr val="FF0000"/>
                </a:solidFill>
                <a:latin typeface="+mn-ea"/>
              </a:rPr>
              <a:t>HTML5</a:t>
            </a:r>
            <a:r>
              <a:rPr lang="zh-CN" altLang="en-US" sz="2000" dirty="0">
                <a:solidFill>
                  <a:srgbClr val="262626"/>
                </a:solidFill>
                <a:latin typeface="+mn-ea"/>
              </a:rPr>
              <a:t>：万维网的核心语言、标准通用标记语言下的一个应用超文本标记语言（</a:t>
            </a:r>
            <a:r>
              <a:rPr lang="en-US" altLang="zh-CN" sz="2000" dirty="0">
                <a:solidFill>
                  <a:srgbClr val="262626"/>
                </a:solidFill>
                <a:latin typeface="+mn-ea"/>
              </a:rPr>
              <a:t>HTML</a:t>
            </a:r>
            <a:r>
              <a:rPr lang="zh-CN" altLang="en-US" sz="2000" dirty="0">
                <a:solidFill>
                  <a:srgbClr val="262626"/>
                </a:solidFill>
                <a:latin typeface="+mn-ea"/>
              </a:rPr>
              <a:t>）的第五次重大修改。</a:t>
            </a:r>
          </a:p>
          <a:p>
            <a:pPr defTabSz="1083041" fontAlgn="base">
              <a:lnSpc>
                <a:spcPct val="150000"/>
              </a:lnSpc>
              <a:spcBef>
                <a:spcPct val="0"/>
              </a:spcBef>
              <a:spcAft>
                <a:spcPct val="0"/>
              </a:spcAft>
            </a:pPr>
            <a:r>
              <a:rPr lang="en-US" altLang="zh-CN" sz="2000" dirty="0">
                <a:solidFill>
                  <a:srgbClr val="FF0000"/>
                </a:solidFill>
                <a:latin typeface="+mn-ea"/>
              </a:rPr>
              <a:t>Cocos</a:t>
            </a:r>
            <a:r>
              <a:rPr lang="zh-CN" altLang="en-US" sz="2000" dirty="0">
                <a:solidFill>
                  <a:srgbClr val="262626"/>
                </a:solidFill>
                <a:latin typeface="+mn-ea"/>
              </a:rPr>
              <a:t>：</a:t>
            </a:r>
            <a:r>
              <a:rPr lang="en-US" altLang="zh-CN" sz="2000" dirty="0">
                <a:solidFill>
                  <a:srgbClr val="262626"/>
                </a:solidFill>
                <a:latin typeface="+mn-ea"/>
              </a:rPr>
              <a:t>Cocos</a:t>
            </a:r>
            <a:r>
              <a:rPr lang="zh-CN" altLang="en-US" sz="2000" dirty="0">
                <a:solidFill>
                  <a:srgbClr val="262626"/>
                </a:solidFill>
                <a:latin typeface="+mn-ea"/>
              </a:rPr>
              <a:t>是由触控科技推出的游戏开发一站式解决方案，包含了从新建立项、游戏制作、到 打包上线的全套流程。开发者可以通过</a:t>
            </a:r>
            <a:r>
              <a:rPr lang="en-US" altLang="zh-CN" sz="2000" dirty="0" err="1">
                <a:solidFill>
                  <a:srgbClr val="262626"/>
                </a:solidFill>
                <a:latin typeface="+mn-ea"/>
              </a:rPr>
              <a:t>Cocos</a:t>
            </a:r>
            <a:r>
              <a:rPr lang="zh-CN" altLang="en-US" sz="2000" dirty="0">
                <a:solidFill>
                  <a:srgbClr val="262626"/>
                </a:solidFill>
                <a:latin typeface="+mn-ea"/>
              </a:rPr>
              <a:t>快速生成代码、编辑资源和动画，最终输出适合于多个平台的游戏产品</a:t>
            </a:r>
            <a:endParaRPr lang="en-US" altLang="zh-CN" sz="2000" dirty="0">
              <a:solidFill>
                <a:srgbClr val="262626"/>
              </a:solidFill>
              <a:latin typeface="+mn-ea"/>
            </a:endParaRPr>
          </a:p>
          <a:p>
            <a:pPr defTabSz="1083041" fontAlgn="base">
              <a:lnSpc>
                <a:spcPct val="150000"/>
              </a:lnSpc>
              <a:spcBef>
                <a:spcPct val="0"/>
              </a:spcBef>
              <a:spcAft>
                <a:spcPct val="0"/>
              </a:spcAft>
            </a:pPr>
            <a:r>
              <a:rPr lang="en-US" altLang="zh-CN" sz="2000" dirty="0">
                <a:solidFill>
                  <a:srgbClr val="FF0000"/>
                </a:solidFill>
                <a:latin typeface="+mn-ea"/>
              </a:rPr>
              <a:t>Python</a:t>
            </a:r>
            <a:r>
              <a:rPr lang="zh-CN" altLang="en-US" sz="2000" dirty="0">
                <a:solidFill>
                  <a:srgbClr val="262626"/>
                </a:solidFill>
                <a:latin typeface="+mn-ea"/>
              </a:rPr>
              <a:t>：</a:t>
            </a:r>
            <a:r>
              <a:rPr lang="en-US" altLang="zh-CN" sz="2000" dirty="0">
                <a:solidFill>
                  <a:srgbClr val="262626"/>
                </a:solidFill>
                <a:latin typeface="+mn-ea"/>
              </a:rPr>
              <a:t>Python</a:t>
            </a:r>
            <a:r>
              <a:rPr lang="zh-CN" altLang="en-US" sz="2000" dirty="0">
                <a:solidFill>
                  <a:srgbClr val="262626"/>
                </a:solidFill>
                <a:latin typeface="+mn-ea"/>
              </a:rPr>
              <a:t>是一种计算机程序设计语言。是一种动态的、面向对象的脚本语言，最初被设计用于编写自动化脚本</a:t>
            </a:r>
            <a:r>
              <a:rPr lang="en-US" altLang="zh-CN" sz="2000" dirty="0">
                <a:solidFill>
                  <a:srgbClr val="262626"/>
                </a:solidFill>
                <a:latin typeface="+mn-ea"/>
              </a:rPr>
              <a:t>(shell)</a:t>
            </a:r>
            <a:r>
              <a:rPr lang="zh-CN" altLang="en-US" sz="2000" dirty="0">
                <a:solidFill>
                  <a:srgbClr val="262626"/>
                </a:solidFill>
                <a:latin typeface="+mn-ea"/>
              </a:rPr>
              <a:t>，随着版本的不断更新和语言新功能的添加，越来越多被用于独立的、大型项目的开发。</a:t>
            </a:r>
            <a:endParaRPr lang="en-US" altLang="zh-CN" sz="2000" dirty="0">
              <a:solidFill>
                <a:srgbClr val="262626"/>
              </a:solidFill>
              <a:latin typeface="+mn-ea"/>
            </a:endParaRPr>
          </a:p>
          <a:p>
            <a:pPr defTabSz="1083041" fontAlgn="base">
              <a:lnSpc>
                <a:spcPct val="150000"/>
              </a:lnSpc>
              <a:spcBef>
                <a:spcPct val="0"/>
              </a:spcBef>
              <a:spcAft>
                <a:spcPct val="0"/>
              </a:spcAft>
            </a:pPr>
            <a:r>
              <a:rPr lang="en-US" altLang="zh-CN" sz="2000" dirty="0">
                <a:solidFill>
                  <a:srgbClr val="FF0000"/>
                </a:solidFill>
                <a:latin typeface="+mn-ea"/>
              </a:rPr>
              <a:t>Unity3D</a:t>
            </a:r>
            <a:r>
              <a:rPr lang="zh-CN" altLang="zh-CN" sz="2000" dirty="0">
                <a:latin typeface="+mn-ea"/>
              </a:rPr>
              <a:t>：</a:t>
            </a:r>
            <a:r>
              <a:rPr lang="en-US" altLang="zh-CN" sz="2000" dirty="0">
                <a:latin typeface="+mn-ea"/>
              </a:rPr>
              <a:t>Unity3D</a:t>
            </a:r>
            <a:r>
              <a:rPr lang="zh-CN" altLang="zh-CN" sz="2000" dirty="0">
                <a:latin typeface="+mn-ea"/>
              </a:rPr>
              <a:t>是由</a:t>
            </a:r>
            <a:r>
              <a:rPr lang="en-US" altLang="zh-CN" sz="2000" dirty="0">
                <a:latin typeface="+mn-ea"/>
              </a:rPr>
              <a:t>Unity Technologies</a:t>
            </a:r>
            <a:r>
              <a:rPr lang="zh-CN" altLang="zh-CN" sz="2000" dirty="0">
                <a:latin typeface="+mn-ea"/>
              </a:rPr>
              <a:t>开发的一个让玩家轻松创建诸如三维视频游戏、建筑可视化、实时三维动画等类型互动内容的多平台的综合型游戏开发工具，是一个全面整合的专业游戏引擎。</a:t>
            </a:r>
          </a:p>
          <a:p>
            <a:pPr defTabSz="1083041" fontAlgn="base">
              <a:lnSpc>
                <a:spcPct val="150000"/>
              </a:lnSpc>
              <a:spcBef>
                <a:spcPct val="0"/>
              </a:spcBef>
              <a:spcAft>
                <a:spcPct val="0"/>
              </a:spcAft>
            </a:pPr>
            <a:endParaRPr lang="zh-CN" altLang="en-US" dirty="0">
              <a:solidFill>
                <a:srgbClr val="262626"/>
              </a:solidFill>
              <a:latin typeface="+mn-ea"/>
            </a:endParaRPr>
          </a:p>
        </p:txBody>
      </p:sp>
    </p:spTree>
    <p:extLst>
      <p:ext uri="{BB962C8B-B14F-4D97-AF65-F5344CB8AC3E}">
        <p14:creationId xmlns:p14="http://schemas.microsoft.com/office/powerpoint/2010/main" val="280883303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12" name="圆角矩形 14"/>
          <p:cNvSpPr/>
          <p:nvPr/>
        </p:nvSpPr>
        <p:spPr>
          <a:xfrm>
            <a:off x="568230" y="142355"/>
            <a:ext cx="26411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1.4  </a:t>
            </a:r>
            <a:r>
              <a:rPr lang="zh-CN" altLang="en-US" sz="2400" b="1" dirty="0">
                <a:solidFill>
                  <a:prstClr val="white"/>
                </a:solidFill>
                <a:latin typeface="微软雅黑" pitchFamily="34" charset="-122"/>
                <a:ea typeface="微软雅黑" pitchFamily="34" charset="-122"/>
              </a:rPr>
              <a:t>参考资料</a:t>
            </a:r>
          </a:p>
        </p:txBody>
      </p:sp>
      <p:sp>
        <p:nvSpPr>
          <p:cNvPr id="7" name="TextBox 6"/>
          <p:cNvSpPr txBox="1"/>
          <p:nvPr/>
        </p:nvSpPr>
        <p:spPr>
          <a:xfrm>
            <a:off x="532007" y="1333633"/>
            <a:ext cx="10774901" cy="3970318"/>
          </a:xfrm>
          <a:prstGeom prst="rect">
            <a:avLst/>
          </a:prstGeom>
          <a:noFill/>
        </p:spPr>
        <p:txBody>
          <a:bodyPr wrap="square">
            <a:spAutoFit/>
          </a:bodyPr>
          <a:lstStyle/>
          <a:p>
            <a:r>
              <a:rPr lang="zh-CN" altLang="zh-CN" sz="2800" dirty="0"/>
              <a:t>【</a:t>
            </a:r>
            <a:r>
              <a:rPr lang="en-US" altLang="zh-CN" sz="2800" dirty="0"/>
              <a:t>1</a:t>
            </a:r>
            <a:r>
              <a:rPr lang="zh-CN" altLang="zh-CN" sz="2800" dirty="0"/>
              <a:t>】张海藩、牟永敏编著，软件工程导论（第</a:t>
            </a:r>
            <a:r>
              <a:rPr lang="en-US" altLang="zh-CN" sz="2800" dirty="0"/>
              <a:t>6</a:t>
            </a:r>
            <a:r>
              <a:rPr lang="zh-CN" altLang="zh-CN" sz="2800" dirty="0"/>
              <a:t>版），北京：清华大学出版社，</a:t>
            </a:r>
            <a:r>
              <a:rPr lang="en-US" altLang="zh-CN" sz="2800" dirty="0"/>
              <a:t>2013 </a:t>
            </a:r>
            <a:endParaRPr lang="zh-CN" altLang="zh-CN" sz="2800" dirty="0"/>
          </a:p>
          <a:p>
            <a:r>
              <a:rPr lang="zh-CN" altLang="zh-CN" sz="2800" dirty="0"/>
              <a:t>【</a:t>
            </a:r>
            <a:r>
              <a:rPr lang="en-US" altLang="zh-CN" sz="2800" dirty="0"/>
              <a:t>2</a:t>
            </a:r>
            <a:r>
              <a:rPr lang="zh-CN" altLang="zh-CN" sz="2800" dirty="0"/>
              <a:t>】姚晓光、田少煦、梁冰、陈泽伟、伊宁编著，游戏设计概论，北京：清华大学出版社，</a:t>
            </a:r>
            <a:r>
              <a:rPr lang="en-US" altLang="zh-CN" sz="2800" dirty="0"/>
              <a:t>2018</a:t>
            </a:r>
            <a:endParaRPr lang="zh-CN" altLang="zh-CN" sz="2800" dirty="0"/>
          </a:p>
          <a:p>
            <a:r>
              <a:rPr lang="zh-CN" altLang="zh-CN" sz="2800" dirty="0"/>
              <a:t>【</a:t>
            </a:r>
            <a:r>
              <a:rPr lang="en-US" altLang="zh-CN" sz="2800" dirty="0"/>
              <a:t>3</a:t>
            </a:r>
            <a:r>
              <a:rPr lang="zh-CN" altLang="zh-CN" sz="2800" dirty="0"/>
              <a:t>】谌宝业、魏伟、伍建平编著，游戏专业概论，北京：清华大学出版社，</a:t>
            </a:r>
            <a:r>
              <a:rPr lang="en-US" altLang="zh-CN" sz="2800" dirty="0"/>
              <a:t>2018</a:t>
            </a:r>
            <a:endParaRPr lang="zh-CN" altLang="zh-CN" sz="2800" dirty="0"/>
          </a:p>
          <a:p>
            <a:r>
              <a:rPr lang="zh-CN" altLang="zh-CN" sz="2800" dirty="0"/>
              <a:t>【</a:t>
            </a:r>
            <a:r>
              <a:rPr lang="en-US" altLang="zh-CN" sz="2800" dirty="0"/>
              <a:t>4</a:t>
            </a:r>
            <a:r>
              <a:rPr lang="zh-CN" altLang="zh-CN" sz="2800" dirty="0"/>
              <a:t>】软件项目计划书模板网址：</a:t>
            </a:r>
          </a:p>
          <a:p>
            <a:r>
              <a:rPr lang="en-US" altLang="zh-CN" sz="2800" dirty="0"/>
              <a:t>https://wenku.baidu.com/view/74ebdaa5a26925c52dc5bf29.html?from=search</a:t>
            </a:r>
            <a:endParaRPr lang="zh-CN" altLang="zh-CN" sz="2800" dirty="0"/>
          </a:p>
        </p:txBody>
      </p:sp>
    </p:spTree>
    <p:extLst>
      <p:ext uri="{BB962C8B-B14F-4D97-AF65-F5344CB8AC3E}">
        <p14:creationId xmlns:p14="http://schemas.microsoft.com/office/powerpoint/2010/main" val="358300546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50"/>
                                        <p:tgtEl>
                                          <p:spTgt spid="12"/>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29"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任务概述</a:t>
            </a:r>
          </a:p>
        </p:txBody>
      </p:sp>
      <p:grpSp>
        <p:nvGrpSpPr>
          <p:cNvPr id="22549"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22560"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22589"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WordArt 72">
            <a:extLst>
              <a:ext uri="{FF2B5EF4-FFF2-40B4-BE49-F238E27FC236}">
                <a16:creationId xmlns:a16="http://schemas.microsoft.com/office/drawing/2014/main" id="{D38DCBF1-1BDA-4A9C-AFF5-D9F090885770}"/>
              </a:ext>
            </a:extLst>
          </p:cNvPr>
          <p:cNvSpPr>
            <a:spLocks noChangeArrowheads="1" noChangeShapeType="1" noTextEdit="1"/>
          </p:cNvSpPr>
          <p:nvPr/>
        </p:nvSpPr>
        <p:spPr bwMode="auto">
          <a:xfrm>
            <a:off x="5178464" y="2054646"/>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【02】</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29443476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2549"/>
                                        </p:tgtEl>
                                        <p:attrNameLst>
                                          <p:attrName>style.visibility</p:attrName>
                                        </p:attrNameLst>
                                      </p:cBhvr>
                                      <p:to>
                                        <p:strVal val="visible"/>
                                      </p:to>
                                    </p:set>
                                    <p:animEffect transition="in" filter="wipe(down)">
                                      <p:cBhvr>
                                        <p:cTn id="7" dur="500"/>
                                        <p:tgtEl>
                                          <p:spTgt spid="22549"/>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731431" y="98392"/>
            <a:ext cx="1594519"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  </a:t>
            </a:r>
            <a:r>
              <a:rPr lang="zh-CN" altLang="en-US" sz="2400" b="1" dirty="0">
                <a:solidFill>
                  <a:prstClr val="white"/>
                </a:solidFill>
                <a:latin typeface="微软雅黑" pitchFamily="34" charset="-122"/>
                <a:ea typeface="微软雅黑" pitchFamily="34" charset="-122"/>
              </a:rPr>
              <a:t>目标</a:t>
            </a:r>
          </a:p>
        </p:txBody>
      </p:sp>
      <p:sp>
        <p:nvSpPr>
          <p:cNvPr id="7" name="TextBox 6"/>
          <p:cNvSpPr txBox="1"/>
          <p:nvPr/>
        </p:nvSpPr>
        <p:spPr>
          <a:xfrm>
            <a:off x="708549" y="1305565"/>
            <a:ext cx="10774901" cy="954107"/>
          </a:xfrm>
          <a:prstGeom prst="rect">
            <a:avLst/>
          </a:prstGeom>
          <a:noFill/>
        </p:spPr>
        <p:txBody>
          <a:bodyPr wrap="square">
            <a:spAutoFit/>
          </a:bodyPr>
          <a:lstStyle/>
          <a:p>
            <a:r>
              <a:rPr lang="en-US" altLang="zh-CN" sz="2800" dirty="0">
                <a:latin typeface="+mn-ea"/>
              </a:rPr>
              <a:t>    </a:t>
            </a:r>
            <a:r>
              <a:rPr lang="zh-CN" altLang="zh-CN" sz="2800" dirty="0">
                <a:latin typeface="+mn-ea"/>
              </a:rPr>
              <a:t>在网站上能够正常运行并且能够实现要求的功能，能在</a:t>
            </a:r>
            <a:r>
              <a:rPr lang="en-US" altLang="zh-CN" sz="2800" dirty="0">
                <a:latin typeface="+mn-ea"/>
              </a:rPr>
              <a:t>3-5</a:t>
            </a:r>
            <a:r>
              <a:rPr lang="zh-CN" altLang="zh-CN" sz="2800" dirty="0">
                <a:latin typeface="+mn-ea"/>
              </a:rPr>
              <a:t>分钟内完成闯关，在碎片化的时间内起到最大的娱乐效果。</a:t>
            </a:r>
          </a:p>
        </p:txBody>
      </p:sp>
      <p:sp>
        <p:nvSpPr>
          <p:cNvPr id="6" name="圆角矩形 14">
            <a:extLst>
              <a:ext uri="{FF2B5EF4-FFF2-40B4-BE49-F238E27FC236}">
                <a16:creationId xmlns:a16="http://schemas.microsoft.com/office/drawing/2014/main" id="{9A715A45-74E1-492A-B1CA-DD58517A9BBF}"/>
              </a:ext>
            </a:extLst>
          </p:cNvPr>
          <p:cNvSpPr/>
          <p:nvPr/>
        </p:nvSpPr>
        <p:spPr>
          <a:xfrm>
            <a:off x="731431" y="3172970"/>
            <a:ext cx="26411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2.2  </a:t>
            </a:r>
            <a:r>
              <a:rPr lang="zh-CN" altLang="en-US" sz="2400" b="1" dirty="0">
                <a:solidFill>
                  <a:prstClr val="white"/>
                </a:solidFill>
                <a:latin typeface="微软雅黑" pitchFamily="34" charset="-122"/>
                <a:ea typeface="微软雅黑" pitchFamily="34" charset="-122"/>
              </a:rPr>
              <a:t>用户的特点</a:t>
            </a:r>
          </a:p>
        </p:txBody>
      </p:sp>
      <p:sp>
        <p:nvSpPr>
          <p:cNvPr id="2" name="矩形 1">
            <a:extLst>
              <a:ext uri="{FF2B5EF4-FFF2-40B4-BE49-F238E27FC236}">
                <a16:creationId xmlns:a16="http://schemas.microsoft.com/office/drawing/2014/main" id="{F8CE0995-69A9-42F6-A8FE-C5043F80FA08}"/>
              </a:ext>
            </a:extLst>
          </p:cNvPr>
          <p:cNvSpPr/>
          <p:nvPr/>
        </p:nvSpPr>
        <p:spPr>
          <a:xfrm>
            <a:off x="639193" y="3817392"/>
            <a:ext cx="11552808" cy="2677656"/>
          </a:xfrm>
          <a:prstGeom prst="rect">
            <a:avLst/>
          </a:prstGeom>
        </p:spPr>
        <p:txBody>
          <a:bodyPr wrap="square">
            <a:spAutoFit/>
          </a:bodyPr>
          <a:lstStyle/>
          <a:p>
            <a:pPr algn="just">
              <a:spcAft>
                <a:spcPts val="0"/>
              </a:spcAft>
            </a:pPr>
            <a:r>
              <a:rPr lang="zh-CN" altLang="zh-CN" sz="2800" kern="100" dirty="0">
                <a:latin typeface="Calibri" panose="020F0502020204030204" pitchFamily="34" charset="0"/>
                <a:cs typeface="Times New Roman" panose="02020603050405020304" pitchFamily="18" charset="0"/>
              </a:rPr>
              <a:t>能够使用电脑，拥有空余的碎片化时间的人群，以大学生为主。</a:t>
            </a:r>
            <a:endParaRPr lang="en-US" altLang="zh-CN" sz="2800" kern="100" dirty="0">
              <a:latin typeface="Calibri" panose="020F0502020204030204" pitchFamily="34" charset="0"/>
              <a:cs typeface="Times New Roman" panose="02020603050405020304" pitchFamily="18" charset="0"/>
            </a:endParaRPr>
          </a:p>
          <a:p>
            <a:pPr algn="just">
              <a:spcAft>
                <a:spcPts val="0"/>
              </a:spcAft>
            </a:pPr>
            <a:endParaRPr lang="en-US" altLang="zh-CN" sz="2800" kern="100" dirty="0">
              <a:latin typeface="Calibri" panose="020F0502020204030204" pitchFamily="34" charset="0"/>
              <a:cs typeface="Times New Roman" panose="02020603050405020304" pitchFamily="18" charset="0"/>
            </a:endParaRPr>
          </a:p>
          <a:p>
            <a:pPr algn="just">
              <a:spcAft>
                <a:spcPts val="0"/>
              </a:spcAft>
            </a:pPr>
            <a:r>
              <a:rPr lang="zh-CN" altLang="en-US" sz="2800" kern="100" dirty="0">
                <a:latin typeface="Calibri" panose="020F0502020204030204" pitchFamily="34" charset="0"/>
                <a:cs typeface="Times New Roman" panose="02020603050405020304" pitchFamily="18" charset="0"/>
              </a:rPr>
              <a:t>用户代表：</a:t>
            </a:r>
            <a:endParaRPr lang="en-US" altLang="zh-CN" sz="2800" kern="100" dirty="0">
              <a:latin typeface="Calibri" panose="020F0502020204030204" pitchFamily="34" charset="0"/>
              <a:cs typeface="Times New Roman" panose="02020603050405020304" pitchFamily="18" charset="0"/>
            </a:endParaRPr>
          </a:p>
          <a:p>
            <a:pPr algn="just">
              <a:spcAft>
                <a:spcPts val="0"/>
              </a:spcAft>
            </a:pPr>
            <a:r>
              <a:rPr lang="en-US" altLang="zh-CN" sz="2800" kern="100" dirty="0">
                <a:latin typeface="Calibri" panose="020F0502020204030204" pitchFamily="34" charset="0"/>
                <a:cs typeface="Times New Roman" panose="02020603050405020304" pitchFamily="18" charset="0"/>
              </a:rPr>
              <a:t>1.</a:t>
            </a:r>
            <a:r>
              <a:rPr lang="zh-CN" altLang="en-US" sz="2800" kern="100" dirty="0">
                <a:latin typeface="Calibri" panose="020F0502020204030204" pitchFamily="34" charset="0"/>
                <a:cs typeface="Times New Roman" panose="02020603050405020304" pitchFamily="18" charset="0"/>
              </a:rPr>
              <a:t>城市学院统计专业的金同学（男，偶尔玩主机游戏）</a:t>
            </a:r>
            <a:endParaRPr lang="en-US" altLang="zh-CN" sz="2800" kern="100" dirty="0">
              <a:latin typeface="Calibri" panose="020F0502020204030204" pitchFamily="34" charset="0"/>
              <a:cs typeface="Times New Roman" panose="02020603050405020304" pitchFamily="18" charset="0"/>
            </a:endParaRPr>
          </a:p>
          <a:p>
            <a:pPr algn="just">
              <a:spcAft>
                <a:spcPts val="0"/>
              </a:spcAft>
            </a:pPr>
            <a:r>
              <a:rPr lang="en-US" altLang="zh-CN" sz="2800" kern="100" dirty="0">
                <a:latin typeface="Calibri" panose="020F0502020204030204" pitchFamily="34" charset="0"/>
                <a:cs typeface="Times New Roman" panose="02020603050405020304" pitchFamily="18" charset="0"/>
              </a:rPr>
              <a:t>2.</a:t>
            </a:r>
            <a:r>
              <a:rPr lang="zh-CN" altLang="en-US" sz="2800" kern="100" dirty="0">
                <a:latin typeface="Calibri" panose="020F0502020204030204" pitchFamily="34" charset="0"/>
                <a:cs typeface="Times New Roman" panose="02020603050405020304" pitchFamily="18" charset="0"/>
              </a:rPr>
              <a:t>杭师大软工专业的林同学（男，经常玩手机游戏和</a:t>
            </a:r>
            <a:r>
              <a:rPr lang="en-US" altLang="zh-CN" sz="2800" kern="100" dirty="0">
                <a:latin typeface="Calibri" panose="020F0502020204030204" pitchFamily="34" charset="0"/>
                <a:cs typeface="Times New Roman" panose="02020603050405020304" pitchFamily="18" charset="0"/>
              </a:rPr>
              <a:t>PC</a:t>
            </a:r>
            <a:r>
              <a:rPr lang="zh-CN" altLang="en-US" sz="2800" kern="100" dirty="0">
                <a:latin typeface="Calibri" panose="020F0502020204030204" pitchFamily="34" charset="0"/>
                <a:cs typeface="Times New Roman" panose="02020603050405020304" pitchFamily="18" charset="0"/>
              </a:rPr>
              <a:t>游戏）</a:t>
            </a:r>
            <a:endParaRPr lang="en-US" altLang="zh-CN" sz="2800" kern="100" dirty="0">
              <a:latin typeface="Calibri" panose="020F0502020204030204" pitchFamily="34" charset="0"/>
              <a:cs typeface="Times New Roman" panose="02020603050405020304" pitchFamily="18" charset="0"/>
            </a:endParaRPr>
          </a:p>
          <a:p>
            <a:pPr algn="just">
              <a:spcAft>
                <a:spcPts val="0"/>
              </a:spcAft>
            </a:pPr>
            <a:r>
              <a:rPr lang="en-US" altLang="zh-CN" sz="2800" kern="100" dirty="0">
                <a:latin typeface="Calibri" panose="020F0502020204030204" pitchFamily="34" charset="0"/>
                <a:cs typeface="Times New Roman" panose="02020603050405020304" pitchFamily="18" charset="0"/>
              </a:rPr>
              <a:t>3.</a:t>
            </a:r>
            <a:r>
              <a:rPr lang="zh-CN" altLang="en-US" sz="2800" kern="100" dirty="0">
                <a:latin typeface="Calibri" panose="020F0502020204030204" pitchFamily="34" charset="0"/>
                <a:cs typeface="Times New Roman" panose="02020603050405020304" pitchFamily="18" charset="0"/>
              </a:rPr>
              <a:t>浙财经会计专业的邵同学（女，很少玩游戏，但玩过</a:t>
            </a:r>
            <a:r>
              <a:rPr lang="en-US" altLang="zh-CN" sz="2800" kern="100" dirty="0">
                <a:latin typeface="Calibri" panose="020F0502020204030204" pitchFamily="34" charset="0"/>
                <a:cs typeface="Times New Roman" panose="02020603050405020304" pitchFamily="18" charset="0"/>
              </a:rPr>
              <a:t>《</a:t>
            </a:r>
            <a:r>
              <a:rPr lang="zh-CN" altLang="en-US" sz="2800" kern="100" dirty="0">
                <a:latin typeface="Calibri" panose="020F0502020204030204" pitchFamily="34" charset="0"/>
                <a:cs typeface="Times New Roman" panose="02020603050405020304" pitchFamily="18" charset="0"/>
              </a:rPr>
              <a:t>超级马里奥</a:t>
            </a:r>
            <a:r>
              <a:rPr lang="en-US" altLang="zh-CN" sz="2800" kern="100" dirty="0">
                <a:latin typeface="Calibri" panose="020F0502020204030204" pitchFamily="34" charset="0"/>
                <a:cs typeface="Times New Roman" panose="02020603050405020304" pitchFamily="18" charset="0"/>
              </a:rPr>
              <a:t>》</a:t>
            </a:r>
            <a:r>
              <a:rPr lang="zh-CN" altLang="en-US" sz="2800" kern="100" dirty="0">
                <a:latin typeface="Calibri" panose="020F0502020204030204" pitchFamily="34" charset="0"/>
                <a:cs typeface="Times New Roman" panose="02020603050405020304" pitchFamily="18" charset="0"/>
              </a:rPr>
              <a:t>）</a:t>
            </a:r>
            <a:endParaRPr lang="zh-CN" altLang="zh-CN" sz="28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749341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TotalTime>
  <Words>1706</Words>
  <Application>Microsoft Office PowerPoint</Application>
  <PresentationFormat>宽屏</PresentationFormat>
  <Paragraphs>126</Paragraphs>
  <Slides>26</Slides>
  <Notes>17</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4" baseType="lpstr">
      <vt:lpstr>等线</vt:lpstr>
      <vt:lpstr>宋体</vt:lpstr>
      <vt:lpstr>微软雅黑</vt:lpstr>
      <vt:lpstr>Arial</vt:lpstr>
      <vt:lpstr>Arial Black</vt:lpstr>
      <vt:lpstr>Calibri</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锐旗设计;https://9ppt.taobao.com;mhuil</dc:creator>
  <cp:keywords>锐旗设计; https:/9ppt.taobao.com</cp:keywords>
  <cp:lastModifiedBy>文韬 孙</cp:lastModifiedBy>
  <cp:revision>52</cp:revision>
  <dcterms:created xsi:type="dcterms:W3CDTF">2017-08-30T16:25:13Z</dcterms:created>
  <dcterms:modified xsi:type="dcterms:W3CDTF">2019-04-09T02:33:04Z</dcterms:modified>
</cp:coreProperties>
</file>