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317" r:id="rId5"/>
    <p:sldId id="262" r:id="rId6"/>
    <p:sldId id="313" r:id="rId7"/>
    <p:sldId id="266" r:id="rId8"/>
    <p:sldId id="300" r:id="rId9"/>
    <p:sldId id="301" r:id="rId10"/>
    <p:sldId id="302" r:id="rId11"/>
    <p:sldId id="275" r:id="rId12"/>
    <p:sldId id="304" r:id="rId13"/>
    <p:sldId id="305" r:id="rId14"/>
    <p:sldId id="306" r:id="rId15"/>
    <p:sldId id="318" r:id="rId16"/>
    <p:sldId id="296" r:id="rId17"/>
    <p:sldId id="307" r:id="rId18"/>
    <p:sldId id="315" r:id="rId19"/>
    <p:sldId id="316" r:id="rId20"/>
    <p:sldId id="308" r:id="rId21"/>
    <p:sldId id="284" r:id="rId22"/>
    <p:sldId id="311" r:id="rId23"/>
    <p:sldId id="310" r:id="rId24"/>
    <p:sldId id="309" r:id="rId25"/>
    <p:sldId id="319" r:id="rId26"/>
    <p:sldId id="320"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46" d="100"/>
          <a:sy n="46" d="100"/>
        </p:scale>
        <p:origin x="-86" y="-9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enku.baidu.com/view/56077f31f111f18583d05ac1.html?tdsourcetag=s_pcqq_aiomsg&amp;qq-pf-to=pcqq.grou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a:t>
            </a:r>
            <a:r>
              <a:rPr lang="zh-CN" altLang="en-US" sz="8000" b="1" dirty="0" smtClean="0">
                <a:solidFill>
                  <a:srgbClr val="595959"/>
                </a:solidFill>
                <a:latin typeface="微软雅黑" pitchFamily="34" charset="-122"/>
                <a:ea typeface="微软雅黑" pitchFamily="34" charset="-122"/>
              </a:rPr>
              <a:t>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smtClean="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2.4   </a:t>
            </a:r>
            <a:r>
              <a:rPr lang="zh-CN" altLang="en-US" sz="2400" b="1" dirty="0" smtClean="0">
                <a:solidFill>
                  <a:prstClr val="white"/>
                </a:solidFill>
                <a:latin typeface="微软雅黑" pitchFamily="34" charset="-122"/>
                <a:ea typeface="微软雅黑" pitchFamily="34" charset="-122"/>
              </a:rPr>
              <a:t>进行可行性研究的方法</a:t>
            </a:r>
            <a:endParaRPr lang="zh-CN" altLang="en-US" sz="2400" b="1" dirty="0">
              <a:solidFill>
                <a:prstClr val="white"/>
              </a:solidFill>
              <a:latin typeface="微软雅黑" pitchFamily="34" charset="-122"/>
              <a:ea typeface="微软雅黑" pitchFamily="34" charset="-122"/>
            </a:endParaRP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smtClean="0"/>
              <a:t>设计一些问题通过网络进行问卷调查，同时也对市面上同类的产品进行调查和分析。</a:t>
            </a:r>
            <a:endParaRPr lang="zh-CN" altLang="zh-CN" sz="2800" dirty="0"/>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2.5   </a:t>
            </a:r>
            <a:r>
              <a:rPr lang="zh-CN" altLang="en-US" sz="2400" b="1" dirty="0" smtClean="0">
                <a:solidFill>
                  <a:prstClr val="white"/>
                </a:solidFill>
                <a:latin typeface="微软雅黑" pitchFamily="34" charset="-122"/>
                <a:ea typeface="微软雅黑" pitchFamily="34" charset="-122"/>
              </a:rPr>
              <a:t>评价尺度</a:t>
            </a:r>
            <a:endParaRPr lang="zh-CN" altLang="en-US" sz="2400" b="1" dirty="0">
              <a:solidFill>
                <a:prstClr val="white"/>
              </a:solidFill>
              <a:latin typeface="微软雅黑" pitchFamily="34" charset="-122"/>
              <a:ea typeface="微软雅黑" pitchFamily="34" charset="-122"/>
            </a:endParaRP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a:t>
            </a:r>
            <a:r>
              <a:rPr lang="zh-CN" altLang="zh-CN" sz="2800" dirty="0" smtClean="0"/>
              <a:t>程度</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对现有系统的分析</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smtClean="0">
                <a:solidFill>
                  <a:prstClr val="white"/>
                </a:solidFill>
                <a:latin typeface="微软雅黑" pitchFamily="34" charset="-122"/>
                <a:ea typeface="微软雅黑" pitchFamily="34" charset="-122"/>
              </a:rPr>
              <a:t>处理流程和数据流程</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4"/>
          <a:stretch>
            <a:fillRect/>
          </a:stretch>
        </p:blipFill>
        <p:spPr>
          <a:xfrm>
            <a:off x="2148791" y="1005498"/>
            <a:ext cx="8164586" cy="502285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smtClean="0">
                <a:solidFill>
                  <a:prstClr val="white"/>
                </a:solidFill>
                <a:latin typeface="微软雅黑" pitchFamily="34" charset="-122"/>
                <a:ea typeface="微软雅黑" pitchFamily="34" charset="-122"/>
              </a:rPr>
              <a:t>工作负荷</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4"/>
          <a:stretch>
            <a:fillRect/>
          </a:stretch>
        </p:blipFill>
        <p:spPr>
          <a:xfrm>
            <a:off x="3530852" y="554648"/>
            <a:ext cx="5701069" cy="3409950"/>
          </a:xfrm>
          <a:prstGeom prst="rect">
            <a:avLst/>
          </a:prstGeom>
        </p:spPr>
      </p:pic>
      <p:pic>
        <p:nvPicPr>
          <p:cNvPr id="12" name="图片 11"/>
          <p:cNvPicPr/>
          <p:nvPr/>
        </p:nvPicPr>
        <p:blipFill>
          <a:blip r:embed="rId5"/>
          <a:stretch>
            <a:fillRect/>
          </a:stretch>
        </p:blipFill>
        <p:spPr>
          <a:xfrm>
            <a:off x="3530854" y="3964598"/>
            <a:ext cx="5701068" cy="209677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smtClean="0">
                <a:solidFill>
                  <a:prstClr val="white"/>
                </a:solidFill>
                <a:latin typeface="微软雅黑" pitchFamily="34" charset="-122"/>
                <a:ea typeface="微软雅黑" pitchFamily="34" charset="-122"/>
              </a:rPr>
              <a:t>费用开支</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smtClean="0">
                <a:solidFill>
                  <a:prstClr val="white"/>
                </a:solidFill>
                <a:latin typeface="微软雅黑" pitchFamily="34" charset="-122"/>
                <a:ea typeface="微软雅黑" pitchFamily="34" charset="-122"/>
              </a:rPr>
              <a:t>人员</a:t>
            </a:r>
            <a:endParaRPr lang="zh-CN" altLang="en-US" sz="2400" b="1" dirty="0">
              <a:solidFill>
                <a:prstClr val="white"/>
              </a:solidFill>
              <a:latin typeface="微软雅黑" pitchFamily="34" charset="-122"/>
              <a:ea typeface="微软雅黑" pitchFamily="34" charset="-122"/>
            </a:endParaRPr>
          </a:p>
        </p:txBody>
      </p:sp>
      <p:graphicFrame>
        <p:nvGraphicFramePr>
          <p:cNvPr id="11" name="表格 10">
            <a:extLst>
              <a:ext uri="{FF2B5EF4-FFF2-40B4-BE49-F238E27FC236}">
                <a16:creationId xmlns=""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 xmlns:a16="http://schemas.microsoft.com/office/drawing/2014/main" val="591657696"/>
                    </a:ext>
                  </a:extLst>
                </a:gridCol>
                <a:gridCol w="2530768">
                  <a:extLst>
                    <a:ext uri="{9D8B030D-6E8A-4147-A177-3AD203B41FA5}">
                      <a16:colId xmlns="" xmlns:a16="http://schemas.microsoft.com/office/drawing/2014/main" val="2578826773"/>
                    </a:ext>
                  </a:extLst>
                </a:gridCol>
                <a:gridCol w="3656099">
                  <a:extLst>
                    <a:ext uri="{9D8B030D-6E8A-4147-A177-3AD203B41FA5}">
                      <a16:colId xmlns=""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a:t>
            </a:r>
            <a:r>
              <a:rPr lang="zh-CN" altLang="zh-CN" sz="2800" dirty="0" smtClean="0"/>
              <a:t>使用</a:t>
            </a:r>
            <a:endParaRPr lang="en-US" altLang="zh-CN" sz="2800" dirty="0" smtClean="0"/>
          </a:p>
          <a:p>
            <a:r>
              <a:rPr lang="zh-CN" altLang="zh-CN" sz="2800" dirty="0" smtClean="0"/>
              <a:t>由于</a:t>
            </a:r>
            <a:r>
              <a:rPr lang="zh-CN" altLang="zh-CN" sz="2800" dirty="0"/>
              <a:t>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所建议的系统</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smtClean="0">
                <a:solidFill>
                  <a:prstClr val="white"/>
                </a:solidFill>
                <a:latin typeface="微软雅黑" pitchFamily="34" charset="-122"/>
                <a:ea typeface="微软雅黑" pitchFamily="34" charset="-122"/>
              </a:rPr>
              <a:t>对所建议系统的说明</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r>
              <a:rPr lang="zh-CN" altLang="zh-CN" sz="2800" dirty="0" smtClean="0"/>
              <a:t>。</a:t>
            </a:r>
            <a:endParaRPr lang="en-US" altLang="zh-CN" sz="2800" dirty="0" smtClean="0"/>
          </a:p>
          <a:p>
            <a:endParaRPr lang="en-US" altLang="zh-CN" sz="2800" dirty="0"/>
          </a:p>
          <a:p>
            <a:r>
              <a:rPr lang="zh-CN" altLang="zh-CN" sz="2800" dirty="0" smtClean="0"/>
              <a:t>系统</a:t>
            </a:r>
            <a:r>
              <a:rPr lang="zh-CN" altLang="zh-CN" sz="2800" dirty="0"/>
              <a:t>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4.2  </a:t>
            </a:r>
            <a:r>
              <a:rPr lang="zh-CN" altLang="en-US" sz="2400" b="1" dirty="0" smtClean="0">
                <a:solidFill>
                  <a:prstClr val="white"/>
                </a:solidFill>
                <a:latin typeface="微软雅黑" pitchFamily="34" charset="-122"/>
                <a:ea typeface="微软雅黑" pitchFamily="34" charset="-122"/>
              </a:rPr>
              <a:t>处理流程和数据流程</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4.3  </a:t>
            </a:r>
            <a:r>
              <a:rPr lang="zh-CN" altLang="en-US" sz="2400" b="1" dirty="0" smtClean="0">
                <a:solidFill>
                  <a:prstClr val="white"/>
                </a:solidFill>
                <a:latin typeface="微软雅黑" pitchFamily="34" charset="-122"/>
                <a:ea typeface="微软雅黑" pitchFamily="34" charset="-122"/>
              </a:rPr>
              <a:t>总体进度计划</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smtClean="0">
                <a:solidFill>
                  <a:srgbClr val="0070C0"/>
                </a:solidFill>
                <a:latin typeface="微软雅黑" pitchFamily="34" charset="-122"/>
                <a:ea typeface="微软雅黑" pitchFamily="34" charset="-122"/>
              </a:rPr>
              <a:t>  引言</a:t>
            </a:r>
            <a:endParaRPr lang="zh-CN" altLang="en-US" sz="3010" b="1" dirty="0">
              <a:solidFill>
                <a:srgbClr val="0070C0"/>
              </a:solidFill>
              <a:latin typeface="微软雅黑" pitchFamily="34" charset="-122"/>
              <a:ea typeface="微软雅黑" pitchFamily="34" charset="-122"/>
            </a:endParaRP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可行性研究的前提</a:t>
            </a:r>
            <a:endParaRPr lang="zh-CN" altLang="en-US" sz="3010" dirty="0"/>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对现有系统的分析</a:t>
            </a:r>
            <a:endParaRPr lang="zh-CN" altLang="en-US" sz="3010" dirty="0"/>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所建议的系统</a:t>
            </a:r>
            <a:endParaRPr lang="zh-CN" altLang="en-US" sz="3010" dirty="0"/>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可选择的其它系统方案</a:t>
            </a:r>
            <a:endParaRPr lang="zh-CN" altLang="en-US" sz="3010" dirty="0"/>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社会因素方面的可行性</a:t>
            </a:r>
            <a:endParaRPr lang="zh-CN" altLang="en-US" sz="3010" dirty="0"/>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结语</a:t>
            </a:r>
            <a:endParaRPr lang="zh-CN" altLang="en-US" sz="3010" dirty="0"/>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4.4  </a:t>
            </a:r>
            <a:r>
              <a:rPr lang="zh-CN" altLang="en-US" sz="2400" b="1" dirty="0" smtClean="0">
                <a:solidFill>
                  <a:prstClr val="white"/>
                </a:solidFill>
                <a:latin typeface="微软雅黑" pitchFamily="34" charset="-122"/>
                <a:ea typeface="微软雅黑" pitchFamily="34" charset="-122"/>
              </a:rPr>
              <a:t>技术方面可行性</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r>
              <a:rPr lang="zh-CN" altLang="zh-CN" sz="2800" dirty="0" smtClean="0"/>
              <a:t>。</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可选择的其它系统方案</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5.1  </a:t>
            </a:r>
            <a:r>
              <a:rPr lang="zh-CN" altLang="en-US" sz="2400" b="1" dirty="0" smtClean="0">
                <a:solidFill>
                  <a:prstClr val="white"/>
                </a:solidFill>
                <a:latin typeface="微软雅黑" pitchFamily="34" charset="-122"/>
                <a:ea typeface="微软雅黑" pitchFamily="34" charset="-122"/>
              </a:rPr>
              <a:t>方案一</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r>
              <a:rPr lang="zh-CN" altLang="zh-CN" sz="2800" dirty="0" smtClean="0"/>
              <a:t>。</a:t>
            </a:r>
            <a:endParaRPr lang="en-US" altLang="zh-CN" sz="2800" dirty="0" smtClean="0"/>
          </a:p>
          <a:p>
            <a:endParaRPr lang="en-US" altLang="zh-CN" sz="2800" dirty="0" smtClean="0"/>
          </a:p>
          <a:p>
            <a:r>
              <a:rPr lang="zh-CN" altLang="zh-CN" sz="2800" dirty="0" smtClean="0"/>
              <a:t>而</a:t>
            </a:r>
            <a:r>
              <a:rPr lang="zh-CN" altLang="zh-CN" sz="2800" dirty="0"/>
              <a:t>游戏的服务器则申请阿里云的服务器，一是因为阿里云的在国内名声很好，二就是因为阿里云的价格对学生很友好</a:t>
            </a:r>
            <a:r>
              <a:rPr lang="zh-CN" altLang="zh-CN" sz="2800" dirty="0" smtClean="0"/>
              <a:t>。</a:t>
            </a:r>
            <a:endParaRPr lang="zh-CN" altLang="zh-CN" sz="2800" dirty="0"/>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5.2  </a:t>
            </a:r>
            <a:r>
              <a:rPr lang="zh-CN" altLang="en-US" sz="2400" b="1" dirty="0" smtClean="0">
                <a:solidFill>
                  <a:prstClr val="white"/>
                </a:solidFill>
                <a:latin typeface="微软雅黑" pitchFamily="34" charset="-122"/>
                <a:ea typeface="微软雅黑" pitchFamily="34" charset="-122"/>
              </a:rPr>
              <a:t>方案</a:t>
            </a:r>
            <a:r>
              <a:rPr lang="zh-CN" altLang="en-US" sz="2400" b="1" dirty="0">
                <a:solidFill>
                  <a:prstClr val="white"/>
                </a:solidFill>
                <a:latin typeface="微软雅黑" pitchFamily="34" charset="-122"/>
                <a:ea typeface="微软雅黑" pitchFamily="34" charset="-122"/>
              </a:rPr>
              <a:t>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r>
              <a:rPr lang="zh-CN" altLang="zh-CN" sz="2800" dirty="0" smtClean="0"/>
              <a:t>。</a:t>
            </a:r>
            <a:endParaRPr lang="en-US" altLang="zh-CN" sz="2800" dirty="0" smtClean="0"/>
          </a:p>
          <a:p>
            <a:endParaRPr lang="en-US" altLang="zh-CN" sz="2800" dirty="0" smtClean="0"/>
          </a:p>
          <a:p>
            <a:r>
              <a:rPr lang="zh-CN" altLang="zh-CN" sz="2800" dirty="0" smtClean="0"/>
              <a:t>而</a:t>
            </a:r>
            <a:r>
              <a:rPr lang="zh-CN" altLang="zh-CN" sz="2800" dirty="0"/>
              <a:t>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社会因素方面可行性</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smtClean="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r>
              <a:rPr lang="zh-CN" altLang="zh-CN" sz="2800" dirty="0" smtClean="0"/>
              <a:t>。</a:t>
            </a:r>
            <a:endParaRPr lang="zh-CN" altLang="zh-CN" sz="2800" dirty="0"/>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a:t>
            </a:r>
            <a:r>
              <a:rPr lang="en-US" altLang="zh-CN" sz="2400" b="1" dirty="0" smtClean="0">
                <a:solidFill>
                  <a:prstClr val="white"/>
                </a:solidFill>
                <a:latin typeface="微软雅黑" pitchFamily="34" charset="-122"/>
                <a:ea typeface="微软雅黑" pitchFamily="34" charset="-122"/>
              </a:rPr>
              <a:t>.1  </a:t>
            </a:r>
            <a:r>
              <a:rPr lang="zh-CN" altLang="en-US" sz="2400" b="1" dirty="0" smtClean="0">
                <a:solidFill>
                  <a:prstClr val="white"/>
                </a:solidFill>
                <a:latin typeface="微软雅黑" pitchFamily="34" charset="-122"/>
                <a:ea typeface="微软雅黑" pitchFamily="34" charset="-122"/>
              </a:rPr>
              <a:t>法律方面</a:t>
            </a:r>
            <a:endParaRPr lang="zh-CN" altLang="en-US" sz="2400" b="1" dirty="0">
              <a:solidFill>
                <a:prstClr val="white"/>
              </a:solidFill>
              <a:latin typeface="微软雅黑" pitchFamily="34" charset="-122"/>
              <a:ea typeface="微软雅黑" pitchFamily="34" charset="-122"/>
            </a:endParaRP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a:t>
            </a:r>
            <a:r>
              <a:rPr lang="en-US" altLang="zh-CN" sz="2400" b="1" dirty="0" smtClean="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使用</a:t>
            </a:r>
            <a:r>
              <a:rPr lang="zh-CN" altLang="en-US" sz="2400" b="1" dirty="0" smtClean="0">
                <a:solidFill>
                  <a:prstClr val="white"/>
                </a:solidFill>
                <a:latin typeface="微软雅黑" pitchFamily="34" charset="-122"/>
                <a:ea typeface="微软雅黑" pitchFamily="34" charset="-122"/>
              </a:rPr>
              <a:t>方面</a:t>
            </a:r>
            <a:endParaRPr lang="zh-CN" altLang="en-US" sz="2400" b="1" dirty="0">
              <a:solidFill>
                <a:prstClr val="white"/>
              </a:solidFill>
              <a:latin typeface="微软雅黑" pitchFamily="34" charset="-122"/>
              <a:ea typeface="微软雅黑" pitchFamily="34" charset="-122"/>
            </a:endParaRP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结语</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smtClean="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smtClean="0">
                <a:solidFill>
                  <a:prstClr val="white"/>
                </a:solidFill>
                <a:latin typeface="微软雅黑" pitchFamily="34" charset="-122"/>
                <a:ea typeface="微软雅黑" pitchFamily="34" charset="-122"/>
              </a:rPr>
              <a:t>参考资料</a:t>
            </a:r>
            <a:endParaRPr lang="zh-CN" altLang="en-US" sz="4515" b="1" dirty="0">
              <a:solidFill>
                <a:prstClr val="white"/>
              </a:solidFill>
              <a:latin typeface="微软雅黑" pitchFamily="34" charset="-122"/>
              <a:ea typeface="微软雅黑" pitchFamily="34" charset="-122"/>
            </a:endParaRPr>
          </a:p>
        </p:txBody>
      </p:sp>
      <p:sp>
        <p:nvSpPr>
          <p:cNvPr id="35" name="TextBox 34"/>
          <p:cNvSpPr txBox="1"/>
          <p:nvPr/>
        </p:nvSpPr>
        <p:spPr>
          <a:xfrm>
            <a:off x="877532" y="1481640"/>
            <a:ext cx="10436935"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】可行性分析报告模板网址：</a:t>
            </a:r>
          </a:p>
          <a:p>
            <a:r>
              <a:rPr lang="en-US" altLang="zh-CN" sz="2800" dirty="0">
                <a:hlinkClick r:id="rId4"/>
              </a:rPr>
              <a:t>https://</a:t>
            </a:r>
            <a:r>
              <a:rPr lang="en-US" altLang="zh-CN" sz="2800" dirty="0" smtClean="0">
                <a:hlinkClick r:id="rId4"/>
              </a:rPr>
              <a:t>wenku.baidu.com/view/56077f31f111f18583d05ac1.html?tdsourcetag=s_pcqq_aiomsg&amp;qq-pf-to=pcqq.group</a:t>
            </a:r>
            <a:endParaRPr lang="en-US" altLang="zh-CN" sz="2800" dirty="0" smtClean="0"/>
          </a:p>
          <a:p>
            <a:r>
              <a:rPr lang="zh-CN" altLang="zh-CN" sz="2800" dirty="0" smtClean="0"/>
              <a:t>【</a:t>
            </a:r>
            <a:r>
              <a:rPr lang="en-US" altLang="zh-CN" sz="2800" dirty="0" smtClean="0"/>
              <a:t>5</a:t>
            </a:r>
            <a:r>
              <a:rPr lang="zh-CN" altLang="zh-CN" sz="2800" dirty="0" smtClean="0"/>
              <a:t>】</a:t>
            </a:r>
            <a:r>
              <a:rPr lang="en-US" altLang="zh-CN" sz="2800" dirty="0" smtClean="0"/>
              <a:t>《G15</a:t>
            </a:r>
            <a:r>
              <a:rPr lang="zh-CN" altLang="en-US" sz="2800" dirty="0" smtClean="0"/>
              <a:t>软件项目计划书</a:t>
            </a:r>
            <a:r>
              <a:rPr lang="en-US" altLang="zh-CN" sz="2800" dirty="0" smtClean="0"/>
              <a:t>》</a:t>
            </a:r>
            <a:endParaRPr lang="zh-CN" altLang="zh-CN" sz="28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smtClean="0">
                <a:solidFill>
                  <a:prstClr val="white"/>
                </a:solidFill>
                <a:latin typeface="微软雅黑" pitchFamily="34" charset="-122"/>
                <a:ea typeface="微软雅黑" pitchFamily="34" charset="-122"/>
              </a:rPr>
              <a:t>作业分工</a:t>
            </a:r>
            <a:endParaRPr lang="zh-CN" altLang="en-US" sz="4515" b="1" dirty="0">
              <a:solidFill>
                <a:prstClr val="white"/>
              </a:solidFill>
              <a:latin typeface="微软雅黑" pitchFamily="34" charset="-122"/>
              <a:ea typeface="微软雅黑" pitchFamily="34" charset="-122"/>
            </a:endParaRP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smtClean="0"/>
              <a:t>孙文韬：可行性分析            评分：</a:t>
            </a:r>
            <a:r>
              <a:rPr lang="en-US" altLang="zh-CN" sz="3200" dirty="0" smtClean="0"/>
              <a:t>96</a:t>
            </a:r>
            <a:r>
              <a:rPr lang="zh-CN" altLang="en-US" sz="3200" dirty="0" smtClean="0"/>
              <a:t>（</a:t>
            </a:r>
            <a:r>
              <a:rPr lang="en-US" altLang="zh-CN" sz="3200" dirty="0" smtClean="0"/>
              <a:t>100</a:t>
            </a:r>
            <a:r>
              <a:rPr lang="zh-CN" altLang="en-US" sz="3200" dirty="0" smtClean="0"/>
              <a:t>）</a:t>
            </a:r>
            <a:endParaRPr lang="zh-CN" altLang="en-US" sz="3200" dirty="0"/>
          </a:p>
          <a:p>
            <a:pPr lvl="0"/>
            <a:r>
              <a:rPr lang="zh-CN" altLang="en-US" sz="3200" dirty="0" smtClean="0"/>
              <a:t>沈路通：</a:t>
            </a:r>
            <a:r>
              <a:rPr lang="zh-CN" altLang="en-US" sz="3200" dirty="0"/>
              <a:t>用</a:t>
            </a:r>
            <a:r>
              <a:rPr lang="en-US" altLang="zh-CN" sz="3200" dirty="0" smtClean="0"/>
              <a:t>project</a:t>
            </a:r>
            <a:r>
              <a:rPr lang="zh-CN" altLang="en-US" sz="3200" dirty="0" smtClean="0"/>
              <a:t>制作甘</a:t>
            </a:r>
            <a:r>
              <a:rPr lang="zh-CN" altLang="en-US" sz="3200" dirty="0"/>
              <a:t>特</a:t>
            </a:r>
            <a:r>
              <a:rPr lang="zh-CN" altLang="en-US" sz="3200" dirty="0" smtClean="0"/>
              <a:t>图    评分：</a:t>
            </a:r>
            <a:r>
              <a:rPr lang="en-US" altLang="zh-CN" sz="3200" dirty="0" smtClean="0"/>
              <a:t>95</a:t>
            </a:r>
            <a:r>
              <a:rPr lang="zh-CN" altLang="en-US" sz="3200" dirty="0" smtClean="0"/>
              <a:t>（</a:t>
            </a:r>
            <a:r>
              <a:rPr lang="en-US" altLang="zh-CN" sz="3200" dirty="0" smtClean="0"/>
              <a:t>100</a:t>
            </a:r>
            <a:r>
              <a:rPr lang="zh-CN" altLang="en-US" sz="3200" dirty="0" smtClean="0"/>
              <a:t>）</a:t>
            </a:r>
            <a:endParaRPr lang="zh-CN" altLang="en-US" sz="3200" dirty="0"/>
          </a:p>
          <a:p>
            <a:pPr lvl="0"/>
            <a:r>
              <a:rPr lang="zh-CN" altLang="en-US" sz="3200" dirty="0" smtClean="0"/>
              <a:t>韩旭：</a:t>
            </a:r>
            <a:r>
              <a:rPr lang="en-US" altLang="zh-CN" sz="3200" dirty="0" smtClean="0"/>
              <a:t>PPT</a:t>
            </a:r>
            <a:r>
              <a:rPr lang="zh-CN" altLang="en-US" sz="3200" dirty="0" smtClean="0"/>
              <a:t>制作及修改          评分：</a:t>
            </a:r>
            <a:r>
              <a:rPr lang="en-US" altLang="zh-CN" sz="3200" dirty="0" smtClean="0"/>
              <a:t>95</a:t>
            </a:r>
            <a:r>
              <a:rPr lang="zh-CN" altLang="en-US" sz="3200" dirty="0" smtClean="0"/>
              <a:t>（</a:t>
            </a:r>
            <a:r>
              <a:rPr lang="en-US" altLang="zh-CN" sz="3200" dirty="0" smtClean="0"/>
              <a:t>100</a:t>
            </a:r>
            <a:r>
              <a:rPr lang="zh-CN" altLang="en-US" sz="3200" dirty="0" smtClean="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smtClean="0">
                <a:solidFill>
                  <a:prstClr val="white"/>
                </a:solidFill>
                <a:latin typeface="微软雅黑" pitchFamily="34" charset="-122"/>
                <a:ea typeface="微软雅黑" pitchFamily="34" charset="-122"/>
              </a:rPr>
              <a:t>编写目的</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smtClean="0">
                <a:solidFill>
                  <a:srgbClr val="262626"/>
                </a:solidFill>
                <a:latin typeface="微软雅黑" pitchFamily="34" charset="-122"/>
                <a:ea typeface="微软雅黑" pitchFamily="34" charset="-122"/>
              </a:rPr>
              <a:t>用户：</a:t>
            </a:r>
            <a:r>
              <a:rPr lang="zh-CN" altLang="zh-CN" sz="2400" dirty="0" smtClean="0"/>
              <a:t>忙于</a:t>
            </a:r>
            <a:r>
              <a:rPr lang="zh-CN" altLang="zh-CN" sz="2400" dirty="0"/>
              <a:t>学习任务，没有充足时间玩大型游戏的人群，主要以大学生</a:t>
            </a:r>
            <a:r>
              <a:rPr lang="zh-CN" altLang="zh-CN" sz="2400" dirty="0" smtClean="0"/>
              <a:t>为主</a:t>
            </a:r>
            <a:r>
              <a:rPr lang="zh-CN" altLang="en-US" sz="2400" dirty="0" smtClean="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r>
              <a:rPr lang="zh-CN" altLang="zh-CN" sz="2400" dirty="0" smtClean="0"/>
              <a:t>。</a:t>
            </a:r>
            <a:endParaRPr lang="zh-CN" altLang="zh-CN" sz="2400" dirty="0"/>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1.2  </a:t>
            </a:r>
            <a:r>
              <a:rPr lang="zh-CN" altLang="en-US" sz="2400" b="1" dirty="0" smtClean="0">
                <a:solidFill>
                  <a:prstClr val="white"/>
                </a:solidFill>
                <a:latin typeface="微软雅黑" pitchFamily="34" charset="-122"/>
                <a:ea typeface="微软雅黑" pitchFamily="34" charset="-122"/>
              </a:rPr>
              <a:t>背景</a:t>
            </a:r>
            <a:endParaRPr lang="zh-CN" altLang="en-US" sz="2400" b="1" dirty="0">
              <a:solidFill>
                <a:prstClr val="white"/>
              </a:solidFill>
              <a:latin typeface="微软雅黑" pitchFamily="34" charset="-122"/>
              <a:ea typeface="微软雅黑" pitchFamily="34" charset="-122"/>
            </a:endParaRP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r>
              <a:rPr lang="zh-CN" altLang="zh-CN" sz="2400" dirty="0" smtClean="0"/>
              <a:t>。</a:t>
            </a:r>
            <a:endParaRPr lang="en-US" altLang="zh-CN" sz="2400" dirty="0" smtClean="0"/>
          </a:p>
          <a:p>
            <a:endParaRPr lang="zh-CN" altLang="zh-CN" sz="2400" dirty="0" smtClean="0"/>
          </a:p>
          <a:p>
            <a:r>
              <a:rPr lang="en-US" altLang="zh-CN" sz="2400" dirty="0" smtClean="0"/>
              <a:t>2.</a:t>
            </a:r>
            <a:r>
              <a:rPr lang="en-US" altLang="zh-CN" sz="2400" dirty="0" smtClean="0">
                <a:solidFill>
                  <a:srgbClr val="FF0000"/>
                </a:solidFill>
              </a:rPr>
              <a:t>Cocos</a:t>
            </a:r>
            <a:r>
              <a:rPr lang="zh-CN" altLang="zh-CN" sz="2400" dirty="0" smtClean="0"/>
              <a:t>：</a:t>
            </a:r>
            <a:r>
              <a:rPr lang="en-US" altLang="zh-CN" sz="2400" dirty="0" smtClean="0"/>
              <a:t>Cocos</a:t>
            </a:r>
            <a:r>
              <a:rPr lang="zh-CN" altLang="zh-CN" sz="2400" dirty="0" smtClean="0"/>
              <a:t>是由触控科技推出的游戏开发一站式解决方案，包含了从新建立项、游戏制作、到 打包上线的全套流程。开发者可以通过</a:t>
            </a:r>
            <a:r>
              <a:rPr lang="en-US" altLang="zh-CN" sz="2400" dirty="0" smtClean="0"/>
              <a:t>Cocos</a:t>
            </a:r>
            <a:r>
              <a:rPr lang="zh-CN" altLang="zh-CN" sz="2400" dirty="0" smtClean="0"/>
              <a:t>快速生成代码、编辑资源和动画，最终输出适合于多个平台的游戏产品</a:t>
            </a:r>
            <a:endParaRPr lang="en-US" altLang="zh-CN" sz="2400" dirty="0" smtClean="0"/>
          </a:p>
          <a:p>
            <a:endParaRPr lang="zh-CN" altLang="zh-CN" sz="2400" dirty="0" smtClean="0"/>
          </a:p>
          <a:p>
            <a:r>
              <a:rPr lang="en-US" altLang="zh-CN" sz="2400" dirty="0" smtClean="0"/>
              <a:t>3.</a:t>
            </a:r>
            <a:r>
              <a:rPr lang="en-US" altLang="zh-CN" sz="2400" dirty="0" smtClean="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r>
              <a:rPr lang="zh-CN" altLang="zh-CN" sz="2400" dirty="0" smtClean="0"/>
              <a:t>。</a:t>
            </a:r>
            <a:endParaRPr lang="en-US" altLang="zh-CN" sz="2400" dirty="0" smtClean="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可行性研究的前提</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smtClean="0">
                <a:solidFill>
                  <a:prstClr val="white"/>
                </a:solidFill>
                <a:latin typeface="微软雅黑" pitchFamily="34" charset="-122"/>
                <a:ea typeface="微软雅黑" pitchFamily="34" charset="-122"/>
              </a:rPr>
              <a:t>要求</a:t>
            </a:r>
            <a:endParaRPr lang="zh-CN" altLang="en-US" sz="2400" b="1" dirty="0">
              <a:solidFill>
                <a:prstClr val="white"/>
              </a:solidFill>
              <a:latin typeface="微软雅黑" pitchFamily="34" charset="-122"/>
              <a:ea typeface="微软雅黑" pitchFamily="34" charset="-122"/>
            </a:endParaRPr>
          </a:p>
        </p:txBody>
      </p:sp>
      <p:sp>
        <p:nvSpPr>
          <p:cNvPr id="7" name="TextBox 6"/>
          <p:cNvSpPr txBox="1"/>
          <p:nvPr/>
        </p:nvSpPr>
        <p:spPr>
          <a:xfrm>
            <a:off x="230270" y="1111028"/>
            <a:ext cx="5291300" cy="4401205"/>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r>
              <a:rPr lang="zh-CN" altLang="zh-CN" sz="2800" dirty="0" smtClean="0"/>
              <a:t>。</a:t>
            </a:r>
            <a:endParaRPr lang="en-US" altLang="zh-CN" sz="2800" dirty="0" smtClean="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smtClean="0"/>
          </a:p>
        </p:txBody>
      </p:sp>
      <p:pic>
        <p:nvPicPr>
          <p:cNvPr id="6" name="图片 5"/>
          <p:cNvPicPr/>
          <p:nvPr/>
        </p:nvPicPr>
        <p:blipFill>
          <a:blip r:embed="rId4"/>
          <a:stretch>
            <a:fillRect/>
          </a:stretch>
        </p:blipFill>
        <p:spPr>
          <a:xfrm>
            <a:off x="5938276" y="836545"/>
            <a:ext cx="5274310" cy="3409950"/>
          </a:xfrm>
          <a:prstGeom prst="rect">
            <a:avLst/>
          </a:prstGeom>
        </p:spPr>
      </p:pic>
      <p:sp>
        <p:nvSpPr>
          <p:cNvPr id="9" name="TextBox 8"/>
          <p:cNvSpPr txBox="1"/>
          <p:nvPr/>
        </p:nvSpPr>
        <p:spPr>
          <a:xfrm>
            <a:off x="5778216" y="313325"/>
            <a:ext cx="2161238" cy="523220"/>
          </a:xfrm>
          <a:prstGeom prst="rect">
            <a:avLst/>
          </a:prstGeom>
          <a:noFill/>
        </p:spPr>
        <p:txBody>
          <a:bodyPr wrap="square">
            <a:spAutoFit/>
          </a:bodyPr>
          <a:lstStyle/>
          <a:p>
            <a:r>
              <a:rPr lang="zh-CN" altLang="en-US" sz="2800" dirty="0" smtClean="0">
                <a:solidFill>
                  <a:srgbClr val="FF0000"/>
                </a:solidFill>
              </a:rPr>
              <a:t>完成期限</a:t>
            </a:r>
            <a:r>
              <a:rPr lang="zh-CN" altLang="en-US" sz="2800" dirty="0" smtClean="0"/>
              <a:t>：</a:t>
            </a:r>
            <a:endParaRPr lang="zh-CN" altLang="zh-CN" sz="2800" dirty="0"/>
          </a:p>
        </p:txBody>
      </p:sp>
      <p:pic>
        <p:nvPicPr>
          <p:cNvPr id="10" name="图片 9"/>
          <p:cNvPicPr/>
          <p:nvPr/>
        </p:nvPicPr>
        <p:blipFill>
          <a:blip r:embed="rId5"/>
          <a:stretch>
            <a:fillRect/>
          </a:stretch>
        </p:blipFill>
        <p:spPr>
          <a:xfrm>
            <a:off x="5938276" y="4246495"/>
            <a:ext cx="5270500" cy="2209800"/>
          </a:xfrm>
          <a:prstGeom prst="rect">
            <a:avLst/>
          </a:prstGeom>
        </p:spPr>
      </p:pic>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a:t>
            </a:r>
            <a:r>
              <a:rPr lang="zh-CN" altLang="en-US" sz="2400" b="1" dirty="0" smtClean="0">
                <a:solidFill>
                  <a:prstClr val="white"/>
                </a:solidFill>
                <a:latin typeface="微软雅黑" pitchFamily="34" charset="-122"/>
                <a:ea typeface="微软雅黑" pitchFamily="34" charset="-122"/>
              </a:rPr>
              <a:t>目标</a:t>
            </a:r>
            <a:endParaRPr lang="zh-CN" altLang="en-US" sz="2400" b="1" dirty="0">
              <a:solidFill>
                <a:prstClr val="white"/>
              </a:solidFill>
              <a:latin typeface="微软雅黑" pitchFamily="34" charset="-122"/>
              <a:ea typeface="微软雅黑" pitchFamily="34" charset="-122"/>
            </a:endParaRP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a:t>
            </a:r>
            <a:r>
              <a:rPr lang="zh-CN" altLang="en-US" sz="2400" b="1" dirty="0" smtClean="0">
                <a:solidFill>
                  <a:prstClr val="white"/>
                </a:solidFill>
                <a:latin typeface="微软雅黑" pitchFamily="34" charset="-122"/>
                <a:ea typeface="微软雅黑" pitchFamily="34" charset="-122"/>
              </a:rPr>
              <a:t>条件、假定和限制</a:t>
            </a:r>
            <a:endParaRPr lang="zh-CN" altLang="en-US" sz="2400" b="1" dirty="0">
              <a:solidFill>
                <a:prstClr val="white"/>
              </a:solidFill>
              <a:latin typeface="微软雅黑" pitchFamily="34" charset="-122"/>
              <a:ea typeface="微软雅黑" pitchFamily="34" charset="-122"/>
            </a:endParaRP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a:t>
            </a:r>
            <a:r>
              <a:rPr lang="zh-CN" altLang="zh-CN" sz="2800" dirty="0" smtClean="0"/>
              <a:t>功能</a:t>
            </a:r>
            <a:endParaRPr lang="en-US" altLang="zh-CN" sz="2800" dirty="0" smtClean="0"/>
          </a:p>
          <a:p>
            <a:r>
              <a:rPr lang="zh-CN" altLang="zh-CN" sz="2800" dirty="0" smtClean="0"/>
              <a:t>能</a:t>
            </a:r>
            <a:r>
              <a:rPr lang="zh-CN" altLang="zh-CN" sz="2800" dirty="0"/>
              <a:t>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1426</Words>
  <Application>Microsoft Office PowerPoint</Application>
  <PresentationFormat>自定义</PresentationFormat>
  <Paragraphs>155</Paragraphs>
  <Slides>28</Slides>
  <Notes>21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Hanzy</cp:lastModifiedBy>
  <cp:revision>31</cp:revision>
  <dcterms:created xsi:type="dcterms:W3CDTF">2017-08-30T16:25:13Z</dcterms:created>
  <dcterms:modified xsi:type="dcterms:W3CDTF">2019-04-15T10:01:45Z</dcterms:modified>
</cp:coreProperties>
</file>