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95" r:id="rId2"/>
    <p:sldId id="259" r:id="rId3"/>
    <p:sldId id="260" r:id="rId4"/>
    <p:sldId id="317" r:id="rId5"/>
    <p:sldId id="262" r:id="rId6"/>
    <p:sldId id="333" r:id="rId7"/>
    <p:sldId id="357" r:id="rId8"/>
    <p:sldId id="334" r:id="rId9"/>
    <p:sldId id="335" r:id="rId10"/>
    <p:sldId id="361" r:id="rId11"/>
    <p:sldId id="362" r:id="rId12"/>
    <p:sldId id="313" r:id="rId13"/>
    <p:sldId id="337" r:id="rId14"/>
    <p:sldId id="355" r:id="rId15"/>
    <p:sldId id="366" r:id="rId16"/>
    <p:sldId id="354" r:id="rId17"/>
    <p:sldId id="339" r:id="rId18"/>
    <p:sldId id="360" r:id="rId19"/>
    <p:sldId id="340" r:id="rId20"/>
    <p:sldId id="341" r:id="rId21"/>
    <p:sldId id="342" r:id="rId22"/>
    <p:sldId id="363" r:id="rId23"/>
    <p:sldId id="343" r:id="rId24"/>
    <p:sldId id="344" r:id="rId25"/>
    <p:sldId id="345" r:id="rId26"/>
    <p:sldId id="346" r:id="rId27"/>
    <p:sldId id="347" r:id="rId28"/>
    <p:sldId id="353" r:id="rId29"/>
    <p:sldId id="348" r:id="rId30"/>
    <p:sldId id="349" r:id="rId31"/>
    <p:sldId id="336" r:id="rId32"/>
    <p:sldId id="352" r:id="rId33"/>
    <p:sldId id="364" r:id="rId34"/>
    <p:sldId id="351" r:id="rId35"/>
    <p:sldId id="312" r:id="rId36"/>
    <p:sldId id="29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6" d="100"/>
          <a:sy n="86" d="100"/>
        </p:scale>
        <p:origin x="46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5615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9.emf"/><Relationship Id="rId5" Type="http://schemas.openxmlformats.org/officeDocument/2006/relationships/package" Target="../embeddings/Microsoft_Visio___32.vsdx"/><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0.emf"/><Relationship Id="rId5" Type="http://schemas.openxmlformats.org/officeDocument/2006/relationships/package" Target="../embeddings/Microsoft_Visio___11111123.vsdx"/><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30.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4.emf"/><Relationship Id="rId5" Type="http://schemas.openxmlformats.org/officeDocument/2006/relationships/package" Target="../embeddings/Microsoft_Visio___111111111.vsdx"/><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46326" y="-136622"/>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925824" y="3725672"/>
            <a:ext cx="1052221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en-US" altLang="zh-CN" sz="8000" b="1" dirty="0">
                <a:solidFill>
                  <a:srgbClr val="595959"/>
                </a:solidFill>
                <a:latin typeface="微软雅黑" pitchFamily="34" charset="-122"/>
                <a:ea typeface="微软雅黑" pitchFamily="34" charset="-122"/>
              </a:rPr>
              <a:t>	 </a:t>
            </a:r>
            <a:r>
              <a:rPr lang="zh-CN" altLang="en-US" sz="8000" b="1" dirty="0">
                <a:solidFill>
                  <a:srgbClr val="595959"/>
                </a:solidFill>
                <a:latin typeface="微软雅黑" pitchFamily="34" charset="-122"/>
                <a:ea typeface="微软雅黑" pitchFamily="34" charset="-122"/>
              </a:rPr>
              <a:t>软件项目总结报告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项目需求分析部分</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3373449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503561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项目需求分析的提交与更新</a:t>
            </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98" y="929727"/>
            <a:ext cx="10565603" cy="4913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78088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1000"/>
                                        <p:tgtEl>
                                          <p:spTgt spid="11267"/>
                                        </p:tgtEl>
                                      </p:cBhvr>
                                    </p:animEffect>
                                    <p:anim calcmode="lin" valueType="num">
                                      <p:cBhvr>
                                        <p:cTn id="15" dur="1000" fill="hold"/>
                                        <p:tgtEl>
                                          <p:spTgt spid="11267"/>
                                        </p:tgtEl>
                                        <p:attrNameLst>
                                          <p:attrName>ppt_x</p:attrName>
                                        </p:attrNameLst>
                                      </p:cBhvr>
                                      <p:tavLst>
                                        <p:tav tm="0">
                                          <p:val>
                                            <p:strVal val="#ppt_x"/>
                                          </p:val>
                                        </p:tav>
                                        <p:tav tm="100000">
                                          <p:val>
                                            <p:strVal val="#ppt_x"/>
                                          </p:val>
                                        </p:tav>
                                      </p:tavLst>
                                    </p:anim>
                                    <p:anim calcmode="lin" valueType="num">
                                      <p:cBhvr>
                                        <p:cTn id="16" dur="1000" fill="hold"/>
                                        <p:tgtEl>
                                          <p:spTgt spid="11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6" y="118139"/>
            <a:ext cx="507078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项目需求分析用户类型及代表</a:t>
            </a:r>
          </a:p>
        </p:txBody>
      </p:sp>
      <p:sp>
        <p:nvSpPr>
          <p:cNvPr id="22" name="TextBox 21"/>
          <p:cNvSpPr txBox="1">
            <a:spLocks noChangeArrowheads="1"/>
          </p:cNvSpPr>
          <p:nvPr/>
        </p:nvSpPr>
        <p:spPr bwMode="auto">
          <a:xfrm>
            <a:off x="504608" y="885597"/>
            <a:ext cx="11030900" cy="3041469"/>
          </a:xfrm>
          <a:prstGeom prst="rect">
            <a:avLst/>
          </a:prstGeom>
          <a:noFill/>
          <a:ln w="9525">
            <a:noFill/>
            <a:miter lim="800000"/>
            <a:headEnd/>
            <a:tailEnd/>
          </a:ln>
        </p:spPr>
        <p:txBody>
          <a:bodyPr wrap="square" lIns="85977" tIns="42987" rIns="85977" bIns="42987">
            <a:spAutoFit/>
          </a:bodyPr>
          <a:lstStyle/>
          <a:p>
            <a:r>
              <a:rPr lang="zh-CN" altLang="en-US" sz="2400" b="1" dirty="0"/>
              <a:t>用户类型</a:t>
            </a:r>
            <a:r>
              <a:rPr lang="zh-CN" altLang="en-US" sz="2400" dirty="0"/>
              <a:t>：</a:t>
            </a:r>
            <a:endParaRPr lang="en-US" altLang="zh-CN" sz="2400" dirty="0"/>
          </a:p>
          <a:p>
            <a:r>
              <a:rPr lang="zh-CN" altLang="zh-CN" sz="2400" dirty="0"/>
              <a:t>能够使用电脑，拥有空余的碎片化时间的人群，以大学生为主。</a:t>
            </a:r>
          </a:p>
          <a:p>
            <a:endParaRPr lang="zh-CN" altLang="zh-CN" sz="2400" dirty="0"/>
          </a:p>
          <a:p>
            <a:pPr algn="just">
              <a:spcAft>
                <a:spcPts val="0"/>
              </a:spcAft>
            </a:pPr>
            <a:r>
              <a:rPr lang="zh-CN" altLang="en-US" sz="2400" b="1" dirty="0"/>
              <a:t>用户代表：</a:t>
            </a:r>
            <a:endParaRPr lang="en-US" altLang="zh-CN" sz="2400" b="1" dirty="0"/>
          </a:p>
          <a:p>
            <a:pPr algn="just">
              <a:spcAft>
                <a:spcPts val="0"/>
              </a:spcAft>
            </a:pP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城市学院统计专业的金同学（男，偶尔玩主机游戏及手机游戏）</a:t>
            </a:r>
            <a:endParaRPr lang="en-US" altLang="zh-CN" sz="2400" kern="100" dirty="0">
              <a:latin typeface="Calibri" panose="020F0502020204030204" pitchFamily="34" charset="0"/>
              <a:cs typeface="Times New Roman" panose="02020603050405020304" pitchFamily="18" charset="0"/>
            </a:endParaRPr>
          </a:p>
          <a:p>
            <a:pPr algn="just">
              <a:spcAft>
                <a:spcPts val="0"/>
              </a:spcAft>
            </a:pP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杭师大软工专业的林同学（男，经常玩手机游戏和</a:t>
            </a:r>
            <a:r>
              <a:rPr lang="en-US" altLang="zh-CN" sz="2400" kern="100" dirty="0">
                <a:latin typeface="Calibri" panose="020F0502020204030204" pitchFamily="34" charset="0"/>
                <a:cs typeface="Times New Roman" panose="02020603050405020304" pitchFamily="18" charset="0"/>
              </a:rPr>
              <a:t>PC</a:t>
            </a:r>
            <a:r>
              <a:rPr lang="zh-CN" altLang="en-US" sz="2400" kern="100" dirty="0">
                <a:latin typeface="Calibri" panose="020F0502020204030204" pitchFamily="34" charset="0"/>
                <a:cs typeface="Times New Roman" panose="02020603050405020304" pitchFamily="18" charset="0"/>
              </a:rPr>
              <a:t>游戏）</a:t>
            </a:r>
            <a:endParaRPr lang="en-US" altLang="zh-CN" sz="2400" kern="100" dirty="0">
              <a:latin typeface="Calibri" panose="020F0502020204030204" pitchFamily="34" charset="0"/>
              <a:cs typeface="Times New Roman" panose="02020603050405020304" pitchFamily="18" charset="0"/>
            </a:endParaRPr>
          </a:p>
          <a:p>
            <a:pPr algn="just">
              <a:spcAft>
                <a:spcPts val="0"/>
              </a:spcAft>
            </a:pP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浙财经会计专业的邵同学（女，很少玩游戏，但玩过</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Calibri" panose="020F0502020204030204" pitchFamily="34" charset="0"/>
                <a:cs typeface="Times New Roman" panose="02020603050405020304" pitchFamily="18" charset="0"/>
              </a:rPr>
              <a:t>超级马里奥</a:t>
            </a:r>
            <a:r>
              <a:rPr lang="en-US" altLang="zh-CN" sz="2400" kern="100" dirty="0">
                <a:latin typeface="Calibri" panose="020F0502020204030204" pitchFamily="34" charset="0"/>
                <a:cs typeface="Times New Roman" panose="02020603050405020304" pitchFamily="18" charset="0"/>
              </a:rPr>
              <a:t>》</a:t>
            </a:r>
            <a:r>
              <a:rPr lang="zh-CN" altLang="en-US"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r>
              <a:rPr lang="en-US" altLang="zh-CN" sz="2400" dirty="0"/>
              <a:t> </a:t>
            </a:r>
            <a:endParaRPr lang="zh-CN" altLang="zh-CN" sz="2400" dirty="0"/>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46337"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236275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界面原型</a:t>
            </a:r>
          </a:p>
        </p:txBody>
      </p:sp>
      <p:sp>
        <p:nvSpPr>
          <p:cNvPr id="7" name="圆角矩形 14"/>
          <p:cNvSpPr/>
          <p:nvPr/>
        </p:nvSpPr>
        <p:spPr>
          <a:xfrm>
            <a:off x="546311" y="904673"/>
            <a:ext cx="1362808" cy="42016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b="1" dirty="0">
                <a:solidFill>
                  <a:prstClr val="white"/>
                </a:solidFill>
                <a:latin typeface="微软雅黑" pitchFamily="34" charset="-122"/>
                <a:ea typeface="微软雅黑" pitchFamily="34" charset="-122"/>
              </a:rPr>
              <a:t>开始界面</a:t>
            </a:r>
          </a:p>
        </p:txBody>
      </p:sp>
      <p:pic>
        <p:nvPicPr>
          <p:cNvPr id="3" name="图片 2">
            <a:extLst>
              <a:ext uri="{FF2B5EF4-FFF2-40B4-BE49-F238E27FC236}">
                <a16:creationId xmlns:a16="http://schemas.microsoft.com/office/drawing/2014/main" id="{4B0D8441-0F07-4E2E-88B0-5AA37EA01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11" y="1324837"/>
            <a:ext cx="5325207" cy="3415840"/>
          </a:xfrm>
          <a:prstGeom prst="rect">
            <a:avLst/>
          </a:prstGeom>
        </p:spPr>
      </p:pic>
      <p:sp>
        <p:nvSpPr>
          <p:cNvPr id="11" name="圆角矩形 14">
            <a:extLst>
              <a:ext uri="{FF2B5EF4-FFF2-40B4-BE49-F238E27FC236}">
                <a16:creationId xmlns:a16="http://schemas.microsoft.com/office/drawing/2014/main" id="{478DF405-6CC6-4D3C-BA66-5A1B1C8ABEE7}"/>
              </a:ext>
            </a:extLst>
          </p:cNvPr>
          <p:cNvSpPr/>
          <p:nvPr/>
        </p:nvSpPr>
        <p:spPr>
          <a:xfrm>
            <a:off x="6142337" y="904672"/>
            <a:ext cx="1362808" cy="42016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b="1" dirty="0">
                <a:solidFill>
                  <a:prstClr val="white"/>
                </a:solidFill>
                <a:latin typeface="微软雅黑" pitchFamily="34" charset="-122"/>
                <a:ea typeface="微软雅黑" pitchFamily="34" charset="-122"/>
              </a:rPr>
              <a:t>排行榜界面</a:t>
            </a:r>
          </a:p>
        </p:txBody>
      </p:sp>
      <p:pic>
        <p:nvPicPr>
          <p:cNvPr id="5" name="图片 4">
            <a:extLst>
              <a:ext uri="{FF2B5EF4-FFF2-40B4-BE49-F238E27FC236}">
                <a16:creationId xmlns:a16="http://schemas.microsoft.com/office/drawing/2014/main" id="{3C36A1F1-3DB1-4DF0-AD51-5C121C29F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2337" y="1324835"/>
            <a:ext cx="5114548" cy="3424147"/>
          </a:xfrm>
          <a:prstGeom prst="rect">
            <a:avLst/>
          </a:prstGeom>
        </p:spPr>
      </p:pic>
    </p:spTree>
    <p:extLst>
      <p:ext uri="{BB962C8B-B14F-4D97-AF65-F5344CB8AC3E}">
        <p14:creationId xmlns:p14="http://schemas.microsoft.com/office/powerpoint/2010/main" val="261066505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7"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20515"/>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236275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界面原型</a:t>
            </a:r>
          </a:p>
        </p:txBody>
      </p:sp>
      <p:sp>
        <p:nvSpPr>
          <p:cNvPr id="7" name="圆角矩形 14"/>
          <p:cNvSpPr/>
          <p:nvPr/>
        </p:nvSpPr>
        <p:spPr>
          <a:xfrm>
            <a:off x="546311" y="904673"/>
            <a:ext cx="1362808" cy="42016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b="1" dirty="0">
                <a:solidFill>
                  <a:prstClr val="white"/>
                </a:solidFill>
                <a:latin typeface="微软雅黑" pitchFamily="34" charset="-122"/>
                <a:ea typeface="微软雅黑" pitchFamily="34" charset="-122"/>
              </a:rPr>
              <a:t>死亡界面</a:t>
            </a:r>
          </a:p>
        </p:txBody>
      </p:sp>
      <p:sp>
        <p:nvSpPr>
          <p:cNvPr id="13" name="圆角矩形 14"/>
          <p:cNvSpPr/>
          <p:nvPr/>
        </p:nvSpPr>
        <p:spPr>
          <a:xfrm>
            <a:off x="6096000" y="904673"/>
            <a:ext cx="1362808" cy="42016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b="1" dirty="0">
                <a:solidFill>
                  <a:prstClr val="white"/>
                </a:solidFill>
                <a:latin typeface="微软雅黑" pitchFamily="34" charset="-122"/>
                <a:ea typeface="微软雅黑" pitchFamily="34" charset="-122"/>
              </a:rPr>
              <a:t>游戏界面</a:t>
            </a:r>
          </a:p>
        </p:txBody>
      </p:sp>
      <p:pic>
        <p:nvPicPr>
          <p:cNvPr id="3" name="图片 2">
            <a:extLst>
              <a:ext uri="{FF2B5EF4-FFF2-40B4-BE49-F238E27FC236}">
                <a16:creationId xmlns:a16="http://schemas.microsoft.com/office/drawing/2014/main" id="{17CE2B40-5882-48F1-ABCA-58BFE656D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11" y="1316025"/>
            <a:ext cx="5109306" cy="3415772"/>
          </a:xfrm>
          <a:prstGeom prst="rect">
            <a:avLst/>
          </a:prstGeom>
        </p:spPr>
      </p:pic>
      <p:pic>
        <p:nvPicPr>
          <p:cNvPr id="5" name="图片 4">
            <a:extLst>
              <a:ext uri="{FF2B5EF4-FFF2-40B4-BE49-F238E27FC236}">
                <a16:creationId xmlns:a16="http://schemas.microsoft.com/office/drawing/2014/main" id="{09E3D906-214F-4480-9070-9AEA533B18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324836"/>
            <a:ext cx="6063659" cy="3415773"/>
          </a:xfrm>
          <a:prstGeom prst="rect">
            <a:avLst/>
          </a:prstGeom>
        </p:spPr>
      </p:pic>
    </p:spTree>
    <p:extLst>
      <p:ext uri="{BB962C8B-B14F-4D97-AF65-F5344CB8AC3E}">
        <p14:creationId xmlns:p14="http://schemas.microsoft.com/office/powerpoint/2010/main" val="107435694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7"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20515"/>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236275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界面原型</a:t>
            </a:r>
          </a:p>
        </p:txBody>
      </p:sp>
      <p:sp>
        <p:nvSpPr>
          <p:cNvPr id="7" name="圆角矩形 14"/>
          <p:cNvSpPr/>
          <p:nvPr/>
        </p:nvSpPr>
        <p:spPr>
          <a:xfrm>
            <a:off x="546311" y="904673"/>
            <a:ext cx="1362808" cy="42016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b="1" dirty="0">
                <a:solidFill>
                  <a:prstClr val="white"/>
                </a:solidFill>
                <a:latin typeface="微软雅黑" pitchFamily="34" charset="-122"/>
                <a:ea typeface="微软雅黑" pitchFamily="34" charset="-122"/>
              </a:rPr>
              <a:t>胜利界面</a:t>
            </a:r>
          </a:p>
        </p:txBody>
      </p:sp>
      <p:pic>
        <p:nvPicPr>
          <p:cNvPr id="4" name="图片 3">
            <a:extLst>
              <a:ext uri="{FF2B5EF4-FFF2-40B4-BE49-F238E27FC236}">
                <a16:creationId xmlns:a16="http://schemas.microsoft.com/office/drawing/2014/main" id="{7039D033-1B3A-48C8-8F35-7BFE7F28B9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43" y="1324835"/>
            <a:ext cx="5611753" cy="3762069"/>
          </a:xfrm>
          <a:prstGeom prst="rect">
            <a:avLst/>
          </a:prstGeom>
        </p:spPr>
      </p:pic>
    </p:spTree>
    <p:extLst>
      <p:ext uri="{BB962C8B-B14F-4D97-AF65-F5344CB8AC3E}">
        <p14:creationId xmlns:p14="http://schemas.microsoft.com/office/powerpoint/2010/main" val="22348954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46337"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236275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3.4  </a:t>
            </a:r>
            <a:r>
              <a:rPr lang="zh-CN" altLang="en-US" sz="2400" b="1" dirty="0">
                <a:solidFill>
                  <a:prstClr val="white"/>
                </a:solidFill>
                <a:latin typeface="微软雅黑" pitchFamily="34" charset="-122"/>
                <a:ea typeface="微软雅黑" pitchFamily="34" charset="-122"/>
              </a:rPr>
              <a:t>用户反馈</a:t>
            </a:r>
          </a:p>
        </p:txBody>
      </p:sp>
      <p:sp>
        <p:nvSpPr>
          <p:cNvPr id="2" name="TextBox 1"/>
          <p:cNvSpPr txBox="1"/>
          <p:nvPr/>
        </p:nvSpPr>
        <p:spPr>
          <a:xfrm>
            <a:off x="808892" y="1424354"/>
            <a:ext cx="7571303" cy="2308324"/>
          </a:xfrm>
          <a:prstGeom prst="rect">
            <a:avLst/>
          </a:prstGeom>
          <a:noFill/>
        </p:spPr>
        <p:txBody>
          <a:bodyPr wrap="none" rtlCol="0">
            <a:spAutoFit/>
          </a:bodyPr>
          <a:lstStyle/>
          <a:p>
            <a:r>
              <a:rPr lang="zh-CN" altLang="en-US" sz="2400" dirty="0"/>
              <a:t>优点：</a:t>
            </a:r>
            <a:endParaRPr lang="en-US" altLang="zh-CN" sz="2400" dirty="0"/>
          </a:p>
          <a:p>
            <a:r>
              <a:rPr lang="zh-CN" altLang="en-US" sz="2400" dirty="0"/>
              <a:t>各个界面简洁明了，开始界面与游戏主题相符合。</a:t>
            </a:r>
            <a:endParaRPr lang="en-US" altLang="zh-CN" sz="2400" dirty="0"/>
          </a:p>
          <a:p>
            <a:endParaRPr lang="en-US" altLang="zh-CN" sz="2400" dirty="0"/>
          </a:p>
          <a:p>
            <a:endParaRPr lang="en-US" altLang="zh-CN" sz="2400" dirty="0"/>
          </a:p>
          <a:p>
            <a:r>
              <a:rPr lang="zh-CN" altLang="en-US" sz="2400" dirty="0"/>
              <a:t>缺点：</a:t>
            </a:r>
            <a:endParaRPr lang="en-US" altLang="zh-CN" sz="2400" dirty="0"/>
          </a:p>
          <a:p>
            <a:r>
              <a:rPr lang="zh-CN" altLang="en-US" sz="2400" dirty="0"/>
              <a:t>页面之间切换协调度不够，可以对页面进行颜色填充。</a:t>
            </a:r>
          </a:p>
        </p:txBody>
      </p:sp>
    </p:spTree>
    <p:extLst>
      <p:ext uri="{BB962C8B-B14F-4D97-AF65-F5344CB8AC3E}">
        <p14:creationId xmlns:p14="http://schemas.microsoft.com/office/powerpoint/2010/main" val="257501980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6" y="118139"/>
            <a:ext cx="340024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3.5  </a:t>
            </a:r>
            <a:r>
              <a:rPr lang="zh-CN" altLang="en-US" sz="2400" b="1" dirty="0">
                <a:solidFill>
                  <a:prstClr val="white"/>
                </a:solidFill>
                <a:latin typeface="微软雅黑" pitchFamily="34" charset="-122"/>
                <a:ea typeface="微软雅黑" pitchFamily="34" charset="-122"/>
              </a:rPr>
              <a:t>数据字典及</a:t>
            </a:r>
            <a:r>
              <a:rPr lang="en-US" altLang="zh-CN" sz="2400" b="1" dirty="0">
                <a:solidFill>
                  <a:prstClr val="white"/>
                </a:solidFill>
                <a:latin typeface="微软雅黑" pitchFamily="34" charset="-122"/>
                <a:ea typeface="微软雅黑" pitchFamily="34" charset="-122"/>
              </a:rPr>
              <a:t>ER</a:t>
            </a:r>
            <a:r>
              <a:rPr lang="zh-CN" altLang="en-US" sz="2400" b="1" dirty="0">
                <a:solidFill>
                  <a:prstClr val="white"/>
                </a:solidFill>
                <a:latin typeface="微软雅黑" pitchFamily="34" charset="-122"/>
                <a:ea typeface="微软雅黑" pitchFamily="34" charset="-122"/>
              </a:rPr>
              <a:t>图</a:t>
            </a:r>
          </a:p>
        </p:txBody>
      </p:sp>
      <p:graphicFrame>
        <p:nvGraphicFramePr>
          <p:cNvPr id="3" name="表格 2"/>
          <p:cNvGraphicFramePr>
            <a:graphicFrameLocks noGrp="1"/>
          </p:cNvGraphicFramePr>
          <p:nvPr>
            <p:extLst>
              <p:ext uri="{D42A27DB-BD31-4B8C-83A1-F6EECF244321}">
                <p14:modId xmlns:p14="http://schemas.microsoft.com/office/powerpoint/2010/main" val="16882522"/>
              </p:ext>
            </p:extLst>
          </p:nvPr>
        </p:nvGraphicFramePr>
        <p:xfrm>
          <a:off x="375921" y="1124376"/>
          <a:ext cx="5792087" cy="1056115"/>
        </p:xfrm>
        <a:graphic>
          <a:graphicData uri="http://schemas.openxmlformats.org/drawingml/2006/table">
            <a:tbl>
              <a:tblPr firstRow="1" firstCol="1" bandRow="1"/>
              <a:tblGrid>
                <a:gridCol w="1930463">
                  <a:extLst>
                    <a:ext uri="{9D8B030D-6E8A-4147-A177-3AD203B41FA5}">
                      <a16:colId xmlns:a16="http://schemas.microsoft.com/office/drawing/2014/main" val="20000"/>
                    </a:ext>
                  </a:extLst>
                </a:gridCol>
                <a:gridCol w="1930463">
                  <a:extLst>
                    <a:ext uri="{9D8B030D-6E8A-4147-A177-3AD203B41FA5}">
                      <a16:colId xmlns:a16="http://schemas.microsoft.com/office/drawing/2014/main" val="20001"/>
                    </a:ext>
                  </a:extLst>
                </a:gridCol>
                <a:gridCol w="1931161">
                  <a:extLst>
                    <a:ext uri="{9D8B030D-6E8A-4147-A177-3AD203B41FA5}">
                      <a16:colId xmlns:a16="http://schemas.microsoft.com/office/drawing/2014/main" val="20002"/>
                    </a:ext>
                  </a:extLst>
                </a:gridCol>
              </a:tblGrid>
              <a:tr h="211223">
                <a:tc gridSpan="3">
                  <a:txBody>
                    <a:bodyPr/>
                    <a:lstStyle/>
                    <a:p>
                      <a:pPr algn="ctr">
                        <a:spcAft>
                          <a:spcPts val="0"/>
                        </a:spcAft>
                      </a:pPr>
                      <a:r>
                        <a:rPr lang="zh-CN" sz="1050" kern="100" dirty="0">
                          <a:effectLst/>
                          <a:latin typeface="Calibri"/>
                          <a:ea typeface="宋体"/>
                          <a:cs typeface="Times New Roman"/>
                        </a:rPr>
                        <a:t>存档列表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11223">
                <a:tc>
                  <a:txBody>
                    <a:bodyPr/>
                    <a:lstStyle/>
                    <a:p>
                      <a:pPr algn="just">
                        <a:spcAft>
                          <a:spcPts val="0"/>
                        </a:spcAft>
                      </a:pPr>
                      <a:r>
                        <a:rPr lang="zh-CN" sz="1050" kern="100" dirty="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1223">
                <a:tc>
                  <a:txBody>
                    <a:bodyPr/>
                    <a:lstStyle/>
                    <a:p>
                      <a:pPr algn="just">
                        <a:spcAft>
                          <a:spcPts val="0"/>
                        </a:spcAft>
                      </a:pPr>
                      <a:r>
                        <a:rPr lang="zh-CN" sz="1050" kern="100">
                          <a:effectLst/>
                          <a:latin typeface="Calibri"/>
                          <a:ea typeface="宋体"/>
                          <a:cs typeface="Times New Roman"/>
                        </a:rPr>
                        <a:t>存档编号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1223">
                <a:tc>
                  <a:txBody>
                    <a:bodyPr/>
                    <a:lstStyle/>
                    <a:p>
                      <a:pPr algn="just">
                        <a:spcAft>
                          <a:spcPts val="0"/>
                        </a:spcAft>
                      </a:pPr>
                      <a:r>
                        <a:rPr lang="zh-CN" sz="1050" kern="100">
                          <a:effectLst/>
                          <a:latin typeface="Calibri"/>
                          <a:ea typeface="宋体"/>
                          <a:cs typeface="Times New Roman"/>
                        </a:rPr>
                        <a:t>存档名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1223">
                <a:tc>
                  <a:txBody>
                    <a:bodyPr/>
                    <a:lstStyle/>
                    <a:p>
                      <a:pPr algn="just">
                        <a:spcAft>
                          <a:spcPts val="0"/>
                        </a:spcAft>
                      </a:pPr>
                      <a:r>
                        <a:rPr lang="zh-CN" sz="1050" kern="100">
                          <a:effectLst/>
                          <a:latin typeface="Calibri"/>
                          <a:ea typeface="宋体"/>
                          <a:cs typeface="Times New Roman"/>
                        </a:rPr>
                        <a:t>保存时间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262046339"/>
              </p:ext>
            </p:extLst>
          </p:nvPr>
        </p:nvGraphicFramePr>
        <p:xfrm>
          <a:off x="358334" y="2586345"/>
          <a:ext cx="5809673" cy="1053670"/>
        </p:xfrm>
        <a:graphic>
          <a:graphicData uri="http://schemas.openxmlformats.org/drawingml/2006/table">
            <a:tbl>
              <a:tblPr firstRow="1" firstCol="1" bandRow="1"/>
              <a:tblGrid>
                <a:gridCol w="1936324">
                  <a:extLst>
                    <a:ext uri="{9D8B030D-6E8A-4147-A177-3AD203B41FA5}">
                      <a16:colId xmlns:a16="http://schemas.microsoft.com/office/drawing/2014/main" val="20000"/>
                    </a:ext>
                  </a:extLst>
                </a:gridCol>
                <a:gridCol w="1936324">
                  <a:extLst>
                    <a:ext uri="{9D8B030D-6E8A-4147-A177-3AD203B41FA5}">
                      <a16:colId xmlns:a16="http://schemas.microsoft.com/office/drawing/2014/main" val="20001"/>
                    </a:ext>
                  </a:extLst>
                </a:gridCol>
                <a:gridCol w="1937025">
                  <a:extLst>
                    <a:ext uri="{9D8B030D-6E8A-4147-A177-3AD203B41FA5}">
                      <a16:colId xmlns:a16="http://schemas.microsoft.com/office/drawing/2014/main" val="20002"/>
                    </a:ext>
                  </a:extLst>
                </a:gridCol>
              </a:tblGrid>
              <a:tr h="210734">
                <a:tc gridSpan="3">
                  <a:txBody>
                    <a:bodyPr/>
                    <a:lstStyle/>
                    <a:p>
                      <a:pPr algn="ctr">
                        <a:spcAft>
                          <a:spcPts val="0"/>
                        </a:spcAft>
                      </a:pPr>
                      <a:r>
                        <a:rPr lang="zh-CN" sz="1050" kern="100" dirty="0">
                          <a:effectLst/>
                          <a:latin typeface="Calibri"/>
                          <a:ea typeface="宋体"/>
                          <a:cs typeface="Times New Roman"/>
                        </a:rPr>
                        <a:t>排行榜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10734">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0734">
                <a:tc>
                  <a:txBody>
                    <a:bodyPr/>
                    <a:lstStyle/>
                    <a:p>
                      <a:pPr algn="just">
                        <a:spcAft>
                          <a:spcPts val="0"/>
                        </a:spcAft>
                      </a:pPr>
                      <a:r>
                        <a:rPr lang="zh-CN" sz="1050" kern="100">
                          <a:effectLst/>
                          <a:latin typeface="Calibri"/>
                          <a:ea typeface="宋体"/>
                          <a:cs typeface="Times New Roman"/>
                        </a:rPr>
                        <a:t>记录编号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0734">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0734">
                <a:tc>
                  <a:txBody>
                    <a:bodyPr/>
                    <a:lstStyle/>
                    <a:p>
                      <a:pPr algn="just">
                        <a:spcAft>
                          <a:spcPts val="0"/>
                        </a:spcAft>
                      </a:pPr>
                      <a:r>
                        <a:rPr lang="zh-CN" sz="1050" kern="100">
                          <a:effectLst/>
                          <a:latin typeface="Calibri"/>
                          <a:ea typeface="宋体"/>
                          <a:cs typeface="Times New Roman"/>
                        </a:rPr>
                        <a:t>记录时间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907721916"/>
              </p:ext>
            </p:extLst>
          </p:nvPr>
        </p:nvGraphicFramePr>
        <p:xfrm>
          <a:off x="367128" y="4043423"/>
          <a:ext cx="5800881" cy="1038530"/>
        </p:xfrm>
        <a:graphic>
          <a:graphicData uri="http://schemas.openxmlformats.org/drawingml/2006/table">
            <a:tbl>
              <a:tblPr firstRow="1" firstCol="1" bandRow="1"/>
              <a:tblGrid>
                <a:gridCol w="1933394">
                  <a:extLst>
                    <a:ext uri="{9D8B030D-6E8A-4147-A177-3AD203B41FA5}">
                      <a16:colId xmlns:a16="http://schemas.microsoft.com/office/drawing/2014/main" val="20000"/>
                    </a:ext>
                  </a:extLst>
                </a:gridCol>
                <a:gridCol w="1933394">
                  <a:extLst>
                    <a:ext uri="{9D8B030D-6E8A-4147-A177-3AD203B41FA5}">
                      <a16:colId xmlns:a16="http://schemas.microsoft.com/office/drawing/2014/main" val="20001"/>
                    </a:ext>
                  </a:extLst>
                </a:gridCol>
                <a:gridCol w="1934093">
                  <a:extLst>
                    <a:ext uri="{9D8B030D-6E8A-4147-A177-3AD203B41FA5}">
                      <a16:colId xmlns:a16="http://schemas.microsoft.com/office/drawing/2014/main" val="20002"/>
                    </a:ext>
                  </a:extLst>
                </a:gridCol>
              </a:tblGrid>
              <a:tr h="207706">
                <a:tc gridSpan="3">
                  <a:txBody>
                    <a:bodyPr/>
                    <a:lstStyle/>
                    <a:p>
                      <a:pPr algn="ctr">
                        <a:spcAft>
                          <a:spcPts val="0"/>
                        </a:spcAft>
                      </a:pPr>
                      <a:r>
                        <a:rPr lang="zh-CN" sz="1050" kern="100" dirty="0">
                          <a:effectLst/>
                          <a:latin typeface="Calibri"/>
                          <a:ea typeface="宋体"/>
                          <a:cs typeface="Times New Roman"/>
                        </a:rPr>
                        <a:t>登陆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7706">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706">
                <a:tc>
                  <a:txBody>
                    <a:bodyPr/>
                    <a:lstStyle/>
                    <a:p>
                      <a:pPr algn="just">
                        <a:spcAft>
                          <a:spcPts val="0"/>
                        </a:spcAft>
                      </a:pPr>
                      <a:r>
                        <a:rPr lang="zh-CN" sz="1050" kern="100">
                          <a:effectLst/>
                          <a:latin typeface="Calibri"/>
                          <a:ea typeface="宋体"/>
                          <a:cs typeface="Times New Roman"/>
                        </a:rPr>
                        <a:t>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706">
                <a:tc>
                  <a:txBody>
                    <a:bodyPr/>
                    <a:lstStyle/>
                    <a:p>
                      <a:pPr algn="just">
                        <a:spcAft>
                          <a:spcPts val="0"/>
                        </a:spcAft>
                      </a:pPr>
                      <a:r>
                        <a:rPr lang="zh-CN" sz="1050" kern="100">
                          <a:effectLst/>
                          <a:latin typeface="Calibri"/>
                          <a:ea typeface="宋体"/>
                          <a:cs typeface="Times New Roman"/>
                        </a:rPr>
                        <a:t>密码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706">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1" name="图片 10"/>
          <p:cNvPicPr/>
          <p:nvPr/>
        </p:nvPicPr>
        <p:blipFill>
          <a:blip r:embed="rId4"/>
          <a:stretch>
            <a:fillRect/>
          </a:stretch>
        </p:blipFill>
        <p:spPr>
          <a:xfrm>
            <a:off x="6960577" y="1010129"/>
            <a:ext cx="4724400" cy="3489960"/>
          </a:xfrm>
          <a:prstGeom prst="rect">
            <a:avLst/>
          </a:prstGeom>
        </p:spPr>
      </p:pic>
    </p:spTree>
    <p:extLst>
      <p:ext uri="{BB962C8B-B14F-4D97-AF65-F5344CB8AC3E}">
        <p14:creationId xmlns:p14="http://schemas.microsoft.com/office/powerpoint/2010/main" val="3983560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项目总体设计部分</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4293684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503561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项目总体设计的提交与更新</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76" y="1331301"/>
            <a:ext cx="11101021" cy="2725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176" y="4056918"/>
            <a:ext cx="11101021" cy="749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675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90"/>
                                        </p:tgtEl>
                                        <p:attrNameLst>
                                          <p:attrName>style.visibility</p:attrName>
                                        </p:attrNameLst>
                                      </p:cBhvr>
                                      <p:to>
                                        <p:strVal val="visible"/>
                                      </p:to>
                                    </p:set>
                                    <p:animEffect transition="in" filter="fade">
                                      <p:cBhvr>
                                        <p:cTn id="14" dur="1000"/>
                                        <p:tgtEl>
                                          <p:spTgt spid="12290"/>
                                        </p:tgtEl>
                                      </p:cBhvr>
                                    </p:animEffect>
                                    <p:anim calcmode="lin" valueType="num">
                                      <p:cBhvr>
                                        <p:cTn id="15" dur="1000" fill="hold"/>
                                        <p:tgtEl>
                                          <p:spTgt spid="12290"/>
                                        </p:tgtEl>
                                        <p:attrNameLst>
                                          <p:attrName>ppt_x</p:attrName>
                                        </p:attrNameLst>
                                      </p:cBhvr>
                                      <p:tavLst>
                                        <p:tav tm="0">
                                          <p:val>
                                            <p:strVal val="#ppt_x"/>
                                          </p:val>
                                        </p:tav>
                                        <p:tav tm="100000">
                                          <p:val>
                                            <p:strVal val="#ppt_x"/>
                                          </p:val>
                                        </p:tav>
                                      </p:tavLst>
                                    </p:anim>
                                    <p:anim calcmode="lin" valueType="num">
                                      <p:cBhvr>
                                        <p:cTn id="16" dur="1000" fill="hold"/>
                                        <p:tgtEl>
                                          <p:spTgt spid="1229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291"/>
                                        </p:tgtEl>
                                        <p:attrNameLst>
                                          <p:attrName>style.visibility</p:attrName>
                                        </p:attrNameLst>
                                      </p:cBhvr>
                                      <p:to>
                                        <p:strVal val="visible"/>
                                      </p:to>
                                    </p:set>
                                    <p:animEffect transition="in" filter="fade">
                                      <p:cBhvr>
                                        <p:cTn id="19" dur="1000"/>
                                        <p:tgtEl>
                                          <p:spTgt spid="12291"/>
                                        </p:tgtEl>
                                      </p:cBhvr>
                                    </p:animEffect>
                                    <p:anim calcmode="lin" valueType="num">
                                      <p:cBhvr>
                                        <p:cTn id="20" dur="1000" fill="hold"/>
                                        <p:tgtEl>
                                          <p:spTgt spid="12291"/>
                                        </p:tgtEl>
                                        <p:attrNameLst>
                                          <p:attrName>ppt_x</p:attrName>
                                        </p:attrNameLst>
                                      </p:cBhvr>
                                      <p:tavLst>
                                        <p:tav tm="0">
                                          <p:val>
                                            <p:strVal val="#ppt_x"/>
                                          </p:val>
                                        </p:tav>
                                        <p:tav tm="100000">
                                          <p:val>
                                            <p:strVal val="#ppt_x"/>
                                          </p:val>
                                        </p:tav>
                                      </p:tavLst>
                                    </p:anim>
                                    <p:anim calcmode="lin" valueType="num">
                                      <p:cBhvr>
                                        <p:cTn id="21"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项目计划部分</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项目可行性分析部分</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项目需求分析部分</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项目总体设计部分</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项目详细设计部分</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项目总结部分</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225724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HIPO</a:t>
            </a:r>
            <a:r>
              <a:rPr lang="zh-CN" altLang="en-US" sz="2400" b="1" dirty="0">
                <a:solidFill>
                  <a:prstClr val="white"/>
                </a:solidFill>
                <a:latin typeface="微软雅黑" pitchFamily="34" charset="-122"/>
                <a:ea typeface="微软雅黑" pitchFamily="34" charset="-122"/>
              </a:rPr>
              <a:t>图</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8334869"/>
              </p:ext>
            </p:extLst>
          </p:nvPr>
        </p:nvGraphicFramePr>
        <p:xfrm>
          <a:off x="140678" y="1477107"/>
          <a:ext cx="11867140" cy="2286001"/>
        </p:xfrm>
        <a:graphic>
          <a:graphicData uri="http://schemas.openxmlformats.org/presentationml/2006/ole">
            <mc:AlternateContent xmlns:mc="http://schemas.openxmlformats.org/markup-compatibility/2006">
              <mc:Choice xmlns:v="urn:schemas-microsoft-com:vml" Requires="v">
                <p:oleObj spid="_x0000_s14347" r:id="rId5" imgW="39235415" imgH="7543659" progId="Visio.Drawing.15">
                  <p:embed/>
                </p:oleObj>
              </mc:Choice>
              <mc:Fallback>
                <p:oleObj r:id="rId5" imgW="39235415" imgH="7543659" progId="Visio.Drawing.1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678" y="1477107"/>
                        <a:ext cx="11867140" cy="2286001"/>
                      </a:xfrm>
                      <a:prstGeom prst="rect">
                        <a:avLst/>
                      </a:prstGeom>
                      <a:noFill/>
                    </p:spPr>
                  </p:pic>
                </p:oleObj>
              </mc:Fallback>
            </mc:AlternateContent>
          </a:graphicData>
        </a:graphic>
      </p:graphicFrame>
    </p:spTree>
    <p:extLst>
      <p:ext uri="{BB962C8B-B14F-4D97-AF65-F5344CB8AC3E}">
        <p14:creationId xmlns:p14="http://schemas.microsoft.com/office/powerpoint/2010/main" val="82965080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483339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主要的业务流图及处理流程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92117556"/>
              </p:ext>
            </p:extLst>
          </p:nvPr>
        </p:nvGraphicFramePr>
        <p:xfrm>
          <a:off x="357981" y="1226369"/>
          <a:ext cx="6016823" cy="3662153"/>
        </p:xfrm>
        <a:graphic>
          <a:graphicData uri="http://schemas.openxmlformats.org/presentationml/2006/ole">
            <mc:AlternateContent xmlns:mc="http://schemas.openxmlformats.org/markup-compatibility/2006">
              <mc:Choice xmlns:v="urn:schemas-microsoft-com:vml" Requires="v">
                <p:oleObj spid="_x0000_s8205" r:id="rId5" imgW="4770191" imgH="2903267" progId="Visio.Drawing.15">
                  <p:embed/>
                </p:oleObj>
              </mc:Choice>
              <mc:Fallback>
                <p:oleObj r:id="rId5" imgW="4770191" imgH="2903267"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981" y="1226369"/>
                        <a:ext cx="6016823" cy="3662153"/>
                      </a:xfrm>
                      <a:prstGeom prst="rect">
                        <a:avLst/>
                      </a:prstGeom>
                      <a:noFill/>
                    </p:spPr>
                  </p:pic>
                </p:oleObj>
              </mc:Fallback>
            </mc:AlternateContent>
          </a:graphicData>
        </a:graphic>
      </p:graphicFrame>
      <p:pic>
        <p:nvPicPr>
          <p:cNvPr id="6" name="图片 5" descr="E:\qq\553090285\Image\Group\LSG`{Y@~A`CJUMIKK0~IIL4.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2675" y="311569"/>
            <a:ext cx="5122448" cy="6344207"/>
          </a:xfrm>
          <a:prstGeom prst="rect">
            <a:avLst/>
          </a:prstGeom>
          <a:noFill/>
          <a:ln>
            <a:noFill/>
          </a:ln>
        </p:spPr>
      </p:pic>
    </p:spTree>
    <p:extLst>
      <p:ext uri="{BB962C8B-B14F-4D97-AF65-F5344CB8AC3E}">
        <p14:creationId xmlns:p14="http://schemas.microsoft.com/office/powerpoint/2010/main" val="38396529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项目详细设计部分</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081351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503561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项目详细设计的提交与更新</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22" y="1248142"/>
            <a:ext cx="117538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22" y="2057767"/>
            <a:ext cx="1166812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4172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animEffect transition="in" filter="fade">
                                      <p:cBhvr>
                                        <p:cTn id="14" dur="1000"/>
                                        <p:tgtEl>
                                          <p:spTgt spid="10242"/>
                                        </p:tgtEl>
                                      </p:cBhvr>
                                    </p:animEffect>
                                    <p:anim calcmode="lin" valueType="num">
                                      <p:cBhvr>
                                        <p:cTn id="15" dur="1000" fill="hold"/>
                                        <p:tgtEl>
                                          <p:spTgt spid="10242"/>
                                        </p:tgtEl>
                                        <p:attrNameLst>
                                          <p:attrName>ppt_x</p:attrName>
                                        </p:attrNameLst>
                                      </p:cBhvr>
                                      <p:tavLst>
                                        <p:tav tm="0">
                                          <p:val>
                                            <p:strVal val="#ppt_x"/>
                                          </p:val>
                                        </p:tav>
                                        <p:tav tm="100000">
                                          <p:val>
                                            <p:strVal val="#ppt_x"/>
                                          </p:val>
                                        </p:tav>
                                      </p:tavLst>
                                    </p:anim>
                                    <p:anim calcmode="lin" valueType="num">
                                      <p:cBhvr>
                                        <p:cTn id="16" dur="1000" fill="hold"/>
                                        <p:tgtEl>
                                          <p:spTgt spid="1024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243"/>
                                        </p:tgtEl>
                                        <p:attrNameLst>
                                          <p:attrName>style.visibility</p:attrName>
                                        </p:attrNameLst>
                                      </p:cBhvr>
                                      <p:to>
                                        <p:strVal val="visible"/>
                                      </p:to>
                                    </p:set>
                                    <p:animEffect transition="in" filter="fade">
                                      <p:cBhvr>
                                        <p:cTn id="19" dur="1000"/>
                                        <p:tgtEl>
                                          <p:spTgt spid="10243"/>
                                        </p:tgtEl>
                                      </p:cBhvr>
                                    </p:animEffect>
                                    <p:anim calcmode="lin" valueType="num">
                                      <p:cBhvr>
                                        <p:cTn id="20" dur="1000" fill="hold"/>
                                        <p:tgtEl>
                                          <p:spTgt spid="10243"/>
                                        </p:tgtEl>
                                        <p:attrNameLst>
                                          <p:attrName>ppt_x</p:attrName>
                                        </p:attrNameLst>
                                      </p:cBhvr>
                                      <p:tavLst>
                                        <p:tav tm="0">
                                          <p:val>
                                            <p:strVal val="#ppt_x"/>
                                          </p:val>
                                        </p:tav>
                                        <p:tav tm="100000">
                                          <p:val>
                                            <p:strVal val="#ppt_x"/>
                                          </p:val>
                                        </p:tav>
                                      </p:tavLst>
                                    </p:anim>
                                    <p:anim calcmode="lin" valueType="num">
                                      <p:cBhvr>
                                        <p:cTn id="21"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24166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界面设计</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60485" y="975946"/>
            <a:ext cx="5279781" cy="4801314"/>
          </a:xfrm>
          <a:prstGeom prst="rect">
            <a:avLst/>
          </a:prstGeom>
          <a:noFill/>
        </p:spPr>
        <p:txBody>
          <a:bodyPr wrap="square" rtlCol="0">
            <a:spAutoFit/>
          </a:bodyPr>
          <a:lstStyle/>
          <a:p>
            <a:r>
              <a:rPr lang="zh-CN" altLang="en-US" b="1" dirty="0"/>
              <a:t>功能</a:t>
            </a:r>
            <a:r>
              <a:rPr lang="zh-CN" altLang="en-US" dirty="0"/>
              <a:t>：</a:t>
            </a:r>
            <a:endParaRPr lang="en-US" altLang="zh-CN" dirty="0"/>
          </a:p>
          <a:p>
            <a:r>
              <a:rPr lang="en-US" altLang="zh-CN" dirty="0"/>
              <a:t>1.</a:t>
            </a:r>
            <a:r>
              <a:rPr lang="zh-CN" altLang="zh-CN" dirty="0"/>
              <a:t>执行角色与场景中的陷阱和得分点的物理碰撞</a:t>
            </a:r>
            <a:r>
              <a:rPr lang="en-US" altLang="zh-CN" dirty="0"/>
              <a:t>  </a:t>
            </a:r>
          </a:p>
          <a:p>
            <a:r>
              <a:rPr lang="en-US" altLang="zh-CN" dirty="0"/>
              <a:t>2.</a:t>
            </a:r>
            <a:r>
              <a:rPr lang="zh-CN" altLang="zh-CN" dirty="0"/>
              <a:t>让场景跟着角色的移动进行变换</a:t>
            </a:r>
            <a:r>
              <a:rPr lang="en-US" altLang="zh-CN" dirty="0"/>
              <a:t>  </a:t>
            </a:r>
          </a:p>
          <a:p>
            <a:r>
              <a:rPr lang="en-US" altLang="zh-CN" dirty="0"/>
              <a:t>3.</a:t>
            </a:r>
            <a:r>
              <a:rPr lang="zh-CN" altLang="zh-CN" dirty="0"/>
              <a:t>让角色的分数实时显示到屏幕上</a:t>
            </a:r>
            <a:endParaRPr lang="en-US" altLang="zh-CN" dirty="0"/>
          </a:p>
          <a:p>
            <a:endParaRPr lang="en-US" altLang="zh-CN" dirty="0"/>
          </a:p>
          <a:p>
            <a:r>
              <a:rPr lang="zh-CN" altLang="en-US" b="1" dirty="0"/>
              <a:t>性能</a:t>
            </a:r>
            <a:r>
              <a:rPr lang="zh-CN" altLang="en-US" dirty="0"/>
              <a:t>：</a:t>
            </a:r>
            <a:endParaRPr lang="en-US" altLang="zh-CN" dirty="0"/>
          </a:p>
          <a:p>
            <a:r>
              <a:rPr lang="zh-CN" altLang="zh-CN" dirty="0"/>
              <a:t>可以准确的判断物理碰撞，场景的变换要跟着角色的移动实时变更，能准确显示分数</a:t>
            </a:r>
          </a:p>
          <a:p>
            <a:endParaRPr lang="en-US" altLang="zh-CN" dirty="0"/>
          </a:p>
          <a:p>
            <a:r>
              <a:rPr lang="zh-CN" altLang="en-US" b="1" dirty="0"/>
              <a:t>输入项</a:t>
            </a:r>
            <a:r>
              <a:rPr lang="zh-CN" altLang="en-US" dirty="0"/>
              <a:t>：角色的移动信息  </a:t>
            </a:r>
            <a:r>
              <a:rPr lang="en-US" altLang="zh-CN" dirty="0"/>
              <a:t>			</a:t>
            </a:r>
          </a:p>
          <a:p>
            <a:endParaRPr lang="en-US" altLang="zh-CN" dirty="0"/>
          </a:p>
          <a:p>
            <a:r>
              <a:rPr lang="zh-CN" altLang="en-US" b="1" dirty="0"/>
              <a:t>输出项</a:t>
            </a:r>
            <a:r>
              <a:rPr lang="zh-CN" altLang="en-US" dirty="0"/>
              <a:t>：场景及分数的变化</a:t>
            </a:r>
            <a:endParaRPr lang="en-US" altLang="zh-CN" dirty="0"/>
          </a:p>
          <a:p>
            <a:endParaRPr lang="en-US" altLang="zh-CN" dirty="0"/>
          </a:p>
          <a:p>
            <a:r>
              <a:rPr lang="zh-CN" altLang="en-US" b="1" dirty="0"/>
              <a:t>设计算法</a:t>
            </a:r>
            <a:r>
              <a:rPr lang="zh-CN" altLang="en-US" dirty="0"/>
              <a:t>：</a:t>
            </a:r>
            <a:endParaRPr lang="en-US" altLang="zh-CN" dirty="0"/>
          </a:p>
          <a:p>
            <a:r>
              <a:rPr lang="zh-CN" altLang="en-US" dirty="0"/>
              <a:t>循环算法</a:t>
            </a:r>
            <a:endParaRPr lang="en-US" altLang="zh-CN" dirty="0"/>
          </a:p>
          <a:p>
            <a:endParaRPr lang="en-US" altLang="zh-CN" dirty="0"/>
          </a:p>
          <a:p>
            <a:endParaRPr lang="en-US" altLang="zh-CN" dirty="0"/>
          </a:p>
        </p:txBody>
      </p:sp>
      <p:sp>
        <p:nvSpPr>
          <p:cNvPr id="5" name="TextBox 4"/>
          <p:cNvSpPr txBox="1"/>
          <p:nvPr/>
        </p:nvSpPr>
        <p:spPr>
          <a:xfrm>
            <a:off x="6260123" y="975946"/>
            <a:ext cx="5829300" cy="5078313"/>
          </a:xfrm>
          <a:prstGeom prst="rect">
            <a:avLst/>
          </a:prstGeom>
          <a:noFill/>
        </p:spPr>
        <p:txBody>
          <a:bodyPr wrap="square" rtlCol="0">
            <a:spAutoFit/>
          </a:bodyPr>
          <a:lstStyle/>
          <a:p>
            <a:r>
              <a:rPr lang="zh-CN" altLang="en-US" b="1" dirty="0"/>
              <a:t>流程逻辑</a:t>
            </a:r>
            <a:r>
              <a:rPr lang="zh-CN" altLang="en-US" dirty="0"/>
              <a:t>：</a:t>
            </a:r>
            <a:endParaRPr lang="en-US" altLang="zh-CN" dirty="0"/>
          </a:p>
          <a:p>
            <a:r>
              <a:rPr lang="en-US" altLang="zh-CN" dirty="0"/>
              <a:t>While </a:t>
            </a:r>
            <a:r>
              <a:rPr lang="zh-CN" altLang="zh-CN" dirty="0"/>
              <a:t>角色移动</a:t>
            </a:r>
          </a:p>
          <a:p>
            <a:r>
              <a:rPr lang="en-US" altLang="zh-CN" dirty="0"/>
              <a:t>{</a:t>
            </a:r>
            <a:endParaRPr lang="zh-CN" altLang="zh-CN" dirty="0"/>
          </a:p>
          <a:p>
            <a:r>
              <a:rPr lang="en-US" altLang="zh-CN" dirty="0"/>
              <a:t>	</a:t>
            </a:r>
            <a:r>
              <a:rPr lang="zh-CN" altLang="zh-CN" dirty="0"/>
              <a:t>场景跟着变换</a:t>
            </a:r>
          </a:p>
          <a:p>
            <a:r>
              <a:rPr lang="en-US" altLang="zh-CN" dirty="0"/>
              <a:t>	While </a:t>
            </a:r>
            <a:r>
              <a:rPr lang="zh-CN" altLang="zh-CN" dirty="0"/>
              <a:t>分数增加</a:t>
            </a:r>
          </a:p>
          <a:p>
            <a:r>
              <a:rPr lang="en-US" altLang="zh-CN" dirty="0"/>
              <a:t>	{</a:t>
            </a:r>
            <a:endParaRPr lang="zh-CN" altLang="zh-CN" dirty="0"/>
          </a:p>
          <a:p>
            <a:r>
              <a:rPr lang="en-US" altLang="zh-CN" dirty="0"/>
              <a:t>	</a:t>
            </a:r>
            <a:r>
              <a:rPr lang="zh-CN" altLang="zh-CN" dirty="0"/>
              <a:t>显示增加后的分数</a:t>
            </a:r>
          </a:p>
          <a:p>
            <a:r>
              <a:rPr lang="en-US" altLang="zh-CN" dirty="0"/>
              <a:t>	}</a:t>
            </a:r>
            <a:endParaRPr lang="zh-CN" altLang="zh-CN" dirty="0"/>
          </a:p>
          <a:p>
            <a:r>
              <a:rPr lang="en-US" altLang="zh-CN" dirty="0"/>
              <a:t>}</a:t>
            </a:r>
            <a:endParaRPr lang="zh-CN" altLang="zh-CN" dirty="0"/>
          </a:p>
          <a:p>
            <a:endParaRPr lang="en-US" altLang="zh-CN" dirty="0"/>
          </a:p>
          <a:p>
            <a:r>
              <a:rPr lang="zh-CN" altLang="en-US" b="1" dirty="0"/>
              <a:t>限制条件</a:t>
            </a:r>
            <a:r>
              <a:rPr lang="zh-CN" altLang="en-US" dirty="0"/>
              <a:t>：</a:t>
            </a:r>
            <a:endParaRPr lang="en-US" altLang="zh-CN" dirty="0"/>
          </a:p>
          <a:p>
            <a:r>
              <a:rPr lang="zh-CN" altLang="zh-CN" dirty="0"/>
              <a:t>我们根据通关用时和移动的距离来评分，所以可能会有相同的分数出现。</a:t>
            </a:r>
          </a:p>
          <a:p>
            <a:endParaRPr lang="en-US" altLang="zh-CN" dirty="0"/>
          </a:p>
          <a:p>
            <a:r>
              <a:rPr lang="zh-CN" altLang="en-US" b="1" dirty="0"/>
              <a:t>测试计划</a:t>
            </a:r>
            <a:r>
              <a:rPr lang="zh-CN" altLang="en-US" dirty="0"/>
              <a:t>：</a:t>
            </a:r>
            <a:endParaRPr lang="en-US" altLang="zh-CN" dirty="0"/>
          </a:p>
          <a:p>
            <a:r>
              <a:rPr lang="zh-CN" altLang="zh-CN" dirty="0"/>
              <a:t>测试人物移动时场景是否会实时变换，分数是否会实时变更并显示，角色与地图的物理碰撞是否准确。</a:t>
            </a:r>
          </a:p>
          <a:p>
            <a:endParaRPr lang="en-US" altLang="zh-CN" dirty="0"/>
          </a:p>
        </p:txBody>
      </p:sp>
    </p:spTree>
    <p:extLst>
      <p:ext uri="{BB962C8B-B14F-4D97-AF65-F5344CB8AC3E}">
        <p14:creationId xmlns:p14="http://schemas.microsoft.com/office/powerpoint/2010/main" val="143543015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25737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5.3  </a:t>
            </a:r>
            <a:r>
              <a:rPr lang="zh-CN" altLang="en-US" sz="2400" b="1" dirty="0">
                <a:solidFill>
                  <a:prstClr val="white"/>
                </a:solidFill>
                <a:latin typeface="微软雅黑" pitchFamily="34" charset="-122"/>
                <a:ea typeface="微软雅黑" pitchFamily="34" charset="-122"/>
              </a:rPr>
              <a:t>数据库设计</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60485" y="975946"/>
            <a:ext cx="5279781" cy="5078313"/>
          </a:xfrm>
          <a:prstGeom prst="rect">
            <a:avLst/>
          </a:prstGeom>
          <a:noFill/>
        </p:spPr>
        <p:txBody>
          <a:bodyPr wrap="square" rtlCol="0">
            <a:spAutoFit/>
          </a:bodyPr>
          <a:lstStyle/>
          <a:p>
            <a:r>
              <a:rPr lang="zh-CN" altLang="en-US" b="1" dirty="0"/>
              <a:t>功能</a:t>
            </a:r>
            <a:r>
              <a:rPr lang="zh-CN" altLang="en-US" dirty="0"/>
              <a:t>：</a:t>
            </a:r>
            <a:endParaRPr lang="en-US" altLang="zh-CN" dirty="0"/>
          </a:p>
          <a:p>
            <a:r>
              <a:rPr lang="zh-CN" altLang="zh-CN" dirty="0"/>
              <a:t>增加、修改、删除数据</a:t>
            </a:r>
          </a:p>
          <a:p>
            <a:r>
              <a:rPr lang="zh-CN" altLang="zh-CN" dirty="0"/>
              <a:t>连接服务器与数据库</a:t>
            </a:r>
          </a:p>
          <a:p>
            <a:r>
              <a:rPr lang="zh-CN" altLang="zh-CN" dirty="0"/>
              <a:t>连接游戏与数据库</a:t>
            </a:r>
          </a:p>
          <a:p>
            <a:endParaRPr lang="en-US" altLang="zh-CN" dirty="0"/>
          </a:p>
          <a:p>
            <a:r>
              <a:rPr lang="zh-CN" altLang="en-US" b="1" dirty="0"/>
              <a:t>性能</a:t>
            </a:r>
            <a:r>
              <a:rPr lang="zh-CN" altLang="en-US" dirty="0"/>
              <a:t>：</a:t>
            </a:r>
            <a:endParaRPr lang="en-US" altLang="zh-CN" dirty="0"/>
          </a:p>
          <a:p>
            <a:r>
              <a:rPr lang="zh-CN" altLang="zh-CN" dirty="0"/>
              <a:t>至少能够存放</a:t>
            </a:r>
            <a:r>
              <a:rPr lang="en-US" altLang="zh-CN" dirty="0"/>
              <a:t>50</a:t>
            </a:r>
            <a:r>
              <a:rPr lang="zh-CN" altLang="zh-CN" dirty="0"/>
              <a:t>个玩家的相关数据</a:t>
            </a:r>
          </a:p>
          <a:p>
            <a:endParaRPr lang="en-US" altLang="zh-CN" dirty="0"/>
          </a:p>
          <a:p>
            <a:r>
              <a:rPr lang="zh-CN" altLang="en-US" b="1" dirty="0"/>
              <a:t>输入项</a:t>
            </a:r>
            <a:r>
              <a:rPr lang="zh-CN" altLang="en-US" dirty="0"/>
              <a:t>：</a:t>
            </a:r>
            <a:endParaRPr lang="en-US" altLang="zh-CN" dirty="0"/>
          </a:p>
          <a:p>
            <a:r>
              <a:rPr lang="zh-CN" altLang="zh-CN" dirty="0"/>
              <a:t>登录界面或游戏中对数据的改动指令</a:t>
            </a:r>
          </a:p>
          <a:p>
            <a:r>
              <a:rPr lang="en-US" altLang="zh-CN" dirty="0"/>
              <a:t>			</a:t>
            </a:r>
          </a:p>
          <a:p>
            <a:r>
              <a:rPr lang="zh-CN" altLang="en-US" b="1" dirty="0"/>
              <a:t>输出项</a:t>
            </a:r>
            <a:r>
              <a:rPr lang="zh-CN" altLang="en-US" dirty="0"/>
              <a:t>：</a:t>
            </a:r>
            <a:endParaRPr lang="en-US" altLang="zh-CN" dirty="0"/>
          </a:p>
          <a:p>
            <a:r>
              <a:rPr lang="zh-CN" altLang="zh-CN" dirty="0"/>
              <a:t>数据库中的数据变更</a:t>
            </a:r>
            <a:endParaRPr lang="en-US" altLang="zh-CN" dirty="0"/>
          </a:p>
          <a:p>
            <a:endParaRPr lang="en-US" altLang="zh-CN" dirty="0"/>
          </a:p>
          <a:p>
            <a:r>
              <a:rPr lang="zh-CN" altLang="en-US" b="1" dirty="0"/>
              <a:t>设计算法</a:t>
            </a:r>
            <a:r>
              <a:rPr lang="zh-CN" altLang="en-US" dirty="0"/>
              <a:t>：</a:t>
            </a:r>
            <a:endParaRPr lang="en-US" altLang="zh-CN" dirty="0"/>
          </a:p>
          <a:p>
            <a:r>
              <a:rPr lang="zh-CN" altLang="en-US" dirty="0"/>
              <a:t>循环算法</a:t>
            </a:r>
            <a:endParaRPr lang="en-US" altLang="zh-CN" dirty="0"/>
          </a:p>
          <a:p>
            <a:endParaRPr lang="en-US" altLang="zh-CN" dirty="0"/>
          </a:p>
          <a:p>
            <a:endParaRPr lang="en-US" altLang="zh-CN" dirty="0"/>
          </a:p>
        </p:txBody>
      </p:sp>
      <p:sp>
        <p:nvSpPr>
          <p:cNvPr id="5" name="TextBox 4"/>
          <p:cNvSpPr txBox="1"/>
          <p:nvPr/>
        </p:nvSpPr>
        <p:spPr>
          <a:xfrm>
            <a:off x="6260123" y="975946"/>
            <a:ext cx="5829300" cy="3139321"/>
          </a:xfrm>
          <a:prstGeom prst="rect">
            <a:avLst/>
          </a:prstGeom>
          <a:noFill/>
        </p:spPr>
        <p:txBody>
          <a:bodyPr wrap="square" rtlCol="0">
            <a:spAutoFit/>
          </a:bodyPr>
          <a:lstStyle/>
          <a:p>
            <a:r>
              <a:rPr lang="zh-CN" altLang="en-US" b="1" dirty="0"/>
              <a:t>流程逻辑</a:t>
            </a:r>
            <a:r>
              <a:rPr lang="zh-CN" altLang="en-US" dirty="0"/>
              <a:t>：</a:t>
            </a:r>
            <a:endParaRPr lang="en-US" altLang="zh-CN" dirty="0"/>
          </a:p>
          <a:p>
            <a:r>
              <a:rPr lang="en-US" altLang="zh-CN" dirty="0"/>
              <a:t>Loop While</a:t>
            </a:r>
            <a:r>
              <a:rPr lang="zh-CN" altLang="zh-CN" dirty="0"/>
              <a:t>有改动数据</a:t>
            </a:r>
          </a:p>
          <a:p>
            <a:r>
              <a:rPr lang="zh-CN" altLang="zh-CN" dirty="0"/>
              <a:t>将修改后的数据额保存到数据库</a:t>
            </a:r>
          </a:p>
          <a:p>
            <a:r>
              <a:rPr lang="en-US" altLang="zh-CN" dirty="0"/>
              <a:t>End loop</a:t>
            </a:r>
            <a:endParaRPr lang="zh-CN" altLang="zh-CN" dirty="0"/>
          </a:p>
          <a:p>
            <a:endParaRPr lang="en-US" altLang="zh-CN" dirty="0"/>
          </a:p>
          <a:p>
            <a:r>
              <a:rPr lang="zh-CN" altLang="en-US" b="1" dirty="0"/>
              <a:t>限制条件</a:t>
            </a:r>
            <a:r>
              <a:rPr lang="zh-CN" altLang="en-US" dirty="0"/>
              <a:t>：</a:t>
            </a:r>
            <a:endParaRPr lang="en-US" altLang="zh-CN" dirty="0"/>
          </a:p>
          <a:p>
            <a:r>
              <a:rPr lang="zh-CN" altLang="zh-CN" dirty="0"/>
              <a:t>数据库的大小和性能可能很一般。</a:t>
            </a:r>
          </a:p>
          <a:p>
            <a:endParaRPr lang="en-US" altLang="zh-CN" dirty="0"/>
          </a:p>
          <a:p>
            <a:r>
              <a:rPr lang="zh-CN" altLang="en-US" b="1" dirty="0"/>
              <a:t>测试计划</a:t>
            </a:r>
            <a:r>
              <a:rPr lang="zh-CN" altLang="en-US" dirty="0"/>
              <a:t>：</a:t>
            </a:r>
            <a:endParaRPr lang="en-US" altLang="zh-CN" dirty="0"/>
          </a:p>
          <a:p>
            <a:r>
              <a:rPr lang="zh-CN" altLang="zh-CN" dirty="0"/>
              <a:t>在游戏中进行一些会修改数据的操作，测试数据库中的数据是否能够进行同步变更</a:t>
            </a:r>
            <a:endParaRPr lang="en-US" altLang="zh-CN" dirty="0"/>
          </a:p>
        </p:txBody>
      </p:sp>
    </p:spTree>
    <p:extLst>
      <p:ext uri="{BB962C8B-B14F-4D97-AF65-F5344CB8AC3E}">
        <p14:creationId xmlns:p14="http://schemas.microsoft.com/office/powerpoint/2010/main" val="6489456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46336" y="7829"/>
            <a:ext cx="12192000" cy="6772891"/>
          </a:xfrm>
          <a:prstGeom prst="rect">
            <a:avLst/>
          </a:prstGeom>
          <a:noFill/>
          <a:ln w="9525">
            <a:noFill/>
            <a:miter lim="800000"/>
            <a:headEnd/>
            <a:tailEnd/>
          </a:ln>
        </p:spPr>
      </p:pic>
      <p:sp>
        <p:nvSpPr>
          <p:cNvPr id="10" name="圆角矩形 14"/>
          <p:cNvSpPr/>
          <p:nvPr/>
        </p:nvSpPr>
        <p:spPr>
          <a:xfrm>
            <a:off x="46336" y="118139"/>
            <a:ext cx="270565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5.4  PDL</a:t>
            </a:r>
            <a:r>
              <a:rPr lang="zh-CN" altLang="en-US" sz="2400" b="1" dirty="0">
                <a:solidFill>
                  <a:prstClr val="white"/>
                </a:solidFill>
                <a:latin typeface="微软雅黑" pitchFamily="34" charset="-122"/>
                <a:ea typeface="微软雅黑" pitchFamily="34" charset="-122"/>
              </a:rPr>
              <a:t>（部分）</a:t>
            </a:r>
          </a:p>
        </p:txBody>
      </p:sp>
      <p:sp>
        <p:nvSpPr>
          <p:cNvPr id="2" name="TextBox 1"/>
          <p:cNvSpPr txBox="1"/>
          <p:nvPr/>
        </p:nvSpPr>
        <p:spPr>
          <a:xfrm>
            <a:off x="360485" y="1034159"/>
            <a:ext cx="3248005" cy="2308324"/>
          </a:xfrm>
          <a:prstGeom prst="rect">
            <a:avLst/>
          </a:prstGeom>
          <a:noFill/>
        </p:spPr>
        <p:txBody>
          <a:bodyPr wrap="none" rtlCol="0">
            <a:spAutoFit/>
          </a:bodyPr>
          <a:lstStyle/>
          <a:p>
            <a:r>
              <a:rPr lang="en-US" altLang="zh-CN" dirty="0"/>
              <a:t>If </a:t>
            </a:r>
            <a:r>
              <a:rPr lang="zh-CN" altLang="zh-CN" dirty="0"/>
              <a:t>打开该网页</a:t>
            </a:r>
          </a:p>
          <a:p>
            <a:r>
              <a:rPr lang="en-US" altLang="zh-CN" dirty="0"/>
              <a:t>Then </a:t>
            </a:r>
            <a:r>
              <a:rPr lang="zh-CN" altLang="zh-CN" dirty="0"/>
              <a:t>将游戏与服务器连接</a:t>
            </a:r>
          </a:p>
          <a:p>
            <a:r>
              <a:rPr lang="en-US" altLang="zh-CN" dirty="0"/>
              <a:t>End if</a:t>
            </a:r>
            <a:endParaRPr lang="zh-CN" altLang="zh-CN" dirty="0"/>
          </a:p>
          <a:p>
            <a:r>
              <a:rPr lang="en-US" altLang="zh-CN" dirty="0"/>
              <a:t> </a:t>
            </a:r>
            <a:endParaRPr lang="zh-CN" altLang="zh-CN" dirty="0"/>
          </a:p>
          <a:p>
            <a:r>
              <a:rPr lang="en-US" altLang="zh-CN" dirty="0"/>
              <a:t>If </a:t>
            </a:r>
            <a:r>
              <a:rPr lang="zh-CN" altLang="zh-CN" dirty="0"/>
              <a:t>收到关闭的操作指令</a:t>
            </a:r>
          </a:p>
          <a:p>
            <a:r>
              <a:rPr lang="en-US" altLang="zh-CN" dirty="0"/>
              <a:t>Then </a:t>
            </a:r>
            <a:r>
              <a:rPr lang="zh-CN" altLang="zh-CN" dirty="0"/>
              <a:t>断开服务器与游戏的连接</a:t>
            </a:r>
          </a:p>
          <a:p>
            <a:r>
              <a:rPr lang="en-US" altLang="zh-CN" dirty="0"/>
              <a:t>End if</a:t>
            </a:r>
            <a:endParaRPr lang="zh-CN" altLang="zh-CN" dirty="0"/>
          </a:p>
          <a:p>
            <a:endParaRPr lang="zh-CN" altLang="en-US" dirty="0"/>
          </a:p>
        </p:txBody>
      </p:sp>
      <p:sp>
        <p:nvSpPr>
          <p:cNvPr id="3" name="TextBox 2"/>
          <p:cNvSpPr txBox="1"/>
          <p:nvPr/>
        </p:nvSpPr>
        <p:spPr>
          <a:xfrm>
            <a:off x="360485" y="3710738"/>
            <a:ext cx="3185487" cy="2585323"/>
          </a:xfrm>
          <a:prstGeom prst="rect">
            <a:avLst/>
          </a:prstGeom>
          <a:noFill/>
        </p:spPr>
        <p:txBody>
          <a:bodyPr wrap="none" rtlCol="0">
            <a:spAutoFit/>
          </a:bodyPr>
          <a:lstStyle/>
          <a:p>
            <a:r>
              <a:rPr lang="en-US" altLang="zh-CN" dirty="0"/>
              <a:t>While </a:t>
            </a:r>
            <a:r>
              <a:rPr lang="zh-CN" altLang="zh-CN" dirty="0"/>
              <a:t>发出指令</a:t>
            </a:r>
          </a:p>
          <a:p>
            <a:r>
              <a:rPr lang="en-US" altLang="zh-CN" dirty="0"/>
              <a:t>{</a:t>
            </a:r>
            <a:endParaRPr lang="zh-CN" altLang="zh-CN" dirty="0"/>
          </a:p>
          <a:p>
            <a:r>
              <a:rPr lang="en-US" altLang="zh-CN" dirty="0"/>
              <a:t>	</a:t>
            </a:r>
            <a:r>
              <a:rPr lang="zh-CN" altLang="zh-CN" dirty="0"/>
              <a:t>根据指令移动角色</a:t>
            </a:r>
          </a:p>
          <a:p>
            <a:r>
              <a:rPr lang="en-US" altLang="zh-CN" dirty="0"/>
              <a:t>	While </a:t>
            </a:r>
            <a:r>
              <a:rPr lang="zh-CN" altLang="zh-CN" dirty="0"/>
              <a:t>角色受到伤害</a:t>
            </a:r>
          </a:p>
          <a:p>
            <a:r>
              <a:rPr lang="en-US" altLang="zh-CN" dirty="0"/>
              <a:t>{</a:t>
            </a:r>
            <a:endParaRPr lang="zh-CN" altLang="zh-CN" dirty="0"/>
          </a:p>
          <a:p>
            <a:r>
              <a:rPr lang="en-US" altLang="zh-CN" dirty="0"/>
              <a:t>	</a:t>
            </a:r>
            <a:r>
              <a:rPr lang="zh-CN" altLang="zh-CN" dirty="0"/>
              <a:t>显示受伤后的生命值</a:t>
            </a:r>
          </a:p>
          <a:p>
            <a:r>
              <a:rPr lang="en-US" altLang="zh-CN" dirty="0"/>
              <a:t>}</a:t>
            </a:r>
            <a:endParaRPr lang="zh-CN" altLang="zh-CN" dirty="0"/>
          </a:p>
          <a:p>
            <a:r>
              <a:rPr lang="en-US" altLang="zh-CN" dirty="0"/>
              <a:t>}</a:t>
            </a:r>
            <a:endParaRPr lang="zh-CN" altLang="zh-CN" dirty="0"/>
          </a:p>
          <a:p>
            <a:endParaRPr lang="zh-CN" altLang="en-US" dirty="0"/>
          </a:p>
        </p:txBody>
      </p:sp>
      <p:sp>
        <p:nvSpPr>
          <p:cNvPr id="4" name="TextBox 3"/>
          <p:cNvSpPr txBox="1"/>
          <p:nvPr/>
        </p:nvSpPr>
        <p:spPr>
          <a:xfrm>
            <a:off x="6221467" y="968175"/>
            <a:ext cx="2954655" cy="2585323"/>
          </a:xfrm>
          <a:prstGeom prst="rect">
            <a:avLst/>
          </a:prstGeom>
          <a:noFill/>
        </p:spPr>
        <p:txBody>
          <a:bodyPr wrap="none" rtlCol="0">
            <a:spAutoFit/>
          </a:bodyPr>
          <a:lstStyle/>
          <a:p>
            <a:r>
              <a:rPr lang="en-US" altLang="zh-CN" dirty="0"/>
              <a:t>While </a:t>
            </a:r>
            <a:r>
              <a:rPr lang="zh-CN" altLang="zh-CN" dirty="0"/>
              <a:t>角色移动</a:t>
            </a:r>
          </a:p>
          <a:p>
            <a:r>
              <a:rPr lang="en-US" altLang="zh-CN" dirty="0"/>
              <a:t>{</a:t>
            </a:r>
            <a:endParaRPr lang="zh-CN" altLang="zh-CN" dirty="0"/>
          </a:p>
          <a:p>
            <a:r>
              <a:rPr lang="en-US" altLang="zh-CN" dirty="0"/>
              <a:t>	</a:t>
            </a:r>
            <a:r>
              <a:rPr lang="zh-CN" altLang="zh-CN" dirty="0"/>
              <a:t>场景跟着变换</a:t>
            </a:r>
          </a:p>
          <a:p>
            <a:r>
              <a:rPr lang="en-US" altLang="zh-CN" dirty="0"/>
              <a:t>	While </a:t>
            </a:r>
            <a:r>
              <a:rPr lang="zh-CN" altLang="zh-CN" dirty="0"/>
              <a:t>分数增加</a:t>
            </a:r>
          </a:p>
          <a:p>
            <a:r>
              <a:rPr lang="en-US" altLang="zh-CN" dirty="0"/>
              <a:t>	{</a:t>
            </a:r>
            <a:endParaRPr lang="zh-CN" altLang="zh-CN" dirty="0"/>
          </a:p>
          <a:p>
            <a:r>
              <a:rPr lang="en-US" altLang="zh-CN" dirty="0"/>
              <a:t>	</a:t>
            </a:r>
            <a:r>
              <a:rPr lang="zh-CN" altLang="zh-CN" dirty="0"/>
              <a:t>显示增加后的分数</a:t>
            </a:r>
          </a:p>
          <a:p>
            <a:r>
              <a:rPr lang="en-US" altLang="zh-CN" dirty="0"/>
              <a:t>	}</a:t>
            </a:r>
            <a:endParaRPr lang="zh-CN" altLang="zh-CN" dirty="0"/>
          </a:p>
          <a:p>
            <a:r>
              <a:rPr lang="en-US" altLang="zh-CN" dirty="0"/>
              <a:t>}</a:t>
            </a:r>
            <a:endParaRPr lang="zh-CN" altLang="zh-CN" dirty="0"/>
          </a:p>
          <a:p>
            <a:endParaRPr lang="zh-CN" altLang="en-US" dirty="0"/>
          </a:p>
        </p:txBody>
      </p:sp>
      <p:sp>
        <p:nvSpPr>
          <p:cNvPr id="5" name="TextBox 4"/>
          <p:cNvSpPr txBox="1"/>
          <p:nvPr/>
        </p:nvSpPr>
        <p:spPr>
          <a:xfrm>
            <a:off x="6142336" y="3710738"/>
            <a:ext cx="3993401" cy="1200329"/>
          </a:xfrm>
          <a:prstGeom prst="rect">
            <a:avLst/>
          </a:prstGeom>
          <a:noFill/>
        </p:spPr>
        <p:txBody>
          <a:bodyPr wrap="none" rtlCol="0">
            <a:spAutoFit/>
          </a:bodyPr>
          <a:lstStyle/>
          <a:p>
            <a:r>
              <a:rPr lang="en-US" altLang="zh-CN" dirty="0"/>
              <a:t>If </a:t>
            </a:r>
            <a:r>
              <a:rPr lang="zh-CN" altLang="zh-CN" dirty="0"/>
              <a:t>进入游戏</a:t>
            </a:r>
          </a:p>
          <a:p>
            <a:r>
              <a:rPr lang="en-US" altLang="zh-CN" dirty="0"/>
              <a:t>Then </a:t>
            </a:r>
            <a:r>
              <a:rPr lang="zh-CN" altLang="zh-CN" dirty="0"/>
              <a:t>系统执行、角色动画、场景动画</a:t>
            </a:r>
          </a:p>
          <a:p>
            <a:r>
              <a:rPr lang="en-US" altLang="zh-CN" dirty="0"/>
              <a:t>End if</a:t>
            </a:r>
            <a:endParaRPr lang="zh-CN" altLang="zh-CN" dirty="0"/>
          </a:p>
          <a:p>
            <a:endParaRPr lang="zh-CN" altLang="en-US" dirty="0"/>
          </a:p>
        </p:txBody>
      </p:sp>
    </p:spTree>
    <p:extLst>
      <p:ext uri="{BB962C8B-B14F-4D97-AF65-F5344CB8AC3E}">
        <p14:creationId xmlns:p14="http://schemas.microsoft.com/office/powerpoint/2010/main" val="136965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23891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5.5  </a:t>
            </a:r>
            <a:r>
              <a:rPr lang="zh-CN" altLang="en-US" sz="2400" b="1" dirty="0">
                <a:solidFill>
                  <a:prstClr val="white"/>
                </a:solidFill>
                <a:latin typeface="微软雅黑" pitchFamily="34" charset="-122"/>
                <a:ea typeface="微软雅黑" pitchFamily="34" charset="-122"/>
              </a:rPr>
              <a:t>代码规范</a:t>
            </a:r>
          </a:p>
        </p:txBody>
      </p:sp>
      <p:sp>
        <p:nvSpPr>
          <p:cNvPr id="2" name="TextBox 1"/>
          <p:cNvSpPr txBox="1"/>
          <p:nvPr/>
        </p:nvSpPr>
        <p:spPr>
          <a:xfrm>
            <a:off x="325315" y="1406769"/>
            <a:ext cx="10907461" cy="3139321"/>
          </a:xfrm>
          <a:prstGeom prst="rect">
            <a:avLst/>
          </a:prstGeom>
          <a:noFill/>
        </p:spPr>
        <p:txBody>
          <a:bodyPr wrap="square" rtlCol="0">
            <a:spAutoFit/>
          </a:bodyPr>
          <a:lstStyle/>
          <a:p>
            <a:r>
              <a:rPr lang="zh-CN" altLang="en-US" b="1" dirty="0"/>
              <a:t>代码规范</a:t>
            </a:r>
            <a:r>
              <a:rPr lang="zh-CN" altLang="en-US" dirty="0"/>
              <a:t>：</a:t>
            </a:r>
            <a:endParaRPr lang="en-US" altLang="zh-CN" dirty="0"/>
          </a:p>
          <a:p>
            <a:r>
              <a:rPr lang="en-US" altLang="zh-CN" dirty="0"/>
              <a:t>1.Cocos</a:t>
            </a:r>
            <a:r>
              <a:rPr lang="zh-CN" altLang="zh-CN" dirty="0"/>
              <a:t>中场景和精灵的命名采用中文</a:t>
            </a:r>
          </a:p>
          <a:p>
            <a:r>
              <a:rPr lang="en-US" altLang="zh-CN" dirty="0"/>
              <a:t>2.</a:t>
            </a:r>
            <a:r>
              <a:rPr lang="zh-CN" altLang="zh-CN" dirty="0"/>
              <a:t>变量的定义使用该中文对应的英文或节点名</a:t>
            </a:r>
          </a:p>
          <a:p>
            <a:r>
              <a:rPr lang="en-US" altLang="zh-CN" dirty="0"/>
              <a:t>3.</a:t>
            </a:r>
            <a:r>
              <a:rPr lang="zh-CN" altLang="zh-CN" dirty="0"/>
              <a:t>方法之间空一行区分，每个部分加注释，以便增加代码可读性</a:t>
            </a:r>
          </a:p>
          <a:p>
            <a:r>
              <a:rPr lang="en-US" altLang="zh-CN" dirty="0"/>
              <a:t>4.=</a:t>
            </a:r>
            <a:r>
              <a:rPr lang="zh-CN" altLang="zh-CN" dirty="0"/>
              <a:t>号两边不留空格</a:t>
            </a:r>
          </a:p>
          <a:p>
            <a:r>
              <a:rPr lang="en-US" altLang="zh-CN" dirty="0"/>
              <a:t>5.</a:t>
            </a:r>
            <a:r>
              <a:rPr lang="zh-CN" altLang="zh-CN" dirty="0"/>
              <a:t>用于命名的单词开头要大写</a:t>
            </a:r>
          </a:p>
          <a:p>
            <a:r>
              <a:rPr lang="en-US" altLang="zh-CN" dirty="0"/>
              <a:t>6.</a:t>
            </a:r>
            <a:r>
              <a:rPr lang="zh-CN" altLang="zh-CN" dirty="0"/>
              <a:t>与</a:t>
            </a:r>
            <a:r>
              <a:rPr lang="en-US" altLang="zh-CN" dirty="0"/>
              <a:t>Cocos</a:t>
            </a:r>
            <a:r>
              <a:rPr lang="zh-CN" altLang="zh-CN" dirty="0"/>
              <a:t>本身冲突的部分优先按照</a:t>
            </a:r>
            <a:r>
              <a:rPr lang="en-US" altLang="zh-CN" dirty="0"/>
              <a:t>Cocos</a:t>
            </a:r>
            <a:endParaRPr lang="zh-CN" altLang="zh-CN" dirty="0"/>
          </a:p>
          <a:p>
            <a:r>
              <a:rPr lang="en-US" altLang="zh-CN" dirty="0"/>
              <a:t>7.</a:t>
            </a:r>
            <a:r>
              <a:rPr lang="zh-CN" altLang="zh-CN" dirty="0"/>
              <a:t>变量名、函数名，都只敲一遍，以后全部是拷贝</a:t>
            </a:r>
            <a:r>
              <a:rPr lang="en-US" altLang="zh-CN" dirty="0"/>
              <a:t>+</a:t>
            </a:r>
            <a:r>
              <a:rPr lang="zh-CN" altLang="zh-CN" dirty="0"/>
              <a:t>粘贴。可防止因少或多打一两个字母，而出现的</a:t>
            </a:r>
            <a:r>
              <a:rPr lang="en-US" altLang="zh-CN" dirty="0"/>
              <a:t>bug</a:t>
            </a:r>
            <a:r>
              <a:rPr lang="zh-CN" altLang="zh-CN" dirty="0"/>
              <a:t>问题。</a:t>
            </a:r>
          </a:p>
          <a:p>
            <a:r>
              <a:rPr lang="en-US" altLang="zh-CN" dirty="0"/>
              <a:t>8. </a:t>
            </a:r>
            <a:r>
              <a:rPr lang="zh-CN" altLang="zh-CN" dirty="0"/>
              <a:t>变量置于块的开始处，不要总是在第一次使用它们的地方做声明。若此变量并非只在局部被使用一次，其声明就应该放在本块的开始部分，方法内部较靠前的位置进行变量的声明，易于查看和维护。</a:t>
            </a:r>
          </a:p>
          <a:p>
            <a:endParaRPr lang="zh-CN" altLang="en-US" dirty="0"/>
          </a:p>
        </p:txBody>
      </p:sp>
    </p:spTree>
    <p:extLst>
      <p:ext uri="{BB962C8B-B14F-4D97-AF65-F5344CB8AC3E}">
        <p14:creationId xmlns:p14="http://schemas.microsoft.com/office/powerpoint/2010/main" val="24633751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297821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5.6  </a:t>
            </a:r>
            <a:r>
              <a:rPr lang="zh-CN" altLang="en-US" sz="2400" b="1" dirty="0">
                <a:solidFill>
                  <a:prstClr val="white"/>
                </a:solidFill>
                <a:latin typeface="微软雅黑" pitchFamily="34" charset="-122"/>
                <a:ea typeface="微软雅黑" pitchFamily="34" charset="-122"/>
              </a:rPr>
              <a:t>代码内部走查</a:t>
            </a:r>
          </a:p>
        </p:txBody>
      </p:sp>
      <p:graphicFrame>
        <p:nvGraphicFramePr>
          <p:cNvPr id="4" name="表格 3"/>
          <p:cNvGraphicFramePr>
            <a:graphicFrameLocks noGrp="1"/>
          </p:cNvGraphicFramePr>
          <p:nvPr>
            <p:extLst>
              <p:ext uri="{D42A27DB-BD31-4B8C-83A1-F6EECF244321}">
                <p14:modId xmlns:p14="http://schemas.microsoft.com/office/powerpoint/2010/main" val="676826612"/>
              </p:ext>
            </p:extLst>
          </p:nvPr>
        </p:nvGraphicFramePr>
        <p:xfrm>
          <a:off x="418465" y="1767099"/>
          <a:ext cx="7204466" cy="3833600"/>
        </p:xfrm>
        <a:graphic>
          <a:graphicData uri="http://schemas.openxmlformats.org/drawingml/2006/table">
            <a:tbl>
              <a:tblPr firstRow="1" firstCol="1" bandRow="1"/>
              <a:tblGrid>
                <a:gridCol w="5604131">
                  <a:extLst>
                    <a:ext uri="{9D8B030D-6E8A-4147-A177-3AD203B41FA5}">
                      <a16:colId xmlns:a16="http://schemas.microsoft.com/office/drawing/2014/main" val="20000"/>
                    </a:ext>
                  </a:extLst>
                </a:gridCol>
                <a:gridCol w="838633">
                  <a:extLst>
                    <a:ext uri="{9D8B030D-6E8A-4147-A177-3AD203B41FA5}">
                      <a16:colId xmlns:a16="http://schemas.microsoft.com/office/drawing/2014/main" val="20001"/>
                    </a:ext>
                  </a:extLst>
                </a:gridCol>
                <a:gridCol w="761702">
                  <a:extLst>
                    <a:ext uri="{9D8B030D-6E8A-4147-A177-3AD203B41FA5}">
                      <a16:colId xmlns:a16="http://schemas.microsoft.com/office/drawing/2014/main" val="20002"/>
                    </a:ext>
                  </a:extLst>
                </a:gridCol>
              </a:tblGrid>
              <a:tr h="239600">
                <a:tc>
                  <a:txBody>
                    <a:bodyPr/>
                    <a:lstStyle/>
                    <a:p>
                      <a:pPr algn="ctr">
                        <a:spcAft>
                          <a:spcPts val="0"/>
                        </a:spcAft>
                      </a:pPr>
                      <a:r>
                        <a:rPr lang="zh-CN" sz="1200" b="1" kern="100">
                          <a:effectLst/>
                          <a:latin typeface="Calibri"/>
                          <a:ea typeface="宋体"/>
                          <a:cs typeface="Times New Roman"/>
                        </a:rPr>
                        <a:t>问题</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effectLst/>
                          <a:latin typeface="Calibri"/>
                          <a:ea typeface="宋体"/>
                          <a:cs typeface="Times New Roman"/>
                        </a:rPr>
                        <a:t>是</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effectLst/>
                          <a:latin typeface="Calibri"/>
                          <a:ea typeface="宋体"/>
                          <a:cs typeface="Times New Roman"/>
                        </a:rPr>
                        <a:t>否</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9600">
                <a:tc>
                  <a:txBody>
                    <a:bodyPr/>
                    <a:lstStyle/>
                    <a:p>
                      <a:pPr algn="just">
                        <a:spcAft>
                          <a:spcPts val="0"/>
                        </a:spcAft>
                      </a:pPr>
                      <a:r>
                        <a:rPr lang="zh-CN" sz="1200" b="1" kern="100">
                          <a:effectLst/>
                          <a:latin typeface="Calibri"/>
                          <a:ea typeface="宋体"/>
                          <a:cs typeface="Times New Roman"/>
                        </a:rPr>
                        <a:t>总体</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9600">
                <a:tc>
                  <a:txBody>
                    <a:bodyPr/>
                    <a:lstStyle/>
                    <a:p>
                      <a:pPr algn="just">
                        <a:spcAft>
                          <a:spcPts val="0"/>
                        </a:spcAft>
                      </a:pPr>
                      <a:r>
                        <a:rPr lang="zh-CN" sz="1200" kern="100">
                          <a:effectLst/>
                          <a:latin typeface="Calibri"/>
                          <a:ea typeface="宋体"/>
                          <a:cs typeface="Times New Roman"/>
                        </a:rPr>
                        <a:t>代码编制是否遵照编码规范？</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9600">
                <a:tc>
                  <a:txBody>
                    <a:bodyPr/>
                    <a:lstStyle/>
                    <a:p>
                      <a:pPr algn="just">
                        <a:spcAft>
                          <a:spcPts val="0"/>
                        </a:spcAft>
                      </a:pPr>
                      <a:r>
                        <a:rPr lang="zh-CN" sz="1200" kern="100">
                          <a:effectLst/>
                          <a:latin typeface="Calibri"/>
                          <a:ea typeface="宋体"/>
                          <a:cs typeface="Times New Roman"/>
                        </a:rPr>
                        <a:t>缺陷修改是否完全完成？</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Calibri"/>
                          <a:ea typeface="宋体"/>
                          <a:cs typeface="Times New Roman"/>
                        </a:rPr>
                        <a:t>√</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9600">
                <a:tc>
                  <a:txBody>
                    <a:bodyPr/>
                    <a:lstStyle/>
                    <a:p>
                      <a:pPr algn="just">
                        <a:spcAft>
                          <a:spcPts val="0"/>
                        </a:spcAft>
                      </a:pPr>
                      <a:r>
                        <a:rPr lang="zh-CN" sz="1200" kern="100">
                          <a:effectLst/>
                          <a:latin typeface="Calibri"/>
                          <a:ea typeface="宋体"/>
                          <a:cs typeface="Times New Roman"/>
                        </a:rPr>
                        <a:t>所有的代码是否风格保持一致？</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9600">
                <a:tc>
                  <a:txBody>
                    <a:bodyPr/>
                    <a:lstStyle/>
                    <a:p>
                      <a:pPr algn="just">
                        <a:spcAft>
                          <a:spcPts val="0"/>
                        </a:spcAft>
                      </a:pPr>
                      <a:r>
                        <a:rPr lang="zh-CN" sz="1200" b="1" kern="100" dirty="0">
                          <a:effectLst/>
                          <a:latin typeface="Calibri"/>
                          <a:ea typeface="宋体"/>
                          <a:cs typeface="Times New Roman"/>
                        </a:rPr>
                        <a:t>注释</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9600">
                <a:tc>
                  <a:txBody>
                    <a:bodyPr/>
                    <a:lstStyle/>
                    <a:p>
                      <a:pPr algn="just">
                        <a:spcAft>
                          <a:spcPts val="0"/>
                        </a:spcAft>
                      </a:pPr>
                      <a:r>
                        <a:rPr lang="zh-CN" sz="1200" kern="100">
                          <a:effectLst/>
                          <a:latin typeface="Calibri"/>
                          <a:ea typeface="宋体"/>
                          <a:cs typeface="Times New Roman"/>
                        </a:rPr>
                        <a:t>所有的注释是否是最新的？</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9600">
                <a:tc>
                  <a:txBody>
                    <a:bodyPr/>
                    <a:lstStyle/>
                    <a:p>
                      <a:pPr algn="just">
                        <a:spcAft>
                          <a:spcPts val="0"/>
                        </a:spcAft>
                      </a:pPr>
                      <a:r>
                        <a:rPr lang="zh-CN" sz="1200" kern="100">
                          <a:effectLst/>
                          <a:latin typeface="Calibri"/>
                          <a:ea typeface="宋体"/>
                          <a:cs typeface="Times New Roman"/>
                        </a:rPr>
                        <a:t>所有的注释是否清楚和正确？</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9600">
                <a:tc>
                  <a:txBody>
                    <a:bodyPr/>
                    <a:lstStyle/>
                    <a:p>
                      <a:pPr algn="just">
                        <a:spcAft>
                          <a:spcPts val="0"/>
                        </a:spcAft>
                      </a:pPr>
                      <a:r>
                        <a:rPr lang="zh-CN" sz="1200" kern="100">
                          <a:effectLst/>
                          <a:latin typeface="Calibri"/>
                          <a:ea typeface="宋体"/>
                          <a:cs typeface="Times New Roman"/>
                        </a:rPr>
                        <a:t>是否按照注释类型格式编写注释？</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9600">
                <a:tc>
                  <a:txBody>
                    <a:bodyPr/>
                    <a:lstStyle/>
                    <a:p>
                      <a:pPr algn="just">
                        <a:spcAft>
                          <a:spcPts val="0"/>
                        </a:spcAft>
                      </a:pPr>
                      <a:r>
                        <a:rPr lang="zh-CN" sz="1200" kern="100">
                          <a:effectLst/>
                          <a:latin typeface="Calibri"/>
                          <a:ea typeface="宋体"/>
                          <a:cs typeface="Times New Roman"/>
                        </a:rPr>
                        <a:t>若代码修改注释是否方便修改？</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9600">
                <a:tc>
                  <a:txBody>
                    <a:bodyPr/>
                    <a:lstStyle/>
                    <a:p>
                      <a:pPr algn="just">
                        <a:spcAft>
                          <a:spcPts val="0"/>
                        </a:spcAft>
                      </a:pPr>
                      <a:r>
                        <a:rPr lang="zh-CN" sz="1200" kern="100">
                          <a:effectLst/>
                          <a:latin typeface="Calibri"/>
                          <a:ea typeface="宋体"/>
                          <a:cs typeface="Times New Roman"/>
                        </a:rPr>
                        <a:t>每一功能目的是否都有注释？</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9600">
                <a:tc>
                  <a:txBody>
                    <a:bodyPr/>
                    <a:lstStyle/>
                    <a:p>
                      <a:pPr algn="just">
                        <a:spcAft>
                          <a:spcPts val="0"/>
                        </a:spcAft>
                      </a:pPr>
                      <a:r>
                        <a:rPr lang="zh-CN" sz="1200" b="1" kern="100">
                          <a:effectLst/>
                          <a:latin typeface="Calibri"/>
                          <a:ea typeface="宋体"/>
                          <a:cs typeface="Times New Roman"/>
                        </a:rPr>
                        <a:t>源代码质量</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9600">
                <a:tc>
                  <a:txBody>
                    <a:bodyPr/>
                    <a:lstStyle/>
                    <a:p>
                      <a:pPr algn="just">
                        <a:spcAft>
                          <a:spcPts val="0"/>
                        </a:spcAft>
                      </a:pPr>
                      <a:r>
                        <a:rPr lang="zh-CN" sz="1200" kern="100">
                          <a:effectLst/>
                          <a:latin typeface="Calibri"/>
                          <a:ea typeface="宋体"/>
                          <a:cs typeface="Times New Roman"/>
                        </a:rPr>
                        <a:t>所有变量的命名是否依据规则？</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9600">
                <a:tc>
                  <a:txBody>
                    <a:bodyPr/>
                    <a:lstStyle/>
                    <a:p>
                      <a:pPr algn="just">
                        <a:spcAft>
                          <a:spcPts val="0"/>
                        </a:spcAft>
                      </a:pPr>
                      <a:r>
                        <a:rPr lang="zh-CN" sz="1200" kern="100">
                          <a:effectLst/>
                          <a:latin typeface="Calibri"/>
                          <a:ea typeface="宋体"/>
                          <a:cs typeface="Times New Roman"/>
                        </a:rPr>
                        <a:t>循环嵌套是否优化到最少？</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9600">
                <a:tc>
                  <a:txBody>
                    <a:bodyPr/>
                    <a:lstStyle/>
                    <a:p>
                      <a:pPr algn="just">
                        <a:spcAft>
                          <a:spcPts val="0"/>
                        </a:spcAft>
                      </a:pPr>
                      <a:r>
                        <a:rPr lang="zh-CN" sz="1200" kern="100">
                          <a:effectLst/>
                          <a:latin typeface="Calibri"/>
                          <a:ea typeface="宋体"/>
                          <a:cs typeface="Times New Roman"/>
                        </a:rPr>
                        <a:t>所有代码是否易懂？</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Calibri"/>
                          <a:ea typeface="宋体"/>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39600">
                <a:tc>
                  <a:txBody>
                    <a:bodyPr/>
                    <a:lstStyle/>
                    <a:p>
                      <a:pPr algn="just">
                        <a:spcAft>
                          <a:spcPts val="0"/>
                        </a:spcAft>
                      </a:pPr>
                      <a:r>
                        <a:rPr lang="zh-CN" sz="1200" kern="100">
                          <a:effectLst/>
                          <a:latin typeface="Calibri"/>
                          <a:ea typeface="宋体"/>
                          <a:cs typeface="Times New Roman"/>
                        </a:rPr>
                        <a:t>所有涉及要求是否都实现？</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1146749" rtl="0" eaLnBrk="1" fontAlgn="auto" latinLnBrk="0" hangingPunct="1">
                        <a:lnSpc>
                          <a:spcPct val="100000"/>
                        </a:lnSpc>
                        <a:spcBef>
                          <a:spcPts val="0"/>
                        </a:spcBef>
                        <a:spcAft>
                          <a:spcPts val="0"/>
                        </a:spcAft>
                        <a:buClrTx/>
                        <a:buSzTx/>
                        <a:buFontTx/>
                        <a:buNone/>
                        <a:tabLst/>
                        <a:defRPr/>
                      </a:pPr>
                      <a:r>
                        <a:rPr lang="en-US" sz="1200" kern="100" dirty="0">
                          <a:effectLst/>
                          <a:latin typeface="Calibri"/>
                          <a:ea typeface="宋体"/>
                          <a:cs typeface="Times New Roman"/>
                        </a:rPr>
                        <a:t> </a:t>
                      </a:r>
                      <a:r>
                        <a:rPr lang="zh-CN" altLang="zh-CN" sz="1050" kern="100" dirty="0">
                          <a:effectLst/>
                          <a:latin typeface="+mn-lt"/>
                          <a:ea typeface="宋体"/>
                          <a:cs typeface="Times New Roman"/>
                        </a:rPr>
                        <a:t>√</a:t>
                      </a:r>
                      <a:endParaRPr lang="zh-CN" altLang="zh-CN" sz="900" kern="100" dirty="0">
                        <a:effectLst/>
                        <a:latin typeface="+mn-lt"/>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5" name="TextBox 4"/>
          <p:cNvSpPr txBox="1"/>
          <p:nvPr/>
        </p:nvSpPr>
        <p:spPr>
          <a:xfrm>
            <a:off x="298939" y="1072662"/>
            <a:ext cx="8263801" cy="369332"/>
          </a:xfrm>
          <a:prstGeom prst="rect">
            <a:avLst/>
          </a:prstGeom>
          <a:noFill/>
        </p:spPr>
        <p:txBody>
          <a:bodyPr wrap="none" rtlCol="0">
            <a:spAutoFit/>
          </a:bodyPr>
          <a:lstStyle/>
          <a:p>
            <a:r>
              <a:rPr lang="zh-CN" altLang="zh-CN" dirty="0"/>
              <a:t>我们组内每周会进行代码走查检查各自部分的代码进度以及代码是否符合规范。</a:t>
            </a:r>
            <a:endParaRPr lang="zh-CN" altLang="en-US" dirty="0"/>
          </a:p>
        </p:txBody>
      </p:sp>
    </p:spTree>
    <p:extLst>
      <p:ext uri="{BB962C8B-B14F-4D97-AF65-F5344CB8AC3E}">
        <p14:creationId xmlns:p14="http://schemas.microsoft.com/office/powerpoint/2010/main" val="45832822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23891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5.7  </a:t>
            </a:r>
            <a:r>
              <a:rPr lang="zh-CN" altLang="en-US" sz="2400" b="1" dirty="0">
                <a:solidFill>
                  <a:prstClr val="white"/>
                </a:solidFill>
                <a:latin typeface="微软雅黑" pitchFamily="34" charset="-122"/>
                <a:ea typeface="微软雅黑" pitchFamily="34" charset="-122"/>
              </a:rPr>
              <a:t>测试计划</a:t>
            </a:r>
          </a:p>
        </p:txBody>
      </p:sp>
      <p:sp>
        <p:nvSpPr>
          <p:cNvPr id="2" name="TextBox 1"/>
          <p:cNvSpPr txBox="1"/>
          <p:nvPr/>
        </p:nvSpPr>
        <p:spPr>
          <a:xfrm>
            <a:off x="325312" y="757204"/>
            <a:ext cx="10907461" cy="6278642"/>
          </a:xfrm>
          <a:prstGeom prst="rect">
            <a:avLst/>
          </a:prstGeom>
          <a:noFill/>
        </p:spPr>
        <p:txBody>
          <a:bodyPr wrap="square" rtlCol="0">
            <a:spAutoFit/>
          </a:bodyPr>
          <a:lstStyle/>
          <a:p>
            <a:r>
              <a:rPr lang="en-US" altLang="zh-CN" sz="2400" b="1" dirty="0"/>
              <a:t>5.7.1</a:t>
            </a:r>
            <a:r>
              <a:rPr lang="zh-CN" altLang="en-US" sz="2400" b="1" dirty="0"/>
              <a:t>单元测试</a:t>
            </a:r>
            <a:r>
              <a:rPr lang="zh-CN" altLang="en-US" dirty="0"/>
              <a:t>：</a:t>
            </a:r>
            <a:endParaRPr lang="en-US" altLang="zh-CN" dirty="0"/>
          </a:p>
          <a:p>
            <a:r>
              <a:rPr lang="zh-CN" altLang="zh-CN" dirty="0"/>
              <a:t>由于我们服务器部分还没完全做好，暂时无法测试游戏本体与服务器的接口以及数据库与服务器的接口。</a:t>
            </a:r>
            <a:endParaRPr lang="en-US" altLang="zh-CN" dirty="0"/>
          </a:p>
          <a:p>
            <a:r>
              <a:rPr lang="en-US" altLang="zh-CN" dirty="0"/>
              <a:t> </a:t>
            </a:r>
          </a:p>
          <a:p>
            <a:r>
              <a:rPr lang="zh-CN" altLang="en-US" dirty="0"/>
              <a:t>局部数据结构：</a:t>
            </a:r>
            <a:endParaRPr lang="en-US" altLang="zh-CN" dirty="0"/>
          </a:p>
          <a:p>
            <a:r>
              <a:rPr lang="zh-CN" altLang="zh-CN" dirty="0"/>
              <a:t>我们根据各个局部模块的功能，单独使用该模块的功能进行测试。</a:t>
            </a:r>
            <a:endParaRPr lang="en-US" altLang="zh-CN" dirty="0"/>
          </a:p>
          <a:p>
            <a:endParaRPr lang="en-US" altLang="zh-CN" dirty="0"/>
          </a:p>
          <a:p>
            <a:r>
              <a:rPr lang="zh-CN" altLang="en-US" dirty="0"/>
              <a:t>重要的执行通路：</a:t>
            </a:r>
            <a:endParaRPr lang="en-US" altLang="zh-CN" dirty="0"/>
          </a:p>
          <a:p>
            <a:r>
              <a:rPr lang="zh-CN" altLang="zh-CN" dirty="0"/>
              <a:t>我们从项目打开的界面开始从头到尾各个功能全部运行以便进行测试。</a:t>
            </a:r>
            <a:endParaRPr lang="en-US" altLang="zh-CN" dirty="0"/>
          </a:p>
          <a:p>
            <a:endParaRPr lang="en-US" altLang="zh-CN" dirty="0"/>
          </a:p>
          <a:p>
            <a:r>
              <a:rPr lang="zh-CN" altLang="en-US" dirty="0"/>
              <a:t>出错处理通路：</a:t>
            </a:r>
            <a:endParaRPr lang="en-US" altLang="zh-CN" dirty="0"/>
          </a:p>
          <a:p>
            <a:r>
              <a:rPr lang="zh-CN" altLang="zh-CN" dirty="0"/>
              <a:t>当项目运行出错时我们可以使用</a:t>
            </a:r>
            <a:r>
              <a:rPr lang="en-US" altLang="zh-CN" dirty="0"/>
              <a:t>ESC</a:t>
            </a:r>
            <a:r>
              <a:rPr lang="zh-CN" altLang="zh-CN" dirty="0"/>
              <a:t>直接退出并根据出错的地方进行修改。</a:t>
            </a:r>
            <a:endParaRPr lang="en-US" altLang="zh-CN" dirty="0"/>
          </a:p>
          <a:p>
            <a:endParaRPr lang="en-US" altLang="zh-CN" dirty="0"/>
          </a:p>
          <a:p>
            <a:r>
              <a:rPr lang="zh-CN" altLang="en-US" dirty="0"/>
              <a:t>边界条件：</a:t>
            </a:r>
            <a:endParaRPr lang="en-US" altLang="zh-CN" dirty="0"/>
          </a:p>
          <a:p>
            <a:r>
              <a:rPr lang="zh-CN" altLang="zh-CN" dirty="0"/>
              <a:t>我们测试了人物不吃道具直接死亡，吃掉全部道具后死亡，不吃道具胜利以及吃掉全部道具后胜利四种边界情况。</a:t>
            </a:r>
            <a:endParaRPr lang="en-US" altLang="zh-CN" dirty="0"/>
          </a:p>
          <a:p>
            <a:endParaRPr lang="en-US" altLang="zh-CN" dirty="0"/>
          </a:p>
          <a:p>
            <a:r>
              <a:rPr lang="zh-CN" altLang="en-US" dirty="0"/>
              <a:t>测试环境：</a:t>
            </a:r>
            <a:endParaRPr lang="en-US" altLang="zh-CN" dirty="0"/>
          </a:p>
          <a:p>
            <a:r>
              <a:rPr lang="zh-CN" altLang="zh-CN" dirty="0"/>
              <a:t>测试环境：单机状态下</a:t>
            </a:r>
            <a:r>
              <a:rPr lang="en-US" altLang="zh-CN" dirty="0"/>
              <a:t>            </a:t>
            </a:r>
            <a:r>
              <a:rPr lang="zh-CN" altLang="zh-CN" dirty="0"/>
              <a:t>系统配置：</a:t>
            </a:r>
            <a:r>
              <a:rPr lang="en-US" altLang="zh-CN" dirty="0"/>
              <a:t>windows10          </a:t>
            </a:r>
            <a:r>
              <a:rPr lang="zh-CN" altLang="zh-CN" dirty="0"/>
              <a:t>浏览器：</a:t>
            </a:r>
            <a:r>
              <a:rPr lang="en-US" altLang="zh-CN" dirty="0"/>
              <a:t>Google Chrome</a:t>
            </a:r>
            <a:endParaRPr lang="zh-CN" altLang="zh-CN" dirty="0"/>
          </a:p>
          <a:p>
            <a:endParaRPr lang="zh-CN" altLang="zh-CN" dirty="0"/>
          </a:p>
          <a:p>
            <a:r>
              <a:rPr lang="zh-CN" altLang="en-US" dirty="0"/>
              <a:t>测试工具</a:t>
            </a:r>
            <a:endParaRPr lang="en-US" altLang="zh-CN" dirty="0"/>
          </a:p>
          <a:p>
            <a:r>
              <a:rPr lang="zh-CN" altLang="zh-CN" dirty="0"/>
              <a:t>我们游戏方面的代码全部使用引擎自带的编译器进行测试。</a:t>
            </a:r>
          </a:p>
          <a:p>
            <a:endParaRPr lang="zh-CN" altLang="en-US" dirty="0"/>
          </a:p>
        </p:txBody>
      </p:sp>
    </p:spTree>
    <p:extLst>
      <p:ext uri="{BB962C8B-B14F-4D97-AF65-F5344CB8AC3E}">
        <p14:creationId xmlns:p14="http://schemas.microsoft.com/office/powerpoint/2010/main" val="31444949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项目计划部分</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23891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5.7  </a:t>
            </a:r>
            <a:r>
              <a:rPr lang="zh-CN" altLang="en-US" sz="2400" b="1" dirty="0">
                <a:solidFill>
                  <a:prstClr val="white"/>
                </a:solidFill>
                <a:latin typeface="微软雅黑" pitchFamily="34" charset="-122"/>
                <a:ea typeface="微软雅黑" pitchFamily="34" charset="-122"/>
              </a:rPr>
              <a:t>测试计划</a:t>
            </a:r>
          </a:p>
        </p:txBody>
      </p:sp>
      <p:sp>
        <p:nvSpPr>
          <p:cNvPr id="2" name="TextBox 1"/>
          <p:cNvSpPr txBox="1"/>
          <p:nvPr/>
        </p:nvSpPr>
        <p:spPr>
          <a:xfrm>
            <a:off x="325314" y="830804"/>
            <a:ext cx="10907461" cy="3785652"/>
          </a:xfrm>
          <a:prstGeom prst="rect">
            <a:avLst/>
          </a:prstGeom>
          <a:noFill/>
        </p:spPr>
        <p:txBody>
          <a:bodyPr wrap="square" rtlCol="0">
            <a:spAutoFit/>
          </a:bodyPr>
          <a:lstStyle/>
          <a:p>
            <a:r>
              <a:rPr lang="en-US" altLang="zh-CN" sz="2400" b="1" dirty="0"/>
              <a:t>5.7.2</a:t>
            </a:r>
            <a:r>
              <a:rPr lang="zh-CN" altLang="en-US" sz="2400" b="1" dirty="0"/>
              <a:t>系统测试</a:t>
            </a:r>
            <a:r>
              <a:rPr lang="zh-CN" altLang="en-US" dirty="0"/>
              <a:t>：</a:t>
            </a:r>
            <a:endParaRPr lang="en-US" altLang="zh-CN" dirty="0"/>
          </a:p>
          <a:p>
            <a:r>
              <a:rPr lang="zh-CN" altLang="zh-CN" sz="2000" dirty="0"/>
              <a:t>由于服务器的问题尚未完全解决，我们只做了游戏本体各模块之间的集成，整个游戏本体运行除了加载较慢外无较大问题。</a:t>
            </a:r>
            <a:endParaRPr lang="en-US" altLang="zh-CN" sz="2000" dirty="0"/>
          </a:p>
          <a:p>
            <a:r>
              <a:rPr lang="en-US" altLang="zh-CN" sz="2000" dirty="0"/>
              <a:t> </a:t>
            </a:r>
          </a:p>
          <a:p>
            <a:r>
              <a:rPr lang="zh-CN" altLang="en-US" sz="2000" dirty="0"/>
              <a:t>测试范围：</a:t>
            </a:r>
            <a:endParaRPr lang="en-US" altLang="zh-CN" sz="2000" dirty="0"/>
          </a:p>
          <a:p>
            <a:r>
              <a:rPr lang="en-US" altLang="zh-CN" sz="2000" dirty="0"/>
              <a:t>(1)</a:t>
            </a:r>
            <a:r>
              <a:rPr lang="zh-CN" altLang="zh-CN" sz="2000" dirty="0"/>
              <a:t>所有基本页面的链接</a:t>
            </a:r>
            <a:r>
              <a:rPr lang="en-US" altLang="zh-CN" sz="2000" dirty="0"/>
              <a:t>:</a:t>
            </a:r>
            <a:r>
              <a:rPr lang="zh-CN" altLang="zh-CN" sz="2000" dirty="0"/>
              <a:t>进入游戏后，检测所有页面是否正常显示。</a:t>
            </a:r>
          </a:p>
          <a:p>
            <a:r>
              <a:rPr lang="en-US" altLang="zh-CN" sz="2000" dirty="0"/>
              <a:t>(2)</a:t>
            </a:r>
            <a:r>
              <a:rPr lang="zh-CN" altLang="zh-CN" sz="2000" dirty="0"/>
              <a:t>所有页面的转移正确</a:t>
            </a:r>
            <a:r>
              <a:rPr lang="en-US" altLang="zh-CN" sz="2000" dirty="0"/>
              <a:t>:</a:t>
            </a:r>
            <a:r>
              <a:rPr lang="zh-CN" altLang="zh-CN" sz="2000" dirty="0"/>
              <a:t>进入游戏后，检测所有页面是否跳转正确。</a:t>
            </a:r>
          </a:p>
          <a:p>
            <a:r>
              <a:rPr lang="en-US" altLang="zh-CN" sz="2000" dirty="0"/>
              <a:t>(3)</a:t>
            </a:r>
            <a:r>
              <a:rPr lang="zh-CN" altLang="zh-CN" sz="2000" dirty="0"/>
              <a:t>登录页面</a:t>
            </a:r>
            <a:r>
              <a:rPr lang="en-US" altLang="zh-CN" sz="2000" dirty="0"/>
              <a:t>:</a:t>
            </a:r>
            <a:r>
              <a:rPr lang="zh-CN" altLang="zh-CN" sz="2000" dirty="0"/>
              <a:t>进入登录页面，输入数据，检测对输入数据进行验证。</a:t>
            </a:r>
          </a:p>
          <a:p>
            <a:r>
              <a:rPr lang="en-US" altLang="zh-CN" sz="2000" dirty="0"/>
              <a:t>(4)</a:t>
            </a:r>
            <a:r>
              <a:rPr lang="zh-CN" altLang="zh-CN" sz="2000" dirty="0"/>
              <a:t>用户进行游戏</a:t>
            </a:r>
            <a:r>
              <a:rPr lang="en-US" altLang="zh-CN" sz="2000" dirty="0"/>
              <a:t>:</a:t>
            </a:r>
            <a:r>
              <a:rPr lang="zh-CN" altLang="zh-CN" sz="2000" dirty="0"/>
              <a:t>用户开始游戏之后，检测是否能正常进行游戏操作。</a:t>
            </a:r>
          </a:p>
          <a:p>
            <a:r>
              <a:rPr lang="en-US" altLang="zh-CN" sz="2000" dirty="0"/>
              <a:t>(5)</a:t>
            </a:r>
            <a:r>
              <a:rPr lang="zh-CN" altLang="zh-CN" sz="2000" dirty="0"/>
              <a:t>用户查看排行</a:t>
            </a:r>
            <a:r>
              <a:rPr lang="en-US" altLang="zh-CN" sz="2000" dirty="0"/>
              <a:t>:</a:t>
            </a:r>
            <a:r>
              <a:rPr lang="zh-CN" altLang="zh-CN" sz="2000" dirty="0"/>
              <a:t>用户完成游戏之后，检测是否能正常查看分数排行。</a:t>
            </a:r>
            <a:endParaRPr lang="en-US" altLang="zh-CN" sz="2000" dirty="0"/>
          </a:p>
          <a:p>
            <a:r>
              <a:rPr lang="en-US" altLang="zh-CN" b="1" dirty="0"/>
              <a:t> </a:t>
            </a:r>
            <a:endParaRPr lang="zh-CN" altLang="zh-CN" dirty="0"/>
          </a:p>
          <a:p>
            <a:endParaRPr lang="zh-CN" altLang="en-US" dirty="0"/>
          </a:p>
        </p:txBody>
      </p:sp>
    </p:spTree>
    <p:extLst>
      <p:ext uri="{BB962C8B-B14F-4D97-AF65-F5344CB8AC3E}">
        <p14:creationId xmlns:p14="http://schemas.microsoft.com/office/powerpoint/2010/main" val="266610153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230121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5.8  </a:t>
            </a:r>
            <a:r>
              <a:rPr lang="zh-CN" altLang="en-US" sz="2400" b="1" dirty="0">
                <a:solidFill>
                  <a:prstClr val="white"/>
                </a:solidFill>
                <a:latin typeface="微软雅黑" pitchFamily="34" charset="-122"/>
                <a:ea typeface="微软雅黑" pitchFamily="34" charset="-122"/>
              </a:rPr>
              <a:t>用户反馈</a:t>
            </a:r>
          </a:p>
        </p:txBody>
      </p:sp>
      <p:sp>
        <p:nvSpPr>
          <p:cNvPr id="22" name="TextBox 21"/>
          <p:cNvSpPr txBox="1">
            <a:spLocks noChangeArrowheads="1"/>
          </p:cNvSpPr>
          <p:nvPr/>
        </p:nvSpPr>
        <p:spPr bwMode="auto">
          <a:xfrm>
            <a:off x="504608" y="928765"/>
            <a:ext cx="11030900" cy="3410800"/>
          </a:xfrm>
          <a:prstGeom prst="rect">
            <a:avLst/>
          </a:prstGeom>
          <a:noFill/>
          <a:ln w="9525">
            <a:noFill/>
            <a:miter lim="800000"/>
            <a:headEnd/>
            <a:tailEnd/>
          </a:ln>
        </p:spPr>
        <p:txBody>
          <a:bodyPr wrap="square" lIns="85977" tIns="42987" rIns="85977" bIns="42987">
            <a:spAutoFit/>
          </a:bodyPr>
          <a:lstStyle/>
          <a:p>
            <a:r>
              <a:rPr lang="zh-CN" altLang="en-US" sz="2400" dirty="0"/>
              <a:t>我们让统计</a:t>
            </a:r>
            <a:r>
              <a:rPr lang="en-US" altLang="zh-CN" sz="2400" dirty="0"/>
              <a:t>1702</a:t>
            </a:r>
            <a:r>
              <a:rPr lang="zh-CN" altLang="en-US" sz="2400" dirty="0"/>
              <a:t>的金同学在网页上打开并试玩了下游戏，他表示主要有以下问题：</a:t>
            </a:r>
          </a:p>
          <a:p>
            <a:r>
              <a:rPr lang="en-US" altLang="zh-CN" sz="2400" dirty="0"/>
              <a:t>1.</a:t>
            </a:r>
            <a:r>
              <a:rPr lang="zh-CN" altLang="en-US" sz="2400" dirty="0"/>
              <a:t>打开游戏时等待较久，且由于没有进度条缺少反馈感</a:t>
            </a:r>
          </a:p>
          <a:p>
            <a:r>
              <a:rPr lang="en-US" altLang="zh-CN" sz="2400" dirty="0"/>
              <a:t>2.</a:t>
            </a:r>
            <a:r>
              <a:rPr lang="zh-CN" altLang="en-US" sz="2400" dirty="0"/>
              <a:t>有时游戏动画会出错</a:t>
            </a:r>
          </a:p>
          <a:p>
            <a:r>
              <a:rPr lang="en-US" altLang="zh-CN" sz="2400" dirty="0"/>
              <a:t>3.</a:t>
            </a:r>
            <a:r>
              <a:rPr lang="zh-CN" altLang="en-US" sz="2400" dirty="0"/>
              <a:t>人物吃道具时会有较明显的碰撞感</a:t>
            </a:r>
          </a:p>
          <a:p>
            <a:r>
              <a:rPr lang="en-US" altLang="zh-CN" sz="2400" dirty="0"/>
              <a:t>4.</a:t>
            </a:r>
            <a:r>
              <a:rPr lang="zh-CN" altLang="en-US" sz="2400" dirty="0"/>
              <a:t>主要的功能都能实现，但地图太小缺少游戏体验</a:t>
            </a:r>
          </a:p>
          <a:p>
            <a:r>
              <a:rPr lang="en-US" altLang="zh-CN" sz="2400" dirty="0"/>
              <a:t> </a:t>
            </a:r>
          </a:p>
          <a:p>
            <a:endParaRPr lang="en-US" altLang="zh-CN" sz="2400" dirty="0"/>
          </a:p>
          <a:p>
            <a:r>
              <a:rPr lang="zh-CN" altLang="en-US" sz="2400" dirty="0"/>
              <a:t>随后我们根据该同学提出的意见对项目进行了修改及完善，主要功能获得了用户的确认和认可。</a:t>
            </a:r>
            <a:endParaRPr lang="zh-CN" altLang="zh-CN" sz="2400" dirty="0"/>
          </a:p>
        </p:txBody>
      </p:sp>
    </p:spTree>
    <p:extLst>
      <p:ext uri="{BB962C8B-B14F-4D97-AF65-F5344CB8AC3E}">
        <p14:creationId xmlns:p14="http://schemas.microsoft.com/office/powerpoint/2010/main" val="392626938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5" y="2417455"/>
            <a:ext cx="34178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5.10  </a:t>
            </a:r>
            <a:r>
              <a:rPr lang="zh-CN" altLang="en-US" sz="2400" b="1" dirty="0">
                <a:solidFill>
                  <a:prstClr val="white"/>
                </a:solidFill>
                <a:latin typeface="微软雅黑" pitchFamily="34" charset="-122"/>
                <a:ea typeface="微软雅黑" pitchFamily="34" charset="-122"/>
              </a:rPr>
              <a:t>程序清单（部分）</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5" y="3132989"/>
            <a:ext cx="3646433" cy="310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315" y="3132990"/>
            <a:ext cx="3696278" cy="310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3039" y="3158795"/>
            <a:ext cx="3665869" cy="310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14">
            <a:extLst>
              <a:ext uri="{FF2B5EF4-FFF2-40B4-BE49-F238E27FC236}">
                <a16:creationId xmlns:a16="http://schemas.microsoft.com/office/drawing/2014/main" id="{473644C4-673E-4B43-9C34-C0C82F2CFF94}"/>
              </a:ext>
            </a:extLst>
          </p:cNvPr>
          <p:cNvSpPr/>
          <p:nvPr/>
        </p:nvSpPr>
        <p:spPr>
          <a:xfrm>
            <a:off x="46336" y="118139"/>
            <a:ext cx="23891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5.9  </a:t>
            </a:r>
            <a:r>
              <a:rPr lang="zh-CN" altLang="en-US" sz="2400" b="1" dirty="0">
                <a:solidFill>
                  <a:prstClr val="white"/>
                </a:solidFill>
                <a:latin typeface="微软雅黑" pitchFamily="34" charset="-122"/>
                <a:ea typeface="微软雅黑" pitchFamily="34" charset="-122"/>
              </a:rPr>
              <a:t>用户手册</a:t>
            </a:r>
          </a:p>
        </p:txBody>
      </p:sp>
      <p:sp>
        <p:nvSpPr>
          <p:cNvPr id="8" name="TextBox 21">
            <a:extLst>
              <a:ext uri="{FF2B5EF4-FFF2-40B4-BE49-F238E27FC236}">
                <a16:creationId xmlns:a16="http://schemas.microsoft.com/office/drawing/2014/main" id="{1E79B41B-F9D0-4561-ADB1-1004C977D3DE}"/>
              </a:ext>
            </a:extLst>
          </p:cNvPr>
          <p:cNvSpPr txBox="1">
            <a:spLocks noChangeArrowheads="1"/>
          </p:cNvSpPr>
          <p:nvPr/>
        </p:nvSpPr>
        <p:spPr bwMode="auto">
          <a:xfrm>
            <a:off x="504608" y="928765"/>
            <a:ext cx="11030900" cy="456145"/>
          </a:xfrm>
          <a:prstGeom prst="rect">
            <a:avLst/>
          </a:prstGeom>
          <a:noFill/>
          <a:ln w="9525">
            <a:noFill/>
            <a:miter lim="800000"/>
            <a:headEnd/>
            <a:tailEnd/>
          </a:ln>
        </p:spPr>
        <p:txBody>
          <a:bodyPr wrap="square" lIns="85977" tIns="42987" rIns="85977" bIns="42987">
            <a:spAutoFit/>
          </a:bodyPr>
          <a:lstStyle/>
          <a:p>
            <a:r>
              <a:rPr lang="en-US" altLang="zh-CN" sz="2400" dirty="0"/>
              <a:t>PPT</a:t>
            </a:r>
            <a:r>
              <a:rPr lang="zh-CN" altLang="en-US" sz="2400" dirty="0"/>
              <a:t>空间有限，我们单独放在另一个文档里。</a:t>
            </a:r>
          </a:p>
        </p:txBody>
      </p:sp>
    </p:spTree>
    <p:extLst>
      <p:ext uri="{BB962C8B-B14F-4D97-AF65-F5344CB8AC3E}">
        <p14:creationId xmlns:p14="http://schemas.microsoft.com/office/powerpoint/2010/main" val="161818603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90"/>
                                        </p:tgtEl>
                                        <p:attrNameLst>
                                          <p:attrName>style.visibility</p:attrName>
                                        </p:attrNameLst>
                                      </p:cBhvr>
                                      <p:to>
                                        <p:strVal val="visible"/>
                                      </p:to>
                                    </p:set>
                                    <p:animEffect transition="in" filter="fade">
                                      <p:cBhvr>
                                        <p:cTn id="14" dur="1000"/>
                                        <p:tgtEl>
                                          <p:spTgt spid="12290"/>
                                        </p:tgtEl>
                                      </p:cBhvr>
                                    </p:animEffect>
                                    <p:anim calcmode="lin" valueType="num">
                                      <p:cBhvr>
                                        <p:cTn id="15" dur="1000" fill="hold"/>
                                        <p:tgtEl>
                                          <p:spTgt spid="12290"/>
                                        </p:tgtEl>
                                        <p:attrNameLst>
                                          <p:attrName>ppt_x</p:attrName>
                                        </p:attrNameLst>
                                      </p:cBhvr>
                                      <p:tavLst>
                                        <p:tav tm="0">
                                          <p:val>
                                            <p:strVal val="#ppt_x"/>
                                          </p:val>
                                        </p:tav>
                                        <p:tav tm="100000">
                                          <p:val>
                                            <p:strVal val="#ppt_x"/>
                                          </p:val>
                                        </p:tav>
                                      </p:tavLst>
                                    </p:anim>
                                    <p:anim calcmode="lin" valueType="num">
                                      <p:cBhvr>
                                        <p:cTn id="16" dur="1000" fill="hold"/>
                                        <p:tgtEl>
                                          <p:spTgt spid="1229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291"/>
                                        </p:tgtEl>
                                        <p:attrNameLst>
                                          <p:attrName>style.visibility</p:attrName>
                                        </p:attrNameLst>
                                      </p:cBhvr>
                                      <p:to>
                                        <p:strVal val="visible"/>
                                      </p:to>
                                    </p:set>
                                    <p:animEffect transition="in" filter="fade">
                                      <p:cBhvr>
                                        <p:cTn id="19" dur="1000"/>
                                        <p:tgtEl>
                                          <p:spTgt spid="12291"/>
                                        </p:tgtEl>
                                      </p:cBhvr>
                                    </p:animEffect>
                                    <p:anim calcmode="lin" valueType="num">
                                      <p:cBhvr>
                                        <p:cTn id="20" dur="1000" fill="hold"/>
                                        <p:tgtEl>
                                          <p:spTgt spid="12291"/>
                                        </p:tgtEl>
                                        <p:attrNameLst>
                                          <p:attrName>ppt_x</p:attrName>
                                        </p:attrNameLst>
                                      </p:cBhvr>
                                      <p:tavLst>
                                        <p:tav tm="0">
                                          <p:val>
                                            <p:strVal val="#ppt_x"/>
                                          </p:val>
                                        </p:tav>
                                        <p:tav tm="100000">
                                          <p:val>
                                            <p:strVal val="#ppt_x"/>
                                          </p:val>
                                        </p:tav>
                                      </p:tavLst>
                                    </p:anim>
                                    <p:anim calcmode="lin" valueType="num">
                                      <p:cBhvr>
                                        <p:cTn id="21" dur="1000" fill="hold"/>
                                        <p:tgtEl>
                                          <p:spTgt spid="1229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292"/>
                                        </p:tgtEl>
                                        <p:attrNameLst>
                                          <p:attrName>style.visibility</p:attrName>
                                        </p:attrNameLst>
                                      </p:cBhvr>
                                      <p:to>
                                        <p:strVal val="visible"/>
                                      </p:to>
                                    </p:set>
                                    <p:animEffect transition="in" filter="fade">
                                      <p:cBhvr>
                                        <p:cTn id="24" dur="1000"/>
                                        <p:tgtEl>
                                          <p:spTgt spid="12292"/>
                                        </p:tgtEl>
                                      </p:cBhvr>
                                    </p:animEffect>
                                    <p:anim calcmode="lin" valueType="num">
                                      <p:cBhvr>
                                        <p:cTn id="25" dur="1000" fill="hold"/>
                                        <p:tgtEl>
                                          <p:spTgt spid="12292"/>
                                        </p:tgtEl>
                                        <p:attrNameLst>
                                          <p:attrName>ppt_x</p:attrName>
                                        </p:attrNameLst>
                                      </p:cBhvr>
                                      <p:tavLst>
                                        <p:tav tm="0">
                                          <p:val>
                                            <p:strVal val="#ppt_x"/>
                                          </p:val>
                                        </p:tav>
                                        <p:tav tm="100000">
                                          <p:val>
                                            <p:strVal val="#ppt_x"/>
                                          </p:val>
                                        </p:tav>
                                      </p:tavLst>
                                    </p:anim>
                                    <p:anim calcmode="lin" valueType="num">
                                      <p:cBhvr>
                                        <p:cTn id="26" dur="1000" fill="hold"/>
                                        <p:tgtEl>
                                          <p:spTgt spid="1229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项目总结部分</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102573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5" y="118139"/>
            <a:ext cx="742712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全部项目文档和成果的配置系统管理及更新</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28" y="798876"/>
            <a:ext cx="1099981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 14">
            <a:extLst>
              <a:ext uri="{FF2B5EF4-FFF2-40B4-BE49-F238E27FC236}">
                <a16:creationId xmlns:a16="http://schemas.microsoft.com/office/drawing/2014/main" id="{118AAFE5-F10F-42F0-A116-D48280FC0F3B}"/>
              </a:ext>
            </a:extLst>
          </p:cNvPr>
          <p:cNvSpPr/>
          <p:nvPr/>
        </p:nvSpPr>
        <p:spPr>
          <a:xfrm>
            <a:off x="46335" y="5050284"/>
            <a:ext cx="232758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6.2  </a:t>
            </a:r>
            <a:r>
              <a:rPr lang="zh-CN" altLang="en-US" sz="2400" b="1" dirty="0">
                <a:solidFill>
                  <a:prstClr val="white"/>
                </a:solidFill>
                <a:latin typeface="微软雅黑" pitchFamily="34" charset="-122"/>
                <a:ea typeface="微软雅黑" pitchFamily="34" charset="-122"/>
              </a:rPr>
              <a:t>项目总结 </a:t>
            </a:r>
          </a:p>
        </p:txBody>
      </p:sp>
      <p:sp>
        <p:nvSpPr>
          <p:cNvPr id="6" name="TextBox 1">
            <a:extLst>
              <a:ext uri="{FF2B5EF4-FFF2-40B4-BE49-F238E27FC236}">
                <a16:creationId xmlns:a16="http://schemas.microsoft.com/office/drawing/2014/main" id="{A16B9494-5286-4931-B1E9-164B3E576AF0}"/>
              </a:ext>
            </a:extLst>
          </p:cNvPr>
          <p:cNvSpPr txBox="1"/>
          <p:nvPr/>
        </p:nvSpPr>
        <p:spPr>
          <a:xfrm>
            <a:off x="685528" y="5861788"/>
            <a:ext cx="9879628" cy="369332"/>
          </a:xfrm>
          <a:prstGeom prst="rect">
            <a:avLst/>
          </a:prstGeom>
          <a:noFill/>
        </p:spPr>
        <p:txBody>
          <a:bodyPr wrap="none" rtlCol="0">
            <a:spAutoFit/>
          </a:bodyPr>
          <a:lstStyle/>
          <a:p>
            <a:r>
              <a:rPr lang="zh-CN" altLang="en-US" dirty="0"/>
              <a:t>项目成果可以运行，但用户的需求未完</a:t>
            </a:r>
            <a:r>
              <a:rPr lang="zh-CN" altLang="en-US"/>
              <a:t>全实现，由于网站还在审核期，暂时无法在网页上打开。</a:t>
            </a:r>
            <a:endParaRPr lang="zh-CN" altLang="en-US" dirty="0"/>
          </a:p>
        </p:txBody>
      </p:sp>
    </p:spTree>
    <p:extLst>
      <p:ext uri="{BB962C8B-B14F-4D97-AF65-F5344CB8AC3E}">
        <p14:creationId xmlns:p14="http://schemas.microsoft.com/office/powerpoint/2010/main" val="885989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fade">
                                      <p:cBhvr>
                                        <p:cTn id="14" dur="1000"/>
                                        <p:tgtEl>
                                          <p:spTgt spid="13314"/>
                                        </p:tgtEl>
                                      </p:cBhvr>
                                    </p:animEffect>
                                    <p:anim calcmode="lin" valueType="num">
                                      <p:cBhvr>
                                        <p:cTn id="15" dur="1000" fill="hold"/>
                                        <p:tgtEl>
                                          <p:spTgt spid="13314"/>
                                        </p:tgtEl>
                                        <p:attrNameLst>
                                          <p:attrName>ppt_x</p:attrName>
                                        </p:attrNameLst>
                                      </p:cBhvr>
                                      <p:tavLst>
                                        <p:tav tm="0">
                                          <p:val>
                                            <p:strVal val="#ppt_x"/>
                                          </p:val>
                                        </p:tav>
                                        <p:tav tm="100000">
                                          <p:val>
                                            <p:strVal val="#ppt_x"/>
                                          </p:val>
                                        </p:tav>
                                      </p:tavLst>
                                    </p:anim>
                                    <p:anim calcmode="lin" valueType="num">
                                      <p:cBhvr>
                                        <p:cTn id="16"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修改    评分：</a:t>
            </a:r>
            <a:r>
              <a:rPr lang="en-US" altLang="zh-CN" sz="3200" dirty="0"/>
              <a:t>80</a:t>
            </a:r>
            <a:r>
              <a:rPr lang="zh-CN" altLang="en-US" sz="3200" dirty="0"/>
              <a:t>（</a:t>
            </a:r>
            <a:r>
              <a:rPr lang="en-US" altLang="zh-CN" sz="3200" dirty="0"/>
              <a:t>100</a:t>
            </a:r>
            <a:r>
              <a:rPr lang="zh-CN" altLang="en-US" sz="3200" dirty="0"/>
              <a:t>）</a:t>
            </a:r>
          </a:p>
          <a:p>
            <a:pPr lvl="0"/>
            <a:r>
              <a:rPr lang="zh-CN" altLang="en-US" sz="3200" dirty="0"/>
              <a:t>沈路通：</a:t>
            </a:r>
            <a:r>
              <a:rPr lang="en-US" altLang="zh-CN" sz="3200" dirty="0"/>
              <a:t>PPT</a:t>
            </a:r>
            <a:r>
              <a:rPr lang="zh-CN" altLang="en-US" sz="3200" dirty="0"/>
              <a:t>修改  评分：</a:t>
            </a:r>
            <a:r>
              <a:rPr lang="en-US" altLang="zh-CN" sz="3200"/>
              <a:t>84</a:t>
            </a:r>
            <a:r>
              <a:rPr lang="zh-CN" altLang="en-US" sz="320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    评分：</a:t>
            </a:r>
            <a:r>
              <a:rPr lang="en-US" altLang="zh-CN" sz="3200" dirty="0"/>
              <a:t>88</a:t>
            </a:r>
            <a:r>
              <a:rPr lang="zh-CN" altLang="en-US" sz="3200" dirty="0"/>
              <a:t>（</a:t>
            </a:r>
            <a:r>
              <a:rPr lang="en-US" altLang="zh-CN" sz="3200" dirty="0"/>
              <a:t>100</a:t>
            </a:r>
            <a:r>
              <a:rPr lang="zh-CN" altLang="en-US" sz="3200" dirty="0"/>
              <a:t>）</a:t>
            </a:r>
            <a:endParaRPr lang="zh-CN" altLang="zh-CN" sz="3200" dirty="0"/>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
        <p:nvSpPr>
          <p:cNvPr id="7" name="圆角矩形 14">
            <a:extLst>
              <a:ext uri="{FF2B5EF4-FFF2-40B4-BE49-F238E27FC236}">
                <a16:creationId xmlns:a16="http://schemas.microsoft.com/office/drawing/2014/main" id="{4511A342-4830-4CB0-B57C-2779305B2233}"/>
              </a:ext>
            </a:extLst>
          </p:cNvPr>
          <p:cNvSpPr/>
          <p:nvPr/>
        </p:nvSpPr>
        <p:spPr>
          <a:xfrm>
            <a:off x="46335" y="118138"/>
            <a:ext cx="299580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6.3  </a:t>
            </a:r>
            <a:r>
              <a:rPr lang="zh-CN" altLang="en-US" sz="2400" b="1" dirty="0">
                <a:solidFill>
                  <a:prstClr val="white"/>
                </a:solidFill>
                <a:latin typeface="微软雅黑" pitchFamily="34" charset="-122"/>
                <a:ea typeface="微软雅黑" pitchFamily="34" charset="-122"/>
              </a:rPr>
              <a:t>项目成员评价</a:t>
            </a:r>
          </a:p>
        </p:txBody>
      </p:sp>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3982" y="-2747"/>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74" name="TextBox 1">
            <a:extLst>
              <a:ext uri="{FF2B5EF4-FFF2-40B4-BE49-F238E27FC236}">
                <a16:creationId xmlns:a16="http://schemas.microsoft.com/office/drawing/2014/main" id="{89764483-1EA1-4A0C-872D-1F891D5FBE1E}"/>
              </a:ext>
            </a:extLst>
          </p:cNvPr>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41931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项目计划的提交与更新</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2955" y="844548"/>
            <a:ext cx="8550275" cy="5663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5" y="118139"/>
            <a:ext cx="3711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项目计划成员任务</a:t>
            </a:r>
          </a:p>
        </p:txBody>
      </p:sp>
      <p:graphicFrame>
        <p:nvGraphicFramePr>
          <p:cNvPr id="3" name="表格 2"/>
          <p:cNvGraphicFramePr>
            <a:graphicFrameLocks noGrp="1"/>
          </p:cNvGraphicFramePr>
          <p:nvPr>
            <p:extLst>
              <p:ext uri="{D42A27DB-BD31-4B8C-83A1-F6EECF244321}">
                <p14:modId xmlns:p14="http://schemas.microsoft.com/office/powerpoint/2010/main" val="1951194469"/>
              </p:ext>
            </p:extLst>
          </p:nvPr>
        </p:nvGraphicFramePr>
        <p:xfrm>
          <a:off x="273133" y="1256819"/>
          <a:ext cx="5336359" cy="2532667"/>
        </p:xfrm>
        <a:graphic>
          <a:graphicData uri="http://schemas.openxmlformats.org/drawingml/2006/table">
            <a:tbl>
              <a:tblPr firstRow="1" firstCol="1" bandRow="1"/>
              <a:tblGrid>
                <a:gridCol w="1778369">
                  <a:extLst>
                    <a:ext uri="{9D8B030D-6E8A-4147-A177-3AD203B41FA5}">
                      <a16:colId xmlns:a16="http://schemas.microsoft.com/office/drawing/2014/main" val="20000"/>
                    </a:ext>
                  </a:extLst>
                </a:gridCol>
                <a:gridCol w="1778995">
                  <a:extLst>
                    <a:ext uri="{9D8B030D-6E8A-4147-A177-3AD203B41FA5}">
                      <a16:colId xmlns:a16="http://schemas.microsoft.com/office/drawing/2014/main" val="20001"/>
                    </a:ext>
                  </a:extLst>
                </a:gridCol>
                <a:gridCol w="1778995">
                  <a:extLst>
                    <a:ext uri="{9D8B030D-6E8A-4147-A177-3AD203B41FA5}">
                      <a16:colId xmlns:a16="http://schemas.microsoft.com/office/drawing/2014/main" val="20002"/>
                    </a:ext>
                  </a:extLst>
                </a:gridCol>
              </a:tblGrid>
              <a:tr h="230243">
                <a:tc>
                  <a:txBody>
                    <a:bodyPr/>
                    <a:lstStyle/>
                    <a:p>
                      <a:pPr algn="just">
                        <a:spcAft>
                          <a:spcPts val="0"/>
                        </a:spcAft>
                      </a:pPr>
                      <a:r>
                        <a:rPr lang="zh-CN" sz="1200" kern="100" dirty="0">
                          <a:effectLst/>
                          <a:latin typeface="等线"/>
                          <a:ea typeface="宋体"/>
                          <a:cs typeface="Times New Roman"/>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等线"/>
                          <a:ea typeface="宋体"/>
                          <a:cs typeface="Times New Roman"/>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等线"/>
                          <a:ea typeface="宋体"/>
                          <a:cs typeface="Times New Roman"/>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0970">
                <a:tc>
                  <a:txBody>
                    <a:bodyPr/>
                    <a:lstStyle/>
                    <a:p>
                      <a:pPr algn="just">
                        <a:spcAft>
                          <a:spcPts val="0"/>
                        </a:spcAft>
                      </a:pPr>
                      <a:r>
                        <a:rPr lang="zh-CN" sz="1200" kern="100" dirty="0">
                          <a:effectLst/>
                          <a:latin typeface="等线"/>
                          <a:ea typeface="宋体"/>
                          <a:cs typeface="Times New Roman"/>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等线"/>
                          <a:ea typeface="宋体"/>
                          <a:cs typeface="Times New Roman"/>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等线"/>
                          <a:ea typeface="宋体"/>
                          <a:cs typeface="Times New Roman"/>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0727">
                <a:tc>
                  <a:txBody>
                    <a:bodyPr/>
                    <a:lstStyle/>
                    <a:p>
                      <a:pPr algn="just">
                        <a:spcAft>
                          <a:spcPts val="0"/>
                        </a:spcAft>
                      </a:pPr>
                      <a:r>
                        <a:rPr lang="zh-CN" sz="1200" kern="100">
                          <a:effectLst/>
                          <a:latin typeface="等线"/>
                          <a:ea typeface="宋体"/>
                          <a:cs typeface="Times New Roman"/>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等线"/>
                          <a:ea typeface="宋体"/>
                          <a:cs typeface="Times New Roman"/>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等线"/>
                          <a:ea typeface="宋体"/>
                          <a:cs typeface="Times New Roman"/>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0727">
                <a:tc>
                  <a:txBody>
                    <a:bodyPr/>
                    <a:lstStyle/>
                    <a:p>
                      <a:pPr algn="just">
                        <a:spcAft>
                          <a:spcPts val="0"/>
                        </a:spcAft>
                      </a:pPr>
                      <a:r>
                        <a:rPr lang="zh-CN" sz="1200" kern="100">
                          <a:effectLst/>
                          <a:latin typeface="等线"/>
                          <a:ea typeface="宋体"/>
                          <a:cs typeface="Times New Roman"/>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等线"/>
                          <a:ea typeface="宋体"/>
                          <a:cs typeface="Times New Roman"/>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等线"/>
                          <a:ea typeface="宋体"/>
                          <a:cs typeface="Times New Roman"/>
                        </a:rPr>
                        <a:t>负责一起开发程序和动画，最后进行测试并调试</a:t>
                      </a:r>
                      <a:r>
                        <a:rPr lang="en-US" sz="1200" kern="100" dirty="0">
                          <a:effectLst/>
                          <a:latin typeface="等线"/>
                          <a:ea typeface="宋体"/>
                          <a:cs typeface="Times New Roman"/>
                        </a:rPr>
                        <a:t>bug</a:t>
                      </a:r>
                      <a:r>
                        <a:rPr lang="zh-CN" sz="1200" kern="100" dirty="0">
                          <a:effectLst/>
                          <a:latin typeface="等线"/>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44509799"/>
              </p:ext>
            </p:extLst>
          </p:nvPr>
        </p:nvGraphicFramePr>
        <p:xfrm>
          <a:off x="5779477" y="1230541"/>
          <a:ext cx="5715000" cy="2667000"/>
        </p:xfrm>
        <a:graphic>
          <a:graphicData uri="http://schemas.openxmlformats.org/presentationml/2006/ole">
            <mc:AlternateContent xmlns:mc="http://schemas.openxmlformats.org/markup-compatibility/2006">
              <mc:Choice xmlns:v="urn:schemas-microsoft-com:vml" Requires="v">
                <p:oleObj spid="_x0000_s2063" r:id="rId5" imgW="8725077" imgH="4084257" progId="Visio.Drawing.15">
                  <p:embed/>
                </p:oleObj>
              </mc:Choice>
              <mc:Fallback>
                <p:oleObj r:id="rId5" imgW="8725077" imgH="4084257"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9477" y="1230541"/>
                        <a:ext cx="5715000" cy="2667000"/>
                      </a:xfrm>
                      <a:prstGeom prst="rect">
                        <a:avLst/>
                      </a:prstGeom>
                      <a:noFill/>
                    </p:spPr>
                  </p:pic>
                </p:oleObj>
              </mc:Fallback>
            </mc:AlternateContent>
          </a:graphicData>
        </a:graphic>
      </p:graphicFrame>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98" name="圆角矩形 14"/>
          <p:cNvSpPr/>
          <p:nvPr/>
        </p:nvSpPr>
        <p:spPr>
          <a:xfrm>
            <a:off x="46335" y="118139"/>
            <a:ext cx="257377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项目甘特图</a:t>
            </a: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8" y="835270"/>
            <a:ext cx="3024554" cy="5489214"/>
          </a:xfrm>
          <a:prstGeom prst="rect">
            <a:avLst/>
          </a:prstGeom>
          <a:noFill/>
          <a:extLst>
            <a:ext uri="{909E8E84-426E-40DD-AFC4-6F175D3DCCD1}">
              <a14:hiddenFill xmlns:a14="http://schemas.microsoft.com/office/drawing/2010/main">
                <a:solidFill>
                  <a:srgbClr val="FFFFFF"/>
                </a:solidFill>
              </a14:hiddenFill>
            </a:ext>
          </a:extLst>
        </p:spPr>
      </p:pic>
      <p:pic>
        <p:nvPicPr>
          <p:cNvPr id="3075" name="图片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1948" y="757204"/>
            <a:ext cx="4396153" cy="55672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图片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8101" y="228600"/>
            <a:ext cx="4785907" cy="4221163"/>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8101" y="4449763"/>
            <a:ext cx="4785907" cy="23161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0039" tIns="165048" rIns="91440" bIns="16504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 name="Rectangle 6"/>
          <p:cNvSpPr>
            <a:spLocks noChangeArrowheads="1"/>
          </p:cNvSpPr>
          <p:nvPr/>
        </p:nvSpPr>
        <p:spPr bwMode="auto">
          <a:xfrm>
            <a:off x="0" y="6561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7"/>
          <p:cNvSpPr>
            <a:spLocks noChangeArrowheads="1"/>
          </p:cNvSpPr>
          <p:nvPr/>
        </p:nvSpPr>
        <p:spPr bwMode="auto">
          <a:xfrm>
            <a:off x="0" y="1243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 name="Rectangle 8"/>
          <p:cNvSpPr>
            <a:spLocks noChangeArrowheads="1"/>
          </p:cNvSpPr>
          <p:nvPr/>
        </p:nvSpPr>
        <p:spPr bwMode="auto">
          <a:xfrm>
            <a:off x="0" y="16657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9" name="Rectangle 9"/>
          <p:cNvSpPr>
            <a:spLocks noChangeArrowheads="1"/>
          </p:cNvSpPr>
          <p:nvPr/>
        </p:nvSpPr>
        <p:spPr bwMode="auto">
          <a:xfrm>
            <a:off x="0" y="18973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6847355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visible"/>
                                      </p:to>
                                    </p:set>
                                    <p:animEffect transition="in" filter="fade">
                                      <p:cBhvr>
                                        <p:cTn id="14" dur="1000"/>
                                        <p:tgtEl>
                                          <p:spTgt spid="3076"/>
                                        </p:tgtEl>
                                      </p:cBhvr>
                                    </p:animEffect>
                                    <p:anim calcmode="lin" valueType="num">
                                      <p:cBhvr>
                                        <p:cTn id="15" dur="1000" fill="hold"/>
                                        <p:tgtEl>
                                          <p:spTgt spid="3076"/>
                                        </p:tgtEl>
                                        <p:attrNameLst>
                                          <p:attrName>ppt_x</p:attrName>
                                        </p:attrNameLst>
                                      </p:cBhvr>
                                      <p:tavLst>
                                        <p:tav tm="0">
                                          <p:val>
                                            <p:strVal val="#ppt_x"/>
                                          </p:val>
                                        </p:tav>
                                        <p:tav tm="100000">
                                          <p:val>
                                            <p:strVal val="#ppt_x"/>
                                          </p:val>
                                        </p:tav>
                                      </p:tavLst>
                                    </p:anim>
                                    <p:anim calcmode="lin" valueType="num">
                                      <p:cBhvr>
                                        <p:cTn id="16" dur="1000" fill="hold"/>
                                        <p:tgtEl>
                                          <p:spTgt spid="307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fade">
                                      <p:cBhvr>
                                        <p:cTn id="19" dur="1000"/>
                                        <p:tgtEl>
                                          <p:spTgt spid="3075"/>
                                        </p:tgtEl>
                                      </p:cBhvr>
                                    </p:animEffect>
                                    <p:anim calcmode="lin" valueType="num">
                                      <p:cBhvr>
                                        <p:cTn id="20" dur="1000" fill="hold"/>
                                        <p:tgtEl>
                                          <p:spTgt spid="3075"/>
                                        </p:tgtEl>
                                        <p:attrNameLst>
                                          <p:attrName>ppt_x</p:attrName>
                                        </p:attrNameLst>
                                      </p:cBhvr>
                                      <p:tavLst>
                                        <p:tav tm="0">
                                          <p:val>
                                            <p:strVal val="#ppt_x"/>
                                          </p:val>
                                        </p:tav>
                                        <p:tav tm="100000">
                                          <p:val>
                                            <p:strVal val="#ppt_x"/>
                                          </p:val>
                                        </p:tav>
                                      </p:tavLst>
                                    </p:anim>
                                    <p:anim calcmode="lin" valueType="num">
                                      <p:cBhvr>
                                        <p:cTn id="21" dur="1000" fill="hold"/>
                                        <p:tgtEl>
                                          <p:spTgt spid="307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fade">
                                      <p:cBhvr>
                                        <p:cTn id="24" dur="1000"/>
                                        <p:tgtEl>
                                          <p:spTgt spid="3074"/>
                                        </p:tgtEl>
                                      </p:cBhvr>
                                    </p:animEffect>
                                    <p:anim calcmode="lin" valueType="num">
                                      <p:cBhvr>
                                        <p:cTn id="25" dur="1000" fill="hold"/>
                                        <p:tgtEl>
                                          <p:spTgt spid="3074"/>
                                        </p:tgtEl>
                                        <p:attrNameLst>
                                          <p:attrName>ppt_x</p:attrName>
                                        </p:attrNameLst>
                                      </p:cBhvr>
                                      <p:tavLst>
                                        <p:tav tm="0">
                                          <p:val>
                                            <p:strVal val="#ppt_x"/>
                                          </p:val>
                                        </p:tav>
                                        <p:tav tm="100000">
                                          <p:val>
                                            <p:strVal val="#ppt_x"/>
                                          </p:val>
                                        </p:tav>
                                      </p:tavLst>
                                    </p:anim>
                                    <p:anim calcmode="lin" valueType="num">
                                      <p:cBhvr>
                                        <p:cTn id="26" dur="1000" fill="hold"/>
                                        <p:tgtEl>
                                          <p:spTgt spid="307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3"/>
                                        </p:tgtEl>
                                        <p:attrNameLst>
                                          <p:attrName>style.visibility</p:attrName>
                                        </p:attrNameLst>
                                      </p:cBhvr>
                                      <p:to>
                                        <p:strVal val="visible"/>
                                      </p:to>
                                    </p:set>
                                    <p:animEffect transition="in" filter="fade">
                                      <p:cBhvr>
                                        <p:cTn id="29" dur="1000"/>
                                        <p:tgtEl>
                                          <p:spTgt spid="3073"/>
                                        </p:tgtEl>
                                      </p:cBhvr>
                                    </p:animEffect>
                                    <p:anim calcmode="lin" valueType="num">
                                      <p:cBhvr>
                                        <p:cTn id="30" dur="1000" fill="hold"/>
                                        <p:tgtEl>
                                          <p:spTgt spid="3073"/>
                                        </p:tgtEl>
                                        <p:attrNameLst>
                                          <p:attrName>ppt_x</p:attrName>
                                        </p:attrNameLst>
                                      </p:cBhvr>
                                      <p:tavLst>
                                        <p:tav tm="0">
                                          <p:val>
                                            <p:strVal val="#ppt_x"/>
                                          </p:val>
                                        </p:tav>
                                        <p:tav tm="100000">
                                          <p:val>
                                            <p:strVal val="#ppt_x"/>
                                          </p:val>
                                        </p:tav>
                                      </p:tavLst>
                                    </p:anim>
                                    <p:anim calcmode="lin" valueType="num">
                                      <p:cBhvr>
                                        <p:cTn id="31" dur="1000" fill="hold"/>
                                        <p:tgtEl>
                                          <p:spTgt spid="30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387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项目可行性分析部分</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411741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6" y="118139"/>
            <a:ext cx="503561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项目可行性分析的提交与更新</a:t>
            </a: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738" y="1067476"/>
            <a:ext cx="10383350" cy="5119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3367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fade">
                                      <p:cBhvr>
                                        <p:cTn id="14" dur="1000"/>
                                        <p:tgtEl>
                                          <p:spTgt spid="10243"/>
                                        </p:tgtEl>
                                      </p:cBhvr>
                                    </p:animEffect>
                                    <p:anim calcmode="lin" valueType="num">
                                      <p:cBhvr>
                                        <p:cTn id="15" dur="1000" fill="hold"/>
                                        <p:tgtEl>
                                          <p:spTgt spid="10243"/>
                                        </p:tgtEl>
                                        <p:attrNameLst>
                                          <p:attrName>ppt_x</p:attrName>
                                        </p:attrNameLst>
                                      </p:cBhvr>
                                      <p:tavLst>
                                        <p:tav tm="0">
                                          <p:val>
                                            <p:strVal val="#ppt_x"/>
                                          </p:val>
                                        </p:tav>
                                        <p:tav tm="100000">
                                          <p:val>
                                            <p:strVal val="#ppt_x"/>
                                          </p:val>
                                        </p:tav>
                                      </p:tavLst>
                                    </p:anim>
                                    <p:anim calcmode="lin" valueType="num">
                                      <p:cBhvr>
                                        <p:cTn id="16"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0" name="圆角矩形 14"/>
          <p:cNvSpPr/>
          <p:nvPr/>
        </p:nvSpPr>
        <p:spPr>
          <a:xfrm>
            <a:off x="46335" y="118139"/>
            <a:ext cx="580934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项目可行性分析中的关键技术实施</a:t>
            </a:r>
          </a:p>
        </p:txBody>
      </p:sp>
      <p:sp>
        <p:nvSpPr>
          <p:cNvPr id="2" name="TextBox 1"/>
          <p:cNvSpPr txBox="1"/>
          <p:nvPr/>
        </p:nvSpPr>
        <p:spPr>
          <a:xfrm>
            <a:off x="263769" y="1239660"/>
            <a:ext cx="10972799" cy="830997"/>
          </a:xfrm>
          <a:prstGeom prst="rect">
            <a:avLst/>
          </a:prstGeom>
          <a:noFill/>
        </p:spPr>
        <p:txBody>
          <a:bodyPr wrap="square" rtlCol="0">
            <a:spAutoFit/>
          </a:bodyPr>
          <a:lstStyle/>
          <a:p>
            <a:r>
              <a:rPr lang="zh-CN" altLang="en-US" sz="2400" b="1" dirty="0"/>
              <a:t>目标</a:t>
            </a:r>
            <a:r>
              <a:rPr lang="zh-CN" altLang="en-US" sz="2400" dirty="0"/>
              <a:t>：</a:t>
            </a:r>
            <a:r>
              <a:rPr lang="zh-CN" altLang="zh-CN" sz="2400" dirty="0"/>
              <a:t>在网站上能够正常运行并且能够实现要求的功能，能在</a:t>
            </a:r>
            <a:r>
              <a:rPr lang="en-US" altLang="zh-CN" sz="2400" dirty="0"/>
              <a:t>1-3</a:t>
            </a:r>
            <a:r>
              <a:rPr lang="zh-CN" altLang="zh-CN" sz="2400" dirty="0"/>
              <a:t>分钟内完成闯关，在碎片化的时间内起到最大的娱乐效果。</a:t>
            </a:r>
          </a:p>
        </p:txBody>
      </p:sp>
      <p:sp>
        <p:nvSpPr>
          <p:cNvPr id="3" name="TextBox 2"/>
          <p:cNvSpPr txBox="1"/>
          <p:nvPr/>
        </p:nvSpPr>
        <p:spPr>
          <a:xfrm>
            <a:off x="263769" y="2400300"/>
            <a:ext cx="10972799" cy="1477328"/>
          </a:xfrm>
          <a:prstGeom prst="rect">
            <a:avLst/>
          </a:prstGeom>
          <a:noFill/>
        </p:spPr>
        <p:txBody>
          <a:bodyPr wrap="square" rtlCol="0">
            <a:spAutoFit/>
          </a:bodyPr>
          <a:lstStyle/>
          <a:p>
            <a:r>
              <a:rPr lang="zh-CN" altLang="en-US" sz="2400" b="1" dirty="0"/>
              <a:t>技术可行性</a:t>
            </a:r>
            <a:r>
              <a:rPr lang="zh-CN" altLang="en-US" sz="2400" dirty="0"/>
              <a:t>：</a:t>
            </a:r>
            <a:r>
              <a:rPr lang="zh-CN" altLang="zh-CN" sz="2400" dirty="0"/>
              <a:t>技术方面通过学习，小组成员能够掌握网页游戏开发所需的知识储备和游戏的开发，借助</a:t>
            </a:r>
            <a:r>
              <a:rPr lang="en-US" altLang="zh-CN" sz="2400" dirty="0" err="1"/>
              <a:t>cocos</a:t>
            </a:r>
            <a:r>
              <a:rPr lang="zh-CN" altLang="zh-CN" sz="2400" dirty="0"/>
              <a:t>平台可以开发出相对合适的游戏界面并扩展游戏内容，通过云服务器管理账号信息实现的云储存。</a:t>
            </a:r>
          </a:p>
          <a:p>
            <a:endParaRPr lang="zh-CN" altLang="en-US" dirty="0"/>
          </a:p>
        </p:txBody>
      </p:sp>
    </p:spTree>
    <p:extLst>
      <p:ext uri="{BB962C8B-B14F-4D97-AF65-F5344CB8AC3E}">
        <p14:creationId xmlns:p14="http://schemas.microsoft.com/office/powerpoint/2010/main" val="124372709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1642</Words>
  <Application>Microsoft Office PowerPoint</Application>
  <PresentationFormat>宽屏</PresentationFormat>
  <Paragraphs>327</Paragraphs>
  <Slides>36</Slides>
  <Notes>30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3" baseType="lpstr">
      <vt:lpstr>等线</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50</cp:revision>
  <dcterms:created xsi:type="dcterms:W3CDTF">2017-08-30T16:25:13Z</dcterms:created>
  <dcterms:modified xsi:type="dcterms:W3CDTF">2019-06-16T13:18:07Z</dcterms:modified>
</cp:coreProperties>
</file>