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5" r:id="rId2"/>
    <p:sldId id="259" r:id="rId3"/>
    <p:sldId id="260" r:id="rId4"/>
    <p:sldId id="317" r:id="rId5"/>
    <p:sldId id="262" r:id="rId6"/>
    <p:sldId id="313" r:id="rId7"/>
    <p:sldId id="266" r:id="rId8"/>
    <p:sldId id="300" r:id="rId9"/>
    <p:sldId id="301" r:id="rId10"/>
    <p:sldId id="302" r:id="rId11"/>
    <p:sldId id="275" r:id="rId12"/>
    <p:sldId id="304" r:id="rId13"/>
    <p:sldId id="305" r:id="rId14"/>
    <p:sldId id="306" r:id="rId15"/>
    <p:sldId id="318" r:id="rId16"/>
    <p:sldId id="296" r:id="rId17"/>
    <p:sldId id="307" r:id="rId18"/>
    <p:sldId id="315" r:id="rId19"/>
    <p:sldId id="316" r:id="rId20"/>
    <p:sldId id="308" r:id="rId21"/>
    <p:sldId id="284" r:id="rId22"/>
    <p:sldId id="311" r:id="rId23"/>
    <p:sldId id="310" r:id="rId24"/>
    <p:sldId id="309" r:id="rId25"/>
    <p:sldId id="319" r:id="rId26"/>
    <p:sldId id="320" r:id="rId27"/>
    <p:sldId id="312" r:id="rId28"/>
    <p:sldId id="29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64" d="100"/>
          <a:sy n="64" d="100"/>
        </p:scale>
        <p:origin x="-86"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wenku.baidu.com/view/56077f31f111f18583d05ac1.html?tdsourcetag=s_pcqq_aiomsg&amp;qq-pf-to=pcqq.group"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686304" y="3759126"/>
            <a:ext cx="11400722"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软件项目可行性研究报告</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439517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进行可行性研究的方法</a:t>
            </a:r>
          </a:p>
        </p:txBody>
      </p:sp>
      <p:sp>
        <p:nvSpPr>
          <p:cNvPr id="7" name="TextBox 6"/>
          <p:cNvSpPr txBox="1"/>
          <p:nvPr/>
        </p:nvSpPr>
        <p:spPr>
          <a:xfrm>
            <a:off x="608339" y="1211036"/>
            <a:ext cx="10774901" cy="954107"/>
          </a:xfrm>
          <a:prstGeom prst="rect">
            <a:avLst/>
          </a:prstGeom>
          <a:noFill/>
        </p:spPr>
        <p:txBody>
          <a:bodyPr wrap="square">
            <a:spAutoFit/>
          </a:bodyPr>
          <a:lstStyle/>
          <a:p>
            <a:r>
              <a:rPr lang="zh-CN" altLang="zh-CN" sz="2800" dirty="0"/>
              <a:t>设计一些问题通过网络进行问卷调查，同时也对市面上同类的产品进行调查和分析。</a:t>
            </a:r>
          </a:p>
        </p:txBody>
      </p:sp>
      <p:sp>
        <p:nvSpPr>
          <p:cNvPr id="10" name="圆角矩形 14"/>
          <p:cNvSpPr/>
          <p:nvPr/>
        </p:nvSpPr>
        <p:spPr>
          <a:xfrm>
            <a:off x="608339" y="2705864"/>
            <a:ext cx="253930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评价尺度</a:t>
            </a:r>
          </a:p>
        </p:txBody>
      </p:sp>
      <p:sp>
        <p:nvSpPr>
          <p:cNvPr id="11" name="TextBox 10"/>
          <p:cNvSpPr txBox="1"/>
          <p:nvPr/>
        </p:nvSpPr>
        <p:spPr>
          <a:xfrm>
            <a:off x="608338" y="3790113"/>
            <a:ext cx="10774901" cy="1815882"/>
          </a:xfrm>
          <a:prstGeom prst="rect">
            <a:avLst/>
          </a:prstGeom>
          <a:noFill/>
        </p:spPr>
        <p:txBody>
          <a:bodyPr wrap="square">
            <a:spAutoFit/>
          </a:bodyPr>
          <a:lstStyle/>
          <a:p>
            <a:r>
              <a:rPr lang="en-US" altLang="zh-CN" sz="2800" dirty="0">
                <a:latin typeface="+mn-ea"/>
              </a:rPr>
              <a:t>1.</a:t>
            </a:r>
            <a:r>
              <a:rPr lang="zh-CN" altLang="zh-CN" sz="2800" dirty="0"/>
              <a:t>最终消耗的经费总量</a:t>
            </a:r>
          </a:p>
          <a:p>
            <a:r>
              <a:rPr lang="en-US" altLang="zh-CN" sz="2800" dirty="0">
                <a:latin typeface="+mn-ea"/>
              </a:rPr>
              <a:t>2</a:t>
            </a:r>
            <a:r>
              <a:rPr lang="en-US" altLang="zh-CN" sz="2800" dirty="0"/>
              <a:t>.</a:t>
            </a:r>
            <a:r>
              <a:rPr lang="zh-CN" altLang="zh-CN" sz="2800" dirty="0"/>
              <a:t>用户满意度</a:t>
            </a:r>
          </a:p>
          <a:p>
            <a:r>
              <a:rPr lang="en-US" altLang="zh-CN" sz="2800" dirty="0">
                <a:latin typeface="+mn-ea"/>
              </a:rPr>
              <a:t>3.</a:t>
            </a:r>
            <a:r>
              <a:rPr lang="zh-CN" altLang="zh-CN" sz="2800" dirty="0"/>
              <a:t>完成的时间</a:t>
            </a:r>
          </a:p>
          <a:p>
            <a:r>
              <a:rPr lang="en-US" altLang="zh-CN" sz="2800" dirty="0">
                <a:latin typeface="+mn-ea"/>
              </a:rPr>
              <a:t>4.</a:t>
            </a:r>
            <a:r>
              <a:rPr lang="zh-CN" altLang="zh-CN" sz="2800" dirty="0"/>
              <a:t>内容的丰富程度</a:t>
            </a:r>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对现有系统的分析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xmlns="" id="{88EC1D1A-4DD7-4393-90DC-44035CC0D396}"/>
              </a:ext>
            </a:extLst>
          </p:cNvPr>
          <p:cNvPicPr/>
          <p:nvPr/>
        </p:nvPicPr>
        <p:blipFill>
          <a:blip r:embed="rId4"/>
          <a:stretch>
            <a:fillRect/>
          </a:stretch>
        </p:blipFill>
        <p:spPr>
          <a:xfrm>
            <a:off x="998220" y="772624"/>
            <a:ext cx="5097780" cy="5608320"/>
          </a:xfrm>
          <a:prstGeom prst="rect">
            <a:avLst/>
          </a:prstGeom>
        </p:spPr>
      </p:pic>
      <p:pic>
        <p:nvPicPr>
          <p:cNvPr id="11" name="图片 10">
            <a:extLst>
              <a:ext uri="{FF2B5EF4-FFF2-40B4-BE49-F238E27FC236}">
                <a16:creationId xmlns:a16="http://schemas.microsoft.com/office/drawing/2014/main" xmlns="" id="{DCA81660-F296-4A67-BB2F-F45A64951C7D}"/>
              </a:ext>
            </a:extLst>
          </p:cNvPr>
          <p:cNvPicPr/>
          <p:nvPr/>
        </p:nvPicPr>
        <p:blipFill>
          <a:blip r:embed="rId5"/>
          <a:stretch>
            <a:fillRect/>
          </a:stretch>
        </p:blipFill>
        <p:spPr>
          <a:xfrm>
            <a:off x="6096000" y="2468074"/>
            <a:ext cx="5274310" cy="3912870"/>
          </a:xfrm>
          <a:prstGeom prst="rect">
            <a:avLst/>
          </a:prstGeom>
        </p:spPr>
      </p:pic>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工作负荷</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xmlns="" id="{E090394B-BD33-44EA-B484-9A074C5BFA51}"/>
              </a:ext>
            </a:extLst>
          </p:cNvPr>
          <p:cNvPicPr/>
          <p:nvPr/>
        </p:nvPicPr>
        <p:blipFill>
          <a:blip r:embed="rId4"/>
          <a:stretch>
            <a:fillRect/>
          </a:stretch>
        </p:blipFill>
        <p:spPr>
          <a:xfrm>
            <a:off x="3892602" y="418317"/>
            <a:ext cx="5274310" cy="3010683"/>
          </a:xfrm>
          <a:prstGeom prst="rect">
            <a:avLst/>
          </a:prstGeom>
        </p:spPr>
      </p:pic>
      <p:pic>
        <p:nvPicPr>
          <p:cNvPr id="13" name="图片 12">
            <a:extLst>
              <a:ext uri="{FF2B5EF4-FFF2-40B4-BE49-F238E27FC236}">
                <a16:creationId xmlns:a16="http://schemas.microsoft.com/office/drawing/2014/main" xmlns="" id="{977F107D-AC09-444C-A9AC-2FF149211E77}"/>
              </a:ext>
            </a:extLst>
          </p:cNvPr>
          <p:cNvPicPr/>
          <p:nvPr/>
        </p:nvPicPr>
        <p:blipFill>
          <a:blip r:embed="rId5"/>
          <a:stretch>
            <a:fillRect/>
          </a:stretch>
        </p:blipFill>
        <p:spPr>
          <a:xfrm>
            <a:off x="3892602" y="3429000"/>
            <a:ext cx="5274310" cy="3001010"/>
          </a:xfrm>
          <a:prstGeom prst="rect">
            <a:avLst/>
          </a:prstGeom>
        </p:spPr>
      </p:pic>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335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费用开支</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384995"/>
          </a:xfrm>
          <a:prstGeom prst="rect">
            <a:avLst/>
          </a:prstGeom>
          <a:noFill/>
        </p:spPr>
        <p:txBody>
          <a:bodyPr wrap="square">
            <a:spAutoFit/>
          </a:bodyPr>
          <a:lstStyle/>
          <a:p>
            <a:r>
              <a:rPr lang="zh-CN" altLang="zh-CN" sz="2800" dirty="0"/>
              <a:t>阿里云服务器：</a:t>
            </a:r>
            <a:r>
              <a:rPr lang="en-US" altLang="zh-CN" sz="2800" dirty="0"/>
              <a:t>114</a:t>
            </a:r>
            <a:r>
              <a:rPr lang="zh-CN" altLang="zh-CN" sz="2800" dirty="0"/>
              <a:t>元</a:t>
            </a:r>
          </a:p>
          <a:p>
            <a:r>
              <a:rPr lang="zh-CN" altLang="zh-CN" sz="2800" dirty="0"/>
              <a:t>购买教程：</a:t>
            </a:r>
            <a:r>
              <a:rPr lang="en-US" altLang="zh-CN" sz="2800" dirty="0"/>
              <a:t>113</a:t>
            </a:r>
            <a:r>
              <a:rPr lang="zh-CN" altLang="zh-CN" sz="2800" dirty="0"/>
              <a:t>元</a:t>
            </a:r>
          </a:p>
          <a:p>
            <a:r>
              <a:rPr lang="zh-CN" altLang="zh-CN" sz="2800" dirty="0"/>
              <a:t>其余活动经费：</a:t>
            </a:r>
            <a:r>
              <a:rPr lang="en-US" altLang="zh-CN" sz="2800" dirty="0"/>
              <a:t>500</a:t>
            </a:r>
            <a:r>
              <a:rPr lang="zh-CN" altLang="zh-CN" sz="2800" dirty="0"/>
              <a:t>元</a:t>
            </a:r>
          </a:p>
        </p:txBody>
      </p:sp>
      <p:sp>
        <p:nvSpPr>
          <p:cNvPr id="9" name="圆角矩形 14"/>
          <p:cNvSpPr/>
          <p:nvPr/>
        </p:nvSpPr>
        <p:spPr>
          <a:xfrm>
            <a:off x="699815" y="2655460"/>
            <a:ext cx="17620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人员</a:t>
            </a:r>
          </a:p>
        </p:txBody>
      </p:sp>
      <p:graphicFrame>
        <p:nvGraphicFramePr>
          <p:cNvPr id="11" name="表格 10">
            <a:extLst>
              <a:ext uri="{FF2B5EF4-FFF2-40B4-BE49-F238E27FC236}">
                <a16:creationId xmlns:a16="http://schemas.microsoft.com/office/drawing/2014/main" xmlns="" id="{02D62EC4-BA27-4735-915F-FE5D00ECC156}"/>
              </a:ext>
            </a:extLst>
          </p:cNvPr>
          <p:cNvGraphicFramePr>
            <a:graphicFrameLocks noGrp="1"/>
          </p:cNvGraphicFramePr>
          <p:nvPr>
            <p:extLst>
              <p:ext uri="{D42A27DB-BD31-4B8C-83A1-F6EECF244321}">
                <p14:modId xmlns:p14="http://schemas.microsoft.com/office/powerpoint/2010/main" val="275227180"/>
              </p:ext>
            </p:extLst>
          </p:nvPr>
        </p:nvGraphicFramePr>
        <p:xfrm>
          <a:off x="1580830" y="3386443"/>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xmlns="" val="591657696"/>
                    </a:ext>
                  </a:extLst>
                </a:gridCol>
                <a:gridCol w="2530768">
                  <a:extLst>
                    <a:ext uri="{9D8B030D-6E8A-4147-A177-3AD203B41FA5}">
                      <a16:colId xmlns:a16="http://schemas.microsoft.com/office/drawing/2014/main" xmlns="" val="2578826773"/>
                    </a:ext>
                  </a:extLst>
                </a:gridCol>
                <a:gridCol w="3656099">
                  <a:extLst>
                    <a:ext uri="{9D8B030D-6E8A-4147-A177-3AD203B41FA5}">
                      <a16:colId xmlns:a16="http://schemas.microsoft.com/office/drawing/2014/main" xmlns=""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12901039"/>
                  </a:ext>
                </a:extLst>
              </a:tr>
            </a:tbl>
          </a:graphicData>
        </a:graphic>
      </p:graphicFrame>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42"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08549" y="335782"/>
            <a:ext cx="219285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局限性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708548" y="1349913"/>
            <a:ext cx="10774901" cy="1384995"/>
          </a:xfrm>
          <a:prstGeom prst="rect">
            <a:avLst/>
          </a:prstGeom>
          <a:noFill/>
        </p:spPr>
        <p:txBody>
          <a:bodyPr wrap="square">
            <a:spAutoFit/>
          </a:bodyPr>
          <a:lstStyle/>
          <a:p>
            <a:r>
              <a:rPr lang="zh-CN" altLang="zh-CN" sz="2800" dirty="0"/>
              <a:t>必须要在网站上才能使用</a:t>
            </a:r>
            <a:endParaRPr lang="en-US" altLang="zh-CN" sz="2800" dirty="0"/>
          </a:p>
          <a:p>
            <a:r>
              <a:rPr lang="zh-CN" altLang="zh-CN" sz="2800" dirty="0"/>
              <a:t>由于制作人员的水平有限，游戏画面可能会略显劣质，游戏性能较普通。</a:t>
            </a:r>
          </a:p>
        </p:txBody>
      </p:sp>
    </p:spTree>
    <p:extLst>
      <p:ext uri="{BB962C8B-B14F-4D97-AF65-F5344CB8AC3E}">
        <p14:creationId xmlns:p14="http://schemas.microsoft.com/office/powerpoint/2010/main" val="270693187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所建议的系统</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38370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对所建议系统的说明</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970318"/>
          </a:xfrm>
          <a:prstGeom prst="rect">
            <a:avLst/>
          </a:prstGeom>
          <a:noFill/>
        </p:spPr>
        <p:txBody>
          <a:bodyPr wrap="square">
            <a:spAutoFit/>
          </a:bodyPr>
          <a:lstStyle/>
          <a:p>
            <a:r>
              <a:rPr lang="zh-CN" altLang="zh-CN" sz="2800" dirty="0"/>
              <a:t>用户通过</a:t>
            </a:r>
            <a:r>
              <a:rPr lang="zh-CN" altLang="zh-CN" sz="2800" dirty="0">
                <a:solidFill>
                  <a:srgbClr val="FF0000"/>
                </a:solidFill>
              </a:rPr>
              <a:t>打开网站</a:t>
            </a:r>
            <a:r>
              <a:rPr lang="zh-CN" altLang="zh-CN" sz="2800" dirty="0"/>
              <a:t>，</a:t>
            </a:r>
            <a:r>
              <a:rPr lang="zh-CN" altLang="zh-CN" sz="2800" dirty="0">
                <a:solidFill>
                  <a:srgbClr val="FF0000"/>
                </a:solidFill>
              </a:rPr>
              <a:t>登录账号</a:t>
            </a:r>
            <a:r>
              <a:rPr lang="zh-CN" altLang="zh-CN" sz="2800" dirty="0"/>
              <a:t>来获取账号信息登录游戏，进入游戏可以看到好友排行榜信息以及</a:t>
            </a:r>
            <a:r>
              <a:rPr lang="zh-CN" altLang="zh-CN" sz="2800" dirty="0">
                <a:solidFill>
                  <a:srgbClr val="FF0000"/>
                </a:solidFill>
              </a:rPr>
              <a:t>读取</a:t>
            </a:r>
            <a:r>
              <a:rPr lang="zh-CN" altLang="zh-CN" sz="2800" dirty="0"/>
              <a:t>之前存储的游戏存档，并通过存档或新建游戏进入游戏，实现用户可以随时随地享受自己的存档进行游戏。</a:t>
            </a:r>
            <a:endParaRPr lang="en-US" altLang="zh-CN" sz="2800" dirty="0"/>
          </a:p>
          <a:p>
            <a:endParaRPr lang="en-US" altLang="zh-CN" sz="2800" dirty="0"/>
          </a:p>
          <a:p>
            <a:r>
              <a:rPr lang="zh-CN" altLang="zh-CN" sz="2800" dirty="0"/>
              <a:t>系统的</a:t>
            </a:r>
            <a:r>
              <a:rPr lang="zh-CN" altLang="zh-CN" sz="2800" dirty="0">
                <a:solidFill>
                  <a:srgbClr val="FF0000"/>
                </a:solidFill>
              </a:rPr>
              <a:t>构建思路</a:t>
            </a:r>
            <a:r>
              <a:rPr lang="zh-CN" altLang="zh-CN" sz="2800" dirty="0"/>
              <a:t>如下：首先是服务器的申请用阿里云服务器来云储存用户的账号信息和存档，利用</a:t>
            </a:r>
            <a:r>
              <a:rPr lang="en-US" altLang="zh-CN" sz="2800" dirty="0" err="1"/>
              <a:t>cocos</a:t>
            </a:r>
            <a:r>
              <a:rPr lang="en-US" altLang="zh-CN" sz="2800" dirty="0"/>
              <a:t> </a:t>
            </a:r>
            <a:r>
              <a:rPr lang="en-US" altLang="zh-CN" sz="2800" dirty="0" err="1"/>
              <a:t>creater</a:t>
            </a:r>
            <a:r>
              <a:rPr lang="zh-CN" altLang="zh-CN" sz="2800" dirty="0"/>
              <a:t>完成游戏本体的开发，然后是</a:t>
            </a:r>
            <a:r>
              <a:rPr lang="en-US" altLang="zh-CN" sz="2800" dirty="0"/>
              <a:t>HTLML5</a:t>
            </a:r>
            <a:r>
              <a:rPr lang="zh-CN" altLang="zh-CN" sz="2800" dirty="0"/>
              <a:t>语言进行网站的设计和游戏文件上传加载。</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E:\qq\553090285\Image\Group\LSG`{Y@~A`CJUMIKK0~IIL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037" y="845017"/>
            <a:ext cx="4313554" cy="5927872"/>
          </a:xfrm>
          <a:prstGeom prst="rect">
            <a:avLst/>
          </a:prstGeom>
          <a:noFill/>
          <a:ln>
            <a:noFill/>
          </a:ln>
        </p:spPr>
      </p:pic>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805" y="845016"/>
            <a:ext cx="5022117" cy="538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1000"/>
                                        <p:tgtEl>
                                          <p:spTgt spid="2054"/>
                                        </p:tgtEl>
                                      </p:cBhvr>
                                    </p:animEffect>
                                    <p:anim calcmode="lin" valueType="num">
                                      <p:cBhvr>
                                        <p:cTn id="16" dur="1000" fill="hold"/>
                                        <p:tgtEl>
                                          <p:spTgt spid="2054"/>
                                        </p:tgtEl>
                                        <p:attrNameLst>
                                          <p:attrName>ppt_x</p:attrName>
                                        </p:attrNameLst>
                                      </p:cBhvr>
                                      <p:tavLst>
                                        <p:tav tm="0">
                                          <p:val>
                                            <p:strVal val="#ppt_x"/>
                                          </p:val>
                                        </p:tav>
                                        <p:tav tm="100000">
                                          <p:val>
                                            <p:strVal val="#ppt_x"/>
                                          </p:val>
                                        </p:tav>
                                      </p:tavLst>
                                    </p:anim>
                                    <p:anim calcmode="lin" valueType="num">
                                      <p:cBhvr>
                                        <p:cTn id="17"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descr="X_W]5HT@3RLS2WYX%){EN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264" y="1095483"/>
            <a:ext cx="9761681" cy="50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1000"/>
                                        <p:tgtEl>
                                          <p:spTgt spid="3074"/>
                                        </p:tgtEl>
                                      </p:cBhvr>
                                    </p:animEffect>
                                    <p:anim calcmode="lin" valueType="num">
                                      <p:cBhvr>
                                        <p:cTn id="11" dur="1000" fill="hold"/>
                                        <p:tgtEl>
                                          <p:spTgt spid="3074"/>
                                        </p:tgtEl>
                                        <p:attrNameLst>
                                          <p:attrName>ppt_x</p:attrName>
                                        </p:attrNameLst>
                                      </p:cBhvr>
                                      <p:tavLst>
                                        <p:tav tm="0">
                                          <p:val>
                                            <p:strVal val="#ppt_x"/>
                                          </p:val>
                                        </p:tav>
                                        <p:tav tm="100000">
                                          <p:val>
                                            <p:strVal val="#ppt_x"/>
                                          </p:val>
                                        </p:tav>
                                      </p:tavLst>
                                    </p:anim>
                                    <p:anim calcmode="lin" valueType="num">
                                      <p:cBhvr>
                                        <p:cTn id="12"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a:solidFill>
                  <a:srgbClr val="0070C0"/>
                </a:solidFill>
                <a:latin typeface="微软雅黑" pitchFamily="34" charset="-122"/>
                <a:ea typeface="微软雅黑" pitchFamily="34" charset="-122"/>
              </a:rPr>
              <a:t>  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可行性研究的前提</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对现有系统的分析</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所建议的系统</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可选择的其它系统方案</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社会因素方面的可行性</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89381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结语</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2391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技术方面可行性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1815882"/>
          </a:xfrm>
          <a:prstGeom prst="rect">
            <a:avLst/>
          </a:prstGeom>
          <a:noFill/>
        </p:spPr>
        <p:txBody>
          <a:bodyPr wrap="square">
            <a:spAutoFit/>
          </a:bodyPr>
          <a:lstStyle/>
          <a:p>
            <a:r>
              <a:rPr lang="zh-CN" altLang="zh-CN" sz="2800" dirty="0"/>
              <a:t>技术方面通过学习，小组成员能够掌握网页游戏开发所需的知识储备和游戏的开发，借助</a:t>
            </a:r>
            <a:r>
              <a:rPr lang="en-US" altLang="zh-CN" sz="2800" dirty="0" err="1"/>
              <a:t>cocos</a:t>
            </a:r>
            <a:r>
              <a:rPr lang="zh-CN" altLang="zh-CN" sz="2800" dirty="0"/>
              <a:t>平台可以开发出相对合适的游戏界面并扩展游戏内容，通过云服务器管理账号信息实现存档记录的云储存，用户随时随地地游玩自己的存档。</a:t>
            </a:r>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2" y="3225934"/>
            <a:ext cx="5929763"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可选择的其它系统方案</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586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8" y="133559"/>
            <a:ext cx="21664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方案一</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6" y="964537"/>
            <a:ext cx="4707455" cy="5262979"/>
          </a:xfrm>
          <a:prstGeom prst="rect">
            <a:avLst/>
          </a:prstGeom>
          <a:noFill/>
        </p:spPr>
        <p:txBody>
          <a:bodyPr wrap="square">
            <a:spAutoFit/>
          </a:bodyPr>
          <a:lstStyle/>
          <a:p>
            <a:r>
              <a:rPr lang="zh-CN" altLang="zh-CN" sz="2800" dirty="0"/>
              <a:t>游戏引开发擎使用</a:t>
            </a:r>
            <a:r>
              <a:rPr lang="en-US" altLang="zh-CN" sz="2800" dirty="0"/>
              <a:t>Unity3D</a:t>
            </a:r>
            <a:r>
              <a:rPr lang="zh-CN" altLang="zh-CN" sz="2800" dirty="0"/>
              <a:t>，</a:t>
            </a:r>
            <a:r>
              <a:rPr lang="en-US" altLang="zh-CN" sz="2800" dirty="0"/>
              <a:t>Unity3D</a:t>
            </a:r>
            <a:r>
              <a:rPr lang="zh-CN" altLang="zh-CN" sz="2800" dirty="0"/>
              <a:t>前端需要使用</a:t>
            </a:r>
            <a:r>
              <a:rPr lang="en-US" altLang="zh-CN" sz="2800" dirty="0"/>
              <a:t>JavaScript</a:t>
            </a:r>
            <a:r>
              <a:rPr lang="zh-CN" altLang="zh-CN" sz="2800" dirty="0"/>
              <a:t>语言，后端则需要</a:t>
            </a:r>
            <a:r>
              <a:rPr lang="en-US" altLang="zh-CN" sz="2800" dirty="0"/>
              <a:t>C#</a:t>
            </a:r>
            <a:r>
              <a:rPr lang="zh-CN" altLang="zh-CN" sz="2800" dirty="0"/>
              <a:t>，优点是网上教程很多，但缺点是开发语言的学习有较大的难度。</a:t>
            </a:r>
            <a:endParaRPr lang="en-US" altLang="zh-CN" sz="2800" dirty="0"/>
          </a:p>
          <a:p>
            <a:endParaRPr lang="en-US" altLang="zh-CN" sz="2800" dirty="0"/>
          </a:p>
          <a:p>
            <a:r>
              <a:rPr lang="zh-CN" altLang="zh-CN" sz="2800" dirty="0"/>
              <a:t>而游戏的服务器则申请阿里云的服务器，一是因为阿里云的在国内名声很好，二就是因为阿里云的价格对学生很友好。</a:t>
            </a:r>
          </a:p>
        </p:txBody>
      </p:sp>
      <p:sp>
        <p:nvSpPr>
          <p:cNvPr id="9" name="圆角矩形 14"/>
          <p:cNvSpPr/>
          <p:nvPr/>
        </p:nvSpPr>
        <p:spPr>
          <a:xfrm>
            <a:off x="6425570" y="133559"/>
            <a:ext cx="204338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方案二</a:t>
            </a:r>
          </a:p>
        </p:txBody>
      </p:sp>
      <p:sp>
        <p:nvSpPr>
          <p:cNvPr id="10" name="TextBox 9"/>
          <p:cNvSpPr txBox="1"/>
          <p:nvPr/>
        </p:nvSpPr>
        <p:spPr>
          <a:xfrm>
            <a:off x="6425570" y="1031929"/>
            <a:ext cx="5145107" cy="3970318"/>
          </a:xfrm>
          <a:prstGeom prst="rect">
            <a:avLst/>
          </a:prstGeom>
          <a:noFill/>
        </p:spPr>
        <p:txBody>
          <a:bodyPr wrap="square">
            <a:spAutoFit/>
          </a:bodyPr>
          <a:lstStyle/>
          <a:p>
            <a:r>
              <a:rPr lang="zh-CN" altLang="zh-CN" sz="2800" dirty="0"/>
              <a:t>游戏开发引擎使用</a:t>
            </a:r>
            <a:r>
              <a:rPr lang="en-US" altLang="zh-CN" sz="2800" dirty="0"/>
              <a:t>Cocos2D</a:t>
            </a:r>
            <a:r>
              <a:rPr lang="zh-CN" altLang="zh-CN" sz="2800" dirty="0"/>
              <a:t>，</a:t>
            </a:r>
            <a:r>
              <a:rPr lang="en-US" altLang="zh-CN" sz="2800" dirty="0"/>
              <a:t>Cocos2D</a:t>
            </a:r>
            <a:r>
              <a:rPr lang="zh-CN" altLang="zh-CN" sz="2800" dirty="0"/>
              <a:t>支持的语言有很多种，包括</a:t>
            </a:r>
            <a:r>
              <a:rPr lang="en-US" altLang="zh-CN" sz="2800" dirty="0"/>
              <a:t>C#</a:t>
            </a:r>
            <a:r>
              <a:rPr lang="zh-CN" altLang="zh-CN" sz="2800" dirty="0"/>
              <a:t>、</a:t>
            </a:r>
            <a:r>
              <a:rPr lang="en-US" altLang="zh-CN" sz="2800" dirty="0"/>
              <a:t>Python</a:t>
            </a:r>
            <a:r>
              <a:rPr lang="zh-CN" altLang="zh-CN" sz="2800" dirty="0"/>
              <a:t>、</a:t>
            </a:r>
            <a:r>
              <a:rPr lang="en-US" altLang="zh-CN" sz="2800" dirty="0" err="1"/>
              <a:t>lua</a:t>
            </a:r>
            <a:r>
              <a:rPr lang="zh-CN" altLang="zh-CN" sz="2800" dirty="0"/>
              <a:t>、</a:t>
            </a:r>
            <a:r>
              <a:rPr lang="en-US" altLang="zh-CN" sz="2800" dirty="0"/>
              <a:t>HTML5</a:t>
            </a:r>
            <a:r>
              <a:rPr lang="zh-CN" altLang="zh-CN" sz="2800" dirty="0"/>
              <a:t>等，相比于第一个方案，这个方案在语言的学习难度上降低了很多。</a:t>
            </a:r>
            <a:endParaRPr lang="en-US" altLang="zh-CN" sz="2800" dirty="0"/>
          </a:p>
          <a:p>
            <a:endParaRPr lang="en-US" altLang="zh-CN" sz="2800" dirty="0"/>
          </a:p>
          <a:p>
            <a:r>
              <a:rPr lang="zh-CN" altLang="zh-CN" sz="2800" dirty="0"/>
              <a:t>而服务器也是选择阿里云，理由同上一个方案。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社会因素方面可行性</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831700" y="1237097"/>
            <a:ext cx="8669680" cy="523220"/>
          </a:xfrm>
          <a:prstGeom prst="rect">
            <a:avLst/>
          </a:prstGeom>
          <a:noFill/>
        </p:spPr>
        <p:txBody>
          <a:bodyPr wrap="square">
            <a:spAutoFit/>
          </a:bodyPr>
          <a:lstStyle/>
          <a:p>
            <a:r>
              <a:rPr lang="zh-CN" altLang="zh-CN" sz="2800" dirty="0"/>
              <a:t>小组项目符合法律方面的各项相关法律法规。</a:t>
            </a:r>
          </a:p>
        </p:txBody>
      </p:sp>
      <p:sp>
        <p:nvSpPr>
          <p:cNvPr id="9" name="圆角矩形 14"/>
          <p:cNvSpPr/>
          <p:nvPr/>
        </p:nvSpPr>
        <p:spPr>
          <a:xfrm>
            <a:off x="831700" y="265444"/>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法律方面</a:t>
            </a:r>
          </a:p>
        </p:txBody>
      </p:sp>
      <p:sp>
        <p:nvSpPr>
          <p:cNvPr id="12" name="圆角矩形 14"/>
          <p:cNvSpPr/>
          <p:nvPr/>
        </p:nvSpPr>
        <p:spPr>
          <a:xfrm>
            <a:off x="831699" y="263350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使用方面</a:t>
            </a:r>
          </a:p>
        </p:txBody>
      </p:sp>
      <p:sp>
        <p:nvSpPr>
          <p:cNvPr id="13" name="TextBox 12"/>
          <p:cNvSpPr txBox="1"/>
          <p:nvPr/>
        </p:nvSpPr>
        <p:spPr>
          <a:xfrm>
            <a:off x="831700" y="3939266"/>
            <a:ext cx="8669680" cy="523220"/>
          </a:xfrm>
          <a:prstGeom prst="rect">
            <a:avLst/>
          </a:prstGeom>
          <a:noFill/>
        </p:spPr>
        <p:txBody>
          <a:bodyPr wrap="square">
            <a:spAutoFit/>
          </a:bodyPr>
          <a:lstStyle/>
          <a:p>
            <a:r>
              <a:rPr lang="zh-CN" altLang="zh-CN" sz="2800" dirty="0"/>
              <a:t>硬件、平台、设备以及游戏的使用者等条件都以具备。</a:t>
            </a:r>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5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结语</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02751" y="1829998"/>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455646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参考资料</a:t>
            </a:r>
          </a:p>
        </p:txBody>
      </p:sp>
      <p:sp>
        <p:nvSpPr>
          <p:cNvPr id="35" name="TextBox 34"/>
          <p:cNvSpPr txBox="1"/>
          <p:nvPr/>
        </p:nvSpPr>
        <p:spPr>
          <a:xfrm>
            <a:off x="877532" y="1481640"/>
            <a:ext cx="10436935" cy="5016758"/>
          </a:xfrm>
          <a:prstGeom prst="rect">
            <a:avLst/>
          </a:prstGeom>
          <a:noFill/>
        </p:spPr>
        <p:txBody>
          <a:bodyPr wrap="square">
            <a:spAutoFit/>
          </a:bodyPr>
          <a:lstStyle/>
          <a:p>
            <a:r>
              <a:rPr lang="zh-CN" altLang="zh-CN" sz="3200" dirty="0"/>
              <a:t>【</a:t>
            </a:r>
            <a:r>
              <a:rPr lang="en-US" altLang="zh-CN" sz="3200" dirty="0"/>
              <a:t>1</a:t>
            </a:r>
            <a:r>
              <a:rPr lang="zh-CN" altLang="zh-CN" sz="3200" dirty="0"/>
              <a:t>】张海藩、牟永敏编著，软件工程导论（第</a:t>
            </a:r>
            <a:r>
              <a:rPr lang="en-US" altLang="zh-CN" sz="3200" dirty="0"/>
              <a:t>6</a:t>
            </a:r>
            <a:r>
              <a:rPr lang="zh-CN" altLang="zh-CN" sz="3200" dirty="0"/>
              <a:t>版），北京：清华大学出版社，</a:t>
            </a:r>
            <a:r>
              <a:rPr lang="en-US" altLang="zh-CN" sz="3200" dirty="0"/>
              <a:t>2013 </a:t>
            </a:r>
            <a:endParaRPr lang="zh-CN" altLang="zh-CN" sz="3200" dirty="0"/>
          </a:p>
          <a:p>
            <a:r>
              <a:rPr lang="zh-CN" altLang="zh-CN" sz="3200" dirty="0"/>
              <a:t>【</a:t>
            </a:r>
            <a:r>
              <a:rPr lang="en-US" altLang="zh-CN" sz="3200" dirty="0"/>
              <a:t>2</a:t>
            </a:r>
            <a:r>
              <a:rPr lang="zh-CN" altLang="zh-CN" sz="3200" dirty="0"/>
              <a:t>】姚晓光、田少煦、梁冰、陈泽伟、伊宁编著，游戏设计概论，北京：清华大学出版社，</a:t>
            </a:r>
            <a:r>
              <a:rPr lang="en-US" altLang="zh-CN" sz="3200" dirty="0"/>
              <a:t>2018</a:t>
            </a:r>
            <a:endParaRPr lang="zh-CN" altLang="zh-CN" sz="3200" dirty="0"/>
          </a:p>
          <a:p>
            <a:r>
              <a:rPr lang="zh-CN" altLang="zh-CN" sz="3200" dirty="0"/>
              <a:t>【</a:t>
            </a:r>
            <a:r>
              <a:rPr lang="en-US" altLang="zh-CN" sz="3200" dirty="0"/>
              <a:t>3</a:t>
            </a:r>
            <a:r>
              <a:rPr lang="zh-CN" altLang="zh-CN" sz="3200" dirty="0"/>
              <a:t>】谌宝业、魏伟、伍建平编著，游戏专业概论，北京：清华大学出版社，</a:t>
            </a:r>
            <a:r>
              <a:rPr lang="en-US" altLang="zh-CN" sz="3200" dirty="0"/>
              <a:t>2018</a:t>
            </a:r>
            <a:endParaRPr lang="zh-CN" altLang="zh-CN" sz="3200" dirty="0"/>
          </a:p>
          <a:p>
            <a:r>
              <a:rPr lang="zh-CN" altLang="zh-CN" sz="3200" dirty="0"/>
              <a:t>【</a:t>
            </a:r>
            <a:r>
              <a:rPr lang="en-US" altLang="zh-CN" sz="3200" dirty="0"/>
              <a:t>4</a:t>
            </a:r>
            <a:r>
              <a:rPr lang="zh-CN" altLang="zh-CN" sz="3200" dirty="0"/>
              <a:t>】可行性分析报告模板网址：</a:t>
            </a:r>
          </a:p>
          <a:p>
            <a:r>
              <a:rPr lang="en-US" altLang="zh-CN" sz="3200" dirty="0">
                <a:hlinkClick r:id="rId4"/>
              </a:rPr>
              <a:t>https://</a:t>
            </a:r>
            <a:r>
              <a:rPr lang="en-US" altLang="zh-CN" sz="3200" dirty="0" smtClean="0">
                <a:hlinkClick r:id="rId4"/>
              </a:rPr>
              <a:t>wenku.baidu.com/view/56077f31f111f18583d05ac1.html?tdsourcetag=s_pcqq_aiomsg&amp;qq-pf-to=pcqq.group</a:t>
            </a:r>
            <a:endParaRPr lang="en-US" altLang="zh-CN" sz="3200" dirty="0" smtClean="0"/>
          </a:p>
          <a:p>
            <a:r>
              <a:rPr lang="zh-CN" altLang="zh-CN" sz="3200" dirty="0" smtClean="0"/>
              <a:t>【</a:t>
            </a:r>
            <a:r>
              <a:rPr lang="en-US" altLang="zh-CN" sz="3200" dirty="0" smtClean="0"/>
              <a:t>5</a:t>
            </a:r>
            <a:r>
              <a:rPr lang="zh-CN" altLang="zh-CN" sz="3200" dirty="0" smtClean="0"/>
              <a:t>】 《</a:t>
            </a:r>
            <a:r>
              <a:rPr lang="en-US" altLang="zh-CN" sz="3200" dirty="0"/>
              <a:t>G15</a:t>
            </a:r>
            <a:r>
              <a:rPr lang="zh-CN" altLang="zh-CN" sz="3200" dirty="0"/>
              <a:t>项目介绍》、《</a:t>
            </a:r>
            <a:r>
              <a:rPr lang="en-US" altLang="zh-CN" sz="3200" dirty="0"/>
              <a:t>G15</a:t>
            </a:r>
            <a:r>
              <a:rPr lang="zh-CN" altLang="zh-CN" sz="3200" dirty="0"/>
              <a:t>软件项目计划书》</a:t>
            </a:r>
            <a:endParaRPr lang="zh-CN" altLang="zh-CN" sz="3200" dirty="0"/>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作业分工</a:t>
            </a:r>
          </a:p>
        </p:txBody>
      </p:sp>
      <p:sp>
        <p:nvSpPr>
          <p:cNvPr id="35" name="TextBox 34"/>
          <p:cNvSpPr txBox="1"/>
          <p:nvPr/>
        </p:nvSpPr>
        <p:spPr>
          <a:xfrm>
            <a:off x="1494227" y="1961925"/>
            <a:ext cx="8810358" cy="1569660"/>
          </a:xfrm>
          <a:prstGeom prst="rect">
            <a:avLst/>
          </a:prstGeom>
          <a:noFill/>
        </p:spPr>
        <p:txBody>
          <a:bodyPr wrap="square">
            <a:spAutoFit/>
          </a:bodyPr>
          <a:lstStyle/>
          <a:p>
            <a:pPr lvl="0"/>
            <a:r>
              <a:rPr lang="zh-CN" altLang="en-US" sz="3200" dirty="0"/>
              <a:t>孙文韬：可行性分析            评分：</a:t>
            </a:r>
            <a:r>
              <a:rPr lang="en-US" altLang="zh-CN" sz="3200" dirty="0"/>
              <a:t>96</a:t>
            </a:r>
            <a:r>
              <a:rPr lang="zh-CN" altLang="en-US" sz="3200" dirty="0"/>
              <a:t>（</a:t>
            </a:r>
            <a:r>
              <a:rPr lang="en-US" altLang="zh-CN" sz="3200" dirty="0"/>
              <a:t>100</a:t>
            </a:r>
            <a:r>
              <a:rPr lang="zh-CN" altLang="en-US" sz="3200" dirty="0"/>
              <a:t>）</a:t>
            </a:r>
          </a:p>
          <a:p>
            <a:pPr lvl="0"/>
            <a:r>
              <a:rPr lang="zh-CN" altLang="en-US" sz="3200" dirty="0"/>
              <a:t>沈路通：各类图的绘制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评分：</a:t>
            </a:r>
            <a:r>
              <a:rPr lang="en-US" altLang="zh-CN" sz="3200" dirty="0"/>
              <a:t>92</a:t>
            </a:r>
            <a:r>
              <a:rPr lang="zh-CN" altLang="en-US" sz="3200" dirty="0"/>
              <a:t>（</a:t>
            </a:r>
            <a:r>
              <a:rPr lang="en-US" altLang="zh-CN" sz="3200" dirty="0"/>
              <a:t>100</a:t>
            </a:r>
            <a:r>
              <a:rPr lang="zh-CN" altLang="en-US" sz="3200" dirty="0"/>
              <a:t>）</a:t>
            </a:r>
            <a:endParaRPr lang="zh-CN" altLang="zh-CN" sz="3200" dirty="0"/>
          </a:p>
        </p:txBody>
      </p:sp>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r>
              <a:rPr lang="zh-CN" altLang="zh-CN" sz="2800" dirty="0"/>
              <a:t>我们在进行了一定量的调查后发现包括我们自身在内的许多大学生都对游戏感兴趣，除了周末之外我们的</a:t>
            </a:r>
            <a:r>
              <a:rPr lang="zh-CN" altLang="zh-CN" sz="2800" dirty="0">
                <a:solidFill>
                  <a:srgbClr val="FF0000"/>
                </a:solidFill>
              </a:rPr>
              <a:t>空余时间都太过碎片化</a:t>
            </a:r>
            <a:r>
              <a:rPr lang="zh-CN" altLang="zh-CN" sz="2800" dirty="0"/>
              <a:t>，而且课后也有一定量的学习任务，不能完全用来玩游戏也更不要说去玩一些一盘就是几十分钟的游戏了。所以我们想要设计一款游戏</a:t>
            </a:r>
            <a:r>
              <a:rPr lang="zh-CN" altLang="zh-CN" sz="2800" dirty="0">
                <a:solidFill>
                  <a:srgbClr val="FF0000"/>
                </a:solidFill>
              </a:rPr>
              <a:t>时间较短但又能有一定趣味性与可玩性的游戏</a:t>
            </a:r>
            <a:r>
              <a:rPr lang="zh-CN" altLang="zh-CN" sz="2800" dirty="0"/>
              <a:t>，而目前市面上比较流行的游戏有生存类的、休闲类的、战略养成类的等等。反倒是过去较火的</a:t>
            </a:r>
            <a:r>
              <a:rPr lang="zh-CN" altLang="zh-CN" sz="2800" dirty="0">
                <a:solidFill>
                  <a:srgbClr val="FF0000"/>
                </a:solidFill>
              </a:rPr>
              <a:t>横版闯关游戏有些少见</a:t>
            </a:r>
            <a:r>
              <a:rPr lang="zh-CN" altLang="zh-CN" sz="2800" dirty="0"/>
              <a:t>，因此我们想要为喜欢这类游戏但又没有较多娱乐时间的人们做一款游戏。同时前段时间《工作细胞》这部动漫大火，吸引了大量的粉丝，我们以这部动漫作为游戏背景也能吸引一部分这个动漫的粉丝。</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忙于学习任务，没有充足时间玩大型游戏的人群，主要以大学生为主</a:t>
            </a:r>
            <a:r>
              <a:rPr lang="zh-CN" altLang="en-US" sz="2400" dirty="0"/>
              <a:t>。</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825477"/>
          </a:xfrm>
          <a:prstGeom prst="rect">
            <a:avLst/>
          </a:prstGeom>
          <a:noFill/>
          <a:ln w="9525">
            <a:noFill/>
            <a:miter lim="800000"/>
            <a:headEnd/>
            <a:tailEnd/>
          </a:ln>
        </p:spPr>
        <p:txBody>
          <a:bodyPr wrap="square" lIns="85977" tIns="42987" rIns="85977" bIns="42987">
            <a:spAutoFit/>
          </a:bodyPr>
          <a:lstStyle/>
          <a:p>
            <a:r>
              <a:rPr lang="zh-CN" altLang="zh-CN" sz="2400" b="1" dirty="0">
                <a:latin typeface="微软雅黑" panose="020B0503020204020204" pitchFamily="34" charset="-122"/>
                <a:ea typeface="微软雅黑" panose="020B0503020204020204" pitchFamily="34" charset="-122"/>
              </a:rPr>
              <a:t>实现该软件的计算站或计算机网络：</a:t>
            </a:r>
            <a:r>
              <a:rPr lang="zh-CN" altLang="zh-CN" sz="2400" dirty="0"/>
              <a:t>在阿里云上租用服务器并建设一个网站，将软件放在该网站上使用。</a:t>
            </a: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6" y="118139"/>
            <a:ext cx="16874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885597"/>
            <a:ext cx="11030900" cy="5257460"/>
          </a:xfrm>
          <a:prstGeom prst="rect">
            <a:avLst/>
          </a:prstGeom>
          <a:noFill/>
          <a:ln w="9525">
            <a:noFill/>
            <a:miter lim="800000"/>
            <a:headEnd/>
            <a:tailEnd/>
          </a:ln>
        </p:spPr>
        <p:txBody>
          <a:bodyPr wrap="square" lIns="85977" tIns="42987" rIns="85977" bIns="42987">
            <a:spAutoFit/>
          </a:bodyPr>
          <a:lstStyle/>
          <a:p>
            <a:r>
              <a:rPr lang="en-US" altLang="zh-CN" sz="2400" dirty="0"/>
              <a:t>1.</a:t>
            </a:r>
            <a:r>
              <a:rPr lang="en-US" altLang="zh-CN" sz="2400" dirty="0">
                <a:solidFill>
                  <a:srgbClr val="FF0000"/>
                </a:solidFill>
              </a:rPr>
              <a:t>HTML5</a:t>
            </a:r>
            <a:r>
              <a:rPr lang="zh-CN" altLang="zh-CN" sz="2400" dirty="0"/>
              <a:t>：万维网的核心语言、标准通用标记语言下的一个应用超文本标记语言（</a:t>
            </a:r>
            <a:r>
              <a:rPr lang="en-US" altLang="zh-CN" sz="2400" dirty="0"/>
              <a:t>HTML</a:t>
            </a:r>
            <a:r>
              <a:rPr lang="zh-CN" altLang="zh-CN" sz="2400" dirty="0"/>
              <a:t>）的第五次重大修改。</a:t>
            </a:r>
            <a:endParaRPr lang="en-US" altLang="zh-CN" sz="2400" dirty="0"/>
          </a:p>
          <a:p>
            <a:endParaRPr lang="zh-CN" altLang="zh-CN" sz="2400" dirty="0"/>
          </a:p>
          <a:p>
            <a:r>
              <a:rPr lang="en-US" altLang="zh-CN" sz="2400" dirty="0"/>
              <a:t>2.</a:t>
            </a:r>
            <a:r>
              <a:rPr lang="en-US" altLang="zh-CN" sz="2400" dirty="0">
                <a:solidFill>
                  <a:srgbClr val="FF0000"/>
                </a:solidFill>
              </a:rPr>
              <a:t>Cocos</a:t>
            </a:r>
            <a:r>
              <a:rPr lang="zh-CN" altLang="zh-CN" sz="2400" dirty="0"/>
              <a:t>：</a:t>
            </a:r>
            <a:r>
              <a:rPr lang="en-US" altLang="zh-CN" sz="2400" dirty="0"/>
              <a:t>Cocos</a:t>
            </a:r>
            <a:r>
              <a:rPr lang="zh-CN" altLang="zh-CN" sz="2400" dirty="0"/>
              <a:t>是由触控科技推出的游戏开发一站式解决方案，包含了从新建立项、游戏制作、到 打包上线的全套流程。开发者可以通过</a:t>
            </a:r>
            <a:r>
              <a:rPr lang="en-US" altLang="zh-CN" sz="2400" dirty="0"/>
              <a:t>Cocos</a:t>
            </a:r>
            <a:r>
              <a:rPr lang="zh-CN" altLang="zh-CN" sz="2400" dirty="0"/>
              <a:t>快速生成代码、编辑资源和动画，最终输出适合于多个平台的游戏产品</a:t>
            </a:r>
            <a:endParaRPr lang="en-US" altLang="zh-CN" sz="2400" dirty="0"/>
          </a:p>
          <a:p>
            <a:endParaRPr lang="zh-CN" altLang="zh-CN" sz="2400" dirty="0"/>
          </a:p>
          <a:p>
            <a:r>
              <a:rPr lang="en-US" altLang="zh-CN" sz="2400" dirty="0"/>
              <a:t>3.</a:t>
            </a:r>
            <a:r>
              <a:rPr lang="en-US" altLang="zh-CN" sz="2400" dirty="0">
                <a:solidFill>
                  <a:srgbClr val="FF0000"/>
                </a:solidFill>
              </a:rPr>
              <a:t>Python</a:t>
            </a:r>
            <a:r>
              <a:rPr lang="zh-CN" altLang="zh-CN" sz="2400" dirty="0"/>
              <a:t>：</a:t>
            </a:r>
            <a:r>
              <a:rPr lang="en-US" altLang="zh-CN" sz="2400" dirty="0"/>
              <a:t>Python</a:t>
            </a:r>
            <a:r>
              <a:rPr lang="zh-CN" altLang="zh-CN" sz="2400" dirty="0"/>
              <a:t>是一种计算机程序设计语言。是一种动态的、面向对象的脚本语言，最初被设计用于编写自动化脚本</a:t>
            </a:r>
            <a:r>
              <a:rPr lang="en-US" altLang="zh-CN" sz="2400" dirty="0"/>
              <a:t>(shell)</a:t>
            </a:r>
            <a:r>
              <a:rPr lang="zh-CN" altLang="zh-CN" sz="2400" dirty="0"/>
              <a:t>，随着版本的不断更新和语言新功能的添加，越来越多被用于独立的、大型项目的开发。</a:t>
            </a:r>
            <a:endParaRPr lang="en-US" altLang="zh-CN" sz="2400" dirty="0"/>
          </a:p>
          <a:p>
            <a:endParaRPr lang="zh-CN" altLang="zh-CN" sz="2400" dirty="0"/>
          </a:p>
          <a:p>
            <a:r>
              <a:rPr lang="en-US" altLang="zh-CN" sz="2400" dirty="0"/>
              <a:t>4.</a:t>
            </a:r>
            <a:r>
              <a:rPr lang="en-US" altLang="zh-CN" sz="2400" dirty="0">
                <a:solidFill>
                  <a:srgbClr val="FF0000"/>
                </a:solidFill>
              </a:rPr>
              <a:t>Unity3D</a:t>
            </a:r>
            <a:r>
              <a:rPr lang="zh-CN" altLang="zh-CN" sz="2400" dirty="0"/>
              <a:t>：</a:t>
            </a:r>
            <a:r>
              <a:rPr lang="en-US" altLang="zh-CN" sz="2400" dirty="0"/>
              <a:t>Unity3D</a:t>
            </a:r>
            <a:r>
              <a:rPr lang="zh-CN" altLang="zh-CN" sz="2400" dirty="0"/>
              <a:t>是由</a:t>
            </a:r>
            <a:r>
              <a:rPr lang="en-US" altLang="zh-CN" sz="2400" dirty="0"/>
              <a:t>Unity Technologies</a:t>
            </a:r>
            <a:r>
              <a:rPr lang="zh-CN" altLang="zh-CN" sz="2400" dirty="0"/>
              <a:t>开发的一个让玩家轻松创建诸如三维视频游戏、建筑可视化、实时三维动画等类型互动内容的多平台的综合型游戏开发工具，是一个全面整合的专业游戏引擎。</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可行性研究的前提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98392"/>
            <a:ext cx="174799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要求</a:t>
            </a:r>
          </a:p>
        </p:txBody>
      </p:sp>
      <p:sp>
        <p:nvSpPr>
          <p:cNvPr id="7" name="TextBox 6"/>
          <p:cNvSpPr txBox="1"/>
          <p:nvPr/>
        </p:nvSpPr>
        <p:spPr>
          <a:xfrm>
            <a:off x="230270" y="1111028"/>
            <a:ext cx="5291300" cy="4401205"/>
          </a:xfrm>
          <a:prstGeom prst="rect">
            <a:avLst/>
          </a:prstGeom>
          <a:noFill/>
        </p:spPr>
        <p:txBody>
          <a:bodyPr wrap="square">
            <a:spAutoFit/>
          </a:bodyPr>
          <a:lstStyle/>
          <a:p>
            <a:r>
              <a:rPr lang="zh-CN" altLang="zh-CN" sz="2800" dirty="0">
                <a:solidFill>
                  <a:srgbClr val="FF0000"/>
                </a:solidFill>
              </a:rPr>
              <a:t>背景</a:t>
            </a:r>
            <a:r>
              <a:rPr lang="zh-CN" altLang="zh-CN" sz="2800" dirty="0"/>
              <a:t>方面：进入游戏时有开场动画，游戏内不同情况下会有不同的音效，游戏内有多种不同的怪物。</a:t>
            </a:r>
            <a:endParaRPr lang="en-US" altLang="zh-CN" sz="2800" dirty="0"/>
          </a:p>
          <a:p>
            <a:endParaRPr lang="en-US" altLang="zh-CN" sz="2800" dirty="0"/>
          </a:p>
          <a:p>
            <a:endParaRPr lang="zh-CN" altLang="zh-CN" sz="2800" dirty="0"/>
          </a:p>
          <a:p>
            <a:r>
              <a:rPr lang="zh-CN" altLang="zh-CN" sz="2800" dirty="0">
                <a:solidFill>
                  <a:srgbClr val="FF0000"/>
                </a:solidFill>
              </a:rPr>
              <a:t>功能</a:t>
            </a:r>
            <a:r>
              <a:rPr lang="zh-CN" altLang="zh-CN" sz="2800" dirty="0"/>
              <a:t>方面：玩家能够控制角色的移动。游戏可以有多个存档，玩家进入游戏时可以任意选择存档。</a:t>
            </a:r>
          </a:p>
          <a:p>
            <a:endParaRPr lang="en-US" altLang="zh-CN" sz="2800" dirty="0"/>
          </a:p>
        </p:txBody>
      </p:sp>
      <p:sp>
        <p:nvSpPr>
          <p:cNvPr id="9" name="TextBox 8"/>
          <p:cNvSpPr txBox="1"/>
          <p:nvPr/>
        </p:nvSpPr>
        <p:spPr>
          <a:xfrm>
            <a:off x="5778216" y="313325"/>
            <a:ext cx="2161238" cy="523220"/>
          </a:xfrm>
          <a:prstGeom prst="rect">
            <a:avLst/>
          </a:prstGeom>
          <a:noFill/>
        </p:spPr>
        <p:txBody>
          <a:bodyPr wrap="square">
            <a:spAutoFit/>
          </a:bodyPr>
          <a:lstStyle/>
          <a:p>
            <a:r>
              <a:rPr lang="zh-CN" altLang="en-US" sz="2800" dirty="0">
                <a:solidFill>
                  <a:srgbClr val="FF0000"/>
                </a:solidFill>
              </a:rPr>
              <a:t>完成期限</a:t>
            </a:r>
            <a:r>
              <a:rPr lang="zh-CN" altLang="en-US" sz="2800" dirty="0"/>
              <a:t>：</a:t>
            </a:r>
            <a:endParaRPr lang="zh-CN" altLang="zh-CN" sz="2800" dirty="0"/>
          </a:p>
        </p:txBody>
      </p:sp>
      <p:pic>
        <p:nvPicPr>
          <p:cNvPr id="11" name="图片 10">
            <a:extLst>
              <a:ext uri="{FF2B5EF4-FFF2-40B4-BE49-F238E27FC236}">
                <a16:creationId xmlns:a16="http://schemas.microsoft.com/office/drawing/2014/main" xmlns="" id="{CA835605-E5E2-4CED-998E-C0281BCF03DD}"/>
              </a:ext>
            </a:extLst>
          </p:cNvPr>
          <p:cNvPicPr/>
          <p:nvPr/>
        </p:nvPicPr>
        <p:blipFill>
          <a:blip r:embed="rId4"/>
          <a:stretch>
            <a:fillRect/>
          </a:stretch>
        </p:blipFill>
        <p:spPr>
          <a:xfrm>
            <a:off x="5890078" y="794034"/>
            <a:ext cx="5274310" cy="3010683"/>
          </a:xfrm>
          <a:prstGeom prst="rect">
            <a:avLst/>
          </a:prstGeom>
        </p:spPr>
      </p:pic>
      <p:pic>
        <p:nvPicPr>
          <p:cNvPr id="12" name="图片 11">
            <a:extLst>
              <a:ext uri="{FF2B5EF4-FFF2-40B4-BE49-F238E27FC236}">
                <a16:creationId xmlns:a16="http://schemas.microsoft.com/office/drawing/2014/main" xmlns="" id="{EE0CC793-0CBD-4AA1-A64D-65A473F9AD47}"/>
              </a:ext>
            </a:extLst>
          </p:cNvPr>
          <p:cNvPicPr/>
          <p:nvPr/>
        </p:nvPicPr>
        <p:blipFill>
          <a:blip r:embed="rId5"/>
          <a:stretch>
            <a:fillRect/>
          </a:stretch>
        </p:blipFill>
        <p:spPr>
          <a:xfrm>
            <a:off x="5890078" y="3804717"/>
            <a:ext cx="5274310" cy="3001010"/>
          </a:xfrm>
          <a:prstGeom prst="rect">
            <a:avLst/>
          </a:prstGeom>
        </p:spPr>
      </p:pic>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1" y="242077"/>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a:t>
            </a:r>
          </a:p>
        </p:txBody>
      </p:sp>
      <p:sp>
        <p:nvSpPr>
          <p:cNvPr id="12" name="圆角矩形 14"/>
          <p:cNvSpPr/>
          <p:nvPr/>
        </p:nvSpPr>
        <p:spPr>
          <a:xfrm>
            <a:off x="661093" y="3066911"/>
            <a:ext cx="368230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条件、假定和限制</a:t>
            </a:r>
          </a:p>
        </p:txBody>
      </p:sp>
      <p:sp>
        <p:nvSpPr>
          <p:cNvPr id="13" name="TextBox 12"/>
          <p:cNvSpPr txBox="1"/>
          <p:nvPr/>
        </p:nvSpPr>
        <p:spPr>
          <a:xfrm>
            <a:off x="661093" y="4066038"/>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1294605"/>
            <a:ext cx="10774901" cy="954107"/>
          </a:xfrm>
          <a:prstGeom prst="rect">
            <a:avLst/>
          </a:prstGeom>
          <a:noFill/>
        </p:spPr>
        <p:txBody>
          <a:bodyPr wrap="square">
            <a:spAutoFit/>
          </a:bodyPr>
          <a:lstStyle/>
          <a:p>
            <a:r>
              <a:rPr lang="zh-CN" altLang="zh-CN" sz="2800" dirty="0"/>
              <a:t>在网站上能够正常运行并且能够实现要求的功能</a:t>
            </a:r>
            <a:endParaRPr lang="en-US" altLang="zh-CN" sz="2800" dirty="0"/>
          </a:p>
          <a:p>
            <a:r>
              <a:rPr lang="zh-CN" altLang="zh-CN" sz="2800" dirty="0"/>
              <a:t>能在</a:t>
            </a:r>
            <a:r>
              <a:rPr lang="en-US" altLang="zh-CN" sz="2800" dirty="0"/>
              <a:t>3-5</a:t>
            </a:r>
            <a:r>
              <a:rPr lang="zh-CN" altLang="zh-CN" sz="2800" dirty="0"/>
              <a:t>分钟内完成闯关，在碎片化的时间内起到最大的娱乐效果。</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1428</Words>
  <Application>Microsoft Office PowerPoint</Application>
  <PresentationFormat>自定义</PresentationFormat>
  <Paragraphs>155</Paragraphs>
  <Slides>28</Slides>
  <Notes>21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Hanzy</cp:lastModifiedBy>
  <cp:revision>32</cp:revision>
  <dcterms:created xsi:type="dcterms:W3CDTF">2017-08-30T16:25:13Z</dcterms:created>
  <dcterms:modified xsi:type="dcterms:W3CDTF">2019-04-15T10:31:58Z</dcterms:modified>
</cp:coreProperties>
</file>