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95" r:id="rId2"/>
    <p:sldId id="259" r:id="rId3"/>
    <p:sldId id="260" r:id="rId4"/>
    <p:sldId id="262" r:id="rId5"/>
    <p:sldId id="298" r:id="rId6"/>
    <p:sldId id="313" r:id="rId7"/>
    <p:sldId id="299" r:id="rId8"/>
    <p:sldId id="266" r:id="rId9"/>
    <p:sldId id="300" r:id="rId10"/>
    <p:sldId id="301" r:id="rId11"/>
    <p:sldId id="302" r:id="rId12"/>
    <p:sldId id="314" r:id="rId13"/>
    <p:sldId id="303" r:id="rId14"/>
    <p:sldId id="275" r:id="rId15"/>
    <p:sldId id="304" r:id="rId16"/>
    <p:sldId id="305" r:id="rId17"/>
    <p:sldId id="306" r:id="rId18"/>
    <p:sldId id="296" r:id="rId19"/>
    <p:sldId id="307" r:id="rId20"/>
    <p:sldId id="315" r:id="rId21"/>
    <p:sldId id="319" r:id="rId22"/>
    <p:sldId id="316" r:id="rId23"/>
    <p:sldId id="308" r:id="rId24"/>
    <p:sldId id="284" r:id="rId25"/>
    <p:sldId id="311" r:id="rId26"/>
    <p:sldId id="310" r:id="rId27"/>
    <p:sldId id="309" r:id="rId28"/>
    <p:sldId id="317" r:id="rId29"/>
    <p:sldId id="312" r:id="rId30"/>
    <p:sldId id="318" r:id="rId31"/>
    <p:sldId id="292"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2" autoAdjust="0"/>
    <p:restoredTop sz="94660"/>
  </p:normalViewPr>
  <p:slideViewPr>
    <p:cSldViewPr snapToGrid="0">
      <p:cViewPr varScale="1">
        <p:scale>
          <a:sx n="86" d="100"/>
          <a:sy n="86" d="100"/>
        </p:scale>
        <p:origin x="466"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6C5E65-933C-4E87-8D6F-5B7B8034BC7A}" type="datetimeFigureOut">
              <a:rPr lang="zh-CN" altLang="en-US" smtClean="0"/>
              <a:t>2019/4/21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00D55-1FF4-4DC1-AC53-C4584F529D0E}" type="slidenum">
              <a:rPr lang="zh-CN" altLang="en-US" smtClean="0"/>
              <a:t>‹#›</a:t>
            </a:fld>
            <a:endParaRPr lang="zh-CN" altLang="en-US"/>
          </a:p>
        </p:txBody>
      </p:sp>
    </p:spTree>
    <p:extLst>
      <p:ext uri="{BB962C8B-B14F-4D97-AF65-F5344CB8AC3E}">
        <p14:creationId xmlns:p14="http://schemas.microsoft.com/office/powerpoint/2010/main" val="4083518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TextEdit="1"/>
          </p:cNvSpPr>
          <p:nvPr>
            <p:ph type="sldImg"/>
          </p:nvPr>
        </p:nvSpPr>
        <p:spPr bwMode="auto">
          <a:noFill/>
          <a:ln>
            <a:solidFill>
              <a:srgbClr val="000000"/>
            </a:solidFill>
            <a:miter lim="800000"/>
            <a:headEnd/>
            <a:tailEnd/>
          </a:ln>
        </p:spPr>
      </p:sp>
      <p:sp>
        <p:nvSpPr>
          <p:cNvPr id="614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6147"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19859A0-132D-4109-AADC-7416D66AFA8D}"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759115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noTextEdit="1"/>
          </p:cNvSpPr>
          <p:nvPr>
            <p:ph type="sldImg"/>
          </p:nvPr>
        </p:nvSpPr>
        <p:spPr bwMode="auto">
          <a:noFill/>
          <a:ln>
            <a:solidFill>
              <a:srgbClr val="000000"/>
            </a:solidFill>
            <a:miter lim="800000"/>
            <a:headEnd/>
            <a:tailEnd/>
          </a:ln>
        </p:spPr>
      </p:sp>
      <p:sp>
        <p:nvSpPr>
          <p:cNvPr id="7373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73731"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4E2C2A17-64FF-40D8-876E-295C6AE3A9FC}"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392216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306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202" y="274159"/>
            <a:ext cx="10973596" cy="114300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202" y="1600603"/>
            <a:ext cx="10973596" cy="452563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58959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userDrawn="1"/>
        </p:nvPicPr>
        <p:blipFill>
          <a:blip r:embed="rId4"/>
          <a:srcRect/>
          <a:stretch>
            <a:fillRect/>
          </a:stretch>
        </p:blipFill>
        <p:spPr bwMode="auto">
          <a:xfrm>
            <a:off x="0" y="1"/>
            <a:ext cx="12192000" cy="6858000"/>
          </a:xfrm>
          <a:prstGeom prst="rect">
            <a:avLst/>
          </a:prstGeom>
          <a:noFill/>
          <a:ln w="9525">
            <a:noFill/>
            <a:miter lim="800000"/>
            <a:headEnd/>
            <a:tailEnd/>
          </a:ln>
        </p:spPr>
      </p:pic>
      <p:sp>
        <p:nvSpPr>
          <p:cNvPr id="5" name="矩形 4"/>
          <p:cNvSpPr/>
          <p:nvPr userDrawn="1"/>
        </p:nvSpPr>
        <p:spPr>
          <a:xfrm>
            <a:off x="135379" y="245936"/>
            <a:ext cx="2762295" cy="478272"/>
          </a:xfrm>
          <a:prstGeom prst="rect">
            <a:avLst/>
          </a:prstGeom>
        </p:spPr>
        <p:txBody>
          <a:bodyPr wrap="none">
            <a:spAutoFit/>
          </a:bodyPr>
          <a:lstStyle/>
          <a:p>
            <a:pPr>
              <a:defRPr/>
            </a:pPr>
            <a:r>
              <a:rPr lang="zh-CN" altLang="en-US" sz="2508" b="1" dirty="0">
                <a:solidFill>
                  <a:srgbClr val="0070C0"/>
                </a:solidFill>
                <a:latin typeface="微软雅黑" pitchFamily="34" charset="-122"/>
                <a:ea typeface="微软雅黑" pitchFamily="34" charset="-122"/>
              </a:rPr>
              <a:t>点击添加标题文本</a:t>
            </a:r>
          </a:p>
        </p:txBody>
      </p:sp>
      <p:sp>
        <p:nvSpPr>
          <p:cNvPr id="2" name="矩形 1"/>
          <p:cNvSpPr>
            <a:spLocks noChangeArrowheads="1"/>
          </p:cNvSpPr>
          <p:nvPr userDrawn="1"/>
        </p:nvSpPr>
        <p:spPr bwMode="auto">
          <a:xfrm flipV="1">
            <a:off x="2934521" y="503968"/>
            <a:ext cx="7684703" cy="88698"/>
          </a:xfrm>
          <a:prstGeom prst="rect">
            <a:avLst/>
          </a:prstGeom>
          <a:solidFill>
            <a:srgbClr val="0070C0"/>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
        <p:nvSpPr>
          <p:cNvPr id="10" name="矩形 9"/>
          <p:cNvSpPr>
            <a:spLocks noChangeArrowheads="1"/>
          </p:cNvSpPr>
          <p:nvPr userDrawn="1"/>
        </p:nvSpPr>
        <p:spPr bwMode="auto">
          <a:xfrm flipV="1">
            <a:off x="10812338" y="503968"/>
            <a:ext cx="1785797" cy="88698"/>
          </a:xfrm>
          <a:prstGeom prst="rect">
            <a:avLst/>
          </a:prstGeom>
          <a:solidFill>
            <a:srgbClr val="7F7F7F"/>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Tree>
    <p:extLst>
      <p:ext uri="{BB962C8B-B14F-4D97-AF65-F5344CB8AC3E}">
        <p14:creationId xmlns:p14="http://schemas.microsoft.com/office/powerpoint/2010/main" val="2776054621"/>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spd="slow" advClick="0" advTm="5000">
    <p:blinds dir="vert"/>
  </p:transition>
  <p:txStyles>
    <p:titleStyle>
      <a:lvl1pPr algn="ctr" rtl="0" eaLnBrk="0" fontAlgn="base" hangingPunct="0">
        <a:spcBef>
          <a:spcPct val="0"/>
        </a:spcBef>
        <a:spcAft>
          <a:spcPct val="0"/>
        </a:spcAft>
        <a:defRPr sz="5518" kern="1200">
          <a:solidFill>
            <a:schemeClr val="tx1"/>
          </a:solidFill>
          <a:latin typeface="+mj-lt"/>
          <a:ea typeface="+mj-ea"/>
          <a:cs typeface="+mj-cs"/>
        </a:defRPr>
      </a:lvl1pPr>
      <a:lvl2pPr algn="ctr" rtl="0" eaLnBrk="0" fontAlgn="base" hangingPunct="0">
        <a:spcBef>
          <a:spcPct val="0"/>
        </a:spcBef>
        <a:spcAft>
          <a:spcPct val="0"/>
        </a:spcAft>
        <a:defRPr sz="5518">
          <a:solidFill>
            <a:schemeClr val="tx1"/>
          </a:solidFill>
          <a:latin typeface="Calibri" pitchFamily="34" charset="0"/>
          <a:ea typeface="宋体" charset="-122"/>
        </a:defRPr>
      </a:lvl2pPr>
      <a:lvl3pPr algn="ctr" rtl="0" eaLnBrk="0" fontAlgn="base" hangingPunct="0">
        <a:spcBef>
          <a:spcPct val="0"/>
        </a:spcBef>
        <a:spcAft>
          <a:spcPct val="0"/>
        </a:spcAft>
        <a:defRPr sz="5518">
          <a:solidFill>
            <a:schemeClr val="tx1"/>
          </a:solidFill>
          <a:latin typeface="Calibri" pitchFamily="34" charset="0"/>
          <a:ea typeface="宋体" charset="-122"/>
        </a:defRPr>
      </a:lvl3pPr>
      <a:lvl4pPr algn="ctr" rtl="0" eaLnBrk="0" fontAlgn="base" hangingPunct="0">
        <a:spcBef>
          <a:spcPct val="0"/>
        </a:spcBef>
        <a:spcAft>
          <a:spcPct val="0"/>
        </a:spcAft>
        <a:defRPr sz="5518">
          <a:solidFill>
            <a:schemeClr val="tx1"/>
          </a:solidFill>
          <a:latin typeface="Calibri" pitchFamily="34" charset="0"/>
          <a:ea typeface="宋体" charset="-122"/>
        </a:defRPr>
      </a:lvl4pPr>
      <a:lvl5pPr algn="ctr" rtl="0" eaLnBrk="0" fontAlgn="base" hangingPunct="0">
        <a:spcBef>
          <a:spcPct val="0"/>
        </a:spcBef>
        <a:spcAft>
          <a:spcPct val="0"/>
        </a:spcAft>
        <a:defRPr sz="5518">
          <a:solidFill>
            <a:schemeClr val="tx1"/>
          </a:solidFill>
          <a:latin typeface="Calibri" pitchFamily="34" charset="0"/>
          <a:ea typeface="宋体" charset="-122"/>
        </a:defRPr>
      </a:lvl5pPr>
      <a:lvl6pPr marL="573375" algn="ctr" rtl="0" fontAlgn="base">
        <a:spcBef>
          <a:spcPct val="0"/>
        </a:spcBef>
        <a:spcAft>
          <a:spcPct val="0"/>
        </a:spcAft>
        <a:defRPr sz="5518">
          <a:solidFill>
            <a:schemeClr val="tx1"/>
          </a:solidFill>
          <a:latin typeface="Calibri" pitchFamily="34" charset="0"/>
          <a:ea typeface="宋体" charset="-122"/>
        </a:defRPr>
      </a:lvl6pPr>
      <a:lvl7pPr marL="1146749" algn="ctr" rtl="0" fontAlgn="base">
        <a:spcBef>
          <a:spcPct val="0"/>
        </a:spcBef>
        <a:spcAft>
          <a:spcPct val="0"/>
        </a:spcAft>
        <a:defRPr sz="5518">
          <a:solidFill>
            <a:schemeClr val="tx1"/>
          </a:solidFill>
          <a:latin typeface="Calibri" pitchFamily="34" charset="0"/>
          <a:ea typeface="宋体" charset="-122"/>
        </a:defRPr>
      </a:lvl7pPr>
      <a:lvl8pPr marL="1720124" algn="ctr" rtl="0" fontAlgn="base">
        <a:spcBef>
          <a:spcPct val="0"/>
        </a:spcBef>
        <a:spcAft>
          <a:spcPct val="0"/>
        </a:spcAft>
        <a:defRPr sz="5518">
          <a:solidFill>
            <a:schemeClr val="tx1"/>
          </a:solidFill>
          <a:latin typeface="Calibri" pitchFamily="34" charset="0"/>
          <a:ea typeface="宋体" charset="-122"/>
        </a:defRPr>
      </a:lvl8pPr>
      <a:lvl9pPr marL="2293498" algn="ctr" rtl="0" fontAlgn="base">
        <a:spcBef>
          <a:spcPct val="0"/>
        </a:spcBef>
        <a:spcAft>
          <a:spcPct val="0"/>
        </a:spcAft>
        <a:defRPr sz="5518">
          <a:solidFill>
            <a:schemeClr val="tx1"/>
          </a:solidFill>
          <a:latin typeface="Calibri" pitchFamily="34" charset="0"/>
          <a:ea typeface="宋体" charset="-122"/>
        </a:defRPr>
      </a:lvl9pPr>
    </p:titleStyle>
    <p:bodyStyle>
      <a:lvl1pPr marL="430031" indent="-430031" algn="l" rtl="0" eaLnBrk="0" fontAlgn="base" hangingPunct="0">
        <a:spcBef>
          <a:spcPct val="20000"/>
        </a:spcBef>
        <a:spcAft>
          <a:spcPct val="0"/>
        </a:spcAft>
        <a:buFont typeface="Arial" charset="0"/>
        <a:buChar char="•"/>
        <a:defRPr sz="4013" kern="1200">
          <a:solidFill>
            <a:schemeClr val="tx1"/>
          </a:solidFill>
          <a:latin typeface="+mn-lt"/>
          <a:ea typeface="+mn-ea"/>
          <a:cs typeface="+mn-cs"/>
        </a:defRPr>
      </a:lvl1pPr>
      <a:lvl2pPr marL="931734" indent="-358359" algn="l" rtl="0" eaLnBrk="0" fontAlgn="base" hangingPunct="0">
        <a:spcBef>
          <a:spcPct val="20000"/>
        </a:spcBef>
        <a:spcAft>
          <a:spcPct val="0"/>
        </a:spcAft>
        <a:buFont typeface="Arial" charset="0"/>
        <a:buChar char="–"/>
        <a:defRPr sz="3511" kern="1200">
          <a:solidFill>
            <a:schemeClr val="tx1"/>
          </a:solidFill>
          <a:latin typeface="+mn-lt"/>
          <a:ea typeface="+mn-ea"/>
          <a:cs typeface="+mn-cs"/>
        </a:defRPr>
      </a:lvl2pPr>
      <a:lvl3pPr marL="1433436" indent="-286687" algn="l" rtl="0" eaLnBrk="0" fontAlgn="base" hangingPunct="0">
        <a:spcBef>
          <a:spcPct val="20000"/>
        </a:spcBef>
        <a:spcAft>
          <a:spcPct val="0"/>
        </a:spcAft>
        <a:buFont typeface="Arial" charset="0"/>
        <a:buChar char="•"/>
        <a:defRPr sz="3010" kern="1200">
          <a:solidFill>
            <a:schemeClr val="tx1"/>
          </a:solidFill>
          <a:latin typeface="+mn-lt"/>
          <a:ea typeface="+mn-ea"/>
          <a:cs typeface="+mn-cs"/>
        </a:defRPr>
      </a:lvl3pPr>
      <a:lvl4pPr marL="2006811"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4pPr>
      <a:lvl5pPr marL="2580185"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5pPr>
      <a:lvl6pPr marL="3153560"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6pPr>
      <a:lvl7pPr marL="3726934"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7pPr>
      <a:lvl8pPr marL="4300309"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8pPr>
      <a:lvl9pPr marL="4873683"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9pPr>
    </p:bodyStyle>
    <p:otherStyle>
      <a:defPPr>
        <a:defRPr lang="zh-CN"/>
      </a:defPPr>
      <a:lvl1pPr marL="0" algn="l" defTabSz="1146749" rtl="0" eaLnBrk="1" latinLnBrk="0" hangingPunct="1">
        <a:defRPr sz="2257" kern="1200">
          <a:solidFill>
            <a:schemeClr val="tx1"/>
          </a:solidFill>
          <a:latin typeface="+mn-lt"/>
          <a:ea typeface="+mn-ea"/>
          <a:cs typeface="+mn-cs"/>
        </a:defRPr>
      </a:lvl1pPr>
      <a:lvl2pPr marL="573375" algn="l" defTabSz="1146749" rtl="0" eaLnBrk="1" latinLnBrk="0" hangingPunct="1">
        <a:defRPr sz="2257" kern="1200">
          <a:solidFill>
            <a:schemeClr val="tx1"/>
          </a:solidFill>
          <a:latin typeface="+mn-lt"/>
          <a:ea typeface="+mn-ea"/>
          <a:cs typeface="+mn-cs"/>
        </a:defRPr>
      </a:lvl2pPr>
      <a:lvl3pPr marL="1146749" algn="l" defTabSz="1146749" rtl="0" eaLnBrk="1" latinLnBrk="0" hangingPunct="1">
        <a:defRPr sz="2257" kern="1200">
          <a:solidFill>
            <a:schemeClr val="tx1"/>
          </a:solidFill>
          <a:latin typeface="+mn-lt"/>
          <a:ea typeface="+mn-ea"/>
          <a:cs typeface="+mn-cs"/>
        </a:defRPr>
      </a:lvl3pPr>
      <a:lvl4pPr marL="1720124" algn="l" defTabSz="1146749" rtl="0" eaLnBrk="1" latinLnBrk="0" hangingPunct="1">
        <a:defRPr sz="2257" kern="1200">
          <a:solidFill>
            <a:schemeClr val="tx1"/>
          </a:solidFill>
          <a:latin typeface="+mn-lt"/>
          <a:ea typeface="+mn-ea"/>
          <a:cs typeface="+mn-cs"/>
        </a:defRPr>
      </a:lvl4pPr>
      <a:lvl5pPr marL="2293498" algn="l" defTabSz="1146749" rtl="0" eaLnBrk="1" latinLnBrk="0" hangingPunct="1">
        <a:defRPr sz="2257" kern="1200">
          <a:solidFill>
            <a:schemeClr val="tx1"/>
          </a:solidFill>
          <a:latin typeface="+mn-lt"/>
          <a:ea typeface="+mn-ea"/>
          <a:cs typeface="+mn-cs"/>
        </a:defRPr>
      </a:lvl5pPr>
      <a:lvl6pPr marL="2866873" algn="l" defTabSz="1146749" rtl="0" eaLnBrk="1" latinLnBrk="0" hangingPunct="1">
        <a:defRPr sz="2257" kern="1200">
          <a:solidFill>
            <a:schemeClr val="tx1"/>
          </a:solidFill>
          <a:latin typeface="+mn-lt"/>
          <a:ea typeface="+mn-ea"/>
          <a:cs typeface="+mn-cs"/>
        </a:defRPr>
      </a:lvl6pPr>
      <a:lvl7pPr marL="3440247" algn="l" defTabSz="1146749" rtl="0" eaLnBrk="1" latinLnBrk="0" hangingPunct="1">
        <a:defRPr sz="2257" kern="1200">
          <a:solidFill>
            <a:schemeClr val="tx1"/>
          </a:solidFill>
          <a:latin typeface="+mn-lt"/>
          <a:ea typeface="+mn-ea"/>
          <a:cs typeface="+mn-cs"/>
        </a:defRPr>
      </a:lvl7pPr>
      <a:lvl8pPr marL="4013622" algn="l" defTabSz="1146749" rtl="0" eaLnBrk="1" latinLnBrk="0" hangingPunct="1">
        <a:defRPr sz="2257" kern="1200">
          <a:solidFill>
            <a:schemeClr val="tx1"/>
          </a:solidFill>
          <a:latin typeface="+mn-lt"/>
          <a:ea typeface="+mn-ea"/>
          <a:cs typeface="+mn-cs"/>
        </a:defRPr>
      </a:lvl8pPr>
      <a:lvl9pPr marL="4586996" algn="l" defTabSz="1146749" rtl="0" eaLnBrk="1" latinLnBrk="0" hangingPunct="1">
        <a:defRPr sz="22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34" Type="http://schemas.openxmlformats.org/officeDocument/2006/relationships/image" Target="../media/image32.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3.emf"/><Relationship Id="rId5" Type="http://schemas.openxmlformats.org/officeDocument/2006/relationships/package" Target="../embeddings/Microsoft_Visio___111111111.vsdx"/><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22.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enku.baidu.com/view/74ebdaa5a26925c52dc5bf29.html?from=search"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04" name="Picture 4"/>
          <p:cNvPicPr>
            <a:picLocks noChangeAspect="1" noChangeArrowheads="1"/>
          </p:cNvPicPr>
          <p:nvPr/>
        </p:nvPicPr>
        <p:blipFill>
          <a:blip r:embed="rId3"/>
          <a:srcRect/>
          <a:stretch>
            <a:fillRect/>
          </a:stretch>
        </p:blipFill>
        <p:spPr bwMode="auto">
          <a:xfrm>
            <a:off x="-98634" y="-3235"/>
            <a:ext cx="12351030" cy="6861235"/>
          </a:xfrm>
          <a:prstGeom prst="rect">
            <a:avLst/>
          </a:prstGeom>
          <a:noFill/>
          <a:ln w="9525">
            <a:noFill/>
            <a:miter lim="800000"/>
            <a:headEnd/>
            <a:tailEnd/>
          </a:ln>
        </p:spPr>
      </p:pic>
      <p:grpSp>
        <p:nvGrpSpPr>
          <p:cNvPr id="5146" name="Group 26"/>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157"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186"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5205"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5206" name="图片 13"/>
          <p:cNvPicPr>
            <a:picLocks noChangeAspect="1"/>
          </p:cNvPicPr>
          <p:nvPr/>
        </p:nvPicPr>
        <p:blipFill>
          <a:blip r:embed="rId33"/>
          <a:srcRect/>
          <a:stretch>
            <a:fillRect/>
          </a:stretch>
        </p:blipFill>
        <p:spPr bwMode="auto">
          <a:xfrm rot="18525811" flipH="1">
            <a:off x="7979350" y="6248053"/>
            <a:ext cx="696799" cy="167232"/>
          </a:xfrm>
          <a:prstGeom prst="rect">
            <a:avLst/>
          </a:prstGeom>
          <a:noFill/>
          <a:ln w="9525">
            <a:noFill/>
            <a:miter lim="800000"/>
            <a:headEnd/>
            <a:tailEnd/>
          </a:ln>
        </p:spPr>
      </p:pic>
      <p:pic>
        <p:nvPicPr>
          <p:cNvPr id="5207"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9" name="文本框 8"/>
          <p:cNvSpPr txBox="1">
            <a:spLocks noChangeArrowheads="1"/>
          </p:cNvSpPr>
          <p:nvPr/>
        </p:nvSpPr>
        <p:spPr bwMode="auto">
          <a:xfrm>
            <a:off x="1957629" y="2575225"/>
            <a:ext cx="9534961" cy="1194854"/>
          </a:xfrm>
          <a:prstGeom prst="rect">
            <a:avLst/>
          </a:prstGeom>
          <a:noFill/>
          <a:ln w="9525">
            <a:noFill/>
            <a:miter lim="800000"/>
            <a:headEnd/>
            <a:tailEnd/>
          </a:ln>
        </p:spPr>
        <p:txBody>
          <a:bodyPr wrap="square" lIns="86016" tIns="43009" rIns="86016" bIns="43009">
            <a:spAutoFit/>
          </a:bodyPr>
          <a:lstStyle/>
          <a:p>
            <a:pPr defTabSz="860062" fontAlgn="base">
              <a:spcBef>
                <a:spcPct val="0"/>
              </a:spcBef>
              <a:spcAft>
                <a:spcPct val="0"/>
              </a:spcAft>
            </a:pPr>
            <a:r>
              <a:rPr lang="zh-CN" altLang="en-US" sz="4800" b="1" dirty="0">
                <a:solidFill>
                  <a:srgbClr val="595959"/>
                </a:solidFill>
                <a:latin typeface="微软雅黑" pitchFamily="34" charset="-122"/>
                <a:ea typeface="微软雅黑" pitchFamily="34" charset="-122"/>
              </a:rPr>
              <a:t>关于</a:t>
            </a:r>
            <a:r>
              <a:rPr lang="zh-CN" altLang="en-US" sz="7200" b="1" dirty="0">
                <a:solidFill>
                  <a:srgbClr val="595959"/>
                </a:solidFill>
                <a:latin typeface="微软雅黑" pitchFamily="34" charset="-122"/>
                <a:ea typeface="微软雅黑" pitchFamily="34" charset="-122"/>
              </a:rPr>
              <a:t>血小板的人体冒险</a:t>
            </a:r>
            <a:endParaRPr lang="en-US" altLang="zh-CN" sz="7200" b="1" dirty="0">
              <a:solidFill>
                <a:srgbClr val="595959"/>
              </a:solidFill>
              <a:latin typeface="微软雅黑" pitchFamily="34" charset="-122"/>
              <a:ea typeface="微软雅黑" pitchFamily="34" charset="-122"/>
            </a:endParaRPr>
          </a:p>
        </p:txBody>
      </p:sp>
      <p:sp>
        <p:nvSpPr>
          <p:cNvPr id="16398" name="文本框 16"/>
          <p:cNvSpPr txBox="1">
            <a:spLocks noChangeArrowheads="1"/>
          </p:cNvSpPr>
          <p:nvPr/>
        </p:nvSpPr>
        <p:spPr bwMode="auto">
          <a:xfrm>
            <a:off x="3122657" y="6103574"/>
            <a:ext cx="8692076" cy="456190"/>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2400" b="1" dirty="0">
                <a:solidFill>
                  <a:srgbClr val="1A93D0"/>
                </a:solidFill>
                <a:latin typeface="微软雅黑" pitchFamily="34" charset="-122"/>
                <a:ea typeface="微软雅黑" pitchFamily="34" charset="-122"/>
              </a:rPr>
              <a:t>   </a:t>
            </a:r>
            <a:r>
              <a:rPr lang="en-US" altLang="zh-CN" sz="2400" b="1" dirty="0">
                <a:solidFill>
                  <a:srgbClr val="1A93D0"/>
                </a:solidFill>
                <a:latin typeface="微软雅黑" pitchFamily="34" charset="-122"/>
                <a:ea typeface="微软雅黑" pitchFamily="34" charset="-122"/>
              </a:rPr>
              <a:t>G15</a:t>
            </a:r>
            <a:r>
              <a:rPr lang="zh-CN" altLang="en-US" sz="2400" b="1" dirty="0">
                <a:solidFill>
                  <a:srgbClr val="1A93D0"/>
                </a:solidFill>
                <a:latin typeface="微软雅黑" pitchFamily="34" charset="-122"/>
                <a:ea typeface="微软雅黑" pitchFamily="34" charset="-122"/>
              </a:rPr>
              <a:t>小组            组长：孙文韬              组员：韩旭、沈路通</a:t>
            </a:r>
          </a:p>
        </p:txBody>
      </p:sp>
      <p:pic>
        <p:nvPicPr>
          <p:cNvPr id="1026" name="Picture 2" descr="C:\Users\Hanzy\Desktop\logo.jpg"/>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861522" y="2282943"/>
            <a:ext cx="1027130" cy="14390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78279" y="3819025"/>
            <a:ext cx="9265609" cy="830997"/>
          </a:xfrm>
          <a:prstGeom prst="rect">
            <a:avLst/>
          </a:prstGeom>
          <a:noFill/>
        </p:spPr>
        <p:txBody>
          <a:bodyPr wrap="square" rtlCol="0">
            <a:spAutoFit/>
          </a:bodyPr>
          <a:lstStyle/>
          <a:p>
            <a:pPr defTabSz="860062" fontAlgn="base">
              <a:spcBef>
                <a:spcPct val="0"/>
              </a:spcBef>
              <a:spcAft>
                <a:spcPct val="0"/>
              </a:spcAft>
            </a:pPr>
            <a:r>
              <a:rPr lang="zh-CN" altLang="en-US" sz="4800" b="1" dirty="0">
                <a:solidFill>
                  <a:srgbClr val="595959"/>
                </a:solidFill>
                <a:latin typeface="微软雅黑" pitchFamily="34" charset="-122"/>
                <a:ea typeface="微软雅黑" pitchFamily="34" charset="-122"/>
              </a:rPr>
              <a:t>的项目计划</a:t>
            </a:r>
            <a:r>
              <a:rPr lang="en-US" altLang="zh-CN" sz="4800" b="1" dirty="0">
                <a:solidFill>
                  <a:srgbClr val="595959"/>
                </a:solidFill>
                <a:latin typeface="微软雅黑" pitchFamily="34" charset="-122"/>
                <a:ea typeface="微软雅黑" pitchFamily="34" charset="-122"/>
              </a:rPr>
              <a:t>PPT</a:t>
            </a:r>
          </a:p>
        </p:txBody>
      </p:sp>
    </p:spTree>
    <p:extLst>
      <p:ext uri="{BB962C8B-B14F-4D97-AF65-F5344CB8AC3E}">
        <p14:creationId xmlns:p14="http://schemas.microsoft.com/office/powerpoint/2010/main" val="48146304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146"/>
                                        </p:tgtEl>
                                        <p:attrNameLst>
                                          <p:attrName>style.visibility</p:attrName>
                                        </p:attrNameLst>
                                      </p:cBhvr>
                                      <p:to>
                                        <p:strVal val="visible"/>
                                      </p:to>
                                    </p:set>
                                    <p:animEffect transition="in" filter="wipe(up)">
                                      <p:cBhvr>
                                        <p:cTn id="7" dur="500"/>
                                        <p:tgtEl>
                                          <p:spTgt spid="5146"/>
                                        </p:tgtEl>
                                      </p:cBhvr>
                                    </p:animEffect>
                                  </p:childTnLst>
                                </p:cTn>
                              </p:par>
                            </p:childTnLst>
                          </p:cTn>
                        </p:par>
                        <p:par>
                          <p:cTn id="8" fill="hold">
                            <p:stCondLst>
                              <p:cond delay="5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9"/>
                                        </p:tgtEl>
                                        <p:attrNameLst>
                                          <p:attrName>style.visibility</p:attrName>
                                        </p:attrNameLst>
                                      </p:cBhvr>
                                      <p:to>
                                        <p:strVal val="visible"/>
                                      </p:to>
                                    </p:set>
                                    <p:anim by="(-#ppt_w*2)" calcmode="lin" valueType="num">
                                      <p:cBhvr rctx="PPT">
                                        <p:cTn id="11" dur="500" autoRev="1" fill="hold">
                                          <p:stCondLst>
                                            <p:cond delay="0"/>
                                          </p:stCondLst>
                                        </p:cTn>
                                        <p:tgtEl>
                                          <p:spTgt spid="9"/>
                                        </p:tgtEl>
                                        <p:attrNameLst>
                                          <p:attrName>ppt_w</p:attrName>
                                        </p:attrNameLst>
                                      </p:cBhvr>
                                    </p:anim>
                                    <p:anim by="(#ppt_w*0.50)" calcmode="lin" valueType="num">
                                      <p:cBhvr>
                                        <p:cTn id="12" dur="500" decel="50000" autoRev="1" fill="hold">
                                          <p:stCondLst>
                                            <p:cond delay="0"/>
                                          </p:stCondLst>
                                        </p:cTn>
                                        <p:tgtEl>
                                          <p:spTgt spid="9"/>
                                        </p:tgtEl>
                                        <p:attrNameLst>
                                          <p:attrName>ppt_x</p:attrName>
                                        </p:attrNameLst>
                                      </p:cBhvr>
                                    </p:anim>
                                    <p:anim from="(-#ppt_h/2)" to="(#ppt_y)" calcmode="lin" valueType="num">
                                      <p:cBhvr>
                                        <p:cTn id="13" dur="1000" fill="hold">
                                          <p:stCondLst>
                                            <p:cond delay="0"/>
                                          </p:stCondLst>
                                        </p:cTn>
                                        <p:tgtEl>
                                          <p:spTgt spid="9"/>
                                        </p:tgtEl>
                                        <p:attrNameLst>
                                          <p:attrName>ppt_y</p:attrName>
                                        </p:attrNameLst>
                                      </p:cBhvr>
                                    </p:anim>
                                    <p:animRot by="21600000">
                                      <p:cBhvr>
                                        <p:cTn id="14" dur="1000" fill="hold">
                                          <p:stCondLst>
                                            <p:cond delay="0"/>
                                          </p:stCondLst>
                                        </p:cTn>
                                        <p:tgtEl>
                                          <p:spTgt spid="9"/>
                                        </p:tgtEl>
                                        <p:attrNameLst>
                                          <p:attrName>r</p:attrName>
                                        </p:attrNameLst>
                                      </p:cBhvr>
                                    </p:animRot>
                                  </p:childTnLst>
                                </p:cTn>
                              </p:par>
                              <p:par>
                                <p:cTn id="15" presetID="56" presetClass="entr" presetSubtype="0" fill="hold" grpId="0" nodeType="withEffect">
                                  <p:stCondLst>
                                    <p:cond delay="0"/>
                                  </p:stCondLst>
                                  <p:iterate type="lt">
                                    <p:tmPct val="10000"/>
                                  </p:iterate>
                                  <p:childTnLst>
                                    <p:set>
                                      <p:cBhvr>
                                        <p:cTn id="16" dur="1" fill="hold">
                                          <p:stCondLst>
                                            <p:cond delay="0"/>
                                          </p:stCondLst>
                                        </p:cTn>
                                        <p:tgtEl>
                                          <p:spTgt spid="2"/>
                                        </p:tgtEl>
                                        <p:attrNameLst>
                                          <p:attrName>style.visibility</p:attrName>
                                        </p:attrNameLst>
                                      </p:cBhvr>
                                      <p:to>
                                        <p:strVal val="visible"/>
                                      </p:to>
                                    </p:set>
                                    <p:anim by="(-#ppt_w*2)" calcmode="lin" valueType="num">
                                      <p:cBhvr rctx="PPT">
                                        <p:cTn id="17" dur="500" autoRev="1" fill="hold">
                                          <p:stCondLst>
                                            <p:cond delay="0"/>
                                          </p:stCondLst>
                                        </p:cTn>
                                        <p:tgtEl>
                                          <p:spTgt spid="2"/>
                                        </p:tgtEl>
                                        <p:attrNameLst>
                                          <p:attrName>ppt_w</p:attrName>
                                        </p:attrNameLst>
                                      </p:cBhvr>
                                    </p:anim>
                                    <p:anim by="(#ppt_w*0.50)" calcmode="lin" valueType="num">
                                      <p:cBhvr>
                                        <p:cTn id="18" dur="500" decel="50000" autoRev="1" fill="hold">
                                          <p:stCondLst>
                                            <p:cond delay="0"/>
                                          </p:stCondLst>
                                        </p:cTn>
                                        <p:tgtEl>
                                          <p:spTgt spid="2"/>
                                        </p:tgtEl>
                                        <p:attrNameLst>
                                          <p:attrName>ppt_x</p:attrName>
                                        </p:attrNameLst>
                                      </p:cBhvr>
                                    </p:anim>
                                    <p:anim from="(-#ppt_h/2)" to="(#ppt_y)" calcmode="lin" valueType="num">
                                      <p:cBhvr>
                                        <p:cTn id="19" dur="1000" fill="hold">
                                          <p:stCondLst>
                                            <p:cond delay="0"/>
                                          </p:stCondLst>
                                        </p:cTn>
                                        <p:tgtEl>
                                          <p:spTgt spid="2"/>
                                        </p:tgtEl>
                                        <p:attrNameLst>
                                          <p:attrName>ppt_y</p:attrName>
                                        </p:attrNameLst>
                                      </p:cBhvr>
                                    </p:anim>
                                    <p:animRot by="21600000">
                                      <p:cBhvr>
                                        <p:cTn id="20" dur="1000" fill="hold">
                                          <p:stCondLst>
                                            <p:cond delay="0"/>
                                          </p:stCondLst>
                                        </p:cTn>
                                        <p:tgtEl>
                                          <p:spTgt spid="2"/>
                                        </p:tgtEl>
                                        <p:attrNameLst>
                                          <p:attrName>r</p:attrName>
                                        </p:attrNameLst>
                                      </p:cBhvr>
                                    </p:animRot>
                                  </p:childTnLst>
                                </p:cTn>
                              </p:par>
                            </p:childTnLst>
                          </p:cTn>
                        </p:par>
                        <p:par>
                          <p:cTn id="21" fill="hold">
                            <p:stCondLst>
                              <p:cond delay="2400"/>
                            </p:stCondLst>
                            <p:childTnLst>
                              <p:par>
                                <p:cTn id="22" presetID="41" presetClass="entr" presetSubtype="0" fill="hold" nodeType="afterEffect">
                                  <p:stCondLst>
                                    <p:cond delay="0"/>
                                  </p:stCondLst>
                                  <p:iterate type="lt">
                                    <p:tmPct val="10000"/>
                                  </p:iterate>
                                  <p:childTnLst>
                                    <p:set>
                                      <p:cBhvr>
                                        <p:cTn id="23" dur="1" fill="hold">
                                          <p:stCondLst>
                                            <p:cond delay="0"/>
                                          </p:stCondLst>
                                        </p:cTn>
                                        <p:tgtEl>
                                          <p:spTgt spid="16398">
                                            <p:txEl>
                                              <p:pRg st="0" end="0"/>
                                            </p:txEl>
                                          </p:spTgt>
                                        </p:tgtEl>
                                        <p:attrNameLst>
                                          <p:attrName>style.visibility</p:attrName>
                                        </p:attrNameLst>
                                      </p:cBhvr>
                                      <p:to>
                                        <p:strVal val="visible"/>
                                      </p:to>
                                    </p:set>
                                    <p:anim calcmode="lin" valueType="num">
                                      <p:cBhvr>
                                        <p:cTn id="24"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26"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61093" y="133561"/>
            <a:ext cx="359438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2.2  </a:t>
            </a:r>
            <a:r>
              <a:rPr lang="zh-CN" altLang="en-US" sz="2400" b="1" dirty="0">
                <a:solidFill>
                  <a:prstClr val="white"/>
                </a:solidFill>
                <a:latin typeface="微软雅黑" pitchFamily="34" charset="-122"/>
                <a:ea typeface="微软雅黑" pitchFamily="34" charset="-122"/>
              </a:rPr>
              <a:t> 产品目标与范围</a:t>
            </a:r>
          </a:p>
        </p:txBody>
      </p:sp>
      <p:sp>
        <p:nvSpPr>
          <p:cNvPr id="12" name="圆角矩形 14"/>
          <p:cNvSpPr/>
          <p:nvPr/>
        </p:nvSpPr>
        <p:spPr>
          <a:xfrm>
            <a:off x="661093" y="3841063"/>
            <a:ext cx="271515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2.3  </a:t>
            </a:r>
            <a:r>
              <a:rPr lang="zh-CN" altLang="en-US" sz="2400" b="1" dirty="0">
                <a:solidFill>
                  <a:prstClr val="white"/>
                </a:solidFill>
                <a:latin typeface="微软雅黑" pitchFamily="34" charset="-122"/>
                <a:ea typeface="微软雅黑" pitchFamily="34" charset="-122"/>
              </a:rPr>
              <a:t> 假设与约束</a:t>
            </a:r>
          </a:p>
        </p:txBody>
      </p:sp>
      <p:sp>
        <p:nvSpPr>
          <p:cNvPr id="13" name="TextBox 12"/>
          <p:cNvSpPr txBox="1"/>
          <p:nvPr/>
        </p:nvSpPr>
        <p:spPr>
          <a:xfrm>
            <a:off x="661092" y="4830970"/>
            <a:ext cx="10774901" cy="954107"/>
          </a:xfrm>
          <a:prstGeom prst="rect">
            <a:avLst/>
          </a:prstGeom>
          <a:noFill/>
        </p:spPr>
        <p:txBody>
          <a:bodyPr wrap="square">
            <a:spAutoFit/>
          </a:bodyPr>
          <a:lstStyle/>
          <a:p>
            <a:r>
              <a:rPr lang="en-US" altLang="zh-CN" sz="2800" dirty="0">
                <a:latin typeface="+mn-ea"/>
              </a:rPr>
              <a:t>1.</a:t>
            </a:r>
            <a:r>
              <a:rPr lang="zh-CN" altLang="zh-CN" sz="2800" dirty="0"/>
              <a:t>需要在电脑上运行。</a:t>
            </a:r>
          </a:p>
          <a:p>
            <a:r>
              <a:rPr lang="en-US" altLang="zh-CN" sz="2800" dirty="0">
                <a:latin typeface="+mn-ea"/>
              </a:rPr>
              <a:t>2.</a:t>
            </a:r>
            <a:r>
              <a:rPr lang="zh-CN" altLang="zh-CN" sz="2800" dirty="0"/>
              <a:t>只能进行单人游戏。</a:t>
            </a:r>
          </a:p>
        </p:txBody>
      </p:sp>
      <p:sp>
        <p:nvSpPr>
          <p:cNvPr id="9" name="TextBox 8"/>
          <p:cNvSpPr txBox="1"/>
          <p:nvPr/>
        </p:nvSpPr>
        <p:spPr>
          <a:xfrm>
            <a:off x="661093" y="847258"/>
            <a:ext cx="10774901" cy="2677656"/>
          </a:xfrm>
          <a:prstGeom prst="rect">
            <a:avLst/>
          </a:prstGeom>
          <a:noFill/>
        </p:spPr>
        <p:txBody>
          <a:bodyPr wrap="square">
            <a:spAutoFit/>
          </a:bodyPr>
          <a:lstStyle/>
          <a:p>
            <a:r>
              <a:rPr lang="zh-CN" altLang="zh-CN" sz="2800" dirty="0"/>
              <a:t>一个以《工作细胞》为故事背景，以血小板为主角，参考《超级马里奥兄弟》游戏模式的横版</a:t>
            </a:r>
            <a:r>
              <a:rPr lang="en-US" altLang="zh-CN" sz="2800" dirty="0"/>
              <a:t>2D</a:t>
            </a:r>
            <a:r>
              <a:rPr lang="zh-CN" altLang="zh-CN" sz="2800" dirty="0"/>
              <a:t>闯关游戏。</a:t>
            </a:r>
            <a:endParaRPr lang="en-US" altLang="zh-CN" sz="2800" dirty="0"/>
          </a:p>
          <a:p>
            <a:endParaRPr lang="zh-CN" altLang="zh-CN" sz="2800" dirty="0"/>
          </a:p>
          <a:p>
            <a:r>
              <a:rPr lang="zh-CN" altLang="zh-CN" sz="2800" dirty="0"/>
              <a:t>第一目标：玩家能正常进行</a:t>
            </a:r>
            <a:r>
              <a:rPr lang="zh-CN" altLang="zh-CN" sz="2800" dirty="0">
                <a:solidFill>
                  <a:srgbClr val="FF0000"/>
                </a:solidFill>
              </a:rPr>
              <a:t>闯关</a:t>
            </a:r>
            <a:r>
              <a:rPr lang="zh-CN" altLang="zh-CN" sz="2800" dirty="0"/>
              <a:t>。</a:t>
            </a:r>
          </a:p>
          <a:p>
            <a:r>
              <a:rPr lang="zh-CN" altLang="zh-CN" sz="2800" dirty="0"/>
              <a:t>第二目标：能够进行</a:t>
            </a:r>
            <a:r>
              <a:rPr lang="zh-CN" altLang="zh-CN" sz="2800" dirty="0">
                <a:solidFill>
                  <a:srgbClr val="FF0000"/>
                </a:solidFill>
              </a:rPr>
              <a:t>存档</a:t>
            </a:r>
            <a:r>
              <a:rPr lang="zh-CN" altLang="zh-CN" sz="2800" dirty="0"/>
              <a:t>。</a:t>
            </a:r>
          </a:p>
          <a:p>
            <a:r>
              <a:rPr lang="zh-CN" altLang="zh-CN" sz="2800" dirty="0"/>
              <a:t>第三目标：能</a:t>
            </a:r>
            <a:r>
              <a:rPr lang="zh-CN" altLang="zh-CN" sz="2800" dirty="0">
                <a:solidFill>
                  <a:srgbClr val="FF0000"/>
                </a:solidFill>
              </a:rPr>
              <a:t>任意选择</a:t>
            </a:r>
            <a:r>
              <a:rPr lang="zh-CN" altLang="zh-CN" sz="2800" dirty="0"/>
              <a:t>存档点开始游戏。</a:t>
            </a:r>
          </a:p>
        </p:txBody>
      </p:sp>
    </p:spTree>
    <p:extLst>
      <p:ext uri="{BB962C8B-B14F-4D97-AF65-F5344CB8AC3E}">
        <p14:creationId xmlns:p14="http://schemas.microsoft.com/office/powerpoint/2010/main" val="216565550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25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69885" y="199792"/>
            <a:ext cx="271515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2.4   </a:t>
            </a:r>
            <a:r>
              <a:rPr lang="zh-CN" altLang="en-US" sz="2400" b="1" dirty="0">
                <a:solidFill>
                  <a:prstClr val="white"/>
                </a:solidFill>
                <a:latin typeface="微软雅黑" pitchFamily="34" charset="-122"/>
                <a:ea typeface="微软雅黑" pitchFamily="34" charset="-122"/>
              </a:rPr>
              <a:t>可行性分析</a:t>
            </a:r>
          </a:p>
        </p:txBody>
      </p:sp>
      <p:sp>
        <p:nvSpPr>
          <p:cNvPr id="7" name="TextBox 6"/>
          <p:cNvSpPr txBox="1"/>
          <p:nvPr/>
        </p:nvSpPr>
        <p:spPr>
          <a:xfrm>
            <a:off x="608339" y="1211036"/>
            <a:ext cx="10774901" cy="4401205"/>
          </a:xfrm>
          <a:prstGeom prst="rect">
            <a:avLst/>
          </a:prstGeom>
          <a:noFill/>
        </p:spPr>
        <p:txBody>
          <a:bodyPr wrap="square">
            <a:spAutoFit/>
          </a:bodyPr>
          <a:lstStyle/>
          <a:p>
            <a:pPr marL="514350" indent="-514350">
              <a:buAutoNum type="arabicPeriod"/>
            </a:pPr>
            <a:r>
              <a:rPr lang="zh-CN" altLang="en-US" sz="2800" dirty="0">
                <a:solidFill>
                  <a:srgbClr val="FF0000"/>
                </a:solidFill>
              </a:rPr>
              <a:t>技术</a:t>
            </a:r>
            <a:r>
              <a:rPr lang="zh-CN" altLang="en-US" sz="2800" dirty="0"/>
              <a:t>可行性：</a:t>
            </a:r>
            <a:endParaRPr lang="zh-CN" altLang="zh-CN" sz="2800" dirty="0"/>
          </a:p>
          <a:p>
            <a:r>
              <a:rPr lang="en-US" altLang="zh-CN" sz="2800" dirty="0"/>
              <a:t>    </a:t>
            </a:r>
            <a:r>
              <a:rPr lang="zh-CN" altLang="zh-CN" sz="2800" dirty="0"/>
              <a:t>我们会通过学习</a:t>
            </a:r>
            <a:r>
              <a:rPr lang="en-US" altLang="zh-CN" sz="2800" dirty="0"/>
              <a:t>Python</a:t>
            </a:r>
            <a:r>
              <a:rPr lang="zh-CN" altLang="en-US" sz="2800" dirty="0"/>
              <a:t>、</a:t>
            </a:r>
            <a:r>
              <a:rPr lang="en-US" altLang="zh-CN" sz="2800" dirty="0"/>
              <a:t>HTML5</a:t>
            </a:r>
            <a:r>
              <a:rPr lang="zh-CN" altLang="zh-CN" sz="2800" dirty="0"/>
              <a:t>语言和</a:t>
            </a:r>
            <a:r>
              <a:rPr lang="en-US" altLang="zh-CN" sz="2800" dirty="0"/>
              <a:t>Cocos</a:t>
            </a:r>
            <a:r>
              <a:rPr lang="zh-CN" altLang="zh-CN" sz="2800" dirty="0"/>
              <a:t>的使用来实现技术要求。</a:t>
            </a:r>
            <a:endParaRPr lang="en-US" altLang="zh-CN" sz="2800" dirty="0"/>
          </a:p>
          <a:p>
            <a:endParaRPr lang="zh-CN" altLang="zh-CN" sz="2800" dirty="0"/>
          </a:p>
          <a:p>
            <a:r>
              <a:rPr lang="en-US" altLang="zh-CN" sz="2800" dirty="0"/>
              <a:t>2.  </a:t>
            </a:r>
            <a:r>
              <a:rPr lang="zh-CN" altLang="en-US" sz="2800" dirty="0">
                <a:solidFill>
                  <a:srgbClr val="FF0000"/>
                </a:solidFill>
              </a:rPr>
              <a:t>经济</a:t>
            </a:r>
            <a:r>
              <a:rPr lang="zh-CN" altLang="en-US" sz="2800" dirty="0"/>
              <a:t>可行性：</a:t>
            </a:r>
            <a:endParaRPr lang="zh-CN" altLang="zh-CN" sz="2800" dirty="0"/>
          </a:p>
          <a:p>
            <a:r>
              <a:rPr lang="en-US" altLang="zh-CN" sz="2800" dirty="0"/>
              <a:t>    </a:t>
            </a:r>
            <a:r>
              <a:rPr lang="zh-CN" altLang="en-US" sz="2800" dirty="0"/>
              <a:t>经济方面我们需要购买一些教程书籍以及云服务器的租赁。</a:t>
            </a:r>
            <a:endParaRPr lang="en-US" altLang="zh-CN" sz="2800" dirty="0"/>
          </a:p>
          <a:p>
            <a:endParaRPr lang="zh-CN" altLang="zh-CN" sz="2800" dirty="0"/>
          </a:p>
          <a:p>
            <a:r>
              <a:rPr lang="en-US" altLang="zh-CN" sz="2800" dirty="0"/>
              <a:t>3. </a:t>
            </a:r>
            <a:r>
              <a:rPr lang="zh-CN" altLang="en-US" sz="2800" dirty="0">
                <a:solidFill>
                  <a:srgbClr val="FF0000"/>
                </a:solidFill>
              </a:rPr>
              <a:t>操作</a:t>
            </a:r>
            <a:r>
              <a:rPr lang="zh-CN" altLang="en-US" sz="2800" dirty="0"/>
              <a:t>可行性：</a:t>
            </a:r>
            <a:endParaRPr lang="zh-CN" altLang="zh-CN" sz="2800" dirty="0"/>
          </a:p>
          <a:p>
            <a:r>
              <a:rPr lang="en-US" altLang="zh-CN" sz="2800" dirty="0"/>
              <a:t>    </a:t>
            </a:r>
            <a:r>
              <a:rPr lang="zh-CN" altLang="en-US" sz="2800" dirty="0"/>
              <a:t>我们对比了各类主流游戏引擎以及编程语言，认为使用</a:t>
            </a:r>
            <a:r>
              <a:rPr lang="en-US" altLang="zh-CN" sz="2800" dirty="0"/>
              <a:t>Cocos</a:t>
            </a:r>
            <a:r>
              <a:rPr lang="zh-CN" altLang="en-US" sz="2800" dirty="0"/>
              <a:t>引擎在实际操作上最有可能实现。</a:t>
            </a:r>
            <a:endParaRPr lang="zh-CN" altLang="zh-CN" sz="2800" dirty="0"/>
          </a:p>
        </p:txBody>
      </p:sp>
    </p:spTree>
    <p:extLst>
      <p:ext uri="{BB962C8B-B14F-4D97-AF65-F5344CB8AC3E}">
        <p14:creationId xmlns:p14="http://schemas.microsoft.com/office/powerpoint/2010/main" val="226450244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713847" y="111869"/>
            <a:ext cx="271515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2.5   </a:t>
            </a:r>
            <a:r>
              <a:rPr lang="zh-CN" altLang="en-US" sz="2400" b="1" dirty="0">
                <a:solidFill>
                  <a:prstClr val="white"/>
                </a:solidFill>
                <a:latin typeface="微软雅黑" pitchFamily="34" charset="-122"/>
                <a:ea typeface="微软雅黑" pitchFamily="34" charset="-122"/>
              </a:rPr>
              <a:t>应交付成果</a:t>
            </a:r>
          </a:p>
        </p:txBody>
      </p:sp>
      <p:sp>
        <p:nvSpPr>
          <p:cNvPr id="7" name="TextBox 6"/>
          <p:cNvSpPr txBox="1"/>
          <p:nvPr/>
        </p:nvSpPr>
        <p:spPr>
          <a:xfrm>
            <a:off x="713847" y="1140698"/>
            <a:ext cx="10774901" cy="3539430"/>
          </a:xfrm>
          <a:prstGeom prst="rect">
            <a:avLst/>
          </a:prstGeom>
          <a:noFill/>
        </p:spPr>
        <p:txBody>
          <a:bodyPr wrap="square">
            <a:spAutoFit/>
          </a:bodyPr>
          <a:lstStyle/>
          <a:p>
            <a:r>
              <a:rPr lang="en-US" altLang="zh-CN" sz="2800" dirty="0"/>
              <a:t>1.  </a:t>
            </a:r>
            <a:r>
              <a:rPr lang="zh-CN" altLang="zh-CN" sz="2800" dirty="0"/>
              <a:t>需完成的</a:t>
            </a:r>
            <a:r>
              <a:rPr lang="zh-CN" altLang="zh-CN" sz="2800" dirty="0">
                <a:solidFill>
                  <a:srgbClr val="FF0000"/>
                </a:solidFill>
              </a:rPr>
              <a:t>软件</a:t>
            </a:r>
            <a:r>
              <a:rPr lang="zh-CN" altLang="en-US" sz="2800" dirty="0"/>
              <a:t>：</a:t>
            </a:r>
            <a:endParaRPr lang="zh-CN" altLang="zh-CN" sz="2800" dirty="0"/>
          </a:p>
          <a:p>
            <a:r>
              <a:rPr lang="en-US" altLang="zh-CN" sz="2800" dirty="0"/>
              <a:t>     </a:t>
            </a:r>
            <a:r>
              <a:rPr lang="zh-CN" altLang="zh-CN" sz="2800" dirty="0"/>
              <a:t>能正常运行的游戏软件</a:t>
            </a:r>
          </a:p>
          <a:p>
            <a:r>
              <a:rPr lang="en-US" altLang="zh-CN" sz="2800" dirty="0"/>
              <a:t>2.  </a:t>
            </a:r>
            <a:r>
              <a:rPr lang="zh-CN" altLang="zh-CN" sz="2800" dirty="0"/>
              <a:t>需提交</a:t>
            </a:r>
            <a:r>
              <a:rPr lang="zh-CN" altLang="zh-CN" sz="2800" dirty="0">
                <a:solidFill>
                  <a:srgbClr val="FF0000"/>
                </a:solidFill>
              </a:rPr>
              <a:t>用户的文档</a:t>
            </a:r>
            <a:r>
              <a:rPr lang="zh-CN" altLang="en-US" sz="2800" dirty="0"/>
              <a:t>：</a:t>
            </a:r>
            <a:endParaRPr lang="zh-CN" altLang="zh-CN" sz="2800" dirty="0"/>
          </a:p>
          <a:p>
            <a:r>
              <a:rPr lang="en-US" altLang="zh-CN" sz="2800" dirty="0"/>
              <a:t>     </a:t>
            </a:r>
            <a:r>
              <a:rPr lang="zh-CN" altLang="zh-CN" sz="2800" dirty="0"/>
              <a:t>游戏使用说明书</a:t>
            </a:r>
          </a:p>
          <a:p>
            <a:r>
              <a:rPr lang="en-US" altLang="zh-CN" sz="2800" dirty="0"/>
              <a:t>3.  </a:t>
            </a:r>
            <a:r>
              <a:rPr lang="zh-CN" altLang="zh-CN" sz="2800" dirty="0"/>
              <a:t>需提交</a:t>
            </a:r>
            <a:r>
              <a:rPr lang="zh-CN" altLang="zh-CN" sz="2800" dirty="0">
                <a:solidFill>
                  <a:srgbClr val="FF0000"/>
                </a:solidFill>
              </a:rPr>
              <a:t>内部的文档</a:t>
            </a:r>
            <a:r>
              <a:rPr lang="zh-CN" altLang="en-US" sz="2800" dirty="0"/>
              <a:t>：</a:t>
            </a:r>
            <a:endParaRPr lang="zh-CN" altLang="zh-CN" sz="2800" dirty="0"/>
          </a:p>
          <a:p>
            <a:r>
              <a:rPr lang="en-US" altLang="zh-CN" sz="2800" dirty="0"/>
              <a:t>     </a:t>
            </a:r>
            <a:r>
              <a:rPr lang="zh-CN" altLang="zh-CN" sz="2800" dirty="0"/>
              <a:t>软件项目计划书</a:t>
            </a:r>
            <a:r>
              <a:rPr lang="zh-CN" altLang="en-US" sz="2800" dirty="0"/>
              <a:t>、</a:t>
            </a:r>
            <a:r>
              <a:rPr lang="zh-CN" altLang="zh-CN" sz="2800" dirty="0"/>
              <a:t>软件需求分析</a:t>
            </a:r>
            <a:r>
              <a:rPr lang="zh-CN" altLang="en-US" sz="2800" dirty="0"/>
              <a:t>、</a:t>
            </a:r>
            <a:r>
              <a:rPr lang="zh-CN" altLang="zh-CN" sz="2800" dirty="0"/>
              <a:t>设计文档</a:t>
            </a:r>
            <a:r>
              <a:rPr lang="zh-CN" altLang="en-US" sz="2800" dirty="0"/>
              <a:t>、</a:t>
            </a:r>
            <a:r>
              <a:rPr lang="zh-CN" altLang="zh-CN" sz="2800" dirty="0"/>
              <a:t>软件测试文档</a:t>
            </a:r>
          </a:p>
          <a:p>
            <a:r>
              <a:rPr lang="en-US" altLang="zh-CN" sz="2800" dirty="0"/>
              <a:t>4.  </a:t>
            </a:r>
            <a:r>
              <a:rPr lang="zh-CN" altLang="zh-CN" sz="2800" dirty="0"/>
              <a:t>应提供的</a:t>
            </a:r>
            <a:r>
              <a:rPr lang="zh-CN" altLang="zh-CN" sz="2800" dirty="0">
                <a:solidFill>
                  <a:srgbClr val="FF0000"/>
                </a:solidFill>
              </a:rPr>
              <a:t>服务</a:t>
            </a:r>
            <a:r>
              <a:rPr lang="zh-CN" altLang="en-US" sz="2800" dirty="0"/>
              <a:t>：</a:t>
            </a:r>
            <a:endParaRPr lang="zh-CN" altLang="zh-CN" sz="2800" dirty="0"/>
          </a:p>
          <a:p>
            <a:r>
              <a:rPr lang="en-US" altLang="zh-CN" sz="2800" dirty="0"/>
              <a:t>     </a:t>
            </a:r>
            <a:r>
              <a:rPr lang="zh-CN" altLang="zh-CN" sz="2800" dirty="0"/>
              <a:t>对使用过程中出现的</a:t>
            </a:r>
            <a:r>
              <a:rPr lang="en-US" altLang="zh-CN" sz="2800" dirty="0"/>
              <a:t>Bug</a:t>
            </a:r>
            <a:r>
              <a:rPr lang="zh-CN" altLang="zh-CN" sz="2800" dirty="0"/>
              <a:t>进行修复</a:t>
            </a:r>
          </a:p>
        </p:txBody>
      </p:sp>
    </p:spTree>
    <p:extLst>
      <p:ext uri="{BB962C8B-B14F-4D97-AF65-F5344CB8AC3E}">
        <p14:creationId xmlns:p14="http://schemas.microsoft.com/office/powerpoint/2010/main" val="1197316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7" name="圆角矩形 14"/>
          <p:cNvSpPr/>
          <p:nvPr/>
        </p:nvSpPr>
        <p:spPr>
          <a:xfrm>
            <a:off x="1047499" y="397592"/>
            <a:ext cx="381419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2.6  </a:t>
            </a:r>
            <a:r>
              <a:rPr lang="zh-CN" altLang="en-US" sz="2400" b="1" dirty="0">
                <a:solidFill>
                  <a:prstClr val="white"/>
                </a:solidFill>
                <a:latin typeface="微软雅黑" pitchFamily="34" charset="-122"/>
                <a:ea typeface="微软雅黑" pitchFamily="34" charset="-122"/>
              </a:rPr>
              <a:t>项目验收方式与依据</a:t>
            </a:r>
          </a:p>
        </p:txBody>
      </p:sp>
      <p:sp>
        <p:nvSpPr>
          <p:cNvPr id="9" name="TextBox 8"/>
          <p:cNvSpPr txBox="1"/>
          <p:nvPr/>
        </p:nvSpPr>
        <p:spPr>
          <a:xfrm>
            <a:off x="1047499" y="1518453"/>
            <a:ext cx="10774901" cy="1815882"/>
          </a:xfrm>
          <a:prstGeom prst="rect">
            <a:avLst/>
          </a:prstGeom>
          <a:noFill/>
        </p:spPr>
        <p:txBody>
          <a:bodyPr wrap="square">
            <a:spAutoFit/>
          </a:bodyPr>
          <a:lstStyle/>
          <a:p>
            <a:r>
              <a:rPr lang="en-US" altLang="zh-CN" sz="2800" dirty="0"/>
              <a:t>1.</a:t>
            </a:r>
            <a:r>
              <a:rPr lang="zh-CN" altLang="zh-CN" sz="2800" dirty="0"/>
              <a:t>需求说明书</a:t>
            </a:r>
          </a:p>
          <a:p>
            <a:r>
              <a:rPr lang="en-US" altLang="zh-CN" sz="2800" dirty="0"/>
              <a:t>2.</a:t>
            </a:r>
            <a:r>
              <a:rPr lang="zh-CN" altLang="zh-CN" sz="2800" dirty="0"/>
              <a:t>最终文档（</a:t>
            </a:r>
            <a:r>
              <a:rPr lang="en-US" altLang="zh-CN" sz="2800" dirty="0" err="1"/>
              <a:t>Word+PPT</a:t>
            </a:r>
            <a:r>
              <a:rPr lang="zh-CN" altLang="zh-CN" sz="2800" dirty="0"/>
              <a:t>）</a:t>
            </a:r>
          </a:p>
          <a:p>
            <a:r>
              <a:rPr lang="en-US" altLang="zh-CN" sz="2800" dirty="0"/>
              <a:t>3.</a:t>
            </a:r>
            <a:r>
              <a:rPr lang="zh-CN" altLang="zh-CN" sz="2800" dirty="0"/>
              <a:t>项目源代码</a:t>
            </a:r>
            <a:endParaRPr lang="en-US" altLang="zh-CN" sz="2800" dirty="0"/>
          </a:p>
          <a:p>
            <a:r>
              <a:rPr lang="en-US" altLang="zh-CN" sz="2800" dirty="0"/>
              <a:t>4.</a:t>
            </a:r>
            <a:r>
              <a:rPr lang="zh-CN" altLang="en-US" sz="2800" dirty="0"/>
              <a:t>可运行的产品</a:t>
            </a:r>
            <a:endParaRPr lang="zh-CN" altLang="zh-CN" sz="2800" dirty="0"/>
          </a:p>
        </p:txBody>
      </p:sp>
    </p:spTree>
    <p:extLst>
      <p:ext uri="{BB962C8B-B14F-4D97-AF65-F5344CB8AC3E}">
        <p14:creationId xmlns:p14="http://schemas.microsoft.com/office/powerpoint/2010/main" val="99703551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250"/>
                                        <p:tgtEl>
                                          <p:spTgt spid="7"/>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937"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项目团队组织</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03</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a:solidFill>
                  <a:srgbClr val="990000"/>
                </a:solidFill>
                <a:latin typeface="宋体" charset="-122"/>
                <a:ea typeface="宋体" charset="-122"/>
              </a:rPr>
              <a:t>［   ］</a:t>
            </a:r>
          </a:p>
        </p:txBody>
      </p:sp>
      <p:grpSp>
        <p:nvGrpSpPr>
          <p:cNvPr id="39957"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39968"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39997"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807839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9957"/>
                                        </p:tgtEl>
                                        <p:attrNameLst>
                                          <p:attrName>style.visibility</p:attrName>
                                        </p:attrNameLst>
                                      </p:cBhvr>
                                      <p:to>
                                        <p:strVal val="visible"/>
                                      </p:to>
                                    </p:set>
                                    <p:animEffect transition="in" filter="wipe(down)">
                                      <p:cBhvr>
                                        <p:cTn id="7" dur="500"/>
                                        <p:tgtEl>
                                          <p:spTgt spid="39957"/>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4"/>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31594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3.1  </a:t>
            </a:r>
            <a:r>
              <a:rPr lang="zh-CN" altLang="en-US" sz="2400" b="1" dirty="0">
                <a:solidFill>
                  <a:prstClr val="white"/>
                </a:solidFill>
                <a:latin typeface="微软雅黑" pitchFamily="34" charset="-122"/>
                <a:ea typeface="微软雅黑" pitchFamily="34" charset="-122"/>
              </a:rPr>
              <a:t>组织结构</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163956460"/>
              </p:ext>
            </p:extLst>
          </p:nvPr>
        </p:nvGraphicFramePr>
        <p:xfrm>
          <a:off x="1381125" y="1204913"/>
          <a:ext cx="8740775" cy="4092575"/>
        </p:xfrm>
        <a:graphic>
          <a:graphicData uri="http://schemas.openxmlformats.org/presentationml/2006/ole">
            <mc:AlternateContent xmlns:mc="http://schemas.openxmlformats.org/markup-compatibility/2006">
              <mc:Choice xmlns:v="urn:schemas-microsoft-com:vml" Requires="v">
                <p:oleObj spid="_x0000_s1076" r:id="rId5" imgW="8725077" imgH="4084257" progId="Visio.Drawing.15">
                  <p:embed/>
                </p:oleObj>
              </mc:Choice>
              <mc:Fallback>
                <p:oleObj r:id="rId5" imgW="8725077" imgH="4084257" progId="Visio.Drawing.15">
                  <p:embed/>
                  <p:pic>
                    <p:nvPicPr>
                      <p:cNvPr id="0" name="对象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1125" y="1204913"/>
                        <a:ext cx="8740775"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1961354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22" presetClass="entr" presetSubtype="4"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31594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3.2  </a:t>
            </a:r>
            <a:r>
              <a:rPr lang="zh-CN" altLang="en-US" sz="2400" b="1" dirty="0">
                <a:solidFill>
                  <a:prstClr val="white"/>
                </a:solidFill>
                <a:latin typeface="微软雅黑" pitchFamily="34" charset="-122"/>
                <a:ea typeface="微软雅黑" pitchFamily="34" charset="-122"/>
              </a:rPr>
              <a:t>人员分工</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a:extLst>
              <a:ext uri="{FF2B5EF4-FFF2-40B4-BE49-F238E27FC236}">
                <a16:creationId xmlns:a16="http://schemas.microsoft.com/office/drawing/2014/main" id="{02D62EC4-BA27-4735-915F-FE5D00ECC156}"/>
              </a:ext>
            </a:extLst>
          </p:cNvPr>
          <p:cNvGraphicFramePr>
            <a:graphicFrameLocks noGrp="1"/>
          </p:cNvGraphicFramePr>
          <p:nvPr>
            <p:extLst>
              <p:ext uri="{D42A27DB-BD31-4B8C-83A1-F6EECF244321}">
                <p14:modId xmlns:p14="http://schemas.microsoft.com/office/powerpoint/2010/main" val="1247092370"/>
              </p:ext>
            </p:extLst>
          </p:nvPr>
        </p:nvGraphicFramePr>
        <p:xfrm>
          <a:off x="1857789" y="1626577"/>
          <a:ext cx="8716744" cy="3006882"/>
        </p:xfrm>
        <a:graphic>
          <a:graphicData uri="http://schemas.openxmlformats.org/drawingml/2006/table">
            <a:tbl>
              <a:tblPr firstRow="1" firstCol="1" bandRow="1"/>
              <a:tblGrid>
                <a:gridCol w="2529877">
                  <a:extLst>
                    <a:ext uri="{9D8B030D-6E8A-4147-A177-3AD203B41FA5}">
                      <a16:colId xmlns:a16="http://schemas.microsoft.com/office/drawing/2014/main" val="591657696"/>
                    </a:ext>
                  </a:extLst>
                </a:gridCol>
                <a:gridCol w="2530768">
                  <a:extLst>
                    <a:ext uri="{9D8B030D-6E8A-4147-A177-3AD203B41FA5}">
                      <a16:colId xmlns:a16="http://schemas.microsoft.com/office/drawing/2014/main" val="2578826773"/>
                    </a:ext>
                  </a:extLst>
                </a:gridCol>
                <a:gridCol w="3656099">
                  <a:extLst>
                    <a:ext uri="{9D8B030D-6E8A-4147-A177-3AD203B41FA5}">
                      <a16:colId xmlns:a16="http://schemas.microsoft.com/office/drawing/2014/main" val="951588981"/>
                    </a:ext>
                  </a:extLst>
                </a:gridCol>
              </a:tblGrid>
              <a:tr h="427810">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角色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工作描述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1990213"/>
                  </a:ext>
                </a:extLst>
              </a:tr>
              <a:tr h="967152">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孙文韬</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项目管理，需求分析，部分动画程序设计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负责统一组员工作进度，制作需求分析报告，完成少部分动画和程序设计。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9453377"/>
                  </a:ext>
                </a:extLst>
              </a:tr>
              <a:tr h="967152">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沈路通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框架设计师，动画程序部分设计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负责甘特图，流程图以及其他框架设计，动画和程序设计实现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0527587"/>
                  </a:ext>
                </a:extLst>
              </a:tr>
              <a:tr h="644768">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韩旭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动画程序部分设计，游戏测试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负责一起开发程序和动画，最后进行测试并调试</a:t>
                      </a: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bug</a:t>
                      </a: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2901039"/>
                  </a:ext>
                </a:extLst>
              </a:tr>
            </a:tbl>
          </a:graphicData>
        </a:graphic>
      </p:graphicFrame>
    </p:spTree>
    <p:extLst>
      <p:ext uri="{BB962C8B-B14F-4D97-AF65-F5344CB8AC3E}">
        <p14:creationId xmlns:p14="http://schemas.microsoft.com/office/powerpoint/2010/main" val="272335635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42"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67643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3.3  </a:t>
            </a:r>
            <a:r>
              <a:rPr lang="zh-CN" altLang="en-US" sz="2400" b="1" dirty="0">
                <a:solidFill>
                  <a:prstClr val="white"/>
                </a:solidFill>
                <a:latin typeface="微软雅黑" pitchFamily="34" charset="-122"/>
                <a:ea typeface="微软雅黑" pitchFamily="34" charset="-122"/>
              </a:rPr>
              <a:t>协作与沟通</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5262979"/>
          </a:xfrm>
          <a:prstGeom prst="rect">
            <a:avLst/>
          </a:prstGeom>
          <a:noFill/>
        </p:spPr>
        <p:txBody>
          <a:bodyPr wrap="square">
            <a:spAutoFit/>
          </a:bodyPr>
          <a:lstStyle/>
          <a:p>
            <a:r>
              <a:rPr lang="zh-CN" altLang="zh-CN" sz="2800" dirty="0"/>
              <a:t>项目团队</a:t>
            </a:r>
            <a:r>
              <a:rPr lang="zh-CN" altLang="zh-CN" sz="2800" dirty="0">
                <a:solidFill>
                  <a:srgbClr val="FF0000"/>
                </a:solidFill>
              </a:rPr>
              <a:t>内部合作</a:t>
            </a:r>
            <a:r>
              <a:rPr lang="zh-CN" altLang="en-US" sz="2800" dirty="0"/>
              <a:t>：</a:t>
            </a:r>
            <a:endParaRPr lang="zh-CN" altLang="zh-CN" sz="2800" dirty="0"/>
          </a:p>
          <a:p>
            <a:r>
              <a:rPr lang="zh-CN" altLang="zh-CN" sz="2800" dirty="0"/>
              <a:t>见面讨论，每周</a:t>
            </a:r>
            <a:r>
              <a:rPr lang="zh-CN" altLang="en-US" sz="2800" dirty="0"/>
              <a:t>两</a:t>
            </a:r>
            <a:r>
              <a:rPr lang="zh-CN" altLang="zh-CN" sz="2800" dirty="0"/>
              <a:t>次</a:t>
            </a:r>
            <a:r>
              <a:rPr lang="zh-CN" altLang="en-US" sz="2800" dirty="0"/>
              <a:t>，分别在周二晚上和周末</a:t>
            </a:r>
            <a:r>
              <a:rPr lang="zh-CN" altLang="zh-CN" sz="2800" dirty="0"/>
              <a:t>，</a:t>
            </a:r>
            <a:r>
              <a:rPr lang="zh-CN" altLang="en-US" sz="2800" dirty="0"/>
              <a:t>并在</a:t>
            </a:r>
            <a:r>
              <a:rPr lang="en-US" altLang="zh-CN" sz="2800" dirty="0"/>
              <a:t>Word</a:t>
            </a:r>
            <a:r>
              <a:rPr lang="zh-CN" altLang="en-US" sz="2800" dirty="0"/>
              <a:t>上</a:t>
            </a:r>
            <a:r>
              <a:rPr lang="zh-CN" altLang="zh-CN" sz="2800" dirty="0"/>
              <a:t>记录会议内容。</a:t>
            </a:r>
          </a:p>
          <a:p>
            <a:endParaRPr lang="en-US" altLang="zh-CN" sz="2800" dirty="0"/>
          </a:p>
          <a:p>
            <a:r>
              <a:rPr lang="zh-CN" altLang="zh-CN" sz="2800" dirty="0"/>
              <a:t>项目团队</a:t>
            </a:r>
            <a:r>
              <a:rPr lang="zh-CN" altLang="zh-CN" sz="2800" dirty="0">
                <a:solidFill>
                  <a:srgbClr val="FF0000"/>
                </a:solidFill>
              </a:rPr>
              <a:t>外部沟通与协作模式</a:t>
            </a:r>
            <a:r>
              <a:rPr lang="zh-CN" altLang="en-US" sz="2800" dirty="0"/>
              <a:t>：</a:t>
            </a:r>
            <a:endParaRPr lang="en-US" altLang="zh-CN" sz="2800" dirty="0"/>
          </a:p>
          <a:p>
            <a:r>
              <a:rPr lang="zh-CN" altLang="zh-CN" sz="2800" dirty="0"/>
              <a:t>正式沟通方式：</a:t>
            </a:r>
          </a:p>
          <a:p>
            <a:pPr lvl="0"/>
            <a:r>
              <a:rPr lang="en-US" altLang="zh-CN" sz="2800" dirty="0"/>
              <a:t>	</a:t>
            </a:r>
            <a:r>
              <a:rPr lang="zh-CN" altLang="zh-CN" sz="2800" dirty="0"/>
              <a:t>评审会议</a:t>
            </a:r>
          </a:p>
          <a:p>
            <a:pPr lvl="0"/>
            <a:r>
              <a:rPr lang="en-US" altLang="zh-CN" sz="2800" dirty="0"/>
              <a:t>	</a:t>
            </a:r>
            <a:r>
              <a:rPr lang="zh-CN" altLang="zh-CN" sz="2800" dirty="0"/>
              <a:t>执行情况报告</a:t>
            </a:r>
            <a:r>
              <a:rPr lang="en-US" altLang="zh-CN" sz="2800" dirty="0"/>
              <a:t>PPT</a:t>
            </a:r>
            <a:endParaRPr lang="zh-CN" altLang="zh-CN" sz="2800" dirty="0"/>
          </a:p>
          <a:p>
            <a:r>
              <a:rPr lang="zh-CN" altLang="zh-CN" sz="2800" dirty="0"/>
              <a:t>非正式的沟通：</a:t>
            </a:r>
          </a:p>
          <a:p>
            <a:pPr lvl="0"/>
            <a:r>
              <a:rPr lang="en-US" altLang="zh-CN" sz="2800" dirty="0"/>
              <a:t>	QQ</a:t>
            </a:r>
            <a:r>
              <a:rPr lang="zh-CN" altLang="zh-CN" sz="2800" dirty="0"/>
              <a:t>或微信线上采访</a:t>
            </a:r>
          </a:p>
          <a:p>
            <a:pPr lvl="0"/>
            <a:r>
              <a:rPr lang="en-US" altLang="zh-CN" sz="2800" dirty="0"/>
              <a:t>	</a:t>
            </a:r>
            <a:r>
              <a:rPr lang="zh-CN" altLang="zh-CN" sz="2800" dirty="0"/>
              <a:t>问卷调查</a:t>
            </a:r>
          </a:p>
          <a:p>
            <a:pPr lvl="0"/>
            <a:r>
              <a:rPr lang="en-US" altLang="zh-CN" sz="2800" dirty="0"/>
              <a:t>	</a:t>
            </a:r>
            <a:r>
              <a:rPr lang="zh-CN" altLang="zh-CN" sz="2800" dirty="0"/>
              <a:t>产品演示</a:t>
            </a:r>
          </a:p>
        </p:txBody>
      </p:sp>
    </p:spTree>
    <p:extLst>
      <p:ext uri="{BB962C8B-B14F-4D97-AF65-F5344CB8AC3E}">
        <p14:creationId xmlns:p14="http://schemas.microsoft.com/office/powerpoint/2010/main" val="185725872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实施计划</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04</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361951978"/>
      </p:ext>
    </p:extLst>
  </p:cSld>
  <p:clrMapOvr>
    <a:masterClrMapping/>
  </p:clrMapOvr>
  <p:transition spd="slow" advClick="0" advTm="5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3318270"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4.1  </a:t>
            </a:r>
            <a:r>
              <a:rPr lang="zh-CN" altLang="en-US" sz="2400" b="1" dirty="0">
                <a:solidFill>
                  <a:prstClr val="white"/>
                </a:solidFill>
                <a:latin typeface="微软雅黑" pitchFamily="34" charset="-122"/>
                <a:ea typeface="微软雅黑" pitchFamily="34" charset="-122"/>
              </a:rPr>
              <a:t>风险评估及对策</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3108543"/>
          </a:xfrm>
          <a:prstGeom prst="rect">
            <a:avLst/>
          </a:prstGeom>
          <a:noFill/>
        </p:spPr>
        <p:txBody>
          <a:bodyPr wrap="square">
            <a:spAutoFit/>
          </a:bodyPr>
          <a:lstStyle/>
          <a:p>
            <a:r>
              <a:rPr lang="en-US" altLang="zh-CN" sz="2800" dirty="0"/>
              <a:t>1.</a:t>
            </a:r>
            <a:r>
              <a:rPr lang="zh-CN" altLang="zh-CN" sz="2800" dirty="0"/>
              <a:t>软件开发项目</a:t>
            </a:r>
            <a:r>
              <a:rPr lang="zh-CN" altLang="zh-CN" sz="2800" dirty="0">
                <a:solidFill>
                  <a:srgbClr val="FF0000"/>
                </a:solidFill>
              </a:rPr>
              <a:t>预估的风险</a:t>
            </a:r>
            <a:r>
              <a:rPr lang="zh-CN" altLang="zh-CN" sz="2800" dirty="0"/>
              <a:t>：</a:t>
            </a:r>
          </a:p>
          <a:p>
            <a:r>
              <a:rPr lang="zh-CN" altLang="zh-CN" sz="2800" dirty="0"/>
              <a:t>项目量过大，规模估算不精确甚至项目交付时间拖延</a:t>
            </a:r>
          </a:p>
          <a:p>
            <a:endParaRPr lang="en-US" altLang="zh-CN" sz="2800" dirty="0"/>
          </a:p>
          <a:p>
            <a:r>
              <a:rPr lang="en-US" altLang="zh-CN" sz="2800" dirty="0"/>
              <a:t>2.</a:t>
            </a:r>
            <a:r>
              <a:rPr lang="zh-CN" altLang="zh-CN" sz="2800" dirty="0"/>
              <a:t>软件开发项目</a:t>
            </a:r>
            <a:r>
              <a:rPr lang="zh-CN" altLang="zh-CN" sz="2800" dirty="0">
                <a:solidFill>
                  <a:srgbClr val="FF0000"/>
                </a:solidFill>
              </a:rPr>
              <a:t>技术的风险</a:t>
            </a:r>
            <a:r>
              <a:rPr lang="zh-CN" altLang="en-US" sz="2800" dirty="0">
                <a:solidFill>
                  <a:srgbClr val="FF0000"/>
                </a:solidFill>
              </a:rPr>
              <a:t>：</a:t>
            </a:r>
            <a:endParaRPr lang="zh-CN" altLang="zh-CN" sz="2800" dirty="0">
              <a:solidFill>
                <a:srgbClr val="FF0000"/>
              </a:solidFill>
            </a:endParaRPr>
          </a:p>
          <a:p>
            <a:r>
              <a:rPr lang="zh-CN" altLang="zh-CN" sz="2800" dirty="0"/>
              <a:t>对</a:t>
            </a:r>
            <a:r>
              <a:rPr lang="zh-CN" altLang="en-US" sz="2800" dirty="0"/>
              <a:t>开发语言</a:t>
            </a:r>
            <a:r>
              <a:rPr lang="zh-CN" altLang="zh-CN" sz="2800" dirty="0"/>
              <a:t>及</a:t>
            </a:r>
            <a:r>
              <a:rPr lang="en-US" altLang="zh-CN" sz="2800" dirty="0"/>
              <a:t>Cocos</a:t>
            </a:r>
            <a:r>
              <a:rPr lang="zh-CN" altLang="zh-CN" sz="2800" dirty="0"/>
              <a:t>的使用没有经验，测试时遇到的问题可能解决起来比较麻烦</a:t>
            </a:r>
          </a:p>
          <a:p>
            <a:pPr lvl="0"/>
            <a:endParaRPr lang="zh-CN" altLang="zh-CN" sz="2800" dirty="0"/>
          </a:p>
        </p:txBody>
      </p:sp>
    </p:spTree>
    <p:extLst>
      <p:ext uri="{BB962C8B-B14F-4D97-AF65-F5344CB8AC3E}">
        <p14:creationId xmlns:p14="http://schemas.microsoft.com/office/powerpoint/2010/main" val="165485041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0" y="44547"/>
            <a:ext cx="4290295" cy="1594675"/>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rot="-2363669">
            <a:off x="1671552" y="499083"/>
            <a:ext cx="1920719" cy="787139"/>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zh-CN" altLang="en-US" sz="4515" b="1" dirty="0">
                <a:solidFill>
                  <a:prstClr val="white"/>
                </a:solidFill>
                <a:latin typeface="微软雅黑" pitchFamily="34" charset="-122"/>
                <a:ea typeface="微软雅黑" pitchFamily="34" charset="-122"/>
              </a:rPr>
              <a:t>目录页</a:t>
            </a:r>
          </a:p>
        </p:txBody>
      </p:sp>
      <p:sp>
        <p:nvSpPr>
          <p:cNvPr id="21" name="TextBox 20"/>
          <p:cNvSpPr txBox="1"/>
          <p:nvPr/>
        </p:nvSpPr>
        <p:spPr>
          <a:xfrm>
            <a:off x="3738827" y="17923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p>
            <a:pPr algn="ctr" defTabSz="1146749">
              <a:defRPr/>
            </a:pPr>
            <a:r>
              <a:rPr lang="zh-CN" altLang="en-US" sz="3010" b="1" dirty="0">
                <a:solidFill>
                  <a:srgbClr val="0070C0"/>
                </a:solidFill>
                <a:latin typeface="微软雅黑" pitchFamily="34" charset="-122"/>
                <a:ea typeface="微软雅黑" pitchFamily="34" charset="-122"/>
              </a:rPr>
              <a:t>引言</a:t>
            </a:r>
          </a:p>
        </p:txBody>
      </p:sp>
      <p:sp>
        <p:nvSpPr>
          <p:cNvPr id="22" name="TextBox 21"/>
          <p:cNvSpPr txBox="1"/>
          <p:nvPr/>
        </p:nvSpPr>
        <p:spPr>
          <a:xfrm>
            <a:off x="3738827" y="2465291"/>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项目概述</a:t>
            </a:r>
          </a:p>
        </p:txBody>
      </p:sp>
      <p:sp>
        <p:nvSpPr>
          <p:cNvPr id="23" name="TextBox 22"/>
          <p:cNvSpPr txBox="1"/>
          <p:nvPr/>
        </p:nvSpPr>
        <p:spPr>
          <a:xfrm>
            <a:off x="3738827" y="31392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项目团队组织</a:t>
            </a:r>
          </a:p>
        </p:txBody>
      </p:sp>
      <p:sp>
        <p:nvSpPr>
          <p:cNvPr id="24" name="TextBox 23"/>
          <p:cNvSpPr txBox="1"/>
          <p:nvPr/>
        </p:nvSpPr>
        <p:spPr>
          <a:xfrm>
            <a:off x="3738827" y="3830066"/>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实施计划</a:t>
            </a:r>
          </a:p>
        </p:txBody>
      </p:sp>
      <p:grpSp>
        <p:nvGrpSpPr>
          <p:cNvPr id="25" name="组合 24"/>
          <p:cNvGrpSpPr>
            <a:grpSpLocks/>
          </p:cNvGrpSpPr>
          <p:nvPr/>
        </p:nvGrpSpPr>
        <p:grpSpPr bwMode="auto">
          <a:xfrm>
            <a:off x="2860284" y="1674967"/>
            <a:ext cx="1154696" cy="864211"/>
            <a:chOff x="2165941" y="1632858"/>
            <a:chExt cx="864096" cy="731634"/>
          </a:xfrm>
        </p:grpSpPr>
        <p:sp>
          <p:nvSpPr>
            <p:cNvPr id="26" name="五边形 25"/>
            <p:cNvSpPr/>
            <p:nvPr/>
          </p:nvSpPr>
          <p:spPr>
            <a:xfrm>
              <a:off x="2165941" y="1740726"/>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6" name="TextBox 43"/>
            <p:cNvSpPr txBox="1">
              <a:spLocks noChangeArrowheads="1"/>
            </p:cNvSpPr>
            <p:nvPr/>
          </p:nvSpPr>
          <p:spPr bwMode="auto">
            <a:xfrm>
              <a:off x="2216595" y="1632858"/>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1</a:t>
              </a:r>
              <a:endParaRPr lang="zh-CN" altLang="en-US" sz="5016" b="1" dirty="0">
                <a:solidFill>
                  <a:prstClr val="white"/>
                </a:solidFill>
                <a:latin typeface="Arial Black" pitchFamily="34" charset="0"/>
                <a:ea typeface="Arial Unicode MS"/>
                <a:cs typeface="Arial Unicode MS"/>
              </a:endParaRPr>
            </a:p>
          </p:txBody>
        </p:sp>
      </p:grpSp>
      <p:grpSp>
        <p:nvGrpSpPr>
          <p:cNvPr id="45" name="组合 44"/>
          <p:cNvGrpSpPr>
            <a:grpSpLocks/>
          </p:cNvGrpSpPr>
          <p:nvPr/>
        </p:nvGrpSpPr>
        <p:grpSpPr bwMode="auto">
          <a:xfrm>
            <a:off x="2860284" y="2347876"/>
            <a:ext cx="1154696" cy="864212"/>
            <a:chOff x="2165941" y="2378338"/>
            <a:chExt cx="864096" cy="728167"/>
          </a:xfrm>
        </p:grpSpPr>
        <p:sp>
          <p:nvSpPr>
            <p:cNvPr id="46" name="五边形 45"/>
            <p:cNvSpPr/>
            <p:nvPr/>
          </p:nvSpPr>
          <p:spPr>
            <a:xfrm>
              <a:off x="2165941" y="2480662"/>
              <a:ext cx="864096" cy="461301"/>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4" name="TextBox 46"/>
            <p:cNvSpPr txBox="1">
              <a:spLocks noChangeArrowheads="1"/>
            </p:cNvSpPr>
            <p:nvPr/>
          </p:nvSpPr>
          <p:spPr bwMode="auto">
            <a:xfrm>
              <a:off x="2216595" y="2378338"/>
              <a:ext cx="459679" cy="728167"/>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2</a:t>
              </a:r>
              <a:endParaRPr lang="zh-CN" altLang="en-US" sz="5016" b="1" dirty="0">
                <a:solidFill>
                  <a:prstClr val="white"/>
                </a:solidFill>
                <a:latin typeface="Arial Black" pitchFamily="34" charset="0"/>
                <a:ea typeface="Arial Unicode MS"/>
                <a:cs typeface="Arial Unicode MS"/>
              </a:endParaRPr>
            </a:p>
          </p:txBody>
        </p:sp>
      </p:grpSp>
      <p:grpSp>
        <p:nvGrpSpPr>
          <p:cNvPr id="48" name="组合 47"/>
          <p:cNvGrpSpPr>
            <a:grpSpLocks/>
          </p:cNvGrpSpPr>
          <p:nvPr/>
        </p:nvGrpSpPr>
        <p:grpSpPr bwMode="auto">
          <a:xfrm>
            <a:off x="2860284" y="3020828"/>
            <a:ext cx="1154696" cy="864211"/>
            <a:chOff x="2165941" y="3116171"/>
            <a:chExt cx="864096" cy="729896"/>
          </a:xfrm>
        </p:grpSpPr>
        <p:sp>
          <p:nvSpPr>
            <p:cNvPr id="49" name="五边形 48"/>
            <p:cNvSpPr/>
            <p:nvPr/>
          </p:nvSpPr>
          <p:spPr>
            <a:xfrm>
              <a:off x="2165941" y="3220420"/>
              <a:ext cx="864096" cy="460714"/>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2" name="TextBox 49"/>
            <p:cNvSpPr txBox="1">
              <a:spLocks noChangeArrowheads="1"/>
            </p:cNvSpPr>
            <p:nvPr/>
          </p:nvSpPr>
          <p:spPr bwMode="auto">
            <a:xfrm>
              <a:off x="2216595" y="3116171"/>
              <a:ext cx="459679" cy="729896"/>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a:solidFill>
                    <a:prstClr val="white"/>
                  </a:solidFill>
                  <a:latin typeface="Arial Black" pitchFamily="34" charset="0"/>
                  <a:ea typeface="Arial Unicode MS"/>
                  <a:cs typeface="Arial Unicode MS"/>
                </a:rPr>
                <a:t>3</a:t>
              </a:r>
              <a:endParaRPr lang="zh-CN" altLang="en-US" sz="5016" b="1">
                <a:solidFill>
                  <a:prstClr val="white"/>
                </a:solidFill>
                <a:latin typeface="Arial Black" pitchFamily="34" charset="0"/>
                <a:ea typeface="Arial Unicode MS"/>
                <a:cs typeface="Arial Unicode MS"/>
              </a:endParaRPr>
            </a:p>
          </p:txBody>
        </p:sp>
      </p:grpSp>
      <p:grpSp>
        <p:nvGrpSpPr>
          <p:cNvPr id="51" name="组合 50"/>
          <p:cNvGrpSpPr>
            <a:grpSpLocks/>
          </p:cNvGrpSpPr>
          <p:nvPr/>
        </p:nvGrpSpPr>
        <p:grpSpPr bwMode="auto">
          <a:xfrm>
            <a:off x="2844123" y="3689755"/>
            <a:ext cx="1154696" cy="864211"/>
            <a:chOff x="2165941" y="3836251"/>
            <a:chExt cx="864096" cy="731634"/>
          </a:xfrm>
        </p:grpSpPr>
        <p:sp>
          <p:nvSpPr>
            <p:cNvPr id="52" name="五边形 5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0"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4</a:t>
              </a:r>
              <a:endParaRPr lang="zh-CN" altLang="en-US" sz="5016" b="1" dirty="0">
                <a:solidFill>
                  <a:prstClr val="white"/>
                </a:solidFill>
                <a:latin typeface="Arial Black" pitchFamily="34" charset="0"/>
                <a:ea typeface="Arial Unicode MS"/>
                <a:cs typeface="Arial Unicode MS"/>
              </a:endParaRPr>
            </a:p>
          </p:txBody>
        </p:sp>
      </p:grpSp>
      <p:sp>
        <p:nvSpPr>
          <p:cNvPr id="54" name="TextBox 53"/>
          <p:cNvSpPr txBox="1"/>
          <p:nvPr/>
        </p:nvSpPr>
        <p:spPr>
          <a:xfrm rot="19196401">
            <a:off x="1700191" y="874733"/>
            <a:ext cx="2988275" cy="435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defTabSz="1146749">
              <a:defRPr/>
            </a:pPr>
            <a:r>
              <a:rPr lang="en-US" altLang="zh-CN" sz="2257" dirty="0">
                <a:solidFill>
                  <a:srgbClr val="0070C0"/>
                </a:solidFill>
                <a:latin typeface="Calibri"/>
                <a:ea typeface="宋体" panose="02010600030101010101" pitchFamily="2" charset="-122"/>
              </a:rPr>
              <a:t>CONTENTS   PAGE </a:t>
            </a:r>
          </a:p>
        </p:txBody>
      </p:sp>
      <p:sp>
        <p:nvSpPr>
          <p:cNvPr id="30" name="TextBox 29"/>
          <p:cNvSpPr txBox="1"/>
          <p:nvPr/>
        </p:nvSpPr>
        <p:spPr>
          <a:xfrm>
            <a:off x="3738827" y="4515874"/>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支持条件</a:t>
            </a:r>
          </a:p>
        </p:txBody>
      </p:sp>
      <p:grpSp>
        <p:nvGrpSpPr>
          <p:cNvPr id="27" name="组合 26"/>
          <p:cNvGrpSpPr>
            <a:grpSpLocks/>
          </p:cNvGrpSpPr>
          <p:nvPr/>
        </p:nvGrpSpPr>
        <p:grpSpPr bwMode="auto">
          <a:xfrm>
            <a:off x="2844123" y="4380583"/>
            <a:ext cx="1154696" cy="864211"/>
            <a:chOff x="2165941" y="3836251"/>
            <a:chExt cx="864096" cy="731634"/>
          </a:xfrm>
        </p:grpSpPr>
        <p:sp>
          <p:nvSpPr>
            <p:cNvPr id="28" name="五边形 27"/>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9"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5</a:t>
              </a:r>
              <a:endParaRPr lang="zh-CN" altLang="en-US" sz="5016" b="1" dirty="0">
                <a:solidFill>
                  <a:prstClr val="white"/>
                </a:solidFill>
                <a:latin typeface="Arial Black" pitchFamily="34" charset="0"/>
                <a:ea typeface="Arial Unicode MS"/>
                <a:cs typeface="Arial Unicode MS"/>
              </a:endParaRPr>
            </a:p>
          </p:txBody>
        </p:sp>
      </p:grpSp>
      <p:sp>
        <p:nvSpPr>
          <p:cNvPr id="34" name="TextBox 33"/>
          <p:cNvSpPr txBox="1"/>
          <p:nvPr/>
        </p:nvSpPr>
        <p:spPr>
          <a:xfrm>
            <a:off x="3738827" y="5202983"/>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项目预算</a:t>
            </a:r>
          </a:p>
        </p:txBody>
      </p:sp>
      <p:grpSp>
        <p:nvGrpSpPr>
          <p:cNvPr id="31" name="组合 30"/>
          <p:cNvGrpSpPr>
            <a:grpSpLocks/>
          </p:cNvGrpSpPr>
          <p:nvPr/>
        </p:nvGrpSpPr>
        <p:grpSpPr bwMode="auto">
          <a:xfrm>
            <a:off x="2860284" y="5062672"/>
            <a:ext cx="1154696" cy="864211"/>
            <a:chOff x="2165941" y="3836251"/>
            <a:chExt cx="864096" cy="731634"/>
          </a:xfrm>
        </p:grpSpPr>
        <p:sp>
          <p:nvSpPr>
            <p:cNvPr id="32" name="五边形 3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33"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6</a:t>
              </a:r>
              <a:endParaRPr lang="zh-CN" altLang="en-US" sz="5016" b="1" dirty="0">
                <a:solidFill>
                  <a:prstClr val="white"/>
                </a:solidFill>
                <a:latin typeface="Arial Black" pitchFamily="34" charset="0"/>
                <a:ea typeface="Arial Unicode MS"/>
                <a:cs typeface="Arial Unicode MS"/>
              </a:endParaRPr>
            </a:p>
          </p:txBody>
        </p:sp>
      </p:grpSp>
      <p:sp>
        <p:nvSpPr>
          <p:cNvPr id="38" name="TextBox 37"/>
          <p:cNvSpPr txBox="1"/>
          <p:nvPr/>
        </p:nvSpPr>
        <p:spPr>
          <a:xfrm>
            <a:off x="3738827" y="5912856"/>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其它</a:t>
            </a:r>
          </a:p>
        </p:txBody>
      </p:sp>
      <p:grpSp>
        <p:nvGrpSpPr>
          <p:cNvPr id="35" name="组合 34"/>
          <p:cNvGrpSpPr>
            <a:grpSpLocks/>
          </p:cNvGrpSpPr>
          <p:nvPr/>
        </p:nvGrpSpPr>
        <p:grpSpPr bwMode="auto">
          <a:xfrm>
            <a:off x="2844123" y="5758520"/>
            <a:ext cx="1154696" cy="864211"/>
            <a:chOff x="2165941" y="3836251"/>
            <a:chExt cx="864096" cy="731634"/>
          </a:xfrm>
        </p:grpSpPr>
        <p:sp>
          <p:nvSpPr>
            <p:cNvPr id="36" name="五边形 35"/>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37"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7</a:t>
              </a:r>
              <a:endParaRPr lang="zh-CN" altLang="en-US" sz="5016" b="1" dirty="0">
                <a:solidFill>
                  <a:prstClr val="white"/>
                </a:solidFill>
                <a:latin typeface="Arial Black" pitchFamily="34" charset="0"/>
                <a:ea typeface="Arial Unicode MS"/>
                <a:cs typeface="Arial Unicode MS"/>
              </a:endParaRPr>
            </a:p>
          </p:txBody>
        </p:sp>
      </p:grpSp>
    </p:spTree>
    <p:extLst>
      <p:ext uri="{BB962C8B-B14F-4D97-AF65-F5344CB8AC3E}">
        <p14:creationId xmlns:p14="http://schemas.microsoft.com/office/powerpoint/2010/main" val="556456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00"/>
                            </p:stCondLst>
                            <p:childTnLst>
                              <p:par>
                                <p:cTn id="14" presetID="2" presetClass="entr" presetSubtype="9" fill="hold" grpId="0" nodeType="afterEffect">
                                  <p:stCondLst>
                                    <p:cond delay="0"/>
                                  </p:stCondLst>
                                  <p:iterate type="lt">
                                    <p:tmPct val="10000"/>
                                  </p:iterate>
                                  <p:childTnLst>
                                    <p:set>
                                      <p:cBhvr>
                                        <p:cTn id="15" dur="1" fill="hold">
                                          <p:stCondLst>
                                            <p:cond delay="0"/>
                                          </p:stCondLst>
                                        </p:cTn>
                                        <p:tgtEl>
                                          <p:spTgt spid="54"/>
                                        </p:tgtEl>
                                        <p:attrNameLst>
                                          <p:attrName>style.visibility</p:attrName>
                                        </p:attrNameLst>
                                      </p:cBhvr>
                                      <p:to>
                                        <p:strVal val="visible"/>
                                      </p:to>
                                    </p:set>
                                    <p:anim calcmode="lin" valueType="num">
                                      <p:cBhvr additive="base">
                                        <p:cTn id="16" dur="500" fill="hold"/>
                                        <p:tgtEl>
                                          <p:spTgt spid="54"/>
                                        </p:tgtEl>
                                        <p:attrNameLst>
                                          <p:attrName>ppt_x</p:attrName>
                                        </p:attrNameLst>
                                      </p:cBhvr>
                                      <p:tavLst>
                                        <p:tav tm="0">
                                          <p:val>
                                            <p:strVal val="0-#ppt_w/2"/>
                                          </p:val>
                                        </p:tav>
                                        <p:tav tm="100000">
                                          <p:val>
                                            <p:strVal val="#ppt_x"/>
                                          </p:val>
                                        </p:tav>
                                      </p:tavLst>
                                    </p:anim>
                                    <p:anim calcmode="lin" valueType="num">
                                      <p:cBhvr additive="base">
                                        <p:cTn id="17" dur="500" fill="hold"/>
                                        <p:tgtEl>
                                          <p:spTgt spid="54"/>
                                        </p:tgtEl>
                                        <p:attrNameLst>
                                          <p:attrName>ppt_y</p:attrName>
                                        </p:attrNameLst>
                                      </p:cBhvr>
                                      <p:tavLst>
                                        <p:tav tm="0">
                                          <p:val>
                                            <p:strVal val="0-#ppt_h/2"/>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500" fill="hold"/>
                                        <p:tgtEl>
                                          <p:spTgt spid="25"/>
                                        </p:tgtEl>
                                        <p:attrNameLst>
                                          <p:attrName>ppt_x</p:attrName>
                                        </p:attrNameLst>
                                      </p:cBhvr>
                                      <p:tavLst>
                                        <p:tav tm="0">
                                          <p:val>
                                            <p:strVal val="0-#ppt_w/2"/>
                                          </p:val>
                                        </p:tav>
                                        <p:tav tm="100000">
                                          <p:val>
                                            <p:strVal val="#ppt_x"/>
                                          </p:val>
                                        </p:tav>
                                      </p:tavLst>
                                    </p:anim>
                                    <p:anim calcmode="lin" valueType="num">
                                      <p:cBhvr additive="base">
                                        <p:cTn id="21" dur="500" fill="hold"/>
                                        <p:tgtEl>
                                          <p:spTgt spid="25"/>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0-#ppt_w/2"/>
                                          </p:val>
                                        </p:tav>
                                        <p:tav tm="100000">
                                          <p:val>
                                            <p:strVal val="#ppt_x"/>
                                          </p:val>
                                        </p:tav>
                                      </p:tavLst>
                                    </p:anim>
                                    <p:anim calcmode="lin" valueType="num">
                                      <p:cBhvr additive="base">
                                        <p:cTn id="25" dur="500" fill="hold"/>
                                        <p:tgtEl>
                                          <p:spTgt spid="45"/>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500" fill="hold"/>
                                        <p:tgtEl>
                                          <p:spTgt spid="48"/>
                                        </p:tgtEl>
                                        <p:attrNameLst>
                                          <p:attrName>ppt_x</p:attrName>
                                        </p:attrNameLst>
                                      </p:cBhvr>
                                      <p:tavLst>
                                        <p:tav tm="0">
                                          <p:val>
                                            <p:strVal val="0-#ppt_w/2"/>
                                          </p:val>
                                        </p:tav>
                                        <p:tav tm="100000">
                                          <p:val>
                                            <p:strVal val="#ppt_x"/>
                                          </p:val>
                                        </p:tav>
                                      </p:tavLst>
                                    </p:anim>
                                    <p:anim calcmode="lin" valueType="num">
                                      <p:cBhvr additive="base">
                                        <p:cTn id="29" dur="500" fill="hold"/>
                                        <p:tgtEl>
                                          <p:spTgt spid="48"/>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additive="base">
                                        <p:cTn id="32" dur="500" fill="hold"/>
                                        <p:tgtEl>
                                          <p:spTgt spid="51"/>
                                        </p:tgtEl>
                                        <p:attrNameLst>
                                          <p:attrName>ppt_x</p:attrName>
                                        </p:attrNameLst>
                                      </p:cBhvr>
                                      <p:tavLst>
                                        <p:tav tm="0">
                                          <p:val>
                                            <p:strVal val="0-#ppt_w/2"/>
                                          </p:val>
                                        </p:tav>
                                        <p:tav tm="100000">
                                          <p:val>
                                            <p:strVal val="#ppt_x"/>
                                          </p:val>
                                        </p:tav>
                                      </p:tavLst>
                                    </p:anim>
                                    <p:anim calcmode="lin" valueType="num">
                                      <p:cBhvr additive="base">
                                        <p:cTn id="33" dur="500" fill="hold"/>
                                        <p:tgtEl>
                                          <p:spTgt spid="51"/>
                                        </p:tgtEl>
                                        <p:attrNameLst>
                                          <p:attrName>ppt_y</p:attrName>
                                        </p:attrNameLst>
                                      </p:cBhvr>
                                      <p:tavLst>
                                        <p:tav tm="0">
                                          <p:val>
                                            <p:strVal val="#ppt_y"/>
                                          </p:val>
                                        </p:tav>
                                        <p:tav tm="100000">
                                          <p:val>
                                            <p:strVal val="#ppt_y"/>
                                          </p:val>
                                        </p:tav>
                                      </p:tavLst>
                                    </p:anim>
                                  </p:childTnLst>
                                </p:cTn>
                              </p:par>
                              <p:par>
                                <p:cTn id="34" presetID="2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par>
                                <p:cTn id="46" presetID="2" presetClass="entr" presetSubtype="8"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par>
                                <p:cTn id="53" presetID="2" presetClass="entr" presetSubtype="8"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0-#ppt_w/2"/>
                                          </p:val>
                                        </p:tav>
                                        <p:tav tm="100000">
                                          <p:val>
                                            <p:strVal val="#ppt_x"/>
                                          </p:val>
                                        </p:tav>
                                      </p:tavLst>
                                    </p:anim>
                                    <p:anim calcmode="lin" valueType="num">
                                      <p:cBhvr additive="base">
                                        <p:cTn id="56" dur="500" fill="hold"/>
                                        <p:tgtEl>
                                          <p:spTgt spid="31"/>
                                        </p:tgtEl>
                                        <p:attrNameLst>
                                          <p:attrName>ppt_y</p:attrName>
                                        </p:attrNameLst>
                                      </p:cBhvr>
                                      <p:tavLst>
                                        <p:tav tm="0">
                                          <p:val>
                                            <p:strVal val="#ppt_y"/>
                                          </p:val>
                                        </p:tav>
                                        <p:tav tm="100000">
                                          <p:val>
                                            <p:strVal val="#ppt_y"/>
                                          </p:val>
                                        </p:tav>
                                      </p:tavLst>
                                    </p:anim>
                                  </p:childTnLst>
                                </p:cTn>
                              </p:par>
                              <p:par>
                                <p:cTn id="57" presetID="22" presetClass="entr" presetSubtype="8"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left)">
                                      <p:cBhvr>
                                        <p:cTn id="59" dur="500"/>
                                        <p:tgtEl>
                                          <p:spTgt spid="34"/>
                                        </p:tgtEl>
                                      </p:cBhvr>
                                    </p:animEffect>
                                  </p:childTnLst>
                                </p:cTn>
                              </p:par>
                              <p:par>
                                <p:cTn id="60" presetID="2" presetClass="entr" presetSubtype="8" fill="hold" nodeType="withEffect">
                                  <p:stCondLst>
                                    <p:cond delay="0"/>
                                  </p:stCondLst>
                                  <p:childTnLst>
                                    <p:set>
                                      <p:cBhvr>
                                        <p:cTn id="61" dur="1" fill="hold">
                                          <p:stCondLst>
                                            <p:cond delay="0"/>
                                          </p:stCondLst>
                                        </p:cTn>
                                        <p:tgtEl>
                                          <p:spTgt spid="35"/>
                                        </p:tgtEl>
                                        <p:attrNameLst>
                                          <p:attrName>style.visibility</p:attrName>
                                        </p:attrNameLst>
                                      </p:cBhvr>
                                      <p:to>
                                        <p:strVal val="visible"/>
                                      </p:to>
                                    </p:set>
                                    <p:anim calcmode="lin" valueType="num">
                                      <p:cBhvr additive="base">
                                        <p:cTn id="62" dur="500" fill="hold"/>
                                        <p:tgtEl>
                                          <p:spTgt spid="35"/>
                                        </p:tgtEl>
                                        <p:attrNameLst>
                                          <p:attrName>ppt_x</p:attrName>
                                        </p:attrNameLst>
                                      </p:cBhvr>
                                      <p:tavLst>
                                        <p:tav tm="0">
                                          <p:val>
                                            <p:strVal val="0-#ppt_w/2"/>
                                          </p:val>
                                        </p:tav>
                                        <p:tav tm="100000">
                                          <p:val>
                                            <p:strVal val="#ppt_x"/>
                                          </p:val>
                                        </p:tav>
                                      </p:tavLst>
                                    </p:anim>
                                    <p:anim calcmode="lin" valueType="num">
                                      <p:cBhvr additive="base">
                                        <p:cTn id="63" dur="500" fill="hold"/>
                                        <p:tgtEl>
                                          <p:spTgt spid="35"/>
                                        </p:tgtEl>
                                        <p:attrNameLst>
                                          <p:attrName>ppt_y</p:attrName>
                                        </p:attrNameLst>
                                      </p:cBhvr>
                                      <p:tavLst>
                                        <p:tav tm="0">
                                          <p:val>
                                            <p:strVal val="#ppt_y"/>
                                          </p:val>
                                        </p:tav>
                                        <p:tav tm="100000">
                                          <p:val>
                                            <p:strVal val="#ppt_y"/>
                                          </p:val>
                                        </p:tav>
                                      </p:tavLst>
                                    </p:anim>
                                  </p:childTnLst>
                                </p:cTn>
                              </p:par>
                              <p:par>
                                <p:cTn id="64" presetID="22" presetClass="entr" presetSubtype="8" fill="hold" grpId="0"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wipe(left)">
                                      <p:cBhvr>
                                        <p:cTn id="6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2" grpId="0" animBg="1"/>
      <p:bldP spid="23" grpId="0" animBg="1"/>
      <p:bldP spid="24" grpId="0" animBg="1"/>
      <p:bldP spid="54" grpId="0"/>
      <p:bldP spid="30" grpId="0" animBg="1"/>
      <p:bldP spid="34" grpId="0" animBg="1"/>
      <p:bldP spid="3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7757"/>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37749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4.2  </a:t>
            </a:r>
            <a:r>
              <a:rPr lang="zh-CN" altLang="en-US" sz="2400" b="1" dirty="0">
                <a:solidFill>
                  <a:prstClr val="white"/>
                </a:solidFill>
                <a:latin typeface="微软雅黑" pitchFamily="34" charset="-122"/>
                <a:ea typeface="微软雅黑" pitchFamily="34" charset="-122"/>
              </a:rPr>
              <a:t>工作流程</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a:extLst>
              <a:ext uri="{FF2B5EF4-FFF2-40B4-BE49-F238E27FC236}">
                <a16:creationId xmlns:a16="http://schemas.microsoft.com/office/drawing/2014/main" id="{F5AD5B33-6F3C-47C1-B92A-5EE5FE121E48}"/>
              </a:ext>
            </a:extLst>
          </p:cNvPr>
          <p:cNvPicPr/>
          <p:nvPr/>
        </p:nvPicPr>
        <p:blipFill>
          <a:blip r:embed="rId4"/>
          <a:stretch>
            <a:fillRect/>
          </a:stretch>
        </p:blipFill>
        <p:spPr>
          <a:xfrm>
            <a:off x="0" y="785072"/>
            <a:ext cx="3726180" cy="6103620"/>
          </a:xfrm>
          <a:prstGeom prst="rect">
            <a:avLst/>
          </a:prstGeom>
        </p:spPr>
      </p:pic>
      <p:pic>
        <p:nvPicPr>
          <p:cNvPr id="12" name="图片 11">
            <a:extLst>
              <a:ext uri="{FF2B5EF4-FFF2-40B4-BE49-F238E27FC236}">
                <a16:creationId xmlns:a16="http://schemas.microsoft.com/office/drawing/2014/main" id="{4F0BE9F5-788B-4CD3-B4F6-A46CD635D5EB}"/>
              </a:ext>
            </a:extLst>
          </p:cNvPr>
          <p:cNvPicPr/>
          <p:nvPr/>
        </p:nvPicPr>
        <p:blipFill>
          <a:blip r:embed="rId5"/>
          <a:stretch>
            <a:fillRect/>
          </a:stretch>
        </p:blipFill>
        <p:spPr>
          <a:xfrm>
            <a:off x="3798189" y="772624"/>
            <a:ext cx="5013960" cy="5875020"/>
          </a:xfrm>
          <a:prstGeom prst="rect">
            <a:avLst/>
          </a:prstGeom>
        </p:spPr>
      </p:pic>
      <p:pic>
        <p:nvPicPr>
          <p:cNvPr id="13" name="图片 12">
            <a:extLst>
              <a:ext uri="{FF2B5EF4-FFF2-40B4-BE49-F238E27FC236}">
                <a16:creationId xmlns:a16="http://schemas.microsoft.com/office/drawing/2014/main" id="{E76347BB-772B-47F4-8DEE-46BB835FDB27}"/>
              </a:ext>
            </a:extLst>
          </p:cNvPr>
          <p:cNvPicPr/>
          <p:nvPr/>
        </p:nvPicPr>
        <p:blipFill>
          <a:blip r:embed="rId6"/>
          <a:stretch>
            <a:fillRect/>
          </a:stretch>
        </p:blipFill>
        <p:spPr>
          <a:xfrm>
            <a:off x="7900924" y="800986"/>
            <a:ext cx="5274310" cy="3046730"/>
          </a:xfrm>
          <a:prstGeom prst="rect">
            <a:avLst/>
          </a:prstGeom>
        </p:spPr>
      </p:pic>
    </p:spTree>
    <p:extLst>
      <p:ext uri="{BB962C8B-B14F-4D97-AF65-F5344CB8AC3E}">
        <p14:creationId xmlns:p14="http://schemas.microsoft.com/office/powerpoint/2010/main" val="320778401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16C57833-33D4-4984-9FC1-E60AA9BDEC84}"/>
              </a:ext>
            </a:extLst>
          </p:cNvPr>
          <p:cNvPicPr>
            <a:picLocks noChangeAspect="1" noChangeArrowheads="1"/>
          </p:cNvPicPr>
          <p:nvPr/>
        </p:nvPicPr>
        <p:blipFill>
          <a:blip r:embed="rId2"/>
          <a:srcRect/>
          <a:stretch>
            <a:fillRect/>
          </a:stretch>
        </p:blipFill>
        <p:spPr bwMode="auto">
          <a:xfrm>
            <a:off x="72009" y="-2"/>
            <a:ext cx="12192000" cy="6772891"/>
          </a:xfrm>
          <a:prstGeom prst="rect">
            <a:avLst/>
          </a:prstGeom>
          <a:noFill/>
          <a:ln w="9525">
            <a:noFill/>
            <a:miter lim="800000"/>
            <a:headEnd/>
            <a:tailEnd/>
          </a:ln>
        </p:spPr>
      </p:pic>
      <p:sp>
        <p:nvSpPr>
          <p:cNvPr id="3" name="内容占位符 2">
            <a:extLst>
              <a:ext uri="{FF2B5EF4-FFF2-40B4-BE49-F238E27FC236}">
                <a16:creationId xmlns:a16="http://schemas.microsoft.com/office/drawing/2014/main" id="{39A34931-B6AB-412D-879D-812C3E49C602}"/>
              </a:ext>
            </a:extLst>
          </p:cNvPr>
          <p:cNvSpPr>
            <a:spLocks noGrp="1"/>
          </p:cNvSpPr>
          <p:nvPr>
            <p:ph idx="1"/>
          </p:nvPr>
        </p:nvSpPr>
        <p:spPr>
          <a:xfrm>
            <a:off x="8733155" y="1769039"/>
            <a:ext cx="3739262" cy="4525636"/>
          </a:xfrm>
        </p:spPr>
        <p:txBody>
          <a:bodyPr/>
          <a:lstStyle/>
          <a:p>
            <a:r>
              <a:rPr lang="zh-CN" altLang="en-US" sz="2800" dirty="0"/>
              <a:t>注释：因为图太长了放不下，所以裁成了五块。</a:t>
            </a:r>
          </a:p>
        </p:txBody>
      </p:sp>
      <p:pic>
        <p:nvPicPr>
          <p:cNvPr id="8" name="图片 7">
            <a:extLst>
              <a:ext uri="{FF2B5EF4-FFF2-40B4-BE49-F238E27FC236}">
                <a16:creationId xmlns:a16="http://schemas.microsoft.com/office/drawing/2014/main" id="{D4E91D50-2897-4715-91FA-19F9D6802457}"/>
              </a:ext>
            </a:extLst>
          </p:cNvPr>
          <p:cNvPicPr/>
          <p:nvPr/>
        </p:nvPicPr>
        <p:blipFill>
          <a:blip r:embed="rId3"/>
          <a:stretch>
            <a:fillRect/>
          </a:stretch>
        </p:blipFill>
        <p:spPr>
          <a:xfrm>
            <a:off x="129220" y="473004"/>
            <a:ext cx="5274310" cy="1296035"/>
          </a:xfrm>
          <a:prstGeom prst="rect">
            <a:avLst/>
          </a:prstGeom>
        </p:spPr>
      </p:pic>
      <p:pic>
        <p:nvPicPr>
          <p:cNvPr id="12" name="图片 11">
            <a:extLst>
              <a:ext uri="{FF2B5EF4-FFF2-40B4-BE49-F238E27FC236}">
                <a16:creationId xmlns:a16="http://schemas.microsoft.com/office/drawing/2014/main" id="{652836A8-F2D2-4AE4-B91F-E9714D2FB4F0}"/>
              </a:ext>
            </a:extLst>
          </p:cNvPr>
          <p:cNvPicPr/>
          <p:nvPr/>
        </p:nvPicPr>
        <p:blipFill>
          <a:blip r:embed="rId4"/>
          <a:stretch>
            <a:fillRect/>
          </a:stretch>
        </p:blipFill>
        <p:spPr>
          <a:xfrm>
            <a:off x="5460741" y="473004"/>
            <a:ext cx="5274310" cy="1276985"/>
          </a:xfrm>
          <a:prstGeom prst="rect">
            <a:avLst/>
          </a:prstGeom>
        </p:spPr>
      </p:pic>
      <p:pic>
        <p:nvPicPr>
          <p:cNvPr id="13" name="图片 12">
            <a:extLst>
              <a:ext uri="{FF2B5EF4-FFF2-40B4-BE49-F238E27FC236}">
                <a16:creationId xmlns:a16="http://schemas.microsoft.com/office/drawing/2014/main" id="{BAB68DB9-FB8C-4612-931C-A720AFE6A49B}"/>
              </a:ext>
            </a:extLst>
          </p:cNvPr>
          <p:cNvPicPr/>
          <p:nvPr/>
        </p:nvPicPr>
        <p:blipFill>
          <a:blip r:embed="rId5"/>
          <a:stretch>
            <a:fillRect/>
          </a:stretch>
        </p:blipFill>
        <p:spPr>
          <a:xfrm>
            <a:off x="72009" y="1878603"/>
            <a:ext cx="5274310" cy="1446530"/>
          </a:xfrm>
          <a:prstGeom prst="rect">
            <a:avLst/>
          </a:prstGeom>
        </p:spPr>
      </p:pic>
      <p:pic>
        <p:nvPicPr>
          <p:cNvPr id="14" name="图片 13">
            <a:extLst>
              <a:ext uri="{FF2B5EF4-FFF2-40B4-BE49-F238E27FC236}">
                <a16:creationId xmlns:a16="http://schemas.microsoft.com/office/drawing/2014/main" id="{070F9668-9AFB-45B4-AF99-38EF7C09D5DC}"/>
              </a:ext>
            </a:extLst>
          </p:cNvPr>
          <p:cNvPicPr/>
          <p:nvPr/>
        </p:nvPicPr>
        <p:blipFill>
          <a:blip r:embed="rId6"/>
          <a:stretch>
            <a:fillRect/>
          </a:stretch>
        </p:blipFill>
        <p:spPr>
          <a:xfrm>
            <a:off x="72009" y="3532868"/>
            <a:ext cx="5274310" cy="2517775"/>
          </a:xfrm>
          <a:prstGeom prst="rect">
            <a:avLst/>
          </a:prstGeom>
        </p:spPr>
      </p:pic>
      <p:pic>
        <p:nvPicPr>
          <p:cNvPr id="15" name="图片 14">
            <a:extLst>
              <a:ext uri="{FF2B5EF4-FFF2-40B4-BE49-F238E27FC236}">
                <a16:creationId xmlns:a16="http://schemas.microsoft.com/office/drawing/2014/main" id="{F8AF63B0-7C6D-43A7-BF9A-AA692C500908}"/>
              </a:ext>
            </a:extLst>
          </p:cNvPr>
          <p:cNvPicPr/>
          <p:nvPr/>
        </p:nvPicPr>
        <p:blipFill>
          <a:blip r:embed="rId7"/>
          <a:stretch>
            <a:fillRect/>
          </a:stretch>
        </p:blipFill>
        <p:spPr>
          <a:xfrm>
            <a:off x="5612649" y="3609351"/>
            <a:ext cx="5274310" cy="1532890"/>
          </a:xfrm>
          <a:prstGeom prst="rect">
            <a:avLst/>
          </a:prstGeom>
        </p:spPr>
      </p:pic>
    </p:spTree>
    <p:extLst>
      <p:ext uri="{BB962C8B-B14F-4D97-AF65-F5344CB8AC3E}">
        <p14:creationId xmlns:p14="http://schemas.microsoft.com/office/powerpoint/2010/main" val="3253860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98551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4.3  </a:t>
            </a:r>
            <a:r>
              <a:rPr lang="zh-CN" altLang="en-US" sz="2400" b="1" dirty="0">
                <a:solidFill>
                  <a:prstClr val="white"/>
                </a:solidFill>
                <a:latin typeface="微软雅黑" pitchFamily="34" charset="-122"/>
                <a:ea typeface="微软雅黑" pitchFamily="34" charset="-122"/>
              </a:rPr>
              <a:t>总体进度计划</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a:extLst>
              <a:ext uri="{FF2B5EF4-FFF2-40B4-BE49-F238E27FC236}">
                <a16:creationId xmlns:a16="http://schemas.microsoft.com/office/drawing/2014/main" id="{4CB7DF81-76F8-44B6-9DA2-98F11F0F99FF}"/>
              </a:ext>
            </a:extLst>
          </p:cNvPr>
          <p:cNvPicPr/>
          <p:nvPr/>
        </p:nvPicPr>
        <p:blipFill>
          <a:blip r:embed="rId4"/>
          <a:stretch>
            <a:fillRect/>
          </a:stretch>
        </p:blipFill>
        <p:spPr>
          <a:xfrm>
            <a:off x="218496" y="906182"/>
            <a:ext cx="5274310" cy="3653790"/>
          </a:xfrm>
          <a:prstGeom prst="rect">
            <a:avLst/>
          </a:prstGeom>
        </p:spPr>
      </p:pic>
      <p:pic>
        <p:nvPicPr>
          <p:cNvPr id="13" name="图片 12">
            <a:extLst>
              <a:ext uri="{FF2B5EF4-FFF2-40B4-BE49-F238E27FC236}">
                <a16:creationId xmlns:a16="http://schemas.microsoft.com/office/drawing/2014/main" id="{A8B6D221-584B-499E-9BBD-73A784535E6E}"/>
              </a:ext>
            </a:extLst>
          </p:cNvPr>
          <p:cNvPicPr/>
          <p:nvPr/>
        </p:nvPicPr>
        <p:blipFill>
          <a:blip r:embed="rId5"/>
          <a:stretch>
            <a:fillRect/>
          </a:stretch>
        </p:blipFill>
        <p:spPr>
          <a:xfrm>
            <a:off x="5492806" y="909799"/>
            <a:ext cx="5274310" cy="3690620"/>
          </a:xfrm>
          <a:prstGeom prst="rect">
            <a:avLst/>
          </a:prstGeom>
        </p:spPr>
      </p:pic>
      <p:pic>
        <p:nvPicPr>
          <p:cNvPr id="14" name="图片 13">
            <a:extLst>
              <a:ext uri="{FF2B5EF4-FFF2-40B4-BE49-F238E27FC236}">
                <a16:creationId xmlns:a16="http://schemas.microsoft.com/office/drawing/2014/main" id="{923735B6-A1D0-44EB-81DB-F1667C59AB7E}"/>
              </a:ext>
            </a:extLst>
          </p:cNvPr>
          <p:cNvPicPr/>
          <p:nvPr/>
        </p:nvPicPr>
        <p:blipFill>
          <a:blip r:embed="rId6"/>
          <a:stretch>
            <a:fillRect/>
          </a:stretch>
        </p:blipFill>
        <p:spPr>
          <a:xfrm>
            <a:off x="5492806" y="4600419"/>
            <a:ext cx="5274310" cy="884555"/>
          </a:xfrm>
          <a:prstGeom prst="rect">
            <a:avLst/>
          </a:prstGeom>
        </p:spPr>
      </p:pic>
    </p:spTree>
    <p:extLst>
      <p:ext uri="{BB962C8B-B14F-4D97-AF65-F5344CB8AC3E}">
        <p14:creationId xmlns:p14="http://schemas.microsoft.com/office/powerpoint/2010/main" val="398589580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96657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4.4  </a:t>
            </a:r>
            <a:r>
              <a:rPr lang="zh-CN" altLang="en-US" sz="2400" b="1" dirty="0">
                <a:solidFill>
                  <a:prstClr val="white"/>
                </a:solidFill>
                <a:latin typeface="微软雅黑" pitchFamily="34" charset="-122"/>
                <a:ea typeface="微软雅黑" pitchFamily="34" charset="-122"/>
              </a:rPr>
              <a:t>项目控制计划</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10"/>
          <p:cNvSpPr txBox="1"/>
          <p:nvPr/>
        </p:nvSpPr>
        <p:spPr>
          <a:xfrm>
            <a:off x="699815" y="902991"/>
            <a:ext cx="10774901" cy="3539430"/>
          </a:xfrm>
          <a:prstGeom prst="rect">
            <a:avLst/>
          </a:prstGeom>
          <a:noFill/>
        </p:spPr>
        <p:txBody>
          <a:bodyPr wrap="square">
            <a:spAutoFit/>
          </a:bodyPr>
          <a:lstStyle/>
          <a:p>
            <a:r>
              <a:rPr lang="en-US" altLang="zh-CN" sz="2800" dirty="0"/>
              <a:t>1.</a:t>
            </a:r>
            <a:r>
              <a:rPr lang="zh-CN" altLang="zh-CN" sz="2800" dirty="0"/>
              <a:t>质量保证</a:t>
            </a:r>
          </a:p>
          <a:p>
            <a:r>
              <a:rPr lang="zh-CN" altLang="zh-CN" sz="2800" dirty="0"/>
              <a:t>分配人员定期检查完成的内容质量是否达标</a:t>
            </a:r>
            <a:endParaRPr lang="en-US" altLang="zh-CN" sz="2800" dirty="0"/>
          </a:p>
          <a:p>
            <a:endParaRPr lang="zh-CN" altLang="zh-CN" sz="2800" dirty="0"/>
          </a:p>
          <a:p>
            <a:r>
              <a:rPr lang="en-US" altLang="zh-CN" sz="2800" dirty="0"/>
              <a:t>2.</a:t>
            </a:r>
            <a:r>
              <a:rPr lang="zh-CN" altLang="zh-CN" sz="2800" dirty="0"/>
              <a:t>进度控制</a:t>
            </a:r>
          </a:p>
          <a:p>
            <a:r>
              <a:rPr lang="zh-CN" altLang="zh-CN" sz="2800" dirty="0"/>
              <a:t>按规定的</a:t>
            </a:r>
            <a:r>
              <a:rPr lang="zh-CN" altLang="zh-CN" sz="2800" dirty="0">
                <a:solidFill>
                  <a:srgbClr val="FF0000"/>
                </a:solidFill>
              </a:rPr>
              <a:t>里程碑时间</a:t>
            </a:r>
            <a:r>
              <a:rPr lang="zh-CN" altLang="zh-CN" sz="2800" dirty="0"/>
              <a:t>检查是否达到预期进度并记录。</a:t>
            </a:r>
            <a:endParaRPr lang="en-US" altLang="zh-CN" sz="2800" dirty="0"/>
          </a:p>
          <a:p>
            <a:endParaRPr lang="zh-CN" altLang="zh-CN" sz="2800" dirty="0"/>
          </a:p>
          <a:p>
            <a:r>
              <a:rPr lang="en-US" altLang="zh-CN" sz="2800" dirty="0"/>
              <a:t>3.</a:t>
            </a:r>
            <a:r>
              <a:rPr lang="zh-CN" altLang="zh-CN" sz="2800" dirty="0"/>
              <a:t>配置管理计划</a:t>
            </a:r>
          </a:p>
          <a:p>
            <a:r>
              <a:rPr lang="zh-CN" altLang="en-US" sz="2800" dirty="0"/>
              <a:t>每次文件上传到</a:t>
            </a:r>
            <a:r>
              <a:rPr lang="en-US" altLang="zh-CN" sz="2800" dirty="0" err="1"/>
              <a:t>Github</a:t>
            </a:r>
            <a:r>
              <a:rPr lang="zh-CN" altLang="en-US" sz="2800" dirty="0"/>
              <a:t>上进行管理</a:t>
            </a:r>
            <a:endParaRPr lang="zh-CN" altLang="zh-CN" sz="2800" dirty="0"/>
          </a:p>
        </p:txBody>
      </p:sp>
      <p:pic>
        <p:nvPicPr>
          <p:cNvPr id="3" name="图片 2">
            <a:extLst>
              <a:ext uri="{FF2B5EF4-FFF2-40B4-BE49-F238E27FC236}">
                <a16:creationId xmlns:a16="http://schemas.microsoft.com/office/drawing/2014/main" id="{FA39C3BC-6BAC-4959-B8A4-CEFD9CCE2BDE}"/>
              </a:ext>
            </a:extLst>
          </p:cNvPr>
          <p:cNvPicPr>
            <a:picLocks noChangeAspect="1"/>
          </p:cNvPicPr>
          <p:nvPr/>
        </p:nvPicPr>
        <p:blipFill>
          <a:blip r:embed="rId4"/>
          <a:stretch>
            <a:fillRect/>
          </a:stretch>
        </p:blipFill>
        <p:spPr>
          <a:xfrm>
            <a:off x="6087265" y="3795428"/>
            <a:ext cx="5530788" cy="2630005"/>
          </a:xfrm>
          <a:prstGeom prst="rect">
            <a:avLst/>
          </a:prstGeom>
        </p:spPr>
      </p:pic>
    </p:spTree>
    <p:extLst>
      <p:ext uri="{BB962C8B-B14F-4D97-AF65-F5344CB8AC3E}">
        <p14:creationId xmlns:p14="http://schemas.microsoft.com/office/powerpoint/2010/main" val="44273067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支持条件</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05</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859274" y="1691512"/>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24407879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3"/>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1086677" y="133559"/>
            <a:ext cx="279073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5.1  </a:t>
            </a:r>
            <a:r>
              <a:rPr lang="zh-CN" altLang="en-US" sz="2400" b="1" dirty="0">
                <a:solidFill>
                  <a:prstClr val="white"/>
                </a:solidFill>
                <a:latin typeface="微软雅黑" pitchFamily="34" charset="-122"/>
                <a:ea typeface="微软雅黑" pitchFamily="34" charset="-122"/>
              </a:rPr>
              <a:t>内部支持</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10"/>
          <p:cNvSpPr txBox="1"/>
          <p:nvPr/>
        </p:nvSpPr>
        <p:spPr>
          <a:xfrm>
            <a:off x="1086677" y="1043668"/>
            <a:ext cx="10774901" cy="1815882"/>
          </a:xfrm>
          <a:prstGeom prst="rect">
            <a:avLst/>
          </a:prstGeom>
          <a:noFill/>
        </p:spPr>
        <p:txBody>
          <a:bodyPr wrap="square">
            <a:spAutoFit/>
          </a:bodyPr>
          <a:lstStyle/>
          <a:p>
            <a:r>
              <a:rPr lang="zh-CN" altLang="en-US" sz="2800" dirty="0"/>
              <a:t>硬件环境：</a:t>
            </a:r>
            <a:r>
              <a:rPr lang="en-US" altLang="zh-CN" sz="2800" dirty="0"/>
              <a:t>PC</a:t>
            </a:r>
          </a:p>
          <a:p>
            <a:r>
              <a:rPr lang="zh-CN" altLang="en-US" sz="2800" dirty="0"/>
              <a:t>操作系统：</a:t>
            </a:r>
            <a:r>
              <a:rPr lang="en-US" altLang="zh-CN" sz="2800" dirty="0"/>
              <a:t>Windows7</a:t>
            </a:r>
            <a:r>
              <a:rPr lang="zh-CN" altLang="en-US" sz="2800" dirty="0"/>
              <a:t>及以上</a:t>
            </a:r>
          </a:p>
          <a:p>
            <a:r>
              <a:rPr lang="zh-CN" altLang="en-US" sz="2800" dirty="0"/>
              <a:t>开发语言：</a:t>
            </a:r>
            <a:r>
              <a:rPr lang="en-US" altLang="zh-CN" sz="2800" dirty="0"/>
              <a:t>HTML5</a:t>
            </a:r>
            <a:r>
              <a:rPr lang="zh-CN" altLang="en-US" sz="2800" dirty="0"/>
              <a:t>、</a:t>
            </a:r>
            <a:r>
              <a:rPr lang="en-US" altLang="zh-CN" sz="2800" dirty="0"/>
              <a:t>Python</a:t>
            </a:r>
          </a:p>
          <a:p>
            <a:pPr lvl="0"/>
            <a:endParaRPr lang="zh-CN" altLang="zh-CN" sz="2800" dirty="0"/>
          </a:p>
        </p:txBody>
      </p:sp>
      <p:sp>
        <p:nvSpPr>
          <p:cNvPr id="9" name="圆角矩形 14"/>
          <p:cNvSpPr/>
          <p:nvPr/>
        </p:nvSpPr>
        <p:spPr>
          <a:xfrm>
            <a:off x="1086676" y="2923651"/>
            <a:ext cx="279073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5.2  </a:t>
            </a:r>
            <a:r>
              <a:rPr lang="zh-CN" altLang="en-US" sz="2400" b="1" dirty="0">
                <a:solidFill>
                  <a:prstClr val="white"/>
                </a:solidFill>
                <a:latin typeface="微软雅黑" pitchFamily="34" charset="-122"/>
                <a:ea typeface="微软雅黑" pitchFamily="34" charset="-122"/>
              </a:rPr>
              <a:t>用户支持</a:t>
            </a:r>
          </a:p>
        </p:txBody>
      </p:sp>
      <p:sp>
        <p:nvSpPr>
          <p:cNvPr id="10" name="TextBox 9"/>
          <p:cNvSpPr txBox="1"/>
          <p:nvPr/>
        </p:nvSpPr>
        <p:spPr>
          <a:xfrm>
            <a:off x="1086677" y="3877722"/>
            <a:ext cx="10774901" cy="523220"/>
          </a:xfrm>
          <a:prstGeom prst="rect">
            <a:avLst/>
          </a:prstGeom>
          <a:noFill/>
        </p:spPr>
        <p:txBody>
          <a:bodyPr wrap="square">
            <a:spAutoFit/>
          </a:bodyPr>
          <a:lstStyle/>
          <a:p>
            <a:r>
              <a:rPr lang="zh-CN" altLang="zh-CN" sz="2800" dirty="0"/>
              <a:t>进行游戏体验并提供反馈</a:t>
            </a:r>
          </a:p>
        </p:txBody>
      </p:sp>
    </p:spTree>
    <p:extLst>
      <p:ext uri="{BB962C8B-B14F-4D97-AF65-F5344CB8AC3E}">
        <p14:creationId xmlns:p14="http://schemas.microsoft.com/office/powerpoint/2010/main" val="40478789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75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9" grpId="0" animBg="1"/>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项目预算</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06</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Rectangle 73"/>
          <p:cNvSpPr>
            <a:spLocks noChangeArrowheads="1"/>
          </p:cNvSpPr>
          <p:nvPr/>
        </p:nvSpPr>
        <p:spPr bwMode="auto">
          <a:xfrm>
            <a:off x="3840361" y="1839699"/>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spTree>
    <p:extLst>
      <p:ext uri="{BB962C8B-B14F-4D97-AF65-F5344CB8AC3E}">
        <p14:creationId xmlns:p14="http://schemas.microsoft.com/office/powerpoint/2010/main" val="353033979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par>
                                <p:cTn id="15" presetID="17" presetClass="entr" presetSubtype="10" fill="hold" grpId="0" nodeType="withEffect">
                                  <p:stCondLst>
                                    <p:cond delay="1200"/>
                                  </p:stCondLst>
                                  <p:childTnLst>
                                    <p:set>
                                      <p:cBhvr>
                                        <p:cTn id="16" dur="1" fill="hold">
                                          <p:stCondLst>
                                            <p:cond delay="0"/>
                                          </p:stCondLst>
                                        </p:cTn>
                                        <p:tgtEl>
                                          <p:spTgt spid="74"/>
                                        </p:tgtEl>
                                        <p:attrNameLst>
                                          <p:attrName>style.visibility</p:attrName>
                                        </p:attrNameLst>
                                      </p:cBhvr>
                                      <p:to>
                                        <p:strVal val="visible"/>
                                      </p:to>
                                    </p:set>
                                    <p:anim calcmode="lin" valueType="num">
                                      <p:cBhvr>
                                        <p:cTn id="17" dur="500" fill="hold"/>
                                        <p:tgtEl>
                                          <p:spTgt spid="74"/>
                                        </p:tgtEl>
                                        <p:attrNameLst>
                                          <p:attrName>ppt_w</p:attrName>
                                        </p:attrNameLst>
                                      </p:cBhvr>
                                      <p:tavLst>
                                        <p:tav tm="0">
                                          <p:val>
                                            <p:fltVal val="0"/>
                                          </p:val>
                                        </p:tav>
                                        <p:tav tm="100000">
                                          <p:val>
                                            <p:strVal val="#ppt_w"/>
                                          </p:val>
                                        </p:tav>
                                      </p:tavLst>
                                    </p:anim>
                                    <p:anim calcmode="lin" valueType="num">
                                      <p:cBhvr>
                                        <p:cTn id="18" dur="500" fill="hold"/>
                                        <p:tgtEl>
                                          <p:spTgt spid="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7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2275423" y="291820"/>
            <a:ext cx="176024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项目预算</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2180028" y="1087628"/>
            <a:ext cx="4243133" cy="5262979"/>
          </a:xfrm>
          <a:prstGeom prst="rect">
            <a:avLst/>
          </a:prstGeom>
          <a:noFill/>
        </p:spPr>
        <p:txBody>
          <a:bodyPr wrap="square">
            <a:spAutoFit/>
          </a:bodyPr>
          <a:lstStyle/>
          <a:p>
            <a:r>
              <a:rPr lang="en-US" altLang="zh-CN" sz="2800" dirty="0"/>
              <a:t>1.</a:t>
            </a:r>
            <a:r>
              <a:rPr lang="zh-CN" altLang="zh-CN" sz="2800" dirty="0"/>
              <a:t>人员成本</a:t>
            </a:r>
          </a:p>
          <a:p>
            <a:r>
              <a:rPr lang="en-US" altLang="zh-CN" sz="2800" dirty="0"/>
              <a:t>   </a:t>
            </a:r>
            <a:r>
              <a:rPr lang="zh-CN" altLang="zh-CN" sz="2800" dirty="0"/>
              <a:t>工作人员数：</a:t>
            </a:r>
            <a:r>
              <a:rPr lang="en-US" altLang="zh-CN" sz="2800" dirty="0"/>
              <a:t>3</a:t>
            </a:r>
            <a:endParaRPr lang="zh-CN" altLang="zh-CN" sz="2800" dirty="0"/>
          </a:p>
          <a:p>
            <a:r>
              <a:rPr lang="en-US" altLang="zh-CN" sz="2800" dirty="0"/>
              <a:t>   </a:t>
            </a:r>
            <a:r>
              <a:rPr lang="zh-CN" altLang="zh-CN" sz="2800" dirty="0"/>
              <a:t>人月估计：</a:t>
            </a:r>
            <a:r>
              <a:rPr lang="en-US" altLang="zh-CN" sz="2800" dirty="0"/>
              <a:t>9</a:t>
            </a:r>
            <a:endParaRPr lang="zh-CN" altLang="zh-CN" sz="2800" dirty="0"/>
          </a:p>
          <a:p>
            <a:endParaRPr lang="en-US" altLang="zh-CN" sz="2800" dirty="0"/>
          </a:p>
          <a:p>
            <a:r>
              <a:rPr lang="en-US" altLang="zh-CN" sz="2800" dirty="0"/>
              <a:t>2.</a:t>
            </a:r>
            <a:r>
              <a:rPr lang="zh-CN" altLang="zh-CN" sz="2800" dirty="0"/>
              <a:t>设备成本</a:t>
            </a:r>
          </a:p>
          <a:p>
            <a:r>
              <a:rPr lang="en-US" altLang="zh-CN" sz="2800" dirty="0"/>
              <a:t>   3</a:t>
            </a:r>
            <a:r>
              <a:rPr lang="zh-CN" altLang="zh-CN" sz="2800" dirty="0"/>
              <a:t>台电脑</a:t>
            </a:r>
          </a:p>
          <a:p>
            <a:endParaRPr lang="en-US" altLang="zh-CN" sz="2800" dirty="0"/>
          </a:p>
          <a:p>
            <a:r>
              <a:rPr lang="en-US" altLang="zh-CN" sz="2800" dirty="0"/>
              <a:t>3.</a:t>
            </a:r>
            <a:r>
              <a:rPr lang="zh-CN" altLang="zh-CN" sz="2800" dirty="0"/>
              <a:t>经费预算</a:t>
            </a:r>
          </a:p>
          <a:p>
            <a:r>
              <a:rPr lang="zh-CN" altLang="en-US" sz="2800" dirty="0"/>
              <a:t>阿里云服务器：</a:t>
            </a:r>
            <a:r>
              <a:rPr lang="en-US" altLang="zh-CN" sz="2800" dirty="0"/>
              <a:t>114</a:t>
            </a:r>
            <a:r>
              <a:rPr lang="zh-CN" altLang="en-US" sz="2800" dirty="0"/>
              <a:t>元</a:t>
            </a:r>
          </a:p>
          <a:p>
            <a:r>
              <a:rPr lang="zh-CN" altLang="en-US" sz="2800" dirty="0"/>
              <a:t>购买教程：</a:t>
            </a:r>
            <a:r>
              <a:rPr lang="en-US" altLang="zh-CN" sz="2800" dirty="0"/>
              <a:t>113</a:t>
            </a:r>
            <a:r>
              <a:rPr lang="zh-CN" altLang="en-US" sz="2800" dirty="0"/>
              <a:t>元</a:t>
            </a:r>
          </a:p>
          <a:p>
            <a:r>
              <a:rPr lang="zh-CN" altLang="en-US" sz="2800" dirty="0"/>
              <a:t>其余活动经费：</a:t>
            </a:r>
            <a:r>
              <a:rPr lang="en-US" altLang="zh-CN" sz="2800" dirty="0"/>
              <a:t>500</a:t>
            </a:r>
            <a:r>
              <a:rPr lang="zh-CN" altLang="en-US" sz="2800" dirty="0"/>
              <a:t>元</a:t>
            </a:r>
          </a:p>
          <a:p>
            <a:pPr lvl="0"/>
            <a:endParaRPr lang="zh-CN" altLang="zh-CN" sz="2800" dirty="0"/>
          </a:p>
        </p:txBody>
      </p:sp>
    </p:spTree>
    <p:extLst>
      <p:ext uri="{BB962C8B-B14F-4D97-AF65-F5344CB8AC3E}">
        <p14:creationId xmlns:p14="http://schemas.microsoft.com/office/powerpoint/2010/main" val="104959840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其它</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07</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Rectangle 73"/>
          <p:cNvSpPr>
            <a:spLocks noChangeArrowheads="1"/>
          </p:cNvSpPr>
          <p:nvPr/>
        </p:nvSpPr>
        <p:spPr bwMode="auto">
          <a:xfrm>
            <a:off x="4175819" y="1839699"/>
            <a:ext cx="4395809" cy="1351000"/>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8152" dirty="0">
                <a:solidFill>
                  <a:srgbClr val="990000"/>
                </a:solidFill>
                <a:latin typeface="宋体" charset="-122"/>
                <a:ea typeface="宋体" charset="-122"/>
              </a:rPr>
              <a:t>［   ］</a:t>
            </a:r>
          </a:p>
        </p:txBody>
      </p:sp>
    </p:spTree>
    <p:extLst>
      <p:ext uri="{BB962C8B-B14F-4D97-AF65-F5344CB8AC3E}">
        <p14:creationId xmlns:p14="http://schemas.microsoft.com/office/powerpoint/2010/main" val="179208031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par>
                                <p:cTn id="15" presetID="17" presetClass="entr" presetSubtype="10" fill="hold" grpId="0" nodeType="withEffect">
                                  <p:stCondLst>
                                    <p:cond delay="1200"/>
                                  </p:stCondLst>
                                  <p:childTnLst>
                                    <p:set>
                                      <p:cBhvr>
                                        <p:cTn id="16" dur="1" fill="hold">
                                          <p:stCondLst>
                                            <p:cond delay="0"/>
                                          </p:stCondLst>
                                        </p:cTn>
                                        <p:tgtEl>
                                          <p:spTgt spid="74"/>
                                        </p:tgtEl>
                                        <p:attrNameLst>
                                          <p:attrName>style.visibility</p:attrName>
                                        </p:attrNameLst>
                                      </p:cBhvr>
                                      <p:to>
                                        <p:strVal val="visible"/>
                                      </p:to>
                                    </p:set>
                                    <p:anim calcmode="lin" valueType="num">
                                      <p:cBhvr>
                                        <p:cTn id="17" dur="500" fill="hold"/>
                                        <p:tgtEl>
                                          <p:spTgt spid="74"/>
                                        </p:tgtEl>
                                        <p:attrNameLst>
                                          <p:attrName>ppt_w</p:attrName>
                                        </p:attrNameLst>
                                      </p:cBhvr>
                                      <p:tavLst>
                                        <p:tav tm="0">
                                          <p:val>
                                            <p:fltVal val="0"/>
                                          </p:val>
                                        </p:tav>
                                        <p:tav tm="100000">
                                          <p:val>
                                            <p:strVal val="#ppt_w"/>
                                          </p:val>
                                        </p:tav>
                                      </p:tavLst>
                                    </p:anim>
                                    <p:anim calcmode="lin" valueType="num">
                                      <p:cBhvr>
                                        <p:cTn id="18" dur="500" fill="hold"/>
                                        <p:tgtEl>
                                          <p:spTgt spid="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74"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35" name="TextBox 34"/>
          <p:cNvSpPr txBox="1"/>
          <p:nvPr/>
        </p:nvSpPr>
        <p:spPr>
          <a:xfrm>
            <a:off x="1494227" y="1961925"/>
            <a:ext cx="9709392" cy="1569660"/>
          </a:xfrm>
          <a:prstGeom prst="rect">
            <a:avLst/>
          </a:prstGeom>
          <a:noFill/>
        </p:spPr>
        <p:txBody>
          <a:bodyPr wrap="square">
            <a:spAutoFit/>
          </a:bodyPr>
          <a:lstStyle/>
          <a:p>
            <a:pPr lvl="0"/>
            <a:r>
              <a:rPr lang="zh-CN" altLang="en-US" sz="3200" dirty="0"/>
              <a:t>孙文韬：项目计划书    用时：</a:t>
            </a:r>
            <a:r>
              <a:rPr lang="en-US" altLang="zh-CN" sz="3200" dirty="0"/>
              <a:t>4.5h</a:t>
            </a:r>
            <a:r>
              <a:rPr lang="zh-CN" altLang="en-US" sz="3200" dirty="0"/>
              <a:t>     评分：</a:t>
            </a:r>
            <a:r>
              <a:rPr lang="en-US" altLang="zh-CN" sz="3200" dirty="0"/>
              <a:t>88</a:t>
            </a:r>
            <a:r>
              <a:rPr lang="zh-CN" altLang="en-US" sz="3200" dirty="0"/>
              <a:t>（</a:t>
            </a:r>
            <a:r>
              <a:rPr lang="en-US" altLang="zh-CN" sz="3200" dirty="0"/>
              <a:t>100</a:t>
            </a:r>
            <a:r>
              <a:rPr lang="zh-CN" altLang="en-US" sz="3200" dirty="0"/>
              <a:t>）</a:t>
            </a:r>
          </a:p>
          <a:p>
            <a:pPr lvl="0"/>
            <a:r>
              <a:rPr lang="zh-CN" altLang="en-US" sz="3200" dirty="0"/>
              <a:t>沈路通：各类图的绘制    用时：</a:t>
            </a:r>
            <a:r>
              <a:rPr lang="en-US" altLang="zh-CN" sz="3200" dirty="0"/>
              <a:t>4h    </a:t>
            </a:r>
            <a:r>
              <a:rPr lang="zh-CN" altLang="en-US" sz="3200" dirty="0"/>
              <a:t>评分：</a:t>
            </a:r>
            <a:r>
              <a:rPr lang="en-US" altLang="zh-CN" sz="3200" dirty="0"/>
              <a:t>84</a:t>
            </a:r>
            <a:r>
              <a:rPr lang="zh-CN" altLang="en-US" sz="3200" dirty="0"/>
              <a:t>（</a:t>
            </a:r>
            <a:r>
              <a:rPr lang="en-US" altLang="zh-CN" sz="3200" dirty="0"/>
              <a:t>100</a:t>
            </a:r>
            <a:r>
              <a:rPr lang="zh-CN" altLang="en-US" sz="3200" dirty="0"/>
              <a:t>）</a:t>
            </a:r>
          </a:p>
          <a:p>
            <a:pPr lvl="0"/>
            <a:r>
              <a:rPr lang="zh-CN" altLang="en-US" sz="3200" dirty="0"/>
              <a:t>韩旭：</a:t>
            </a:r>
            <a:r>
              <a:rPr lang="en-US" altLang="zh-CN" sz="3200" dirty="0"/>
              <a:t>PPT</a:t>
            </a:r>
            <a:r>
              <a:rPr lang="zh-CN" altLang="en-US" sz="3200" dirty="0"/>
              <a:t>制作及修改    用时：</a:t>
            </a:r>
            <a:r>
              <a:rPr lang="en-US" altLang="zh-CN" sz="3200" dirty="0"/>
              <a:t>5h</a:t>
            </a:r>
            <a:r>
              <a:rPr lang="zh-CN" altLang="en-US" sz="3200" dirty="0"/>
              <a:t>    评分：</a:t>
            </a:r>
            <a:r>
              <a:rPr lang="en-US" altLang="zh-CN" sz="3200" dirty="0"/>
              <a:t>80</a:t>
            </a:r>
            <a:r>
              <a:rPr lang="zh-CN" altLang="en-US" sz="3200" dirty="0"/>
              <a:t>（</a:t>
            </a:r>
            <a:r>
              <a:rPr lang="en-US" altLang="zh-CN" sz="3200" dirty="0"/>
              <a:t>100</a:t>
            </a:r>
            <a:r>
              <a:rPr lang="zh-CN" altLang="en-US" sz="3200" dirty="0"/>
              <a:t>）</a:t>
            </a:r>
            <a:endParaRPr lang="zh-CN" altLang="zh-CN" sz="3200" dirty="0"/>
          </a:p>
        </p:txBody>
      </p:sp>
      <p:sp>
        <p:nvSpPr>
          <p:cNvPr id="6" name="圆角矩形 14"/>
          <p:cNvSpPr/>
          <p:nvPr/>
        </p:nvSpPr>
        <p:spPr>
          <a:xfrm>
            <a:off x="1494227" y="1067790"/>
            <a:ext cx="176024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分工及评价</a:t>
            </a:r>
          </a:p>
        </p:txBody>
      </p:sp>
      <p:pic>
        <p:nvPicPr>
          <p:cNvPr id="4" name="图片 3">
            <a:extLst>
              <a:ext uri="{FF2B5EF4-FFF2-40B4-BE49-F238E27FC236}">
                <a16:creationId xmlns:a16="http://schemas.microsoft.com/office/drawing/2014/main" id="{D431C27A-7B2A-4E4D-8629-0FBFF6061257}"/>
              </a:ext>
            </a:extLst>
          </p:cNvPr>
          <p:cNvPicPr>
            <a:picLocks noChangeAspect="1"/>
          </p:cNvPicPr>
          <p:nvPr/>
        </p:nvPicPr>
        <p:blipFill>
          <a:blip r:embed="rId4"/>
          <a:stretch>
            <a:fillRect/>
          </a:stretch>
        </p:blipFill>
        <p:spPr>
          <a:xfrm>
            <a:off x="1514877" y="3531585"/>
            <a:ext cx="9182896" cy="3153300"/>
          </a:xfrm>
          <a:prstGeom prst="rect">
            <a:avLst/>
          </a:prstGeom>
        </p:spPr>
      </p:pic>
    </p:spTree>
    <p:extLst>
      <p:ext uri="{BB962C8B-B14F-4D97-AF65-F5344CB8AC3E}">
        <p14:creationId xmlns:p14="http://schemas.microsoft.com/office/powerpoint/2010/main" val="247688122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750"/>
                                        <p:tgtEl>
                                          <p:spTgt spid="35"/>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引言</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01</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1128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1129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1132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24736919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285"/>
                                        </p:tgtEl>
                                        <p:attrNameLst>
                                          <p:attrName>style.visibility</p:attrName>
                                        </p:attrNameLst>
                                      </p:cBhvr>
                                      <p:to>
                                        <p:strVal val="visible"/>
                                      </p:to>
                                    </p:set>
                                    <p:animEffect transition="in" filter="wipe(down)">
                                      <p:cBhvr>
                                        <p:cTn id="7" dur="500"/>
                                        <p:tgtEl>
                                          <p:spTgt spid="1128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A9681D7-5775-4E30-9782-A4AAC451D907}"/>
              </a:ext>
            </a:extLst>
          </p:cNvPr>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pic>
        <p:nvPicPr>
          <p:cNvPr id="6" name="内容占位符 5">
            <a:extLst>
              <a:ext uri="{FF2B5EF4-FFF2-40B4-BE49-F238E27FC236}">
                <a16:creationId xmlns:a16="http://schemas.microsoft.com/office/drawing/2014/main" id="{34487E1A-446C-4DD5-88D8-5F6572D7F28F}"/>
              </a:ext>
            </a:extLst>
          </p:cNvPr>
          <p:cNvPicPr>
            <a:picLocks noGrp="1" noChangeAspect="1"/>
          </p:cNvPicPr>
          <p:nvPr>
            <p:ph idx="1"/>
          </p:nvPr>
        </p:nvPicPr>
        <p:blipFill>
          <a:blip r:embed="rId3"/>
          <a:stretch>
            <a:fillRect/>
          </a:stretch>
        </p:blipFill>
        <p:spPr>
          <a:xfrm>
            <a:off x="1914167" y="1600200"/>
            <a:ext cx="8363666" cy="4525963"/>
          </a:xfrm>
          <a:prstGeom prst="rect">
            <a:avLst/>
          </a:prstGeom>
        </p:spPr>
      </p:pic>
      <p:sp>
        <p:nvSpPr>
          <p:cNvPr id="5" name="圆角矩形 14">
            <a:extLst>
              <a:ext uri="{FF2B5EF4-FFF2-40B4-BE49-F238E27FC236}">
                <a16:creationId xmlns:a16="http://schemas.microsoft.com/office/drawing/2014/main" id="{3CF5BE42-3528-4697-B507-4D1FA6C99916}"/>
              </a:ext>
            </a:extLst>
          </p:cNvPr>
          <p:cNvSpPr/>
          <p:nvPr/>
        </p:nvSpPr>
        <p:spPr>
          <a:xfrm>
            <a:off x="1183508" y="412228"/>
            <a:ext cx="204796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小组会议记录</a:t>
            </a:r>
          </a:p>
        </p:txBody>
      </p:sp>
    </p:spTree>
    <p:extLst>
      <p:ext uri="{BB962C8B-B14F-4D97-AF65-F5344CB8AC3E}">
        <p14:creationId xmlns:p14="http://schemas.microsoft.com/office/powerpoint/2010/main" val="37378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2730"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grpSp>
        <p:nvGrpSpPr>
          <p:cNvPr id="72731" name="Group 27"/>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72742"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72771"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72789"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72791"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16398" name="文本框 16"/>
          <p:cNvSpPr txBox="1">
            <a:spLocks noChangeArrowheads="1"/>
          </p:cNvSpPr>
          <p:nvPr/>
        </p:nvSpPr>
        <p:spPr bwMode="auto">
          <a:xfrm>
            <a:off x="3088812" y="3227309"/>
            <a:ext cx="8692076" cy="878165"/>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5142" b="1" dirty="0">
                <a:solidFill>
                  <a:srgbClr val="1A93D0"/>
                </a:solidFill>
                <a:latin typeface="微软雅黑" pitchFamily="34" charset="-122"/>
                <a:ea typeface="微软雅黑" pitchFamily="34" charset="-122"/>
              </a:rPr>
              <a:t>谢 谢 您 的 观 看 ！</a:t>
            </a:r>
          </a:p>
        </p:txBody>
      </p:sp>
      <p:sp>
        <p:nvSpPr>
          <p:cNvPr id="2" name="TextBox 1"/>
          <p:cNvSpPr txBox="1"/>
          <p:nvPr/>
        </p:nvSpPr>
        <p:spPr>
          <a:xfrm>
            <a:off x="4778054" y="4635514"/>
            <a:ext cx="2017734" cy="883319"/>
          </a:xfrm>
          <a:prstGeom prst="rect">
            <a:avLst/>
          </a:prstGeom>
          <a:noFill/>
        </p:spPr>
        <p:txBody>
          <a:bodyPr wrap="square" rtlCol="0">
            <a:spAutoFit/>
          </a:bodyPr>
          <a:lstStyle/>
          <a:p>
            <a:r>
              <a:rPr lang="en-US" altLang="zh-CN" sz="5142" b="1" dirty="0">
                <a:solidFill>
                  <a:srgbClr val="1A93D0"/>
                </a:solidFill>
                <a:latin typeface="微软雅黑" pitchFamily="34" charset="-122"/>
                <a:ea typeface="微软雅黑" pitchFamily="34" charset="-122"/>
              </a:rPr>
              <a:t>Q&amp;A</a:t>
            </a:r>
            <a:endParaRPr lang="zh-CN" altLang="en-US" sz="5140" dirty="0">
              <a:latin typeface="微软雅黑" pitchFamily="34" charset="-122"/>
              <a:ea typeface="微软雅黑" pitchFamily="34" charset="-122"/>
            </a:endParaRPr>
          </a:p>
        </p:txBody>
      </p:sp>
    </p:spTree>
    <p:extLst>
      <p:ext uri="{BB962C8B-B14F-4D97-AF65-F5344CB8AC3E}">
        <p14:creationId xmlns:p14="http://schemas.microsoft.com/office/powerpoint/2010/main" val="21793362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2731"/>
                                        </p:tgtEl>
                                        <p:attrNameLst>
                                          <p:attrName>style.visibility</p:attrName>
                                        </p:attrNameLst>
                                      </p:cBhvr>
                                      <p:to>
                                        <p:strVal val="visible"/>
                                      </p:to>
                                    </p:set>
                                    <p:animEffect transition="in" filter="wipe(up)">
                                      <p:cBhvr>
                                        <p:cTn id="7" dur="500"/>
                                        <p:tgtEl>
                                          <p:spTgt spid="72731"/>
                                        </p:tgtEl>
                                      </p:cBhvr>
                                    </p:animEffect>
                                  </p:childTnLst>
                                </p:cTn>
                              </p:par>
                            </p:childTnLst>
                          </p:cTn>
                        </p:par>
                        <p:par>
                          <p:cTn id="8" fill="hold">
                            <p:stCondLst>
                              <p:cond delay="500"/>
                            </p:stCondLst>
                            <p:childTnLst>
                              <p:par>
                                <p:cTn id="9" presetID="41" presetClass="entr" presetSubtype="0" fill="hold" nodeType="afterEffect">
                                  <p:stCondLst>
                                    <p:cond delay="0"/>
                                  </p:stCondLst>
                                  <p:iterate type="lt">
                                    <p:tmPct val="10000"/>
                                  </p:iterate>
                                  <p:childTnLst>
                                    <p:set>
                                      <p:cBhvr>
                                        <p:cTn id="10" dur="1" fill="hold">
                                          <p:stCondLst>
                                            <p:cond delay="0"/>
                                          </p:stCondLst>
                                        </p:cTn>
                                        <p:tgtEl>
                                          <p:spTgt spid="16398">
                                            <p:txEl>
                                              <p:pRg st="0" end="0"/>
                                            </p:txEl>
                                          </p:spTgt>
                                        </p:tgtEl>
                                        <p:attrNameLst>
                                          <p:attrName>style.visibility</p:attrName>
                                        </p:attrNameLst>
                                      </p:cBhvr>
                                      <p:to>
                                        <p:strVal val="visible"/>
                                      </p:to>
                                    </p:set>
                                    <p:anim calcmode="lin" valueType="num">
                                      <p:cBhvr>
                                        <p:cTn id="11"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13"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grpSp>
        <p:nvGrpSpPr>
          <p:cNvPr id="59" name="组合 58"/>
          <p:cNvGrpSpPr/>
          <p:nvPr/>
        </p:nvGrpSpPr>
        <p:grpSpPr>
          <a:xfrm>
            <a:off x="562294" y="1545123"/>
            <a:ext cx="904156" cy="904377"/>
            <a:chOff x="6409426" y="2394908"/>
            <a:chExt cx="962086" cy="962084"/>
          </a:xfrm>
          <a:solidFill>
            <a:schemeClr val="accent1"/>
          </a:solidFill>
        </p:grpSpPr>
        <p:sp>
          <p:nvSpPr>
            <p:cNvPr id="60" name="椭圆 59"/>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61" name="TextBox 60"/>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1</a:t>
              </a:r>
              <a:endParaRPr lang="zh-CN" altLang="en-US" sz="4400" dirty="0">
                <a:latin typeface="宋体" panose="02010600030101010101" pitchFamily="2" charset="-122"/>
                <a:ea typeface="宋体" panose="02010600030101010101" pitchFamily="2" charset="-122"/>
              </a:endParaRPr>
            </a:p>
          </p:txBody>
        </p:sp>
      </p:grpSp>
      <p:sp>
        <p:nvSpPr>
          <p:cNvPr id="52" name="TextBox 51"/>
          <p:cNvSpPr txBox="1">
            <a:spLocks noChangeArrowheads="1"/>
          </p:cNvSpPr>
          <p:nvPr/>
        </p:nvSpPr>
        <p:spPr bwMode="auto">
          <a:xfrm>
            <a:off x="1753115" y="2921842"/>
            <a:ext cx="9300537" cy="640811"/>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项目提出者：</a:t>
            </a:r>
            <a:r>
              <a:rPr lang="zh-CN" altLang="zh-CN" sz="2400" dirty="0"/>
              <a:t>组长孙文韬提出，组员沈路通和韩旭修改</a:t>
            </a:r>
            <a:endParaRPr lang="zh-CN" altLang="en-US" sz="2400" dirty="0">
              <a:solidFill>
                <a:srgbClr val="262626"/>
              </a:solidFill>
              <a:latin typeface="微软雅黑" pitchFamily="34" charset="-122"/>
              <a:ea typeface="微软雅黑" pitchFamily="34" charset="-122"/>
            </a:endParaRPr>
          </a:p>
        </p:txBody>
      </p:sp>
      <p:sp>
        <p:nvSpPr>
          <p:cNvPr id="73" name="TextBox 72"/>
          <p:cNvSpPr txBox="1">
            <a:spLocks noChangeArrowheads="1"/>
          </p:cNvSpPr>
          <p:nvPr/>
        </p:nvSpPr>
        <p:spPr bwMode="auto">
          <a:xfrm>
            <a:off x="1753116" y="4231318"/>
            <a:ext cx="9300537" cy="119480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项目面向对象：</a:t>
            </a:r>
            <a:r>
              <a:rPr lang="zh-CN" altLang="zh-CN" sz="2400" dirty="0"/>
              <a:t>忙于学习任务，没有充足时间玩大型游戏的</a:t>
            </a:r>
            <a:r>
              <a:rPr lang="zh-CN" altLang="en-US" sz="2400" dirty="0"/>
              <a:t>人群，主要以大学生为主。</a:t>
            </a:r>
            <a:endParaRPr lang="zh-CN" altLang="en-US" sz="2400" dirty="0">
              <a:solidFill>
                <a:srgbClr val="262626"/>
              </a:solidFill>
              <a:latin typeface="微软雅黑" pitchFamily="34" charset="-122"/>
              <a:ea typeface="微软雅黑" pitchFamily="34" charset="-122"/>
            </a:endParaRPr>
          </a:p>
        </p:txBody>
      </p:sp>
      <p:sp>
        <p:nvSpPr>
          <p:cNvPr id="77" name="TextBox 76"/>
          <p:cNvSpPr txBox="1">
            <a:spLocks noChangeArrowheads="1"/>
          </p:cNvSpPr>
          <p:nvPr/>
        </p:nvSpPr>
        <p:spPr bwMode="auto">
          <a:xfrm>
            <a:off x="1733808" y="5546898"/>
            <a:ext cx="9887899" cy="119480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软件运行环境：</a:t>
            </a:r>
            <a:r>
              <a:rPr lang="zh-CN" altLang="zh-CN" sz="2400" dirty="0"/>
              <a:t>初步设想是能在</a:t>
            </a:r>
            <a:r>
              <a:rPr lang="en-US" altLang="zh-CN" sz="2400" dirty="0"/>
              <a:t>PC</a:t>
            </a:r>
            <a:r>
              <a:rPr lang="zh-CN" altLang="zh-CN" sz="2400" dirty="0"/>
              <a:t>网站上运行的</a:t>
            </a:r>
            <a:r>
              <a:rPr lang="en-US" altLang="zh-CN" sz="2400" dirty="0"/>
              <a:t>2D</a:t>
            </a:r>
            <a:r>
              <a:rPr lang="zh-CN" altLang="zh-CN" sz="2400" dirty="0"/>
              <a:t>横版闯关游戏。</a:t>
            </a:r>
          </a:p>
          <a:p>
            <a:pPr defTabSz="1083041" fontAlgn="base">
              <a:lnSpc>
                <a:spcPct val="150000"/>
              </a:lnSpc>
              <a:spcBef>
                <a:spcPct val="0"/>
              </a:spcBef>
              <a:spcAft>
                <a:spcPct val="0"/>
              </a:spcAft>
            </a:pPr>
            <a:endParaRPr lang="zh-CN" altLang="en-US" sz="2400" dirty="0">
              <a:solidFill>
                <a:srgbClr val="262626"/>
              </a:solidFill>
              <a:latin typeface="微软雅黑" pitchFamily="34" charset="-122"/>
              <a:ea typeface="微软雅黑" pitchFamily="34" charset="-122"/>
            </a:endParaRPr>
          </a:p>
        </p:txBody>
      </p:sp>
      <p:grpSp>
        <p:nvGrpSpPr>
          <p:cNvPr id="87" name="组合 86"/>
          <p:cNvGrpSpPr/>
          <p:nvPr/>
        </p:nvGrpSpPr>
        <p:grpSpPr>
          <a:xfrm>
            <a:off x="544774" y="2790060"/>
            <a:ext cx="904156" cy="904377"/>
            <a:chOff x="6409426" y="2394908"/>
            <a:chExt cx="962086" cy="962084"/>
          </a:xfrm>
          <a:solidFill>
            <a:schemeClr val="accent1"/>
          </a:solidFill>
        </p:grpSpPr>
        <p:sp>
          <p:nvSpPr>
            <p:cNvPr id="88" name="椭圆 87"/>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89" name="TextBox 88"/>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2</a:t>
              </a:r>
              <a:endParaRPr lang="zh-CN" altLang="en-US" sz="4400" dirty="0">
                <a:latin typeface="宋体" panose="02010600030101010101" pitchFamily="2" charset="-122"/>
                <a:ea typeface="宋体" panose="02010600030101010101" pitchFamily="2" charset="-122"/>
              </a:endParaRPr>
            </a:p>
          </p:txBody>
        </p:sp>
      </p:grpSp>
      <p:grpSp>
        <p:nvGrpSpPr>
          <p:cNvPr id="90" name="组合 89"/>
          <p:cNvGrpSpPr/>
          <p:nvPr/>
        </p:nvGrpSpPr>
        <p:grpSpPr>
          <a:xfrm>
            <a:off x="562294" y="4099536"/>
            <a:ext cx="904156" cy="904377"/>
            <a:chOff x="6409426" y="2394908"/>
            <a:chExt cx="962086" cy="962084"/>
          </a:xfrm>
          <a:solidFill>
            <a:schemeClr val="accent1"/>
          </a:solidFill>
        </p:grpSpPr>
        <p:sp>
          <p:nvSpPr>
            <p:cNvPr id="91" name="椭圆 90"/>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2" name="TextBox 91"/>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3</a:t>
              </a:r>
              <a:endParaRPr lang="zh-CN" altLang="en-US" sz="4400" dirty="0">
                <a:latin typeface="宋体" panose="02010600030101010101" pitchFamily="2" charset="-122"/>
                <a:ea typeface="宋体" panose="02010600030101010101" pitchFamily="2" charset="-122"/>
              </a:endParaRPr>
            </a:p>
          </p:txBody>
        </p:sp>
      </p:grpSp>
      <p:grpSp>
        <p:nvGrpSpPr>
          <p:cNvPr id="93" name="组合 92"/>
          <p:cNvGrpSpPr/>
          <p:nvPr/>
        </p:nvGrpSpPr>
        <p:grpSpPr>
          <a:xfrm>
            <a:off x="546585" y="5374862"/>
            <a:ext cx="904156" cy="904377"/>
            <a:chOff x="6409426" y="2394908"/>
            <a:chExt cx="962086" cy="962084"/>
          </a:xfrm>
          <a:solidFill>
            <a:schemeClr val="accent1"/>
          </a:solidFill>
        </p:grpSpPr>
        <p:sp>
          <p:nvSpPr>
            <p:cNvPr id="94" name="椭圆 93"/>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5" name="TextBox 94"/>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4</a:t>
              </a:r>
              <a:endParaRPr lang="zh-CN" altLang="en-US" sz="4400" dirty="0">
                <a:latin typeface="宋体" panose="02010600030101010101" pitchFamily="2" charset="-122"/>
                <a:ea typeface="宋体" panose="02010600030101010101" pitchFamily="2" charset="-122"/>
              </a:endParaRPr>
            </a:p>
          </p:txBody>
        </p:sp>
      </p:grpSp>
      <p:sp>
        <p:nvSpPr>
          <p:cNvPr id="98" name="圆角矩形 14"/>
          <p:cNvSpPr/>
          <p:nvPr/>
        </p:nvSpPr>
        <p:spPr>
          <a:xfrm>
            <a:off x="46337" y="118139"/>
            <a:ext cx="18703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1.1  </a:t>
            </a:r>
            <a:r>
              <a:rPr lang="zh-CN" altLang="en-US" sz="2400" b="1" dirty="0">
                <a:solidFill>
                  <a:prstClr val="white"/>
                </a:solidFill>
                <a:latin typeface="微软雅黑" pitchFamily="34" charset="-122"/>
                <a:ea typeface="微软雅黑" pitchFamily="34" charset="-122"/>
              </a:rPr>
              <a:t>背景</a:t>
            </a:r>
          </a:p>
        </p:txBody>
      </p:sp>
      <p:sp>
        <p:nvSpPr>
          <p:cNvPr id="22" name="TextBox 21"/>
          <p:cNvSpPr txBox="1">
            <a:spLocks noChangeArrowheads="1"/>
          </p:cNvSpPr>
          <p:nvPr/>
        </p:nvSpPr>
        <p:spPr bwMode="auto">
          <a:xfrm>
            <a:off x="1753116" y="1676905"/>
            <a:ext cx="5971183" cy="640811"/>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项目名称：</a:t>
            </a:r>
            <a:r>
              <a:rPr lang="zh-CN" altLang="en-US" sz="2400" dirty="0">
                <a:solidFill>
                  <a:srgbClr val="262626"/>
                </a:solidFill>
                <a:latin typeface="微软雅黑" pitchFamily="34" charset="-122"/>
                <a:ea typeface="微软雅黑" pitchFamily="34" charset="-122"/>
              </a:rPr>
              <a:t>血小板的人体冒险</a:t>
            </a:r>
          </a:p>
        </p:txBody>
      </p:sp>
    </p:spTree>
    <p:extLst>
      <p:ext uri="{BB962C8B-B14F-4D97-AF65-F5344CB8AC3E}">
        <p14:creationId xmlns:p14="http://schemas.microsoft.com/office/powerpoint/2010/main" val="340317144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wipe(left)">
                                      <p:cBhvr>
                                        <p:cTn id="12" dur="500"/>
                                        <p:tgtEl>
                                          <p:spTgt spid="7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500"/>
                                        <p:tgtEl>
                                          <p:spTgt spid="5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wipe(left)">
                                      <p:cBhvr>
                                        <p:cTn id="18" dur="500"/>
                                        <p:tgtEl>
                                          <p:spTgt spid="77"/>
                                        </p:tgtEl>
                                      </p:cBhvr>
                                    </p:animEffect>
                                  </p:childTnLst>
                                </p:cTn>
                              </p:par>
                              <p:par>
                                <p:cTn id="19" presetID="21" presetClass="entr" presetSubtype="1"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animEffect transition="in" filter="wheel(1)">
                                      <p:cBhvr>
                                        <p:cTn id="21" dur="500"/>
                                        <p:tgtEl>
                                          <p:spTgt spid="87"/>
                                        </p:tgtEl>
                                      </p:cBhvr>
                                    </p:animEffect>
                                  </p:childTnLst>
                                </p:cTn>
                              </p:par>
                              <p:par>
                                <p:cTn id="22" presetID="21" presetClass="entr" presetSubtype="1"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heel(1)">
                                      <p:cBhvr>
                                        <p:cTn id="24" dur="500"/>
                                        <p:tgtEl>
                                          <p:spTgt spid="59"/>
                                        </p:tgtEl>
                                      </p:cBhvr>
                                    </p:animEffect>
                                  </p:childTnLst>
                                </p:cTn>
                              </p:par>
                              <p:par>
                                <p:cTn id="25" presetID="21" presetClass="entr" presetSubtype="1" fill="hold" nodeType="with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wheel(1)">
                                      <p:cBhvr>
                                        <p:cTn id="27" dur="500"/>
                                        <p:tgtEl>
                                          <p:spTgt spid="90"/>
                                        </p:tgtEl>
                                      </p:cBhvr>
                                    </p:animEffect>
                                  </p:childTnLst>
                                </p:cTn>
                              </p:par>
                              <p:par>
                                <p:cTn id="28" presetID="21" presetClass="entr" presetSubtype="1" fill="hold" nodeType="withEffect">
                                  <p:stCondLst>
                                    <p:cond delay="0"/>
                                  </p:stCondLst>
                                  <p:childTnLst>
                                    <p:set>
                                      <p:cBhvr>
                                        <p:cTn id="29" dur="1" fill="hold">
                                          <p:stCondLst>
                                            <p:cond delay="0"/>
                                          </p:stCondLst>
                                        </p:cTn>
                                        <p:tgtEl>
                                          <p:spTgt spid="93"/>
                                        </p:tgtEl>
                                        <p:attrNameLst>
                                          <p:attrName>style.visibility</p:attrName>
                                        </p:attrNameLst>
                                      </p:cBhvr>
                                      <p:to>
                                        <p:strVal val="visible"/>
                                      </p:to>
                                    </p:set>
                                    <p:animEffect transition="in" filter="wheel(1)">
                                      <p:cBhvr>
                                        <p:cTn id="30" dur="500"/>
                                        <p:tgtEl>
                                          <p:spTgt spid="9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73" grpId="0"/>
      <p:bldP spid="77" grpId="0"/>
      <p:bldP spid="98" grpId="0" animBg="1"/>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grpSp>
        <p:nvGrpSpPr>
          <p:cNvPr id="59" name="组合 58"/>
          <p:cNvGrpSpPr/>
          <p:nvPr/>
        </p:nvGrpSpPr>
        <p:grpSpPr>
          <a:xfrm>
            <a:off x="460528" y="442031"/>
            <a:ext cx="904156" cy="904377"/>
            <a:chOff x="6409426" y="2394908"/>
            <a:chExt cx="962086" cy="962084"/>
          </a:xfrm>
          <a:solidFill>
            <a:schemeClr val="accent1"/>
          </a:solidFill>
        </p:grpSpPr>
        <p:sp>
          <p:nvSpPr>
            <p:cNvPr id="60" name="椭圆 59"/>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61" name="TextBox 60"/>
            <p:cNvSpPr txBox="1"/>
            <p:nvPr/>
          </p:nvSpPr>
          <p:spPr>
            <a:xfrm>
              <a:off x="6641265" y="2466680"/>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5</a:t>
              </a:r>
              <a:endParaRPr lang="zh-CN" altLang="en-US" sz="4400" dirty="0">
                <a:latin typeface="宋体" panose="02010600030101010101" pitchFamily="2" charset="-122"/>
                <a:ea typeface="宋体" panose="02010600030101010101" pitchFamily="2" charset="-122"/>
              </a:endParaRPr>
            </a:p>
          </p:txBody>
        </p:sp>
      </p:grpSp>
      <p:sp>
        <p:nvSpPr>
          <p:cNvPr id="9" name="TextBox 8"/>
          <p:cNvSpPr txBox="1">
            <a:spLocks noChangeArrowheads="1"/>
          </p:cNvSpPr>
          <p:nvPr/>
        </p:nvSpPr>
        <p:spPr bwMode="auto">
          <a:xfrm>
            <a:off x="1753116" y="664533"/>
            <a:ext cx="9720846" cy="4518796"/>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项目建设背景：</a:t>
            </a:r>
            <a:endParaRPr lang="en-US" altLang="zh-CN" sz="2400" b="1" dirty="0">
              <a:solidFill>
                <a:srgbClr val="262626"/>
              </a:solidFill>
              <a:latin typeface="微软雅黑" pitchFamily="34" charset="-122"/>
              <a:ea typeface="微软雅黑" pitchFamily="34" charset="-122"/>
            </a:endParaRPr>
          </a:p>
          <a:p>
            <a:pPr defTabSz="1083041" fontAlgn="base">
              <a:lnSpc>
                <a:spcPct val="150000"/>
              </a:lnSpc>
              <a:spcBef>
                <a:spcPct val="0"/>
              </a:spcBef>
              <a:spcAft>
                <a:spcPct val="0"/>
              </a:spcAft>
            </a:pPr>
            <a:r>
              <a:rPr lang="zh-CN" altLang="zh-CN" sz="2400" dirty="0"/>
              <a:t>我们在进行了一定量的调查后发现包括我们自身在内的许多大学生都对游戏感兴趣，除了周末之外我们的</a:t>
            </a:r>
            <a:r>
              <a:rPr lang="zh-CN" altLang="zh-CN" sz="2400" dirty="0">
                <a:solidFill>
                  <a:srgbClr val="FF0000"/>
                </a:solidFill>
              </a:rPr>
              <a:t>空余时间都太过碎片化</a:t>
            </a:r>
            <a:r>
              <a:rPr lang="zh-CN" altLang="zh-CN" sz="2400" dirty="0"/>
              <a:t>，而且课后也有一定量的学习任务，不能完全用来玩</a:t>
            </a:r>
            <a:r>
              <a:rPr lang="zh-CN" altLang="en-US" sz="2400" dirty="0"/>
              <a:t>一些大型</a:t>
            </a:r>
            <a:r>
              <a:rPr lang="zh-CN" altLang="zh-CN" sz="2400" dirty="0"/>
              <a:t>游戏。所以我们想要设计一款游戏</a:t>
            </a:r>
            <a:r>
              <a:rPr lang="zh-CN" altLang="zh-CN" sz="2400" dirty="0">
                <a:solidFill>
                  <a:srgbClr val="FF0000"/>
                </a:solidFill>
              </a:rPr>
              <a:t>时间较短但又能有一定趣味性与可玩性</a:t>
            </a:r>
            <a:r>
              <a:rPr lang="zh-CN" altLang="zh-CN" sz="2400" dirty="0"/>
              <a:t>的游戏，而目前市面上比较流行的游戏有生存类的、休闲类的、战略养成类的等等。反倒是过去</a:t>
            </a:r>
            <a:r>
              <a:rPr lang="zh-CN" altLang="zh-CN" sz="2400" dirty="0">
                <a:solidFill>
                  <a:srgbClr val="FF0000"/>
                </a:solidFill>
              </a:rPr>
              <a:t>较火的横版闯关游戏有些少见</a:t>
            </a:r>
            <a:r>
              <a:rPr lang="zh-CN" altLang="zh-CN" sz="2400" dirty="0"/>
              <a:t>，因此我们想要为喜欢这类游戏但又没有较多娱乐时间的人们做一款游戏。</a:t>
            </a:r>
            <a:endParaRPr lang="zh-CN" altLang="en-US" sz="2400" dirty="0">
              <a:solidFill>
                <a:srgbClr val="262626"/>
              </a:solidFill>
              <a:latin typeface="微软雅黑" pitchFamily="34" charset="-122"/>
              <a:ea typeface="微软雅黑" pitchFamily="34" charset="-122"/>
            </a:endParaRPr>
          </a:p>
        </p:txBody>
      </p:sp>
    </p:spTree>
    <p:extLst>
      <p:ext uri="{BB962C8B-B14F-4D97-AF65-F5344CB8AC3E}">
        <p14:creationId xmlns:p14="http://schemas.microsoft.com/office/powerpoint/2010/main" val="403624465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heel(1)">
                                      <p:cBhvr>
                                        <p:cTn id="7" dur="500"/>
                                        <p:tgtEl>
                                          <p:spTgt spid="5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8" name="圆角矩形 14"/>
          <p:cNvSpPr/>
          <p:nvPr/>
        </p:nvSpPr>
        <p:spPr>
          <a:xfrm>
            <a:off x="46337" y="118139"/>
            <a:ext cx="18703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1.2  </a:t>
            </a:r>
            <a:r>
              <a:rPr lang="zh-CN" altLang="en-US" sz="2400" b="1" dirty="0">
                <a:solidFill>
                  <a:prstClr val="white"/>
                </a:solidFill>
                <a:latin typeface="微软雅黑" pitchFamily="34" charset="-122"/>
                <a:ea typeface="微软雅黑" pitchFamily="34" charset="-122"/>
              </a:rPr>
              <a:t>定义</a:t>
            </a:r>
          </a:p>
        </p:txBody>
      </p:sp>
      <p:sp>
        <p:nvSpPr>
          <p:cNvPr id="22" name="TextBox 21"/>
          <p:cNvSpPr txBox="1">
            <a:spLocks noChangeArrowheads="1"/>
          </p:cNvSpPr>
          <p:nvPr/>
        </p:nvSpPr>
        <p:spPr bwMode="auto">
          <a:xfrm>
            <a:off x="504608" y="1114197"/>
            <a:ext cx="9527415" cy="5540230"/>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en-US" altLang="zh-CN" sz="2400" dirty="0">
                <a:solidFill>
                  <a:srgbClr val="FF0000"/>
                </a:solidFill>
                <a:latin typeface="+mn-ea"/>
              </a:rPr>
              <a:t>HTML5</a:t>
            </a:r>
            <a:r>
              <a:rPr lang="zh-CN" altLang="en-US" sz="2400" dirty="0">
                <a:solidFill>
                  <a:srgbClr val="262626"/>
                </a:solidFill>
                <a:latin typeface="+mn-ea"/>
              </a:rPr>
              <a:t>：万维网的核心语言、标准通用标记语言下的一个应用超文本标记语言（</a:t>
            </a:r>
            <a:r>
              <a:rPr lang="en-US" altLang="zh-CN" sz="2400" dirty="0">
                <a:solidFill>
                  <a:srgbClr val="262626"/>
                </a:solidFill>
                <a:latin typeface="+mn-ea"/>
              </a:rPr>
              <a:t>HTML</a:t>
            </a:r>
            <a:r>
              <a:rPr lang="zh-CN" altLang="en-US" sz="2400" dirty="0">
                <a:solidFill>
                  <a:srgbClr val="262626"/>
                </a:solidFill>
                <a:latin typeface="+mn-ea"/>
              </a:rPr>
              <a:t>）的第五次重大修改。</a:t>
            </a:r>
          </a:p>
          <a:p>
            <a:pPr defTabSz="1083041" fontAlgn="base">
              <a:lnSpc>
                <a:spcPct val="150000"/>
              </a:lnSpc>
              <a:spcBef>
                <a:spcPct val="0"/>
              </a:spcBef>
              <a:spcAft>
                <a:spcPct val="0"/>
              </a:spcAft>
            </a:pPr>
            <a:r>
              <a:rPr lang="en-US" altLang="zh-CN" sz="2400" dirty="0">
                <a:solidFill>
                  <a:srgbClr val="FF0000"/>
                </a:solidFill>
                <a:latin typeface="+mn-ea"/>
              </a:rPr>
              <a:t>Cocos</a:t>
            </a:r>
            <a:r>
              <a:rPr lang="zh-CN" altLang="en-US" sz="2400" dirty="0">
                <a:solidFill>
                  <a:srgbClr val="262626"/>
                </a:solidFill>
                <a:latin typeface="+mn-ea"/>
              </a:rPr>
              <a:t>：</a:t>
            </a:r>
            <a:r>
              <a:rPr lang="en-US" altLang="zh-CN" sz="2400" dirty="0">
                <a:solidFill>
                  <a:srgbClr val="262626"/>
                </a:solidFill>
                <a:latin typeface="+mn-ea"/>
              </a:rPr>
              <a:t>Cocos</a:t>
            </a:r>
            <a:r>
              <a:rPr lang="zh-CN" altLang="en-US" sz="2400" dirty="0">
                <a:solidFill>
                  <a:srgbClr val="262626"/>
                </a:solidFill>
                <a:latin typeface="+mn-ea"/>
              </a:rPr>
              <a:t>是由触控科技推出的游戏开发一站式解决方案，包含了从新建立项、游戏制作、到 打包上线的全套流程。开发者可以通过</a:t>
            </a:r>
            <a:r>
              <a:rPr lang="en-US" altLang="zh-CN" sz="2400" dirty="0" err="1">
                <a:solidFill>
                  <a:srgbClr val="262626"/>
                </a:solidFill>
                <a:latin typeface="+mn-ea"/>
              </a:rPr>
              <a:t>Cocos</a:t>
            </a:r>
            <a:r>
              <a:rPr lang="zh-CN" altLang="en-US" sz="2400" dirty="0">
                <a:solidFill>
                  <a:srgbClr val="262626"/>
                </a:solidFill>
                <a:latin typeface="+mn-ea"/>
              </a:rPr>
              <a:t>快速生成代码、编辑资源和动画，最终输出适合于多个平台的游戏产品</a:t>
            </a:r>
            <a:endParaRPr lang="en-US" altLang="zh-CN" sz="2400" dirty="0">
              <a:solidFill>
                <a:srgbClr val="262626"/>
              </a:solidFill>
              <a:latin typeface="+mn-ea"/>
            </a:endParaRPr>
          </a:p>
          <a:p>
            <a:pPr defTabSz="1083041" fontAlgn="base">
              <a:lnSpc>
                <a:spcPct val="150000"/>
              </a:lnSpc>
              <a:spcBef>
                <a:spcPct val="0"/>
              </a:spcBef>
              <a:spcAft>
                <a:spcPct val="0"/>
              </a:spcAft>
            </a:pPr>
            <a:r>
              <a:rPr lang="en-US" altLang="zh-CN" sz="2400" dirty="0">
                <a:solidFill>
                  <a:srgbClr val="FF0000"/>
                </a:solidFill>
                <a:latin typeface="+mn-ea"/>
              </a:rPr>
              <a:t>Python</a:t>
            </a:r>
            <a:r>
              <a:rPr lang="zh-CN" altLang="en-US" sz="2400" dirty="0">
                <a:solidFill>
                  <a:srgbClr val="262626"/>
                </a:solidFill>
                <a:latin typeface="+mn-ea"/>
              </a:rPr>
              <a:t>：</a:t>
            </a:r>
            <a:r>
              <a:rPr lang="en-US" altLang="zh-CN" sz="2400" dirty="0">
                <a:solidFill>
                  <a:srgbClr val="262626"/>
                </a:solidFill>
                <a:latin typeface="+mn-ea"/>
              </a:rPr>
              <a:t>Python</a:t>
            </a:r>
            <a:r>
              <a:rPr lang="zh-CN" altLang="en-US" sz="2400" dirty="0">
                <a:solidFill>
                  <a:srgbClr val="262626"/>
                </a:solidFill>
                <a:latin typeface="+mn-ea"/>
              </a:rPr>
              <a:t>是一种计算机程序设计语言。是一种动态的、面向对象的脚本语言，最初被设计用于编写自动化脚本</a:t>
            </a:r>
            <a:r>
              <a:rPr lang="en-US" altLang="zh-CN" sz="2400" dirty="0">
                <a:solidFill>
                  <a:srgbClr val="262626"/>
                </a:solidFill>
                <a:latin typeface="+mn-ea"/>
              </a:rPr>
              <a:t>(shell)</a:t>
            </a:r>
            <a:r>
              <a:rPr lang="zh-CN" altLang="en-US" sz="2400" dirty="0">
                <a:solidFill>
                  <a:srgbClr val="262626"/>
                </a:solidFill>
                <a:latin typeface="+mn-ea"/>
              </a:rPr>
              <a:t>，随着版本的不断更新和语言新功能的添加，越来越多被用于独立的、大型项目的开发。</a:t>
            </a:r>
          </a:p>
        </p:txBody>
      </p:sp>
    </p:spTree>
    <p:extLst>
      <p:ext uri="{BB962C8B-B14F-4D97-AF65-F5344CB8AC3E}">
        <p14:creationId xmlns:p14="http://schemas.microsoft.com/office/powerpoint/2010/main" val="280883303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12" name="圆角矩形 14"/>
          <p:cNvSpPr/>
          <p:nvPr/>
        </p:nvSpPr>
        <p:spPr>
          <a:xfrm>
            <a:off x="568230" y="142355"/>
            <a:ext cx="264117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1.2  </a:t>
            </a:r>
            <a:r>
              <a:rPr lang="zh-CN" altLang="en-US" sz="2400" b="1" dirty="0">
                <a:solidFill>
                  <a:prstClr val="white"/>
                </a:solidFill>
                <a:latin typeface="微软雅黑" pitchFamily="34" charset="-122"/>
                <a:ea typeface="微软雅黑" pitchFamily="34" charset="-122"/>
              </a:rPr>
              <a:t>参考资料</a:t>
            </a:r>
          </a:p>
        </p:txBody>
      </p:sp>
      <p:sp>
        <p:nvSpPr>
          <p:cNvPr id="7" name="TextBox 6"/>
          <p:cNvSpPr txBox="1"/>
          <p:nvPr/>
        </p:nvSpPr>
        <p:spPr>
          <a:xfrm>
            <a:off x="532007" y="1333633"/>
            <a:ext cx="10774901" cy="4401205"/>
          </a:xfrm>
          <a:prstGeom prst="rect">
            <a:avLst/>
          </a:prstGeom>
          <a:noFill/>
        </p:spPr>
        <p:txBody>
          <a:bodyPr wrap="square">
            <a:spAutoFit/>
          </a:bodyPr>
          <a:lstStyle/>
          <a:p>
            <a:r>
              <a:rPr lang="zh-CN" altLang="zh-CN" sz="2800" dirty="0"/>
              <a:t>【</a:t>
            </a:r>
            <a:r>
              <a:rPr lang="en-US" altLang="zh-CN" sz="2800" dirty="0"/>
              <a:t>1</a:t>
            </a:r>
            <a:r>
              <a:rPr lang="zh-CN" altLang="zh-CN" sz="2800" dirty="0"/>
              <a:t>】张海藩、牟永敏编著，软件工程导论（第</a:t>
            </a:r>
            <a:r>
              <a:rPr lang="en-US" altLang="zh-CN" sz="2800" dirty="0"/>
              <a:t>6</a:t>
            </a:r>
            <a:r>
              <a:rPr lang="zh-CN" altLang="zh-CN" sz="2800" dirty="0"/>
              <a:t>版），北京：清华大学出版社，</a:t>
            </a:r>
            <a:r>
              <a:rPr lang="en-US" altLang="zh-CN" sz="2800" dirty="0"/>
              <a:t>2013 </a:t>
            </a:r>
            <a:endParaRPr lang="zh-CN" altLang="zh-CN" sz="2800" dirty="0"/>
          </a:p>
          <a:p>
            <a:r>
              <a:rPr lang="zh-CN" altLang="zh-CN" sz="2800" dirty="0"/>
              <a:t>【</a:t>
            </a:r>
            <a:r>
              <a:rPr lang="en-US" altLang="zh-CN" sz="2800" dirty="0"/>
              <a:t>2</a:t>
            </a:r>
            <a:r>
              <a:rPr lang="zh-CN" altLang="zh-CN" sz="2800" dirty="0"/>
              <a:t>】姚晓光、田少煦、梁冰、陈泽伟、伊宁编著，游戏设计概论，北京：清华大学出版社，</a:t>
            </a:r>
            <a:r>
              <a:rPr lang="en-US" altLang="zh-CN" sz="2800" dirty="0"/>
              <a:t>2018</a:t>
            </a:r>
            <a:endParaRPr lang="zh-CN" altLang="zh-CN" sz="2800" dirty="0"/>
          </a:p>
          <a:p>
            <a:r>
              <a:rPr lang="zh-CN" altLang="zh-CN" sz="2800" dirty="0"/>
              <a:t>【</a:t>
            </a:r>
            <a:r>
              <a:rPr lang="en-US" altLang="zh-CN" sz="2800" dirty="0"/>
              <a:t>3</a:t>
            </a:r>
            <a:r>
              <a:rPr lang="zh-CN" altLang="zh-CN" sz="2800" dirty="0"/>
              <a:t>】谌宝业、魏伟、伍建平编著，游戏专业概论，北京：清华大学出版社，</a:t>
            </a:r>
            <a:r>
              <a:rPr lang="en-US" altLang="zh-CN" sz="2800" dirty="0"/>
              <a:t>2018</a:t>
            </a:r>
            <a:endParaRPr lang="zh-CN" altLang="zh-CN" sz="2800" dirty="0"/>
          </a:p>
          <a:p>
            <a:r>
              <a:rPr lang="zh-CN" altLang="zh-CN" sz="2800" dirty="0"/>
              <a:t>【</a:t>
            </a:r>
            <a:r>
              <a:rPr lang="en-US" altLang="zh-CN" sz="2800" dirty="0"/>
              <a:t>4</a:t>
            </a:r>
            <a:r>
              <a:rPr lang="zh-CN" altLang="zh-CN" sz="2800" dirty="0"/>
              <a:t>】软件项目计划书模板网址：</a:t>
            </a:r>
          </a:p>
          <a:p>
            <a:r>
              <a:rPr lang="en-US" altLang="zh-CN" sz="2800" dirty="0">
                <a:hlinkClick r:id="rId4"/>
              </a:rPr>
              <a:t>https://wenku.baidu.com/view/74ebdaa5a26925c52dc5bf29.html?from=search</a:t>
            </a:r>
            <a:endParaRPr lang="en-US" altLang="zh-CN" sz="2800" dirty="0"/>
          </a:p>
          <a:p>
            <a:r>
              <a:rPr lang="zh-CN" altLang="zh-CN" sz="2800" dirty="0"/>
              <a:t>【</a:t>
            </a:r>
            <a:r>
              <a:rPr lang="en-US" altLang="zh-CN" sz="2800" dirty="0"/>
              <a:t>5</a:t>
            </a:r>
            <a:r>
              <a:rPr lang="zh-CN" altLang="zh-CN" sz="2800" dirty="0"/>
              <a:t>】</a:t>
            </a:r>
            <a:r>
              <a:rPr lang="en-US" altLang="zh-CN" sz="2800" dirty="0"/>
              <a:t>《G15</a:t>
            </a:r>
            <a:r>
              <a:rPr lang="zh-CN" altLang="zh-CN" sz="2800" dirty="0"/>
              <a:t>项目介绍》</a:t>
            </a:r>
          </a:p>
        </p:txBody>
      </p:sp>
    </p:spTree>
    <p:extLst>
      <p:ext uri="{BB962C8B-B14F-4D97-AF65-F5344CB8AC3E}">
        <p14:creationId xmlns:p14="http://schemas.microsoft.com/office/powerpoint/2010/main" val="358300546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50"/>
                                        <p:tgtEl>
                                          <p:spTgt spid="12"/>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29"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项目概述</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02</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a:solidFill>
                  <a:srgbClr val="990000"/>
                </a:solidFill>
                <a:latin typeface="宋体" charset="-122"/>
                <a:ea typeface="宋体" charset="-122"/>
              </a:rPr>
              <a:t>［   ］</a:t>
            </a:r>
          </a:p>
        </p:txBody>
      </p:sp>
      <p:grpSp>
        <p:nvGrpSpPr>
          <p:cNvPr id="22549"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22560"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22589"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29443476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485449"/>
                                        </p:tgtEl>
                                        <p:attrNameLst>
                                          <p:attrName>style.visibility</p:attrName>
                                        </p:attrNameLst>
                                      </p:cBhvr>
                                      <p:to>
                                        <p:strVal val="visible"/>
                                      </p:to>
                                    </p:set>
                                    <p:anim calcmode="lin" valueType="num">
                                      <p:cBhvr>
                                        <p:cTn id="7" dur="500" fill="hold"/>
                                        <p:tgtEl>
                                          <p:spTgt spid="485449"/>
                                        </p:tgtEl>
                                        <p:attrNameLst>
                                          <p:attrName>ppt_w</p:attrName>
                                        </p:attrNameLst>
                                      </p:cBhvr>
                                      <p:tavLst>
                                        <p:tav tm="0">
                                          <p:val>
                                            <p:fltVal val="0"/>
                                          </p:val>
                                        </p:tav>
                                        <p:tav tm="100000">
                                          <p:val>
                                            <p:strVal val="#ppt_w"/>
                                          </p:val>
                                        </p:tav>
                                      </p:tavLst>
                                    </p:anim>
                                    <p:anim calcmode="lin" valueType="num">
                                      <p:cBhvr>
                                        <p:cTn id="8" dur="500" fill="hold"/>
                                        <p:tgtEl>
                                          <p:spTgt spid="485449"/>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22549"/>
                                        </p:tgtEl>
                                        <p:attrNameLst>
                                          <p:attrName>style.visibility</p:attrName>
                                        </p:attrNameLst>
                                      </p:cBhvr>
                                      <p:to>
                                        <p:strVal val="visible"/>
                                      </p:to>
                                    </p:set>
                                    <p:animEffect transition="in" filter="wipe(down)">
                                      <p:cBhvr>
                                        <p:cTn id="12" dur="500"/>
                                        <p:tgtEl>
                                          <p:spTgt spid="22549"/>
                                        </p:tgtEl>
                                      </p:cBhvr>
                                    </p:animEffect>
                                  </p:childTnLst>
                                </p:cTn>
                              </p:par>
                              <p:par>
                                <p:cTn id="13" presetID="23" presetClass="entr" presetSubtype="16" fill="hold" grpId="0" nodeType="withEffect">
                                  <p:stCondLst>
                                    <p:cond delay="1500"/>
                                  </p:stCondLst>
                                  <p:childTnLst>
                                    <p:set>
                                      <p:cBhvr>
                                        <p:cTn id="14" dur="1" fill="hold">
                                          <p:stCondLst>
                                            <p:cond delay="0"/>
                                          </p:stCondLst>
                                        </p:cTn>
                                        <p:tgtEl>
                                          <p:spTgt spid="485448"/>
                                        </p:tgtEl>
                                        <p:attrNameLst>
                                          <p:attrName>style.visibility</p:attrName>
                                        </p:attrNameLst>
                                      </p:cBhvr>
                                      <p:to>
                                        <p:strVal val="visible"/>
                                      </p:to>
                                    </p:set>
                                    <p:anim calcmode="lin" valueType="num">
                                      <p:cBhvr>
                                        <p:cTn id="15" dur="500" fill="hold"/>
                                        <p:tgtEl>
                                          <p:spTgt spid="485448"/>
                                        </p:tgtEl>
                                        <p:attrNameLst>
                                          <p:attrName>ppt_w</p:attrName>
                                        </p:attrNameLst>
                                      </p:cBhvr>
                                      <p:tavLst>
                                        <p:tav tm="0">
                                          <p:val>
                                            <p:fltVal val="0"/>
                                          </p:val>
                                        </p:tav>
                                        <p:tav tm="100000">
                                          <p:val>
                                            <p:strVal val="#ppt_w"/>
                                          </p:val>
                                        </p:tav>
                                      </p:tavLst>
                                    </p:anim>
                                    <p:anim calcmode="lin" valueType="num">
                                      <p:cBhvr>
                                        <p:cTn id="16" dur="500" fill="hold"/>
                                        <p:tgtEl>
                                          <p:spTgt spid="485448"/>
                                        </p:tgtEl>
                                        <p:attrNameLst>
                                          <p:attrName>ppt_h</p:attrName>
                                        </p:attrNameLst>
                                      </p:cBhvr>
                                      <p:tavLst>
                                        <p:tav tm="0">
                                          <p:val>
                                            <p:fltVal val="0"/>
                                          </p:val>
                                        </p:tav>
                                        <p:tav tm="100000">
                                          <p:val>
                                            <p:strVal val="#ppt_h"/>
                                          </p:val>
                                        </p:tav>
                                      </p:tavLst>
                                    </p:anim>
                                  </p:childTnLst>
                                </p:cTn>
                              </p:par>
                              <p:par>
                                <p:cTn id="17" presetID="12" presetClass="entr" presetSubtype="2" fill="hold" grpId="0" nodeType="withEffect">
                                  <p:stCondLst>
                                    <p:cond delay="1900"/>
                                  </p:stCondLst>
                                  <p:childTnLst>
                                    <p:set>
                                      <p:cBhvr>
                                        <p:cTn id="18" dur="1" fill="hold">
                                          <p:stCondLst>
                                            <p:cond delay="0"/>
                                          </p:stCondLst>
                                        </p:cTn>
                                        <p:tgtEl>
                                          <p:spTgt spid="485447"/>
                                        </p:tgtEl>
                                        <p:attrNameLst>
                                          <p:attrName>style.visibility</p:attrName>
                                        </p:attrNameLst>
                                      </p:cBhvr>
                                      <p:to>
                                        <p:strVal val="visible"/>
                                      </p:to>
                                    </p:set>
                                    <p:animEffect transition="in" filter="slide(fromRight)">
                                      <p:cBhvr>
                                        <p:cTn id="19"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731431" y="98392"/>
            <a:ext cx="264117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2.1  </a:t>
            </a:r>
            <a:r>
              <a:rPr lang="zh-CN" altLang="en-US" sz="2400" b="1" dirty="0">
                <a:solidFill>
                  <a:prstClr val="white"/>
                </a:solidFill>
                <a:latin typeface="微软雅黑" pitchFamily="34" charset="-122"/>
                <a:ea typeface="微软雅黑" pitchFamily="34" charset="-122"/>
              </a:rPr>
              <a:t>项目目标</a:t>
            </a:r>
          </a:p>
        </p:txBody>
      </p:sp>
      <p:sp>
        <p:nvSpPr>
          <p:cNvPr id="7" name="TextBox 6"/>
          <p:cNvSpPr txBox="1"/>
          <p:nvPr/>
        </p:nvSpPr>
        <p:spPr>
          <a:xfrm>
            <a:off x="731431" y="1313251"/>
            <a:ext cx="10774901" cy="2677656"/>
          </a:xfrm>
          <a:prstGeom prst="rect">
            <a:avLst/>
          </a:prstGeom>
          <a:noFill/>
        </p:spPr>
        <p:txBody>
          <a:bodyPr wrap="square">
            <a:spAutoFit/>
          </a:bodyPr>
          <a:lstStyle/>
          <a:p>
            <a:r>
              <a:rPr lang="zh-CN" altLang="zh-CN" sz="2800" dirty="0"/>
              <a:t>一个以《工作细胞》为故事背景，以血小板为主角，参考《超级马里奥兄弟》游戏模式的横版</a:t>
            </a:r>
            <a:r>
              <a:rPr lang="en-US" altLang="zh-CN" sz="2800" dirty="0"/>
              <a:t>2D</a:t>
            </a:r>
            <a:r>
              <a:rPr lang="zh-CN" altLang="zh-CN" sz="2800" dirty="0"/>
              <a:t>闯关游戏。</a:t>
            </a:r>
            <a:endParaRPr lang="en-US" altLang="zh-CN" sz="2800" dirty="0"/>
          </a:p>
          <a:p>
            <a:endParaRPr lang="zh-CN" altLang="zh-CN" sz="2800" dirty="0"/>
          </a:p>
          <a:p>
            <a:r>
              <a:rPr lang="zh-CN" altLang="zh-CN" sz="2800" dirty="0"/>
              <a:t>第一目标：玩家能正常进行</a:t>
            </a:r>
            <a:r>
              <a:rPr lang="zh-CN" altLang="zh-CN" sz="2800" dirty="0">
                <a:solidFill>
                  <a:srgbClr val="FF0000"/>
                </a:solidFill>
              </a:rPr>
              <a:t>闯关</a:t>
            </a:r>
            <a:r>
              <a:rPr lang="zh-CN" altLang="zh-CN" sz="2800" dirty="0"/>
              <a:t>。</a:t>
            </a:r>
          </a:p>
          <a:p>
            <a:r>
              <a:rPr lang="zh-CN" altLang="zh-CN" sz="2800" dirty="0"/>
              <a:t>第二目标：能够进行</a:t>
            </a:r>
            <a:r>
              <a:rPr lang="zh-CN" altLang="zh-CN" sz="2800" dirty="0">
                <a:solidFill>
                  <a:srgbClr val="FF0000"/>
                </a:solidFill>
              </a:rPr>
              <a:t>存档</a:t>
            </a:r>
            <a:r>
              <a:rPr lang="zh-CN" altLang="zh-CN" sz="2800" dirty="0"/>
              <a:t>。</a:t>
            </a:r>
          </a:p>
          <a:p>
            <a:r>
              <a:rPr lang="zh-CN" altLang="zh-CN" sz="2800" dirty="0"/>
              <a:t>第三目标：能</a:t>
            </a:r>
            <a:r>
              <a:rPr lang="zh-CN" altLang="zh-CN" sz="2800" dirty="0">
                <a:solidFill>
                  <a:srgbClr val="FF0000"/>
                </a:solidFill>
              </a:rPr>
              <a:t>任意选择</a:t>
            </a:r>
            <a:r>
              <a:rPr lang="zh-CN" altLang="zh-CN" sz="2800" dirty="0"/>
              <a:t>存档点开始游戏。</a:t>
            </a:r>
          </a:p>
        </p:txBody>
      </p:sp>
    </p:spTree>
    <p:extLst>
      <p:ext uri="{BB962C8B-B14F-4D97-AF65-F5344CB8AC3E}">
        <p14:creationId xmlns:p14="http://schemas.microsoft.com/office/powerpoint/2010/main" val="309749341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TotalTime>
  <Words>1293</Words>
  <Application>Microsoft Office PowerPoint</Application>
  <PresentationFormat>宽屏</PresentationFormat>
  <Paragraphs>193</Paragraphs>
  <Slides>31</Slides>
  <Notes>22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39" baseType="lpstr">
      <vt:lpstr>等线</vt:lpstr>
      <vt:lpstr>宋体</vt:lpstr>
      <vt:lpstr>微软雅黑</vt:lpstr>
      <vt:lpstr>Arial</vt:lpstr>
      <vt:lpstr>Arial Black</vt:lpstr>
      <vt:lpstr>Calibri</vt:lpstr>
      <vt:lpstr>Office 主题</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锐旗设计;https://9ppt.taobao.com;mhuil</dc:creator>
  <cp:keywords>锐旗设计; https:/9ppt.taobao.com</cp:keywords>
  <cp:lastModifiedBy>文韬 孙</cp:lastModifiedBy>
  <cp:revision>40</cp:revision>
  <dcterms:created xsi:type="dcterms:W3CDTF">2017-08-30T16:25:13Z</dcterms:created>
  <dcterms:modified xsi:type="dcterms:W3CDTF">2019-04-21T11:47:18Z</dcterms:modified>
</cp:coreProperties>
</file>