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9" r:id="rId3"/>
    <p:sldId id="260" r:id="rId4"/>
    <p:sldId id="261" r:id="rId5"/>
    <p:sldId id="305" r:id="rId6"/>
    <p:sldId id="270" r:id="rId7"/>
    <p:sldId id="275" r:id="rId8"/>
    <p:sldId id="304" r:id="rId9"/>
    <p:sldId id="266" r:id="rId10"/>
    <p:sldId id="296" r:id="rId11"/>
    <p:sldId id="298" r:id="rId12"/>
    <p:sldId id="300" r:id="rId13"/>
    <p:sldId id="303" r:id="rId14"/>
    <p:sldId id="293" r:id="rId15"/>
    <p:sldId id="291" r:id="rId16"/>
    <p:sldId id="295" r:id="rId17"/>
    <p:sldId id="289" r:id="rId18"/>
    <p:sldId id="306" r:id="rId19"/>
    <p:sldId id="29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4660"/>
  </p:normalViewPr>
  <p:slideViewPr>
    <p:cSldViewPr snapToGrid="0">
      <p:cViewPr varScale="1">
        <p:scale>
          <a:sx n="86" d="100"/>
          <a:sy n="86" d="100"/>
        </p:scale>
        <p:origin x="44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bwMode="auto">
          <a:noFill/>
          <a:ln>
            <a:solidFill>
              <a:srgbClr val="000000"/>
            </a:solidFill>
            <a:miter lim="800000"/>
            <a:headEnd/>
            <a:tailEnd/>
          </a:ln>
        </p:spPr>
      </p:sp>
      <p:sp>
        <p:nvSpPr>
          <p:cNvPr id="133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379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BEF333-1BF8-4CF6-91DC-5AFFF77347CA}"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6891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p:spPr>
      </p:sp>
      <p:sp>
        <p:nvSpPr>
          <p:cNvPr id="3072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8734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829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352209-A6F1-492D-A723-B188EDA718FF}"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04072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TextEdit="1"/>
          </p:cNvSpPr>
          <p:nvPr>
            <p:ph type="sldImg"/>
          </p:nvPr>
        </p:nvSpPr>
        <p:spPr bwMode="auto">
          <a:noFill/>
          <a:ln>
            <a:solidFill>
              <a:srgbClr val="000000"/>
            </a:solidFill>
            <a:miter lim="800000"/>
            <a:headEnd/>
            <a:tailEnd/>
          </a:ln>
        </p:spPr>
      </p:sp>
      <p:sp>
        <p:nvSpPr>
          <p:cNvPr id="6758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02369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TextEdit="1"/>
          </p:cNvSpPr>
          <p:nvPr>
            <p:ph type="sldImg"/>
          </p:nvPr>
        </p:nvSpPr>
        <p:spPr bwMode="auto">
          <a:noFill/>
          <a:ln>
            <a:solidFill>
              <a:srgbClr val="000000"/>
            </a:solidFill>
            <a:miter lim="800000"/>
            <a:headEnd/>
            <a:tailEnd/>
          </a:ln>
        </p:spPr>
      </p:sp>
      <p:sp>
        <p:nvSpPr>
          <p:cNvPr id="6758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0236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97237" y="2575225"/>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7144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childTnLst>
                          </p:cTn>
                        </p:par>
                        <p:par>
                          <p:cTn id="15" fill="hold">
                            <p:stCondLst>
                              <p:cond delay="2200"/>
                            </p:stCondLst>
                            <p:childTnLst>
                              <p:par>
                                <p:cTn id="16" presetID="41" presetClass="entr" presetSubtype="0" fill="hold" nodeType="afterEffect">
                                  <p:stCondLst>
                                    <p:cond delay="0"/>
                                  </p:stCondLst>
                                  <p:iterate type="lt">
                                    <p:tmPct val="10000"/>
                                  </p:iterate>
                                  <p:childTnLst>
                                    <p:set>
                                      <p:cBhvr>
                                        <p:cTn id="17" dur="1" fill="hold">
                                          <p:stCondLst>
                                            <p:cond delay="0"/>
                                          </p:stCondLst>
                                        </p:cTn>
                                        <p:tgtEl>
                                          <p:spTgt spid="16398">
                                            <p:txEl>
                                              <p:pRg st="0" end="0"/>
                                            </p:txEl>
                                          </p:spTgt>
                                        </p:tgtEl>
                                        <p:attrNameLst>
                                          <p:attrName>style.visibility</p:attrName>
                                        </p:attrNameLst>
                                      </p:cBhvr>
                                      <p:to>
                                        <p:strVal val="visible"/>
                                      </p:to>
                                    </p:set>
                                    <p:anim calcmode="lin" valueType="num">
                                      <p:cBhvr>
                                        <p:cTn id="18"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0"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EE01581-4E08-4FBE-8782-FD84F89AAE6B}"/>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2" name="标题 1">
            <a:extLst>
              <a:ext uri="{FF2B5EF4-FFF2-40B4-BE49-F238E27FC236}">
                <a16:creationId xmlns:a16="http://schemas.microsoft.com/office/drawing/2014/main" id="{F4CEBDF6-F3B9-4322-A64A-42384FA77FA4}"/>
              </a:ext>
            </a:extLst>
          </p:cNvPr>
          <p:cNvSpPr>
            <a:spLocks noGrp="1"/>
          </p:cNvSpPr>
          <p:nvPr>
            <p:ph type="title"/>
          </p:nvPr>
        </p:nvSpPr>
        <p:spPr/>
        <p:txBody>
          <a:bodyPr/>
          <a:lstStyle/>
          <a:p>
            <a:r>
              <a:rPr lang="zh-CN" altLang="en-US" dirty="0"/>
              <a:t>需求分析</a:t>
            </a:r>
          </a:p>
        </p:txBody>
      </p:sp>
      <p:sp>
        <p:nvSpPr>
          <p:cNvPr id="3" name="内容占位符 2">
            <a:extLst>
              <a:ext uri="{FF2B5EF4-FFF2-40B4-BE49-F238E27FC236}">
                <a16:creationId xmlns:a16="http://schemas.microsoft.com/office/drawing/2014/main" id="{24C575DB-560A-40DA-9644-F9FD5D307BAA}"/>
              </a:ext>
            </a:extLst>
          </p:cNvPr>
          <p:cNvSpPr>
            <a:spLocks noGrp="1"/>
          </p:cNvSpPr>
          <p:nvPr>
            <p:ph idx="1"/>
          </p:nvPr>
        </p:nvSpPr>
        <p:spPr/>
        <p:txBody>
          <a:bodyPr/>
          <a:lstStyle/>
          <a:p>
            <a:r>
              <a:rPr lang="zh-CN" altLang="en-US" sz="3600" dirty="0"/>
              <a:t>关于这个问题，我们找了一些不同学校不同专业的大学生做了一个调查，这些被调查者都曾玩过经典版的</a:t>
            </a:r>
            <a:r>
              <a:rPr lang="en-US" altLang="zh-CN" sz="3600" dirty="0"/>
              <a:t>《</a:t>
            </a:r>
            <a:r>
              <a:rPr lang="zh-CN" altLang="en-US" sz="3600" dirty="0"/>
              <a:t>超级马里奥兄弟</a:t>
            </a:r>
            <a:r>
              <a:rPr lang="en-US" altLang="zh-CN" sz="3600" dirty="0"/>
              <a:t>》</a:t>
            </a:r>
            <a:r>
              <a:rPr lang="zh-CN" altLang="en-US" sz="3600" dirty="0"/>
              <a:t>，同时他们平时也有玩游戏的爱好。我们把调查的结果稍微做了一个总结，具体内容如下：</a:t>
            </a:r>
          </a:p>
        </p:txBody>
      </p:sp>
    </p:spTree>
    <p:extLst>
      <p:ext uri="{BB962C8B-B14F-4D97-AF65-F5344CB8AC3E}">
        <p14:creationId xmlns:p14="http://schemas.microsoft.com/office/powerpoint/2010/main" val="267041988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0267BA5-F6D3-4DF0-84CA-515D2B5CF238}"/>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zh-CN" sz="2800" b="1" dirty="0"/>
              <a:t>问题</a:t>
            </a:r>
            <a:r>
              <a:rPr lang="en-US" altLang="zh-CN" sz="2800" b="1" dirty="0"/>
              <a:t>1</a:t>
            </a:r>
            <a:r>
              <a:rPr lang="zh-CN" altLang="zh-CN" sz="2800" b="1" dirty="0"/>
              <a:t>：你觉得《超级马里奥兄弟》（也被台湾盗版商错译为《超级玛丽》）这款游戏有什么吸引人的地方？</a:t>
            </a:r>
            <a:br>
              <a:rPr lang="zh-CN" altLang="zh-CN" sz="2800" dirty="0"/>
            </a:br>
            <a:endParaRPr lang="zh-CN" altLang="en-US" sz="2800" dirty="0"/>
          </a:p>
        </p:txBody>
      </p:sp>
      <p:sp>
        <p:nvSpPr>
          <p:cNvPr id="3" name="内容占位符 2"/>
          <p:cNvSpPr>
            <a:spLocks noGrp="1"/>
          </p:cNvSpPr>
          <p:nvPr>
            <p:ph idx="1"/>
          </p:nvPr>
        </p:nvSpPr>
        <p:spPr/>
        <p:txBody>
          <a:bodyPr/>
          <a:lstStyle/>
          <a:p>
            <a:pPr marL="0" indent="0">
              <a:buNone/>
            </a:pPr>
            <a:endParaRPr lang="zh-CN" altLang="zh-CN" sz="1800" dirty="0"/>
          </a:p>
          <a:p>
            <a:r>
              <a:rPr lang="en-US" altLang="zh-CN" sz="2400" dirty="0"/>
              <a:t>1.</a:t>
            </a:r>
            <a:r>
              <a:rPr lang="zh-CN" altLang="zh-CN" sz="2400" dirty="0"/>
              <a:t>玩法易上手</a:t>
            </a:r>
            <a:r>
              <a:rPr lang="en-US" altLang="zh-CN" sz="2400" dirty="0"/>
              <a:t>, </a:t>
            </a:r>
            <a:r>
              <a:rPr lang="zh-CN" altLang="zh-CN" sz="2400" dirty="0"/>
              <a:t>玩法比较轻松，难度循序渐进不至于让人沮丧没有成就感，分支路线恰当。</a:t>
            </a:r>
          </a:p>
          <a:p>
            <a:r>
              <a:rPr lang="en-US" altLang="zh-CN" sz="2400" dirty="0"/>
              <a:t>2.</a:t>
            </a:r>
            <a:r>
              <a:rPr lang="zh-CN" altLang="en-US" sz="2400" dirty="0"/>
              <a:t>虽然每个关卡的内容都是固定的，但</a:t>
            </a:r>
            <a:r>
              <a:rPr lang="zh-CN" altLang="zh-CN" sz="2400" dirty="0"/>
              <a:t>游戏</a:t>
            </a:r>
            <a:r>
              <a:rPr lang="zh-CN" altLang="en-US" sz="2400" dirty="0"/>
              <a:t>的</a:t>
            </a:r>
            <a:r>
              <a:rPr lang="zh-CN" altLang="zh-CN" sz="2400" dirty="0"/>
              <a:t>闯关方式</a:t>
            </a:r>
            <a:r>
              <a:rPr lang="zh-CN" altLang="en-US" sz="2400" dirty="0"/>
              <a:t>却很</a:t>
            </a:r>
            <a:r>
              <a:rPr lang="zh-CN" altLang="zh-CN" sz="2400" dirty="0"/>
              <a:t>多样</a:t>
            </a:r>
            <a:r>
              <a:rPr lang="zh-CN" altLang="en-US" sz="2400" dirty="0"/>
              <a:t>化</a:t>
            </a:r>
            <a:r>
              <a:rPr lang="zh-CN" altLang="zh-CN" sz="2400" dirty="0"/>
              <a:t>。虽然关卡中怪物是在固定地点固定时间出现的，可是玩家在解决这些难题的时候可以采用各种各样的方式，你可以踩死怪物，也可以躲避怪物，甚至可以选择</a:t>
            </a:r>
            <a:r>
              <a:rPr lang="zh-CN" altLang="en-US" sz="2400" dirty="0"/>
              <a:t>通过</a:t>
            </a:r>
            <a:r>
              <a:rPr lang="zh-CN" altLang="zh-CN" sz="2400" dirty="0"/>
              <a:t>彩蛋直接跳关，到底如何通过这就在于玩家自己的选择。 </a:t>
            </a:r>
          </a:p>
          <a:p>
            <a:r>
              <a:rPr lang="en-US" altLang="zh-CN" sz="2400" dirty="0"/>
              <a:t>3.</a:t>
            </a:r>
            <a:r>
              <a:rPr lang="zh-CN" altLang="zh-CN" sz="2400" dirty="0"/>
              <a:t>因为它地图中的彩蛋和陷阱</a:t>
            </a:r>
            <a:r>
              <a:rPr lang="zh-CN" altLang="en-US" sz="2400" dirty="0"/>
              <a:t>很多</a:t>
            </a:r>
            <a:r>
              <a:rPr lang="zh-CN" altLang="zh-CN" sz="2400" dirty="0"/>
              <a:t>，让人</a:t>
            </a:r>
            <a:r>
              <a:rPr lang="zh-CN" altLang="en-US" sz="2400" dirty="0"/>
              <a:t>即便是过关了还想再玩</a:t>
            </a:r>
            <a:r>
              <a:rPr lang="zh-CN" altLang="zh-CN" sz="2400" dirty="0"/>
              <a:t>，想</a:t>
            </a:r>
            <a:r>
              <a:rPr lang="zh-CN" altLang="en-US" sz="2400" dirty="0"/>
              <a:t>把地图中的每个元素都体验一遍</a:t>
            </a:r>
            <a:r>
              <a:rPr lang="zh-CN" altLang="zh-CN" sz="2400" dirty="0"/>
              <a:t>。</a:t>
            </a:r>
            <a:r>
              <a:rPr lang="en-US" altLang="zh-CN" sz="1800" dirty="0"/>
              <a:t> </a:t>
            </a:r>
            <a:endParaRPr lang="zh-CN" altLang="zh-CN" sz="1800" dirty="0"/>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9E0F0C5-BDFF-42C1-87B4-94832FED229D}"/>
              </a:ext>
            </a:extLst>
          </p:cNvPr>
          <p:cNvPicPr>
            <a:picLocks noChangeAspect="1"/>
          </p:cNvPicPr>
          <p:nvPr/>
        </p:nvPicPr>
        <p:blipFill>
          <a:blip r:embed="rId2"/>
          <a:stretch>
            <a:fillRect/>
          </a:stretch>
        </p:blipFill>
        <p:spPr>
          <a:xfrm>
            <a:off x="0" y="42672"/>
            <a:ext cx="12192000" cy="6772656"/>
          </a:xfrm>
          <a:prstGeom prst="rect">
            <a:avLst/>
          </a:prstGeom>
        </p:spPr>
      </p:pic>
      <p:sp>
        <p:nvSpPr>
          <p:cNvPr id="2" name="标题 1"/>
          <p:cNvSpPr>
            <a:spLocks noGrp="1"/>
          </p:cNvSpPr>
          <p:nvPr>
            <p:ph type="title"/>
          </p:nvPr>
        </p:nvSpPr>
        <p:spPr/>
        <p:txBody>
          <a:bodyPr/>
          <a:lstStyle/>
          <a:p>
            <a:r>
              <a:rPr lang="zh-CN" altLang="zh-CN" sz="2800" b="1" dirty="0"/>
              <a:t>问题</a:t>
            </a:r>
            <a:r>
              <a:rPr lang="en-US" altLang="zh-CN" sz="2800" b="1" dirty="0"/>
              <a:t>2</a:t>
            </a:r>
            <a:r>
              <a:rPr lang="zh-CN" altLang="zh-CN" sz="2800" b="1" dirty="0"/>
              <a:t>：你觉得这款游戏有哪些不足之处或是有哪些可以增加的元素？</a:t>
            </a:r>
            <a:endParaRPr lang="zh-CN" altLang="en-US" sz="2800" b="1" dirty="0"/>
          </a:p>
        </p:txBody>
      </p:sp>
      <p:sp>
        <p:nvSpPr>
          <p:cNvPr id="3" name="内容占位符 2"/>
          <p:cNvSpPr>
            <a:spLocks noGrp="1"/>
          </p:cNvSpPr>
          <p:nvPr>
            <p:ph idx="1"/>
          </p:nvPr>
        </p:nvSpPr>
        <p:spPr/>
        <p:txBody>
          <a:bodyPr/>
          <a:lstStyle/>
          <a:p>
            <a:pPr marL="0" indent="0">
              <a:buNone/>
            </a:pPr>
            <a:r>
              <a:rPr lang="en-US" altLang="zh-CN" sz="2400" dirty="0"/>
              <a:t> </a:t>
            </a:r>
            <a:endParaRPr lang="zh-CN" altLang="zh-CN" sz="2400" dirty="0"/>
          </a:p>
          <a:p>
            <a:pPr marL="0" indent="0">
              <a:buNone/>
            </a:pPr>
            <a:r>
              <a:rPr lang="zh-CN" altLang="zh-CN" sz="2400" dirty="0">
                <a:solidFill>
                  <a:srgbClr val="FF0000"/>
                </a:solidFill>
              </a:rPr>
              <a:t>不足</a:t>
            </a:r>
            <a:r>
              <a:rPr lang="zh-CN" altLang="en-US" sz="2400" dirty="0">
                <a:solidFill>
                  <a:srgbClr val="FF0000"/>
                </a:solidFill>
              </a:rPr>
              <a:t>之处</a:t>
            </a:r>
            <a:r>
              <a:rPr lang="zh-CN" altLang="zh-CN" sz="2400" dirty="0"/>
              <a:t>：</a:t>
            </a:r>
          </a:p>
          <a:p>
            <a:r>
              <a:rPr lang="en-US" altLang="zh-CN" sz="2400" dirty="0"/>
              <a:t>1.</a:t>
            </a:r>
            <a:r>
              <a:rPr lang="zh-CN" altLang="en-US" sz="2400" dirty="0"/>
              <a:t>操作模式过于单一</a:t>
            </a:r>
            <a:r>
              <a:rPr lang="zh-CN" altLang="zh-CN" sz="2400" dirty="0"/>
              <a:t>，</a:t>
            </a:r>
            <a:r>
              <a:rPr lang="zh-CN" altLang="en-US" sz="2400" dirty="0"/>
              <a:t>不像</a:t>
            </a:r>
            <a:r>
              <a:rPr lang="en-US" altLang="zh-CN" sz="2400" dirty="0"/>
              <a:t>MOBA</a:t>
            </a:r>
            <a:r>
              <a:rPr lang="zh-CN" altLang="en-US" sz="2400" dirty="0"/>
              <a:t>类游戏可以通过技能的不同组合让人感到新鲜感。</a:t>
            </a:r>
            <a:endParaRPr lang="zh-CN" altLang="zh-CN" sz="2400" dirty="0"/>
          </a:p>
          <a:p>
            <a:r>
              <a:rPr lang="en-US" altLang="zh-CN" sz="2400" dirty="0"/>
              <a:t>2.</a:t>
            </a:r>
            <a:r>
              <a:rPr lang="zh-CN" altLang="zh-CN" sz="2400" dirty="0"/>
              <a:t>剧情简单没有悬念，道具和敌人种类少，只有主线目标</a:t>
            </a:r>
            <a:r>
              <a:rPr lang="zh-CN" altLang="en-US" sz="2400" dirty="0"/>
              <a:t>。</a:t>
            </a:r>
            <a:endParaRPr lang="zh-CN" altLang="zh-CN" sz="2400" dirty="0"/>
          </a:p>
          <a:p>
            <a:endParaRPr lang="zh-CN" altLang="en-US" sz="2400" dirty="0"/>
          </a:p>
          <a:p>
            <a:pPr marL="0" indent="0">
              <a:buNone/>
            </a:pPr>
            <a:r>
              <a:rPr lang="zh-CN" altLang="zh-CN" sz="2400" dirty="0">
                <a:solidFill>
                  <a:srgbClr val="FF0000"/>
                </a:solidFill>
              </a:rPr>
              <a:t>可</a:t>
            </a:r>
            <a:r>
              <a:rPr lang="zh-CN" altLang="en-US" sz="2400" dirty="0">
                <a:solidFill>
                  <a:srgbClr val="FF0000"/>
                </a:solidFill>
              </a:rPr>
              <a:t>以</a:t>
            </a:r>
            <a:r>
              <a:rPr lang="zh-CN" altLang="zh-CN" sz="2400" dirty="0">
                <a:solidFill>
                  <a:srgbClr val="FF0000"/>
                </a:solidFill>
              </a:rPr>
              <a:t>增加</a:t>
            </a:r>
            <a:r>
              <a:rPr lang="zh-CN" altLang="en-US" sz="2400" dirty="0">
                <a:solidFill>
                  <a:srgbClr val="FF0000"/>
                </a:solidFill>
              </a:rPr>
              <a:t>的元素</a:t>
            </a:r>
            <a:r>
              <a:rPr lang="zh-CN" altLang="zh-CN" sz="2400" dirty="0"/>
              <a:t>：</a:t>
            </a:r>
          </a:p>
          <a:p>
            <a:r>
              <a:rPr lang="zh-CN" altLang="zh-CN" sz="2400" dirty="0"/>
              <a:t>可以增加一些游戏里的隐藏条件，在玩家达成隐藏成就后，能够获得额外奖励或者开启额外的故事关卡。</a:t>
            </a:r>
          </a:p>
          <a:p>
            <a:r>
              <a:rPr lang="zh-CN" altLang="zh-CN" sz="2400" dirty="0"/>
              <a:t>可以增加</a:t>
            </a:r>
            <a:r>
              <a:rPr lang="zh-CN" altLang="en-US" sz="2400" dirty="0"/>
              <a:t>更多道具</a:t>
            </a:r>
            <a:r>
              <a:rPr lang="zh-CN" altLang="zh-CN" sz="2400" dirty="0"/>
              <a:t>，不同的</a:t>
            </a:r>
            <a:r>
              <a:rPr lang="zh-CN" altLang="en-US" sz="2400" dirty="0"/>
              <a:t>道具</a:t>
            </a:r>
            <a:r>
              <a:rPr lang="zh-CN" altLang="zh-CN" sz="2400" dirty="0"/>
              <a:t>赋予角色不同的能力，可玩性更高。</a:t>
            </a:r>
          </a:p>
          <a:p>
            <a:pPr marL="0" indent="0">
              <a:buNone/>
            </a:pPr>
            <a:endParaRPr lang="zh-CN" altLang="en-US" sz="1800" dirty="0"/>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F1BAD14-AF23-4A08-BB4D-6386E9DE14CF}"/>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zh-CN" sz="2800" b="1" dirty="0"/>
              <a:t>问题</a:t>
            </a:r>
            <a:r>
              <a:rPr lang="en-US" altLang="zh-CN" sz="2800" b="1" dirty="0"/>
              <a:t>3</a:t>
            </a:r>
            <a:r>
              <a:rPr lang="zh-CN" altLang="zh-CN" sz="2800" b="1" dirty="0"/>
              <a:t>：如果让你去玩一款这种类型的游戏，你希望它的关卡设置像经典版的马里奥一样循规蹈矩，还是希望更出人意料一些？</a:t>
            </a:r>
            <a:endParaRPr lang="zh-CN" altLang="en-US" sz="2800" b="1" dirty="0"/>
          </a:p>
        </p:txBody>
      </p:sp>
      <p:sp>
        <p:nvSpPr>
          <p:cNvPr id="3" name="内容占位符 2"/>
          <p:cNvSpPr>
            <a:spLocks noGrp="1"/>
          </p:cNvSpPr>
          <p:nvPr>
            <p:ph idx="1"/>
          </p:nvPr>
        </p:nvSpPr>
        <p:spPr/>
        <p:txBody>
          <a:bodyPr/>
          <a:lstStyle/>
          <a:p>
            <a:pPr marL="0" indent="0">
              <a:buNone/>
            </a:pPr>
            <a:r>
              <a:rPr lang="en-US" altLang="zh-CN" sz="1800" dirty="0"/>
              <a:t> </a:t>
            </a:r>
            <a:endParaRPr lang="zh-CN" altLang="zh-CN" sz="2400" dirty="0"/>
          </a:p>
          <a:p>
            <a:r>
              <a:rPr lang="zh-CN" altLang="zh-CN" sz="2800" dirty="0"/>
              <a:t>大部分人</a:t>
            </a:r>
            <a:r>
              <a:rPr lang="zh-CN" altLang="en-US" sz="2800" dirty="0"/>
              <a:t>希望</a:t>
            </a:r>
            <a:r>
              <a:rPr lang="zh-CN" altLang="zh-CN" sz="2800" dirty="0"/>
              <a:t>关卡设置能够更加出人意料。这样的话可玩性就能提高很多，也能更加吸引玩家</a:t>
            </a:r>
            <a:r>
              <a:rPr lang="zh-CN" altLang="en-US" sz="2800" dirty="0"/>
              <a:t>。</a:t>
            </a:r>
            <a:endParaRPr lang="en-US" altLang="zh-CN" sz="2800" dirty="0"/>
          </a:p>
          <a:p>
            <a:endParaRPr lang="en-US" altLang="zh-CN" sz="2400" dirty="0"/>
          </a:p>
          <a:p>
            <a:endParaRPr lang="en-US" altLang="zh-CN" sz="2400" dirty="0"/>
          </a:p>
          <a:p>
            <a:r>
              <a:rPr lang="zh-CN" altLang="en-US" sz="2800" dirty="0"/>
              <a:t>出人意料的设置也从另一个角度提升了游戏的难度，当</a:t>
            </a:r>
            <a:r>
              <a:rPr lang="zh-CN" altLang="zh-CN" sz="2800" dirty="0"/>
              <a:t>玩家被完全出乎意料的陷阱淘汰掉时，内心</a:t>
            </a:r>
            <a:r>
              <a:rPr lang="zh-CN" altLang="en-US" sz="2800" dirty="0"/>
              <a:t>会有一种自己能过，只是不小心才失败了，自己已经已经知道该怎么通过这里的想法</a:t>
            </a:r>
            <a:r>
              <a:rPr lang="zh-CN" altLang="zh-CN" sz="2800" dirty="0"/>
              <a:t>，从而</a:t>
            </a:r>
            <a:r>
              <a:rPr lang="zh-CN" altLang="en-US" sz="2800" dirty="0"/>
              <a:t>再次进行挑战</a:t>
            </a:r>
            <a:r>
              <a:rPr lang="zh-CN" altLang="zh-CN" sz="2800" dirty="0"/>
              <a:t>。</a:t>
            </a:r>
          </a:p>
          <a:p>
            <a:endParaRPr lang="zh-CN" altLang="en-US" sz="1800" dirty="0"/>
          </a:p>
        </p:txBody>
      </p:sp>
    </p:spTree>
    <p:extLst>
      <p:ext uri="{BB962C8B-B14F-4D97-AF65-F5344CB8AC3E}">
        <p14:creationId xmlns:p14="http://schemas.microsoft.com/office/powerpoint/2010/main" val="3876976088"/>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软件项目管理</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0314" y="1816257"/>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77680788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id="{E340646A-01C4-46B8-AA7C-32340ED955B1}"/>
              </a:ext>
            </a:extLst>
          </p:cNvPr>
          <p:cNvPicPr>
            <a:picLocks noChangeAspect="1" noChangeArrowheads="1"/>
          </p:cNvPicPr>
          <p:nvPr/>
        </p:nvPicPr>
        <p:blipFill>
          <a:blip r:embed="rId3"/>
          <a:srcRect/>
          <a:stretch>
            <a:fillRect/>
          </a:stretch>
        </p:blipFill>
        <p:spPr bwMode="auto">
          <a:xfrm>
            <a:off x="19909" y="0"/>
            <a:ext cx="12192000" cy="6772891"/>
          </a:xfrm>
          <a:prstGeom prst="rect">
            <a:avLst/>
          </a:prstGeom>
          <a:noFill/>
          <a:ln w="9525">
            <a:noFill/>
            <a:miter lim="800000"/>
            <a:headEnd/>
            <a:tailEnd/>
          </a:ln>
        </p:spPr>
      </p:pic>
      <p:sp>
        <p:nvSpPr>
          <p:cNvPr id="29" name="TextBox 6"/>
          <p:cNvSpPr txBox="1"/>
          <p:nvPr/>
        </p:nvSpPr>
        <p:spPr>
          <a:xfrm>
            <a:off x="643047" y="3391116"/>
            <a:ext cx="9257091" cy="1135054"/>
          </a:xfrm>
          <a:prstGeom prst="rect">
            <a:avLst/>
          </a:prstGeom>
          <a:noFill/>
        </p:spPr>
        <p:txBody>
          <a:bodyPr wrap="square">
            <a:spAutoFit/>
          </a:bodyPr>
          <a:lstStyle/>
          <a:p>
            <a:pPr defTabSz="1146749">
              <a:lnSpc>
                <a:spcPct val="150000"/>
              </a:lnSpc>
              <a:defRPr/>
            </a:pPr>
            <a:r>
              <a:rPr lang="zh-CN" altLang="en-US" sz="2400" dirty="0">
                <a:latin typeface="微软雅黑" panose="020B0503020204020204" pitchFamily="34" charset="-122"/>
                <a:ea typeface="微软雅黑" panose="020B0503020204020204" pitchFamily="34" charset="-122"/>
              </a:rPr>
              <a:t>我们大概要花三个月的时间来完成这个项目，第一个月完成项目计划，第二个月完成详细设计，最后一个月完成代码并测试</a:t>
            </a:r>
            <a:endParaRPr lang="zh-CN" altLang="en-US" sz="2400" dirty="0">
              <a:solidFill>
                <a:srgbClr val="EEECE1">
                  <a:lumMod val="10000"/>
                </a:srgbClr>
              </a:solidFill>
              <a:latin typeface="微软雅黑" panose="020B0503020204020204" pitchFamily="34" charset="-122"/>
              <a:ea typeface="微软雅黑" panose="020B0503020204020204" pitchFamily="34" charset="-122"/>
            </a:endParaRPr>
          </a:p>
        </p:txBody>
      </p:sp>
      <p:sp>
        <p:nvSpPr>
          <p:cNvPr id="30" name="对角圆角矩形 29"/>
          <p:cNvSpPr/>
          <p:nvPr/>
        </p:nvSpPr>
        <p:spPr>
          <a:xfrm>
            <a:off x="540463" y="219880"/>
            <a:ext cx="2297555" cy="453915"/>
          </a:xfrm>
          <a:prstGeom prst="round2DiagRect">
            <a:avLst>
              <a:gd name="adj1" fmla="val 30205"/>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r>
              <a:rPr lang="en-US" altLang="zh-CN" sz="2257" b="1" dirty="0">
                <a:solidFill>
                  <a:prstClr val="white"/>
                </a:solidFill>
                <a:latin typeface="微软雅黑" pitchFamily="34" charset="-122"/>
                <a:ea typeface="微软雅黑" pitchFamily="34" charset="-122"/>
              </a:rPr>
              <a:t>1.</a:t>
            </a:r>
            <a:r>
              <a:rPr lang="zh-CN" altLang="en-US" sz="2257" b="1" dirty="0">
                <a:solidFill>
                  <a:prstClr val="white"/>
                </a:solidFill>
                <a:latin typeface="微软雅黑" pitchFamily="34" charset="-122"/>
                <a:ea typeface="微软雅黑" pitchFamily="34" charset="-122"/>
              </a:rPr>
              <a:t>估算软件规模：</a:t>
            </a:r>
          </a:p>
        </p:txBody>
      </p:sp>
      <p:sp>
        <p:nvSpPr>
          <p:cNvPr id="31" name="对角圆角矩形 30"/>
          <p:cNvSpPr/>
          <p:nvPr/>
        </p:nvSpPr>
        <p:spPr>
          <a:xfrm>
            <a:off x="503271" y="2892858"/>
            <a:ext cx="2297555" cy="451925"/>
          </a:xfrm>
          <a:prstGeom prst="round2DiagRect">
            <a:avLst>
              <a:gd name="adj1" fmla="val 30205"/>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r>
              <a:rPr lang="en-US" altLang="zh-CN" sz="2257" b="1" dirty="0">
                <a:solidFill>
                  <a:prstClr val="white"/>
                </a:solidFill>
                <a:latin typeface="微软雅黑" pitchFamily="34" charset="-122"/>
                <a:ea typeface="微软雅黑" pitchFamily="34" charset="-122"/>
              </a:rPr>
              <a:t>2.</a:t>
            </a:r>
            <a:r>
              <a:rPr lang="zh-CN" altLang="en-US" sz="2257" b="1" dirty="0">
                <a:solidFill>
                  <a:prstClr val="white"/>
                </a:solidFill>
                <a:latin typeface="微软雅黑" pitchFamily="34" charset="-122"/>
                <a:ea typeface="微软雅黑" pitchFamily="34" charset="-122"/>
              </a:rPr>
              <a:t>进度计划：</a:t>
            </a:r>
          </a:p>
        </p:txBody>
      </p:sp>
      <p:sp>
        <p:nvSpPr>
          <p:cNvPr id="32" name="对角圆角矩形 31"/>
          <p:cNvSpPr/>
          <p:nvPr/>
        </p:nvSpPr>
        <p:spPr>
          <a:xfrm>
            <a:off x="540463" y="4562259"/>
            <a:ext cx="2297555" cy="449933"/>
          </a:xfrm>
          <a:prstGeom prst="round2DiagRect">
            <a:avLst>
              <a:gd name="adj1" fmla="val 30205"/>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r>
              <a:rPr lang="en-US" altLang="zh-CN" sz="2257" b="1" dirty="0">
                <a:solidFill>
                  <a:prstClr val="white"/>
                </a:solidFill>
                <a:latin typeface="微软雅黑" pitchFamily="34" charset="-122"/>
                <a:ea typeface="微软雅黑" pitchFamily="34" charset="-122"/>
              </a:rPr>
              <a:t>3.</a:t>
            </a:r>
            <a:r>
              <a:rPr lang="zh-CN" altLang="en-US" sz="2257" b="1" dirty="0">
                <a:solidFill>
                  <a:prstClr val="white"/>
                </a:solidFill>
                <a:latin typeface="微软雅黑" pitchFamily="34" charset="-122"/>
                <a:ea typeface="微软雅黑" pitchFamily="34" charset="-122"/>
              </a:rPr>
              <a:t>人员组织：</a:t>
            </a:r>
          </a:p>
        </p:txBody>
      </p:sp>
      <p:sp>
        <p:nvSpPr>
          <p:cNvPr id="33" name="TextBox 6"/>
          <p:cNvSpPr txBox="1"/>
          <p:nvPr/>
        </p:nvSpPr>
        <p:spPr>
          <a:xfrm>
            <a:off x="643047" y="5084370"/>
            <a:ext cx="9054868" cy="973472"/>
          </a:xfrm>
          <a:prstGeom prst="rect">
            <a:avLst/>
          </a:prstGeom>
          <a:noFill/>
        </p:spPr>
        <p:txBody>
          <a:bodyPr wrap="square">
            <a:spAutoFit/>
          </a:bodyPr>
          <a:lstStyle>
            <a:defPPr>
              <a:defRPr lang="zh-CN"/>
            </a:defPPr>
            <a:lvl1pPr fontAlgn="auto">
              <a:lnSpc>
                <a:spcPct val="125000"/>
              </a:lnSpc>
              <a:spcBef>
                <a:spcPts val="0"/>
              </a:spcBef>
              <a:spcAft>
                <a:spcPts val="0"/>
              </a:spcAft>
              <a:defRPr sz="1400">
                <a:solidFill>
                  <a:schemeClr val="bg1"/>
                </a:solidFill>
                <a:latin typeface="Calibri"/>
                <a:ea typeface="微软雅黑"/>
              </a:defRPr>
            </a:lvl1pPr>
          </a:lstStyle>
          <a:p>
            <a:pPr defTabSz="1146749">
              <a:defRPr/>
            </a:pPr>
            <a:r>
              <a:rPr lang="en-US" altLang="zh-CN" sz="2400" dirty="0">
                <a:solidFill>
                  <a:srgbClr val="EEECE1">
                    <a:lumMod val="10000"/>
                  </a:srgbClr>
                </a:solidFill>
                <a:latin typeface="微软雅黑" panose="020B0503020204020204" pitchFamily="34" charset="-122"/>
                <a:ea typeface="微软雅黑" panose="020B0503020204020204" pitchFamily="34" charset="-122"/>
              </a:rPr>
              <a:t>       </a:t>
            </a:r>
            <a:r>
              <a:rPr lang="zh-CN" altLang="en-US" sz="2400" dirty="0">
                <a:solidFill>
                  <a:srgbClr val="EEECE1">
                    <a:lumMod val="10000"/>
                  </a:srgbClr>
                </a:solidFill>
                <a:latin typeface="微软雅黑" panose="020B0503020204020204" pitchFamily="34" charset="-122"/>
                <a:ea typeface="微软雅黑" panose="020B0503020204020204" pitchFamily="34" charset="-122"/>
              </a:rPr>
              <a:t>我们小组决定采用现代程序员组，大方向由项目经理来决定，决策的具体内容通过协商决定。</a:t>
            </a:r>
          </a:p>
        </p:txBody>
      </p:sp>
      <p:pic>
        <p:nvPicPr>
          <p:cNvPr id="2" name="图片 1">
            <a:extLst>
              <a:ext uri="{FF2B5EF4-FFF2-40B4-BE49-F238E27FC236}">
                <a16:creationId xmlns:a16="http://schemas.microsoft.com/office/drawing/2014/main" id="{8092A503-DF0C-4E17-9D21-B4AFA0935D9C}"/>
              </a:ext>
            </a:extLst>
          </p:cNvPr>
          <p:cNvPicPr>
            <a:picLocks noChangeAspect="1"/>
          </p:cNvPicPr>
          <p:nvPr/>
        </p:nvPicPr>
        <p:blipFill>
          <a:blip r:embed="rId4"/>
          <a:stretch>
            <a:fillRect/>
          </a:stretch>
        </p:blipFill>
        <p:spPr>
          <a:xfrm>
            <a:off x="2800826" y="844236"/>
            <a:ext cx="6590347" cy="2219136"/>
          </a:xfrm>
          <a:prstGeom prst="rect">
            <a:avLst/>
          </a:prstGeom>
        </p:spPr>
      </p:pic>
      <p:sp>
        <p:nvSpPr>
          <p:cNvPr id="3" name="文本框 2">
            <a:extLst>
              <a:ext uri="{FF2B5EF4-FFF2-40B4-BE49-F238E27FC236}">
                <a16:creationId xmlns:a16="http://schemas.microsoft.com/office/drawing/2014/main" id="{D2BD1353-D860-4380-A2F9-DBB809BA343B}"/>
              </a:ext>
            </a:extLst>
          </p:cNvPr>
          <p:cNvSpPr txBox="1"/>
          <p:nvPr/>
        </p:nvSpPr>
        <p:spPr>
          <a:xfrm>
            <a:off x="2938509" y="212130"/>
            <a:ext cx="4918229" cy="923330"/>
          </a:xfrm>
          <a:prstGeom prst="rect">
            <a:avLst/>
          </a:prstGeom>
          <a:noFill/>
        </p:spPr>
        <p:txBody>
          <a:bodyPr wrap="square" rtlCol="0">
            <a:spAutoFit/>
          </a:bodyPr>
          <a:lstStyle/>
          <a:p>
            <a:r>
              <a:rPr lang="zh-CN" altLang="en-US" b="1" dirty="0"/>
              <a:t>我们采用代码行估计技术</a:t>
            </a:r>
            <a:endParaRPr lang="en-US" altLang="zh-CN" b="1" dirty="0"/>
          </a:p>
          <a:p>
            <a:r>
              <a:rPr lang="zh-CN" altLang="en-US" b="1" dirty="0"/>
              <a:t>代码行估计如下：</a:t>
            </a:r>
            <a:r>
              <a:rPr lang="en-US" altLang="zh-CN" b="1" dirty="0"/>
              <a:t>KLOC=4.35</a:t>
            </a:r>
          </a:p>
          <a:p>
            <a:endParaRPr lang="zh-CN" altLang="en-US" dirty="0"/>
          </a:p>
        </p:txBody>
      </p:sp>
    </p:spTree>
    <p:extLst>
      <p:ext uri="{BB962C8B-B14F-4D97-AF65-F5344CB8AC3E}">
        <p14:creationId xmlns:p14="http://schemas.microsoft.com/office/powerpoint/2010/main" val="232627876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1000"/>
                                        <p:tgtEl>
                                          <p:spTgt spid="29"/>
                                        </p:tgtEl>
                                      </p:cBhvr>
                                    </p:animEffect>
                                    <p:anim calcmode="lin" valueType="num">
                                      <p:cBhvr>
                                        <p:cTn id="19" dur="1000" fill="hold"/>
                                        <p:tgtEl>
                                          <p:spTgt spid="29"/>
                                        </p:tgtEl>
                                        <p:attrNameLst>
                                          <p:attrName>ppt_x</p:attrName>
                                        </p:attrNameLst>
                                      </p:cBhvr>
                                      <p:tavLst>
                                        <p:tav tm="0">
                                          <p:val>
                                            <p:strVal val="#ppt_x"/>
                                          </p:val>
                                        </p:tav>
                                        <p:tav tm="100000">
                                          <p:val>
                                            <p:strVal val="#ppt_x"/>
                                          </p:val>
                                        </p:tav>
                                      </p:tavLst>
                                    </p:anim>
                                    <p:anim calcmode="lin" valueType="num">
                                      <p:cBhvr>
                                        <p:cTn id="20" dur="1000" fill="hold"/>
                                        <p:tgtEl>
                                          <p:spTgt spid="29"/>
                                        </p:tgtEl>
                                        <p:attrNameLst>
                                          <p:attrName>ppt_y</p:attrName>
                                        </p:attrNameLst>
                                      </p:cBhvr>
                                      <p:tavLst>
                                        <p:tav tm="0">
                                          <p:val>
                                            <p:strVal val="#ppt_y+.1"/>
                                          </p:val>
                                        </p:tav>
                                        <p:tav tm="100000">
                                          <p:val>
                                            <p:strVal val="#ppt_y"/>
                                          </p:val>
                                        </p:tav>
                                      </p:tavLst>
                                    </p:anim>
                                  </p:childTnLst>
                                </p:cTn>
                              </p:par>
                            </p:childTnLst>
                          </p:cTn>
                        </p:par>
                        <p:par>
                          <p:cTn id="21" fill="hold">
                            <p:stCondLst>
                              <p:cond delay="225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animBg="1"/>
      <p:bldP spid="32"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参考资料</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0314" y="1795693"/>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57318594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7D6AF08-90E2-4A7B-9FDB-C5FF28537CED}"/>
              </a:ext>
            </a:extLst>
          </p:cNvPr>
          <p:cNvPicPr>
            <a:picLocks noChangeAspect="1"/>
          </p:cNvPicPr>
          <p:nvPr/>
        </p:nvPicPr>
        <p:blipFill>
          <a:blip r:embed="rId3"/>
          <a:stretch>
            <a:fillRect/>
          </a:stretch>
        </p:blipFill>
        <p:spPr>
          <a:xfrm>
            <a:off x="-84269" y="0"/>
            <a:ext cx="12192000" cy="6772656"/>
          </a:xfrm>
          <a:prstGeom prst="rect">
            <a:avLst/>
          </a:prstGeom>
        </p:spPr>
      </p:pic>
      <p:sp>
        <p:nvSpPr>
          <p:cNvPr id="19" name="TextBox 17"/>
          <p:cNvSpPr txBox="1">
            <a:spLocks noChangeArrowheads="1"/>
          </p:cNvSpPr>
          <p:nvPr/>
        </p:nvSpPr>
        <p:spPr bwMode="auto">
          <a:xfrm flipH="1">
            <a:off x="6313006" y="3198061"/>
            <a:ext cx="1674309" cy="632737"/>
          </a:xfrm>
          <a:prstGeom prst="rect">
            <a:avLst/>
          </a:prstGeom>
          <a:no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点击添加文本    </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点击添加本</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p:txBody>
      </p:sp>
      <p:sp>
        <p:nvSpPr>
          <p:cNvPr id="22" name="TextBox 18"/>
          <p:cNvSpPr txBox="1">
            <a:spLocks noChangeArrowheads="1"/>
          </p:cNvSpPr>
          <p:nvPr/>
        </p:nvSpPr>
        <p:spPr bwMode="auto">
          <a:xfrm flipH="1">
            <a:off x="993437" y="3128383"/>
            <a:ext cx="1674309" cy="632738"/>
          </a:xfrm>
          <a:prstGeom prst="rect">
            <a:avLst/>
          </a:prstGeom>
          <a:no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点击添加文本    </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点击加文本</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p:txBody>
      </p:sp>
      <p:sp>
        <p:nvSpPr>
          <p:cNvPr id="26" name="TextBox 25"/>
          <p:cNvSpPr txBox="1"/>
          <p:nvPr/>
        </p:nvSpPr>
        <p:spPr>
          <a:xfrm>
            <a:off x="2184964" y="1483103"/>
            <a:ext cx="7822072" cy="3323987"/>
          </a:xfrm>
          <a:prstGeom prst="rect">
            <a:avLst/>
          </a:prstGeom>
          <a:noFill/>
        </p:spPr>
        <p:txBody>
          <a:bodyPr>
            <a:spAutoFit/>
          </a:bodyPr>
          <a:lstStyle/>
          <a:p>
            <a:pPr defTabSz="1213719">
              <a:lnSpc>
                <a:spcPct val="150000"/>
              </a:lnSpc>
              <a:defRPr/>
            </a:pPr>
            <a:r>
              <a:rPr lang="zh-CN" altLang="en-US" sz="4400" b="1" dirty="0">
                <a:solidFill>
                  <a:srgbClr val="4F81BD"/>
                </a:solidFill>
                <a:latin typeface="宋体" panose="02010600030101010101" pitchFamily="2" charset="-122"/>
                <a:ea typeface="宋体" panose="02010600030101010101" pitchFamily="2" charset="-122"/>
              </a:rPr>
              <a:t>参考资料：</a:t>
            </a:r>
            <a:endParaRPr lang="en-US" altLang="zh-CN" sz="4400" b="1" dirty="0">
              <a:solidFill>
                <a:srgbClr val="4F81BD"/>
              </a:solidFill>
              <a:latin typeface="宋体" panose="02010600030101010101" pitchFamily="2" charset="-122"/>
              <a:ea typeface="宋体" panose="02010600030101010101" pitchFamily="2" charset="-122"/>
            </a:endParaRPr>
          </a:p>
          <a:p>
            <a:pPr lvl="0"/>
            <a:r>
              <a:rPr lang="en-US" altLang="zh-CN" sz="2400" dirty="0"/>
              <a:t>【1】</a:t>
            </a:r>
            <a:r>
              <a:rPr lang="zh-CN" altLang="en-US" sz="2400" dirty="0"/>
              <a:t>张海藩、牟永敏</a:t>
            </a:r>
            <a:r>
              <a:rPr lang="zh-CN" altLang="zh-CN" sz="2400" dirty="0"/>
              <a:t>编著，</a:t>
            </a:r>
            <a:r>
              <a:rPr lang="zh-CN" altLang="en-US" sz="2400" dirty="0"/>
              <a:t>软件工程导论（第</a:t>
            </a:r>
            <a:r>
              <a:rPr lang="en-US" altLang="zh-CN" sz="2400" dirty="0"/>
              <a:t>6</a:t>
            </a:r>
            <a:r>
              <a:rPr lang="zh-CN" altLang="en-US" sz="2400" dirty="0"/>
              <a:t>版）</a:t>
            </a:r>
            <a:r>
              <a:rPr lang="zh-CN" altLang="zh-CN" sz="2400" dirty="0"/>
              <a:t>，北京：</a:t>
            </a:r>
            <a:r>
              <a:rPr lang="zh-CN" altLang="en-US" sz="2400" dirty="0"/>
              <a:t>清华大学</a:t>
            </a:r>
            <a:r>
              <a:rPr lang="zh-CN" altLang="zh-CN" sz="2400" dirty="0"/>
              <a:t>出版社，</a:t>
            </a:r>
            <a:r>
              <a:rPr lang="en-US" altLang="zh-CN" sz="2400" dirty="0"/>
              <a:t>2013 </a:t>
            </a:r>
          </a:p>
          <a:p>
            <a:pPr lvl="0"/>
            <a:r>
              <a:rPr lang="en-US" altLang="zh-CN" sz="2400" dirty="0"/>
              <a:t>【2】</a:t>
            </a:r>
            <a:r>
              <a:rPr lang="zh-CN" altLang="en-US" sz="2400" dirty="0"/>
              <a:t>姚晓光、田少煦、梁冰、陈泽伟、伊宁编著</a:t>
            </a:r>
            <a:r>
              <a:rPr lang="zh-CN" altLang="zh-CN" sz="2400" dirty="0"/>
              <a:t>，</a:t>
            </a:r>
            <a:r>
              <a:rPr lang="zh-CN" altLang="en-US" sz="2400" dirty="0"/>
              <a:t>游戏设计概论</a:t>
            </a:r>
            <a:r>
              <a:rPr lang="zh-CN" altLang="zh-CN" sz="2400" dirty="0"/>
              <a:t>，北京：清华大学出版社，</a:t>
            </a:r>
            <a:r>
              <a:rPr lang="en-US" altLang="zh-CN" sz="2400" dirty="0"/>
              <a:t>2018</a:t>
            </a:r>
            <a:endParaRPr lang="zh-CN" altLang="zh-CN" sz="2400" dirty="0"/>
          </a:p>
          <a:p>
            <a:r>
              <a:rPr lang="en-US" altLang="zh-CN" sz="2400" dirty="0"/>
              <a:t>【3】</a:t>
            </a:r>
            <a:r>
              <a:rPr lang="zh-CN" altLang="en-US" sz="2400" dirty="0"/>
              <a:t>谌宝业、魏伟、伍建平编著，游戏专业概论，</a:t>
            </a:r>
            <a:r>
              <a:rPr lang="zh-CN" altLang="zh-CN" sz="2400" dirty="0"/>
              <a:t>北京：清华大学出版社，</a:t>
            </a:r>
            <a:r>
              <a:rPr lang="en-US" altLang="zh-CN" sz="2400" dirty="0"/>
              <a:t>2018</a:t>
            </a:r>
            <a:endParaRPr lang="zh-CN" altLang="zh-CN" sz="2400" dirty="0"/>
          </a:p>
        </p:txBody>
      </p:sp>
    </p:spTree>
    <p:extLst>
      <p:ext uri="{BB962C8B-B14F-4D97-AF65-F5344CB8AC3E}">
        <p14:creationId xmlns:p14="http://schemas.microsoft.com/office/powerpoint/2010/main" val="82280594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7D6AF08-90E2-4A7B-9FDB-C5FF28537CED}"/>
              </a:ext>
            </a:extLst>
          </p:cNvPr>
          <p:cNvPicPr>
            <a:picLocks noChangeAspect="1"/>
          </p:cNvPicPr>
          <p:nvPr/>
        </p:nvPicPr>
        <p:blipFill>
          <a:blip r:embed="rId3"/>
          <a:stretch>
            <a:fillRect/>
          </a:stretch>
        </p:blipFill>
        <p:spPr>
          <a:xfrm>
            <a:off x="-84269" y="0"/>
            <a:ext cx="12192000" cy="6772656"/>
          </a:xfrm>
          <a:prstGeom prst="rect">
            <a:avLst/>
          </a:prstGeom>
        </p:spPr>
      </p:pic>
      <p:sp>
        <p:nvSpPr>
          <p:cNvPr id="19" name="TextBox 17"/>
          <p:cNvSpPr txBox="1">
            <a:spLocks noChangeArrowheads="1"/>
          </p:cNvSpPr>
          <p:nvPr/>
        </p:nvSpPr>
        <p:spPr bwMode="auto">
          <a:xfrm flipH="1">
            <a:off x="6313006" y="3198061"/>
            <a:ext cx="1674309" cy="632737"/>
          </a:xfrm>
          <a:prstGeom prst="rect">
            <a:avLst/>
          </a:prstGeom>
          <a:no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点击添加文本    </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点击添加本</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p:txBody>
      </p:sp>
      <p:sp>
        <p:nvSpPr>
          <p:cNvPr id="22" name="TextBox 18"/>
          <p:cNvSpPr txBox="1">
            <a:spLocks noChangeArrowheads="1"/>
          </p:cNvSpPr>
          <p:nvPr/>
        </p:nvSpPr>
        <p:spPr bwMode="auto">
          <a:xfrm flipH="1">
            <a:off x="993437" y="3128383"/>
            <a:ext cx="1674309" cy="632738"/>
          </a:xfrm>
          <a:prstGeom prst="rect">
            <a:avLst/>
          </a:prstGeom>
          <a:noFill/>
          <a:ln>
            <a:noFill/>
          </a:ln>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点击添加文本    </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a:p>
            <a:pPr defTabSz="1146749">
              <a:defRPr/>
            </a:pPr>
            <a:r>
              <a:rPr lang="zh-CN" altLang="en-US" sz="1756" kern="0" dirty="0">
                <a:solidFill>
                  <a:sysClr val="window" lastClr="FFFFFF">
                    <a:lumMod val="95000"/>
                  </a:sysClr>
                </a:solidFill>
                <a:latin typeface="宋体" panose="02010600030101010101" pitchFamily="2" charset="-122"/>
                <a:ea typeface="宋体" panose="02010600030101010101" pitchFamily="2" charset="-122"/>
              </a:rPr>
              <a:t>点击加文本</a:t>
            </a:r>
            <a:endParaRPr lang="en-US" altLang="zh-CN" sz="1756" kern="0" dirty="0">
              <a:solidFill>
                <a:sysClr val="window" lastClr="FFFFFF">
                  <a:lumMod val="95000"/>
                </a:sysClr>
              </a:solidFill>
              <a:latin typeface="宋体" panose="02010600030101010101" pitchFamily="2" charset="-122"/>
              <a:ea typeface="宋体" panose="02010600030101010101" pitchFamily="2" charset="-122"/>
            </a:endParaRPr>
          </a:p>
        </p:txBody>
      </p:sp>
      <p:sp>
        <p:nvSpPr>
          <p:cNvPr id="26" name="TextBox 25"/>
          <p:cNvSpPr txBox="1"/>
          <p:nvPr/>
        </p:nvSpPr>
        <p:spPr>
          <a:xfrm>
            <a:off x="910079" y="754172"/>
            <a:ext cx="8884551" cy="4524315"/>
          </a:xfrm>
          <a:prstGeom prst="rect">
            <a:avLst/>
          </a:prstGeom>
          <a:noFill/>
        </p:spPr>
        <p:txBody>
          <a:bodyPr wrap="square">
            <a:spAutoFit/>
          </a:bodyPr>
          <a:lstStyle/>
          <a:p>
            <a:pPr defTabSz="1213719">
              <a:lnSpc>
                <a:spcPct val="150000"/>
              </a:lnSpc>
              <a:defRPr/>
            </a:pPr>
            <a:r>
              <a:rPr lang="zh-CN" altLang="en-US" sz="4800" b="1" dirty="0">
                <a:solidFill>
                  <a:srgbClr val="4F81BD"/>
                </a:solidFill>
                <a:latin typeface="宋体" panose="02010600030101010101" pitchFamily="2" charset="-122"/>
                <a:ea typeface="宋体" panose="02010600030101010101" pitchFamily="2" charset="-122"/>
              </a:rPr>
              <a:t>小组分工</a:t>
            </a:r>
            <a:r>
              <a:rPr lang="zh-CN" altLang="en-US" sz="4400" b="1" dirty="0">
                <a:solidFill>
                  <a:srgbClr val="4F81BD"/>
                </a:solidFill>
                <a:latin typeface="宋体" panose="02010600030101010101" pitchFamily="2" charset="-122"/>
                <a:ea typeface="宋体" panose="02010600030101010101" pitchFamily="2" charset="-122"/>
              </a:rPr>
              <a:t>：</a:t>
            </a:r>
          </a:p>
          <a:p>
            <a:pPr lvl="0"/>
            <a:r>
              <a:rPr lang="zh-CN" altLang="en-US" sz="3600" dirty="0"/>
              <a:t>孙文韬：采访问题设置，</a:t>
            </a:r>
            <a:r>
              <a:rPr lang="en-US" altLang="zh-CN" sz="3600" dirty="0"/>
              <a:t> PPT</a:t>
            </a:r>
            <a:r>
              <a:rPr lang="zh-CN" altLang="en-US" sz="3600" dirty="0"/>
              <a:t>制作</a:t>
            </a:r>
            <a:endParaRPr lang="en-US" altLang="zh-CN" sz="3600" dirty="0"/>
          </a:p>
          <a:p>
            <a:pPr lvl="0"/>
            <a:r>
              <a:rPr lang="en-US" altLang="zh-CN" sz="3600" dirty="0"/>
              <a:t>		</a:t>
            </a:r>
            <a:r>
              <a:rPr lang="zh-CN" altLang="en-US" sz="3600" dirty="0"/>
              <a:t>用时：</a:t>
            </a:r>
            <a:r>
              <a:rPr lang="en-US" altLang="zh-CN" sz="3600" dirty="0"/>
              <a:t>3h  </a:t>
            </a:r>
            <a:r>
              <a:rPr lang="zh-CN" altLang="en-US" sz="3600" dirty="0"/>
              <a:t>评分：</a:t>
            </a:r>
            <a:r>
              <a:rPr lang="en-US" altLang="zh-CN" sz="3600" dirty="0"/>
              <a:t>97</a:t>
            </a:r>
            <a:r>
              <a:rPr lang="zh-CN" altLang="en-US" sz="3600" dirty="0"/>
              <a:t>（</a:t>
            </a:r>
            <a:r>
              <a:rPr lang="en-US" altLang="zh-CN" sz="3600" dirty="0"/>
              <a:t>100</a:t>
            </a:r>
            <a:r>
              <a:rPr lang="zh-CN" altLang="en-US" sz="3600" dirty="0"/>
              <a:t>）</a:t>
            </a:r>
            <a:endParaRPr lang="en-US" altLang="zh-CN" sz="3600" dirty="0"/>
          </a:p>
          <a:p>
            <a:pPr lvl="0"/>
            <a:r>
              <a:rPr lang="zh-CN" altLang="en-US" sz="3600" dirty="0"/>
              <a:t>沈路通：需求分析及软件项目管理</a:t>
            </a:r>
            <a:endParaRPr lang="en-US" altLang="zh-CN" sz="3600" dirty="0"/>
          </a:p>
          <a:p>
            <a:pPr lvl="0"/>
            <a:r>
              <a:rPr lang="en-US" altLang="zh-CN" sz="3600" dirty="0"/>
              <a:t>		</a:t>
            </a:r>
            <a:r>
              <a:rPr lang="zh-CN" altLang="en-US" sz="3600" dirty="0"/>
              <a:t>用时：</a:t>
            </a:r>
            <a:r>
              <a:rPr lang="en-US" altLang="zh-CN" sz="3600" dirty="0"/>
              <a:t>3h  </a:t>
            </a:r>
            <a:r>
              <a:rPr lang="zh-CN" altLang="en-US" sz="3600" dirty="0"/>
              <a:t>评分：</a:t>
            </a:r>
            <a:r>
              <a:rPr lang="en-US" altLang="zh-CN" sz="3600" dirty="0"/>
              <a:t>98</a:t>
            </a:r>
            <a:r>
              <a:rPr lang="zh-CN" altLang="en-US" sz="3600" dirty="0"/>
              <a:t>（</a:t>
            </a:r>
            <a:r>
              <a:rPr lang="en-US" altLang="zh-CN" sz="3600" dirty="0"/>
              <a:t>100</a:t>
            </a:r>
            <a:r>
              <a:rPr lang="zh-CN" altLang="en-US" sz="3600" dirty="0"/>
              <a:t>）</a:t>
            </a:r>
            <a:endParaRPr lang="en-US" altLang="zh-CN" sz="3600" dirty="0"/>
          </a:p>
          <a:p>
            <a:pPr lvl="0"/>
            <a:r>
              <a:rPr lang="zh-CN" altLang="en-US" sz="3600" dirty="0"/>
              <a:t>韩旭：问题采访及整理</a:t>
            </a:r>
            <a:endParaRPr lang="en-US" altLang="zh-CN" sz="3600" dirty="0"/>
          </a:p>
          <a:p>
            <a:pPr lvl="0"/>
            <a:r>
              <a:rPr lang="en-US" altLang="zh-CN" sz="3600" dirty="0"/>
              <a:t>		</a:t>
            </a:r>
            <a:r>
              <a:rPr lang="zh-CN" altLang="en-US" sz="3600" dirty="0"/>
              <a:t>用时：</a:t>
            </a:r>
            <a:r>
              <a:rPr lang="en-US" altLang="zh-CN" sz="3600"/>
              <a:t>3h   </a:t>
            </a:r>
            <a:r>
              <a:rPr lang="zh-CN" altLang="en-US" sz="3600" dirty="0"/>
              <a:t>评分：</a:t>
            </a:r>
            <a:r>
              <a:rPr lang="en-US" altLang="zh-CN" sz="3600" dirty="0"/>
              <a:t>97</a:t>
            </a:r>
            <a:r>
              <a:rPr lang="zh-CN" altLang="en-US" sz="3600" dirty="0"/>
              <a:t>（</a:t>
            </a:r>
            <a:r>
              <a:rPr lang="en-US" altLang="zh-CN" sz="3600" dirty="0"/>
              <a:t>100</a:t>
            </a:r>
            <a:r>
              <a:rPr lang="zh-CN" altLang="en-US" sz="3600" dirty="0"/>
              <a:t>）</a:t>
            </a:r>
            <a:endParaRPr lang="zh-CN" altLang="zh-CN" sz="3600" dirty="0"/>
          </a:p>
        </p:txBody>
      </p:sp>
    </p:spTree>
    <p:extLst>
      <p:ext uri="{BB962C8B-B14F-4D97-AF65-F5344CB8AC3E}">
        <p14:creationId xmlns:p14="http://schemas.microsoft.com/office/powerpoint/2010/main" val="16922791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2776632" y="3429001"/>
            <a:ext cx="9978169" cy="1010188"/>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6000"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a:solidFill>
                  <a:prstClr val="white"/>
                </a:solidFill>
                <a:latin typeface="微软雅黑" pitchFamily="34" charset="-122"/>
                <a:ea typeface="微软雅黑" pitchFamily="34" charset="-122"/>
              </a:rPr>
              <a:t>目录页</a:t>
            </a:r>
          </a:p>
        </p:txBody>
      </p:sp>
      <p:sp>
        <p:nvSpPr>
          <p:cNvPr id="21" name="TextBox 20"/>
          <p:cNvSpPr txBox="1"/>
          <p:nvPr/>
        </p:nvSpPr>
        <p:spPr>
          <a:xfrm>
            <a:off x="3738827" y="198364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想做什么</a:t>
            </a:r>
          </a:p>
        </p:txBody>
      </p:sp>
      <p:sp>
        <p:nvSpPr>
          <p:cNvPr id="22" name="TextBox 21"/>
          <p:cNvSpPr txBox="1"/>
          <p:nvPr/>
        </p:nvSpPr>
        <p:spPr>
          <a:xfrm>
            <a:off x="3738827" y="272905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做这个的原因</a:t>
            </a:r>
          </a:p>
        </p:txBody>
      </p:sp>
      <p:sp>
        <p:nvSpPr>
          <p:cNvPr id="23" name="TextBox 22"/>
          <p:cNvSpPr txBox="1"/>
          <p:nvPr/>
        </p:nvSpPr>
        <p:spPr>
          <a:xfrm>
            <a:off x="3738827" y="349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如何去做</a:t>
            </a:r>
          </a:p>
        </p:txBody>
      </p:sp>
      <p:sp>
        <p:nvSpPr>
          <p:cNvPr id="24" name="TextBox 23"/>
          <p:cNvSpPr txBox="1"/>
          <p:nvPr/>
        </p:nvSpPr>
        <p:spPr>
          <a:xfrm>
            <a:off x="3738827" y="427751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需求分析</a:t>
            </a:r>
          </a:p>
        </p:txBody>
      </p:sp>
      <p:grpSp>
        <p:nvGrpSpPr>
          <p:cNvPr id="25" name="组合 24"/>
          <p:cNvGrpSpPr>
            <a:grpSpLocks/>
          </p:cNvGrpSpPr>
          <p:nvPr/>
        </p:nvGrpSpPr>
        <p:grpSpPr bwMode="auto">
          <a:xfrm>
            <a:off x="2886741" y="185821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86741" y="2616728"/>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2</a:t>
              </a:r>
              <a:endParaRPr lang="zh-CN" altLang="en-US" sz="5016" b="1">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86741" y="3373167"/>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3</a:t>
              </a:r>
              <a:endParaRPr lang="zh-CN" altLang="en-US" sz="5016" b="1" dirty="0">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77741" y="4132181"/>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1" name="TextBox 23">
            <a:extLst>
              <a:ext uri="{FF2B5EF4-FFF2-40B4-BE49-F238E27FC236}">
                <a16:creationId xmlns:a16="http://schemas.microsoft.com/office/drawing/2014/main" id="{47C7F03B-B5C4-4139-BD4D-BB09C8946911}"/>
              </a:ext>
            </a:extLst>
          </p:cNvPr>
          <p:cNvSpPr txBox="1"/>
          <p:nvPr/>
        </p:nvSpPr>
        <p:spPr>
          <a:xfrm>
            <a:off x="3738827" y="5057352"/>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软件项目管理</a:t>
            </a:r>
          </a:p>
        </p:txBody>
      </p:sp>
      <p:grpSp>
        <p:nvGrpSpPr>
          <p:cNvPr id="28" name="组合 27">
            <a:extLst>
              <a:ext uri="{FF2B5EF4-FFF2-40B4-BE49-F238E27FC236}">
                <a16:creationId xmlns:a16="http://schemas.microsoft.com/office/drawing/2014/main" id="{BBE52ADA-6062-4F50-81E9-D2A4B84DCCA1}"/>
              </a:ext>
            </a:extLst>
          </p:cNvPr>
          <p:cNvGrpSpPr>
            <a:grpSpLocks/>
          </p:cNvGrpSpPr>
          <p:nvPr/>
        </p:nvGrpSpPr>
        <p:grpSpPr bwMode="auto">
          <a:xfrm>
            <a:off x="2877741" y="4920831"/>
            <a:ext cx="1154696" cy="864211"/>
            <a:chOff x="2165941" y="3836251"/>
            <a:chExt cx="864096" cy="731634"/>
          </a:xfrm>
        </p:grpSpPr>
        <p:sp>
          <p:nvSpPr>
            <p:cNvPr id="29" name="五边形 51">
              <a:extLst>
                <a:ext uri="{FF2B5EF4-FFF2-40B4-BE49-F238E27FC236}">
                  <a16:creationId xmlns:a16="http://schemas.microsoft.com/office/drawing/2014/main" id="{4D38E65F-9600-4D10-A471-AD2ECBAC3C06}"/>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0" name="TextBox 52">
              <a:extLst>
                <a:ext uri="{FF2B5EF4-FFF2-40B4-BE49-F238E27FC236}">
                  <a16:creationId xmlns:a16="http://schemas.microsoft.com/office/drawing/2014/main" id="{A8AE0F7D-E761-4A72-BFB2-A5F9D4E5C212}"/>
                </a:ext>
              </a:extLst>
            </p:cNvPr>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5" name="TextBox 23">
            <a:extLst>
              <a:ext uri="{FF2B5EF4-FFF2-40B4-BE49-F238E27FC236}">
                <a16:creationId xmlns:a16="http://schemas.microsoft.com/office/drawing/2014/main" id="{A5E0D937-4731-46CA-817D-3AA8F6315385}"/>
              </a:ext>
            </a:extLst>
          </p:cNvPr>
          <p:cNvSpPr txBox="1"/>
          <p:nvPr/>
        </p:nvSpPr>
        <p:spPr>
          <a:xfrm>
            <a:off x="3738827" y="58922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参考资料及小组分工</a:t>
            </a:r>
          </a:p>
        </p:txBody>
      </p:sp>
      <p:grpSp>
        <p:nvGrpSpPr>
          <p:cNvPr id="32" name="组合 31">
            <a:extLst>
              <a:ext uri="{FF2B5EF4-FFF2-40B4-BE49-F238E27FC236}">
                <a16:creationId xmlns:a16="http://schemas.microsoft.com/office/drawing/2014/main" id="{2EA15961-5322-458D-9505-BD2B1D0D7084}"/>
              </a:ext>
            </a:extLst>
          </p:cNvPr>
          <p:cNvGrpSpPr>
            <a:grpSpLocks/>
          </p:cNvGrpSpPr>
          <p:nvPr/>
        </p:nvGrpSpPr>
        <p:grpSpPr bwMode="auto">
          <a:xfrm>
            <a:off x="2877741" y="5756992"/>
            <a:ext cx="1154696" cy="864211"/>
            <a:chOff x="2165941" y="3836251"/>
            <a:chExt cx="864096" cy="731634"/>
          </a:xfrm>
        </p:grpSpPr>
        <p:sp>
          <p:nvSpPr>
            <p:cNvPr id="33" name="五边形 51">
              <a:extLst>
                <a:ext uri="{FF2B5EF4-FFF2-40B4-BE49-F238E27FC236}">
                  <a16:creationId xmlns:a16="http://schemas.microsoft.com/office/drawing/2014/main" id="{000331F4-431F-48A8-A8A8-390325661DB9}"/>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4" name="TextBox 52">
              <a:extLst>
                <a:ext uri="{FF2B5EF4-FFF2-40B4-BE49-F238E27FC236}">
                  <a16:creationId xmlns:a16="http://schemas.microsoft.com/office/drawing/2014/main" id="{40EB5A26-2F47-4E19-A09B-FCA5637E7A81}"/>
                </a:ext>
              </a:extLst>
            </p:cNvPr>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childTnLst>
                          </p:cTn>
                        </p:par>
                        <p:par>
                          <p:cTn id="18" fill="hold">
                            <p:stCondLst>
                              <p:cond delay="2150"/>
                            </p:stCondLst>
                            <p:childTnLst>
                              <p:par>
                                <p:cTn id="19" presetID="2" presetClass="entr" presetSubtype="8"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0-#ppt_w/2"/>
                                          </p:val>
                                        </p:tav>
                                        <p:tav tm="100000">
                                          <p:val>
                                            <p:strVal val="#ppt_x"/>
                                          </p:val>
                                        </p:tav>
                                      </p:tavLst>
                                    </p:anim>
                                    <p:anim calcmode="lin" valueType="num">
                                      <p:cBhvr additive="base">
                                        <p:cTn id="26" dur="500" fill="hold"/>
                                        <p:tgtEl>
                                          <p:spTgt spid="4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0-#ppt_w/2"/>
                                          </p:val>
                                        </p:tav>
                                        <p:tav tm="100000">
                                          <p:val>
                                            <p:strVal val="#ppt_x"/>
                                          </p:val>
                                        </p:tav>
                                      </p:tavLst>
                                    </p:anim>
                                    <p:anim calcmode="lin" valueType="num">
                                      <p:cBhvr additive="base">
                                        <p:cTn id="30" dur="5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0-#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0-#ppt_w/2"/>
                                          </p:val>
                                        </p:tav>
                                        <p:tav tm="100000">
                                          <p:val>
                                            <p:strVal val="#ppt_x"/>
                                          </p:val>
                                        </p:tav>
                                      </p:tavLst>
                                    </p:anim>
                                    <p:anim calcmode="lin" valueType="num">
                                      <p:cBhvr additive="base">
                                        <p:cTn id="42" dur="500" fill="hold"/>
                                        <p:tgtEl>
                                          <p:spTgt spid="32"/>
                                        </p:tgtEl>
                                        <p:attrNameLst>
                                          <p:attrName>ppt_y</p:attrName>
                                        </p:attrNameLst>
                                      </p:cBhvr>
                                      <p:tavLst>
                                        <p:tav tm="0">
                                          <p:val>
                                            <p:strVal val="#ppt_y"/>
                                          </p:val>
                                        </p:tav>
                                        <p:tav tm="100000">
                                          <p:val>
                                            <p:strVal val="#ppt_y"/>
                                          </p:val>
                                        </p:tav>
                                      </p:tavLst>
                                    </p:anim>
                                  </p:childTnLst>
                                </p:cTn>
                              </p:par>
                            </p:childTnLst>
                          </p:cTn>
                        </p:par>
                        <p:par>
                          <p:cTn id="43" fill="hold">
                            <p:stCondLst>
                              <p:cond delay="2650"/>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1"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92383"/>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想做什么</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2E4D97-E4C2-480E-9661-A8ED2BCD2D53}"/>
              </a:ext>
            </a:extLst>
          </p:cNvPr>
          <p:cNvPicPr>
            <a:picLocks noChangeAspect="1"/>
          </p:cNvPicPr>
          <p:nvPr/>
        </p:nvPicPr>
        <p:blipFill>
          <a:blip r:embed="rId3"/>
          <a:stretch>
            <a:fillRect/>
          </a:stretch>
        </p:blipFill>
        <p:spPr>
          <a:xfrm>
            <a:off x="-14240" y="0"/>
            <a:ext cx="12192000" cy="6772656"/>
          </a:xfrm>
          <a:prstGeom prst="rect">
            <a:avLst/>
          </a:prstGeom>
        </p:spPr>
      </p:pic>
      <p:sp>
        <p:nvSpPr>
          <p:cNvPr id="39" name="椭圆 1"/>
          <p:cNvSpPr/>
          <p:nvPr/>
        </p:nvSpPr>
        <p:spPr>
          <a:xfrm>
            <a:off x="3360261" y="1262951"/>
            <a:ext cx="1837559" cy="163449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anchor="ctr"/>
          <a:lstStyle/>
          <a:p>
            <a:pPr algn="ctr" defTabSz="1146749">
              <a:defRPr/>
            </a:pPr>
            <a:endParaRPr lang="zh-CN" altLang="en-US" sz="2508" b="1" kern="0">
              <a:solidFill>
                <a:sysClr val="window" lastClr="FFFFFF"/>
              </a:solidFill>
              <a:latin typeface="微软雅黑" pitchFamily="34" charset="-122"/>
              <a:ea typeface="微软雅黑" pitchFamily="34" charset="-122"/>
            </a:endParaRPr>
          </a:p>
        </p:txBody>
      </p:sp>
      <p:sp>
        <p:nvSpPr>
          <p:cNvPr id="40" name="椭圆 1"/>
          <p:cNvSpPr/>
          <p:nvPr/>
        </p:nvSpPr>
        <p:spPr>
          <a:xfrm>
            <a:off x="3191038" y="2694375"/>
            <a:ext cx="923757" cy="1634493"/>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FFC000"/>
          </a:solidFill>
          <a:ln w="25400" cap="flat" cmpd="sng" algn="ctr">
            <a:noFill/>
            <a:prstDash val="solid"/>
          </a:ln>
          <a:effectLst/>
        </p:spPr>
        <p:txBody>
          <a:bodyPr anchor="ctr"/>
          <a:lstStyle/>
          <a:p>
            <a:pPr algn="ctr" defTabSz="1146749">
              <a:defRPr/>
            </a:pPr>
            <a:endParaRPr lang="zh-CN" altLang="en-US" sz="2257" kern="0">
              <a:solidFill>
                <a:sysClr val="window" lastClr="FFFFFF"/>
              </a:solidFill>
              <a:latin typeface="Calibri"/>
              <a:ea typeface="宋体" panose="02010600030101010101" pitchFamily="2" charset="-122"/>
            </a:endParaRPr>
          </a:p>
        </p:txBody>
      </p:sp>
      <p:sp>
        <p:nvSpPr>
          <p:cNvPr id="41" name="椭圆 1"/>
          <p:cNvSpPr/>
          <p:nvPr/>
        </p:nvSpPr>
        <p:spPr>
          <a:xfrm rot="5400000">
            <a:off x="3167147" y="4040193"/>
            <a:ext cx="1624538" cy="1847514"/>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anchor="ctr"/>
          <a:lstStyle/>
          <a:p>
            <a:pPr algn="ctr" defTabSz="1146749">
              <a:defRPr/>
            </a:pPr>
            <a:endParaRPr lang="zh-CN" altLang="en-US" sz="2508" b="1" kern="0">
              <a:solidFill>
                <a:sysClr val="window" lastClr="FFFFFF"/>
              </a:solidFill>
              <a:latin typeface="微软雅黑" pitchFamily="34" charset="-122"/>
              <a:ea typeface="微软雅黑" pitchFamily="34" charset="-122"/>
            </a:endParaRPr>
          </a:p>
        </p:txBody>
      </p:sp>
      <p:sp>
        <p:nvSpPr>
          <p:cNvPr id="42" name="椭圆 1"/>
          <p:cNvSpPr/>
          <p:nvPr/>
        </p:nvSpPr>
        <p:spPr>
          <a:xfrm rot="10800000">
            <a:off x="1715814" y="1037983"/>
            <a:ext cx="1839551" cy="163250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FC000"/>
          </a:solidFill>
          <a:ln w="25400" cap="flat" cmpd="sng" algn="ctr">
            <a:noFill/>
            <a:prstDash val="solid"/>
          </a:ln>
          <a:effectLst/>
        </p:spPr>
        <p:txBody>
          <a:bodyPr anchor="ctr"/>
          <a:lstStyle/>
          <a:p>
            <a:pPr algn="ctr" defTabSz="1146749">
              <a:defRPr/>
            </a:pPr>
            <a:endParaRPr lang="zh-CN" altLang="en-US" sz="2257" kern="0">
              <a:solidFill>
                <a:sysClr val="window" lastClr="FFFFFF"/>
              </a:solidFill>
              <a:latin typeface="Calibri"/>
              <a:ea typeface="宋体" panose="02010600030101010101" pitchFamily="2" charset="-122"/>
            </a:endParaRPr>
          </a:p>
        </p:txBody>
      </p:sp>
      <p:sp>
        <p:nvSpPr>
          <p:cNvPr id="43" name="椭圆 1"/>
          <p:cNvSpPr/>
          <p:nvPr/>
        </p:nvSpPr>
        <p:spPr>
          <a:xfrm rot="6199008">
            <a:off x="2113986" y="3409093"/>
            <a:ext cx="816251" cy="1740008"/>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F79646">
              <a:lumMod val="75000"/>
            </a:srgbClr>
          </a:solidFill>
          <a:ln w="25400" cap="flat" cmpd="sng" algn="ctr">
            <a:noFill/>
            <a:prstDash val="solid"/>
          </a:ln>
          <a:effectLst/>
        </p:spPr>
        <p:txBody>
          <a:bodyPr anchor="ctr"/>
          <a:lstStyle/>
          <a:p>
            <a:pPr algn="ctr" defTabSz="1146749">
              <a:defRPr/>
            </a:pPr>
            <a:endParaRPr lang="zh-CN" altLang="en-US" sz="2257" kern="0">
              <a:solidFill>
                <a:sysClr val="window" lastClr="FFFFFF"/>
              </a:solidFill>
              <a:latin typeface="Calibri"/>
              <a:ea typeface="宋体" panose="02010600030101010101" pitchFamily="2" charset="-122"/>
            </a:endParaRPr>
          </a:p>
        </p:txBody>
      </p:sp>
      <p:sp>
        <p:nvSpPr>
          <p:cNvPr id="44" name="圆角矩形 14"/>
          <p:cNvSpPr/>
          <p:nvPr/>
        </p:nvSpPr>
        <p:spPr>
          <a:xfrm>
            <a:off x="5024616" y="1659130"/>
            <a:ext cx="441970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algn="ctr" defTabSz="1146749">
              <a:defRPr/>
            </a:pPr>
            <a:r>
              <a:rPr lang="zh-CN" altLang="en-US" sz="2508" b="1" kern="0" dirty="0">
                <a:solidFill>
                  <a:sysClr val="window" lastClr="FFFFFF"/>
                </a:solidFill>
                <a:latin typeface="微软雅黑" pitchFamily="34" charset="-122"/>
                <a:ea typeface="微软雅黑" pitchFamily="34" charset="-122"/>
              </a:rPr>
              <a:t>想做什么</a:t>
            </a:r>
          </a:p>
        </p:txBody>
      </p:sp>
      <p:sp>
        <p:nvSpPr>
          <p:cNvPr id="48" name="TextBox 47"/>
          <p:cNvSpPr txBox="1"/>
          <p:nvPr/>
        </p:nvSpPr>
        <p:spPr>
          <a:xfrm>
            <a:off x="5161985" y="2439545"/>
            <a:ext cx="5318446" cy="2446182"/>
          </a:xfrm>
          <a:prstGeom prst="rect">
            <a:avLst/>
          </a:prstGeom>
          <a:noFill/>
        </p:spPr>
        <p:txBody>
          <a:bodyPr wrap="square">
            <a:spAutoFit/>
          </a:bodyPr>
          <a:lstStyle/>
          <a:p>
            <a:pPr defTabSz="1146749">
              <a:lnSpc>
                <a:spcPct val="130000"/>
              </a:lnSpc>
              <a:defRPr/>
            </a:pPr>
            <a:r>
              <a:rPr lang="en-US" altLang="zh-CN" sz="2007" kern="0" dirty="0">
                <a:solidFill>
                  <a:prstClr val="black">
                    <a:lumMod val="95000"/>
                    <a:lumOff val="5000"/>
                  </a:prstClr>
                </a:solidFill>
                <a:latin typeface="微软雅黑" pitchFamily="34" charset="-122"/>
                <a:ea typeface="微软雅黑" pitchFamily="34" charset="-122"/>
              </a:rPr>
              <a:t> </a:t>
            </a:r>
            <a:r>
              <a:rPr lang="en-US" altLang="zh-CN" sz="2400" kern="0" dirty="0">
                <a:solidFill>
                  <a:prstClr val="black">
                    <a:lumMod val="95000"/>
                    <a:lumOff val="5000"/>
                  </a:prstClr>
                </a:solidFill>
                <a:latin typeface="微软雅黑" pitchFamily="34" charset="-122"/>
                <a:ea typeface="微软雅黑" pitchFamily="34" charset="-122"/>
              </a:rPr>
              <a:t>     </a:t>
            </a:r>
            <a:r>
              <a:rPr lang="zh-CN" altLang="en-US" sz="2400" kern="0" dirty="0">
                <a:solidFill>
                  <a:prstClr val="black">
                    <a:lumMod val="95000"/>
                    <a:lumOff val="5000"/>
                  </a:prstClr>
                </a:solidFill>
                <a:latin typeface="微软雅黑" pitchFamily="34" charset="-122"/>
                <a:ea typeface="微软雅黑" pitchFamily="34" charset="-122"/>
              </a:rPr>
              <a:t>我们想做一个以</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超级马里奥兄弟</a:t>
            </a:r>
            <a:r>
              <a:rPr lang="en-US" altLang="zh-CN" sz="2400" kern="0" dirty="0">
                <a:solidFill>
                  <a:prstClr val="black">
                    <a:lumMod val="95000"/>
                    <a:lumOff val="5000"/>
                  </a:prstClr>
                </a:solidFill>
                <a:latin typeface="微软雅黑" pitchFamily="34" charset="-122"/>
                <a:ea typeface="微软雅黑" pitchFamily="34" charset="-122"/>
              </a:rPr>
              <a:t>》</a:t>
            </a:r>
            <a:r>
              <a:rPr lang="zh-CN" altLang="en-US" sz="2400" kern="0" dirty="0">
                <a:solidFill>
                  <a:prstClr val="black">
                    <a:lumMod val="95000"/>
                    <a:lumOff val="5000"/>
                  </a:prstClr>
                </a:solidFill>
                <a:latin typeface="微软雅黑" pitchFamily="34" charset="-122"/>
                <a:ea typeface="微软雅黑" pitchFamily="34" charset="-122"/>
              </a:rPr>
              <a:t>为参考的横版闯关类小游戏，这个游戏的目标用户群体是能使用电脑且对小游戏感兴趣但平时空余时间碎片化的人群。</a:t>
            </a:r>
            <a:endParaRPr lang="en-US" altLang="zh-CN" sz="2400" kern="0" dirty="0">
              <a:solidFill>
                <a:prstClr val="black">
                  <a:lumMod val="95000"/>
                  <a:lumOff val="5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1597249706"/>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50"/>
                                        <p:tgtEl>
                                          <p:spTgt spid="42"/>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250"/>
                                        <p:tgtEl>
                                          <p:spTgt spid="39"/>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250"/>
                                        <p:tgtEl>
                                          <p:spTgt spid="40"/>
                                        </p:tgtEl>
                                      </p:cBhvr>
                                    </p:animEffect>
                                  </p:childTnLst>
                                </p:cTn>
                              </p:par>
                            </p:childTnLst>
                          </p:cTn>
                        </p:par>
                        <p:par>
                          <p:cTn id="16" fill="hold">
                            <p:stCondLst>
                              <p:cond delay="750"/>
                            </p:stCondLst>
                            <p:childTnLst>
                              <p:par>
                                <p:cTn id="17" presetID="21" presetClass="entr" presetSubtype="1"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heel(1)">
                                      <p:cBhvr>
                                        <p:cTn id="19" dur="1000"/>
                                        <p:tgtEl>
                                          <p:spTgt spid="41"/>
                                        </p:tgtEl>
                                      </p:cBhvr>
                                    </p:animEffect>
                                  </p:childTnLst>
                                </p:cTn>
                              </p:par>
                              <p:par>
                                <p:cTn id="20" presetID="22" presetClass="entr" presetSubtype="2" fill="hold" nodeType="withEffect">
                                  <p:stCondLst>
                                    <p:cond delay="75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250"/>
                                        <p:tgtEl>
                                          <p:spTgt spid="43"/>
                                        </p:tgtEl>
                                      </p:cBhvr>
                                    </p:animEffect>
                                  </p:childTnLst>
                                </p:cTn>
                              </p:par>
                            </p:childTnLst>
                          </p:cTn>
                        </p:par>
                        <p:par>
                          <p:cTn id="23" fill="hold">
                            <p:stCondLst>
                              <p:cond delay="175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250"/>
                                        <p:tgtEl>
                                          <p:spTgt spid="44"/>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cstate="print"/>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做这个的原因</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cstate="print"/>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cstate="print"/>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1144796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id="{2D251DF6-E072-4536-81DD-7CE290000AC9}"/>
              </a:ext>
            </a:extLst>
          </p:cNvPr>
          <p:cNvPicPr>
            <a:picLocks noChangeAspect="1" noChangeArrowheads="1"/>
          </p:cNvPicPr>
          <p:nvPr/>
        </p:nvPicPr>
        <p:blipFill>
          <a:blip r:embed="rId3" cstate="print"/>
          <a:srcRect/>
          <a:stretch>
            <a:fillRect/>
          </a:stretch>
        </p:blipFill>
        <p:spPr bwMode="auto">
          <a:xfrm>
            <a:off x="0" y="42554"/>
            <a:ext cx="12192000" cy="6772891"/>
          </a:xfrm>
          <a:prstGeom prst="rect">
            <a:avLst/>
          </a:prstGeom>
          <a:noFill/>
          <a:ln w="9525">
            <a:noFill/>
            <a:miter lim="800000"/>
            <a:headEnd/>
            <a:tailEnd/>
          </a:ln>
        </p:spPr>
      </p:pic>
      <p:grpSp>
        <p:nvGrpSpPr>
          <p:cNvPr id="23" name="组合 22"/>
          <p:cNvGrpSpPr>
            <a:grpSpLocks/>
          </p:cNvGrpSpPr>
          <p:nvPr/>
        </p:nvGrpSpPr>
        <p:grpSpPr bwMode="auto">
          <a:xfrm>
            <a:off x="661648" y="296662"/>
            <a:ext cx="9851117" cy="1742623"/>
            <a:chOff x="1621077" y="2591060"/>
            <a:chExt cx="3890323" cy="1886881"/>
          </a:xfrm>
        </p:grpSpPr>
        <p:sp>
          <p:nvSpPr>
            <p:cNvPr id="24" name="Rectangle 3"/>
            <p:cNvSpPr>
              <a:spLocks noChangeArrowheads="1"/>
            </p:cNvSpPr>
            <p:nvPr/>
          </p:nvSpPr>
          <p:spPr bwMode="auto">
            <a:xfrm>
              <a:off x="1621077" y="2591060"/>
              <a:ext cx="3890323" cy="1886881"/>
            </a:xfrm>
            <a:prstGeom prst="rect">
              <a:avLst/>
            </a:prstGeom>
            <a:solidFill>
              <a:srgbClr val="00CCFF"/>
            </a:solidFill>
            <a:ln w="9525" algn="ctr">
              <a:noFill/>
              <a:miter lim="800000"/>
              <a:headEnd/>
              <a:tailEnd/>
            </a:ln>
          </p:spPr>
          <p:txBody>
            <a:bodyPr lIns="86012" tIns="86016" rIns="86012" bIns="86016"/>
            <a:lstStyle/>
            <a:p>
              <a:pPr defTabSz="859894" fontAlgn="base">
                <a:lnSpc>
                  <a:spcPct val="90000"/>
                </a:lnSpc>
                <a:spcBef>
                  <a:spcPct val="0"/>
                </a:spcBef>
                <a:spcAft>
                  <a:spcPct val="0"/>
                </a:spcAft>
                <a:buClr>
                  <a:srgbClr val="FFFFFF">
                    <a:lumMod val="50000"/>
                    <a:lumOff val="50000"/>
                  </a:srgbClr>
                </a:buClr>
                <a:buSzPct val="90000"/>
                <a:defRPr/>
              </a:pPr>
              <a:r>
                <a:rPr lang="zh-CN" altLang="en-US" sz="4000" b="1" spc="-38" dirty="0">
                  <a:solidFill>
                    <a:prstClr val="white"/>
                  </a:solidFill>
                  <a:latin typeface="微软雅黑" panose="020B0503020204020204" pitchFamily="34" charset="-122"/>
                  <a:ea typeface="微软雅黑" panose="020B0503020204020204" pitchFamily="34" charset="-122"/>
                  <a:cs typeface="Segoe UI" pitchFamily="34" charset="0"/>
                </a:rPr>
                <a:t>做这个的原因</a:t>
              </a:r>
              <a:r>
                <a:rPr lang="zh-CN" altLang="en-US" sz="3511" spc="-38" dirty="0">
                  <a:solidFill>
                    <a:prstClr val="white"/>
                  </a:solidFill>
                  <a:latin typeface="微软雅黑" pitchFamily="34" charset="-122"/>
                  <a:ea typeface="宋体" panose="02010600030101010101" pitchFamily="2" charset="-122"/>
                  <a:cs typeface="Segoe UI" pitchFamily="34" charset="0"/>
                </a:rPr>
                <a:t>：</a:t>
              </a:r>
              <a:endParaRPr lang="en-US" altLang="zh-CN" sz="3511" spc="-38" dirty="0">
                <a:solidFill>
                  <a:prstClr val="white"/>
                </a:solidFill>
                <a:latin typeface="微软雅黑" pitchFamily="34" charset="-122"/>
                <a:ea typeface="宋体" panose="02010600030101010101" pitchFamily="2"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endParaRPr lang="en-US" sz="2007" spc="-38" dirty="0">
                <a:solidFill>
                  <a:prstClr val="white"/>
                </a:solidFill>
                <a:latin typeface="微软雅黑" pitchFamily="34" charset="-122"/>
                <a:ea typeface="宋体" charset="-122"/>
                <a:cs typeface="Segoe UI" pitchFamily="34" charset="0"/>
              </a:endParaRPr>
            </a:p>
          </p:txBody>
        </p:sp>
        <p:sp>
          <p:nvSpPr>
            <p:cNvPr id="29702" name="Freeform 72"/>
            <p:cNvSpPr>
              <a:spLocks noEditPoints="1"/>
            </p:cNvSpPr>
            <p:nvPr/>
          </p:nvSpPr>
          <p:spPr bwMode="auto">
            <a:xfrm>
              <a:off x="4567270" y="3534499"/>
              <a:ext cx="743144" cy="744482"/>
            </a:xfrm>
            <a:custGeom>
              <a:avLst/>
              <a:gdLst>
                <a:gd name="T0" fmla="*/ 2147483647 w 411"/>
                <a:gd name="T1" fmla="*/ 2147483647 h 412"/>
                <a:gd name="T2" fmla="*/ 2147483647 w 411"/>
                <a:gd name="T3" fmla="*/ 2147483647 h 412"/>
                <a:gd name="T4" fmla="*/ 2147483647 w 411"/>
                <a:gd name="T5" fmla="*/ 2147483647 h 412"/>
                <a:gd name="T6" fmla="*/ 2147483647 w 411"/>
                <a:gd name="T7" fmla="*/ 2147483647 h 412"/>
                <a:gd name="T8" fmla="*/ 2147483647 w 411"/>
                <a:gd name="T9" fmla="*/ 0 h 412"/>
                <a:gd name="T10" fmla="*/ 2147483647 w 411"/>
                <a:gd name="T11" fmla="*/ 2147483647 h 412"/>
                <a:gd name="T12" fmla="*/ 2147483647 w 411"/>
                <a:gd name="T13" fmla="*/ 2147483647 h 412"/>
                <a:gd name="T14" fmla="*/ 2147483647 w 411"/>
                <a:gd name="T15" fmla="*/ 2147483647 h 412"/>
                <a:gd name="T16" fmla="*/ 2147483647 w 411"/>
                <a:gd name="T17" fmla="*/ 2147483647 h 412"/>
                <a:gd name="T18" fmla="*/ 0 w 411"/>
                <a:gd name="T19" fmla="*/ 2147483647 h 412"/>
                <a:gd name="T20" fmla="*/ 2147483647 w 411"/>
                <a:gd name="T21" fmla="*/ 2147483647 h 412"/>
                <a:gd name="T22" fmla="*/ 2147483647 w 411"/>
                <a:gd name="T23" fmla="*/ 2147483647 h 412"/>
                <a:gd name="T24" fmla="*/ 2147483647 w 411"/>
                <a:gd name="T25" fmla="*/ 2147483647 h 412"/>
                <a:gd name="T26" fmla="*/ 2147483647 w 411"/>
                <a:gd name="T27" fmla="*/ 2147483647 h 412"/>
                <a:gd name="T28" fmla="*/ 2147483647 w 411"/>
                <a:gd name="T29" fmla="*/ 2147483647 h 412"/>
                <a:gd name="T30" fmla="*/ 2147483647 w 411"/>
                <a:gd name="T31" fmla="*/ 2147483647 h 412"/>
                <a:gd name="T32" fmla="*/ 2147483647 w 411"/>
                <a:gd name="T33" fmla="*/ 2147483647 h 412"/>
                <a:gd name="T34" fmla="*/ 2147483647 w 411"/>
                <a:gd name="T35" fmla="*/ 2147483647 h 412"/>
                <a:gd name="T36" fmla="*/ 2147483647 w 411"/>
                <a:gd name="T37" fmla="*/ 2147483647 h 412"/>
                <a:gd name="T38" fmla="*/ 2147483647 w 411"/>
                <a:gd name="T39" fmla="*/ 2147483647 h 412"/>
                <a:gd name="T40" fmla="*/ 2147483647 w 411"/>
                <a:gd name="T41" fmla="*/ 2147483647 h 412"/>
                <a:gd name="T42" fmla="*/ 2147483647 w 411"/>
                <a:gd name="T43" fmla="*/ 2147483647 h 412"/>
                <a:gd name="T44" fmla="*/ 2147483647 w 411"/>
                <a:gd name="T45" fmla="*/ 2147483647 h 412"/>
                <a:gd name="T46" fmla="*/ 2147483647 w 411"/>
                <a:gd name="T47" fmla="*/ 2147483647 h 412"/>
                <a:gd name="T48" fmla="*/ 2147483647 w 411"/>
                <a:gd name="T49" fmla="*/ 2147483647 h 412"/>
                <a:gd name="T50" fmla="*/ 2147483647 w 411"/>
                <a:gd name="T51" fmla="*/ 2147483647 h 412"/>
                <a:gd name="T52" fmla="*/ 2147483647 w 411"/>
                <a:gd name="T53" fmla="*/ 2147483647 h 412"/>
                <a:gd name="T54" fmla="*/ 2147483647 w 411"/>
                <a:gd name="T55" fmla="*/ 2147483647 h 412"/>
                <a:gd name="T56" fmla="*/ 2147483647 w 411"/>
                <a:gd name="T57" fmla="*/ 2147483647 h 412"/>
                <a:gd name="T58" fmla="*/ 2147483647 w 411"/>
                <a:gd name="T59" fmla="*/ 2147483647 h 412"/>
                <a:gd name="T60" fmla="*/ 2147483647 w 411"/>
                <a:gd name="T61" fmla="*/ 2147483647 h 412"/>
                <a:gd name="T62" fmla="*/ 2147483647 w 411"/>
                <a:gd name="T63" fmla="*/ 2147483647 h 412"/>
                <a:gd name="T64" fmla="*/ 2147483647 w 411"/>
                <a:gd name="T65" fmla="*/ 2147483647 h 412"/>
                <a:gd name="T66" fmla="*/ 2147483647 w 411"/>
                <a:gd name="T67" fmla="*/ 2147483647 h 412"/>
                <a:gd name="T68" fmla="*/ 2147483647 w 411"/>
                <a:gd name="T69" fmla="*/ 2147483647 h 412"/>
                <a:gd name="T70" fmla="*/ 2147483647 w 411"/>
                <a:gd name="T71" fmla="*/ 2147483647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w="9525">
              <a:noFill/>
              <a:round/>
              <a:headEnd/>
              <a:tailEnd/>
            </a:ln>
          </p:spPr>
          <p:txBody>
            <a:bodyPr lIns="86016" tIns="43009" rIns="86016" bIns="43009"/>
            <a:lstStyle/>
            <a:p>
              <a:pPr defTabSz="1146749" fontAlgn="base">
                <a:spcBef>
                  <a:spcPct val="0"/>
                </a:spcBef>
                <a:spcAft>
                  <a:spcPct val="0"/>
                </a:spcAft>
              </a:pPr>
              <a:endParaRPr lang="zh-CN" altLang="en-US" sz="2257">
                <a:solidFill>
                  <a:prstClr val="black"/>
                </a:solidFill>
                <a:latin typeface="Arial" charset="0"/>
                <a:ea typeface="宋体" charset="-122"/>
              </a:endParaRPr>
            </a:p>
          </p:txBody>
        </p:sp>
      </p:grpSp>
      <p:sp>
        <p:nvSpPr>
          <p:cNvPr id="12" name="Rectangle 2">
            <a:extLst>
              <a:ext uri="{FF2B5EF4-FFF2-40B4-BE49-F238E27FC236}">
                <a16:creationId xmlns:a16="http://schemas.microsoft.com/office/drawing/2014/main" id="{3B1B6B66-EE91-4C50-93D4-2C428DFB2FC3}"/>
              </a:ext>
            </a:extLst>
          </p:cNvPr>
          <p:cNvSpPr/>
          <p:nvPr/>
        </p:nvSpPr>
        <p:spPr bwMode="auto">
          <a:xfrm>
            <a:off x="661648" y="2039285"/>
            <a:ext cx="9851118" cy="4168083"/>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lIns="86012" tIns="86016" rIns="86012" bIns="86016"/>
          <a:lstStyle/>
          <a:p>
            <a:pPr defTabSz="859894" fontAlgn="base">
              <a:lnSpc>
                <a:spcPct val="90000"/>
              </a:lnSpc>
              <a:spcBef>
                <a:spcPct val="0"/>
              </a:spcBef>
              <a:spcAft>
                <a:spcPct val="0"/>
              </a:spcAft>
              <a:buClr>
                <a:srgbClr val="FFFFFF">
                  <a:lumMod val="50000"/>
                  <a:lumOff val="50000"/>
                </a:srgbClr>
              </a:buClr>
              <a:buSzPct val="90000"/>
              <a:defRPr/>
            </a:pPr>
            <a:endParaRPr lang="en-US" altLang="zh-CN" sz="2257" spc="-38" dirty="0">
              <a:solidFill>
                <a:prstClr val="white"/>
              </a:solidFill>
              <a:latin typeface="微软雅黑" pitchFamily="34" charset="-122"/>
              <a:ea typeface="宋体" panose="02010600030101010101" pitchFamily="2"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endParaRPr lang="en-US" sz="2257" spc="-38" dirty="0">
              <a:solidFill>
                <a:schemeClr val="bg1"/>
              </a:solidFill>
              <a:latin typeface="微软雅黑" pitchFamily="34" charset="-122"/>
              <a:cs typeface="Segoe UI" pitchFamily="34" charset="0"/>
            </a:endParaRPr>
          </a:p>
          <a:p>
            <a:pPr defTabSz="859894" fontAlgn="base">
              <a:lnSpc>
                <a:spcPct val="90000"/>
              </a:lnSpc>
              <a:spcBef>
                <a:spcPct val="0"/>
              </a:spcBef>
              <a:spcAft>
                <a:spcPct val="0"/>
              </a:spcAft>
              <a:buClr>
                <a:srgbClr val="FFFFFF">
                  <a:lumMod val="50000"/>
                  <a:lumOff val="50000"/>
                </a:srgbClr>
              </a:buClr>
              <a:buSzPct val="90000"/>
              <a:defRPr/>
            </a:pPr>
            <a:r>
              <a:rPr lang="zh-CN" altLang="en-US" sz="2400" dirty="0">
                <a:solidFill>
                  <a:schemeClr val="bg1"/>
                </a:solidFill>
                <a:latin typeface="微软雅黑" panose="020B0503020204020204" pitchFamily="34" charset="-122"/>
                <a:ea typeface="微软雅黑" panose="020B0503020204020204" pitchFamily="34" charset="-122"/>
              </a:rPr>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a:t>
            </a:r>
            <a:endParaRPr lang="en-US" sz="2400" spc="-38" dirty="0">
              <a:solidFill>
                <a:schemeClr val="bg1"/>
              </a:solidFill>
              <a:latin typeface="微软雅黑" pitchFamily="34" charset="-122"/>
              <a:ea typeface="微软雅黑" panose="020B0503020204020204" pitchFamily="34" charset="-122"/>
              <a:cs typeface="Segoe UI" pitchFamily="34" charset="0"/>
            </a:endParaRPr>
          </a:p>
        </p:txBody>
      </p:sp>
    </p:spTree>
    <p:extLst>
      <p:ext uri="{BB962C8B-B14F-4D97-AF65-F5344CB8AC3E}">
        <p14:creationId xmlns:p14="http://schemas.microsoft.com/office/powerpoint/2010/main" val="27235691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717311" y="3140635"/>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如何去做</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DDC7FB-76E4-4C91-AD5E-CB1F25E41BA5}"/>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2" name="标题 1">
            <a:extLst>
              <a:ext uri="{FF2B5EF4-FFF2-40B4-BE49-F238E27FC236}">
                <a16:creationId xmlns:a16="http://schemas.microsoft.com/office/drawing/2014/main" id="{3302031E-F5C0-435A-8618-B9204C662A81}"/>
              </a:ext>
            </a:extLst>
          </p:cNvPr>
          <p:cNvSpPr>
            <a:spLocks noGrp="1"/>
          </p:cNvSpPr>
          <p:nvPr>
            <p:ph type="title"/>
          </p:nvPr>
        </p:nvSpPr>
        <p:spPr/>
        <p:txBody>
          <a:bodyPr/>
          <a:lstStyle/>
          <a:p>
            <a:r>
              <a:rPr lang="zh-CN" altLang="en-US" sz="3600" dirty="0"/>
              <a:t>为了解决如何去做的问题，我们制作了一个瀑布模型来作为各个阶段如何去做的指导。</a:t>
            </a:r>
          </a:p>
        </p:txBody>
      </p:sp>
      <p:pic>
        <p:nvPicPr>
          <p:cNvPr id="7" name="内容占位符 6">
            <a:extLst>
              <a:ext uri="{FF2B5EF4-FFF2-40B4-BE49-F238E27FC236}">
                <a16:creationId xmlns:a16="http://schemas.microsoft.com/office/drawing/2014/main" id="{7F47A723-0B7D-44A2-AC54-70D75FC76E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202" y="1600200"/>
            <a:ext cx="10973596" cy="4525963"/>
          </a:xfrm>
        </p:spPr>
      </p:pic>
    </p:spTree>
    <p:extLst>
      <p:ext uri="{BB962C8B-B14F-4D97-AF65-F5344CB8AC3E}">
        <p14:creationId xmlns:p14="http://schemas.microsoft.com/office/powerpoint/2010/main" val="4271558744"/>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mosis Technik"/>
                <a:ea typeface="楷体_GB2312"/>
                <a:cs typeface="楷体_GB2312"/>
              </a:rPr>
              <a:t>需求分析</a:t>
            </a:r>
            <a:endParaRPr lang="zh-CN" altLang="en-US"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0314" y="1802383"/>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849</Words>
  <Application>Microsoft Office PowerPoint</Application>
  <PresentationFormat>宽屏</PresentationFormat>
  <Paragraphs>97</Paragraphs>
  <Slides>19</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Amosis Technik</vt:lpstr>
      <vt:lpstr>等线</vt:lpstr>
      <vt:lpstr>宋体</vt:lpstr>
      <vt:lpstr>微软雅黑</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为了解决如何去做的问题，我们制作了一个瀑布模型来作为各个阶段如何去做的指导。</vt:lpstr>
      <vt:lpstr>PowerPoint 演示文稿</vt:lpstr>
      <vt:lpstr>需求分析</vt:lpstr>
      <vt:lpstr>问题1：你觉得《超级马里奥兄弟》（也被台湾盗版商错译为《超级玛丽》）这款游戏有什么吸引人的地方？ </vt:lpstr>
      <vt:lpstr>问题2：你觉得这款游戏有哪些不足之处或是有哪些可以增加的元素？</vt:lpstr>
      <vt:lpstr>问题3：如果让你去玩一款这种类型的游戏，你希望它的关卡设置像经典版的马里奥一样循规蹈矩，还是希望更出人意料一些？</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文韬 孙</cp:lastModifiedBy>
  <cp:revision>42</cp:revision>
  <dcterms:created xsi:type="dcterms:W3CDTF">2017-08-30T16:25:13Z</dcterms:created>
  <dcterms:modified xsi:type="dcterms:W3CDTF">2019-03-17T13:56:16Z</dcterms:modified>
</cp:coreProperties>
</file>