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95" r:id="rId2"/>
    <p:sldId id="259" r:id="rId3"/>
    <p:sldId id="260" r:id="rId4"/>
    <p:sldId id="262" r:id="rId5"/>
    <p:sldId id="298" r:id="rId6"/>
    <p:sldId id="313" r:id="rId7"/>
    <p:sldId id="299" r:id="rId8"/>
    <p:sldId id="266" r:id="rId9"/>
    <p:sldId id="300" r:id="rId10"/>
    <p:sldId id="301" r:id="rId11"/>
    <p:sldId id="302" r:id="rId12"/>
    <p:sldId id="314" r:id="rId13"/>
    <p:sldId id="303" r:id="rId14"/>
    <p:sldId id="275" r:id="rId15"/>
    <p:sldId id="304" r:id="rId16"/>
    <p:sldId id="305" r:id="rId17"/>
    <p:sldId id="306" r:id="rId18"/>
    <p:sldId id="296" r:id="rId19"/>
    <p:sldId id="307" r:id="rId20"/>
    <p:sldId id="315" r:id="rId21"/>
    <p:sldId id="316" r:id="rId22"/>
    <p:sldId id="308" r:id="rId23"/>
    <p:sldId id="284" r:id="rId24"/>
    <p:sldId id="311" r:id="rId25"/>
    <p:sldId id="310" r:id="rId26"/>
    <p:sldId id="309" r:id="rId27"/>
    <p:sldId id="317" r:id="rId28"/>
    <p:sldId id="312" r:id="rId29"/>
    <p:sldId id="29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660"/>
  </p:normalViewPr>
  <p:slideViewPr>
    <p:cSldViewPr snapToGrid="0">
      <p:cViewPr varScale="1">
        <p:scale>
          <a:sx n="86" d="100"/>
          <a:sy n="86" d="100"/>
        </p:scale>
        <p:origin x="46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3.emf"/><Relationship Id="rId5" Type="http://schemas.openxmlformats.org/officeDocument/2006/relationships/package" Target="../embeddings/Microsoft_Visio___11111111.vsdx"/><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2.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1957629" y="2575225"/>
            <a:ext cx="9534961" cy="119485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关于</a:t>
            </a:r>
            <a:r>
              <a:rPr lang="zh-CN" altLang="en-US" sz="7200" b="1" dirty="0">
                <a:solidFill>
                  <a:srgbClr val="595959"/>
                </a:solidFill>
                <a:latin typeface="微软雅黑" pitchFamily="34" charset="-122"/>
                <a:ea typeface="微软雅黑" pitchFamily="34" charset="-122"/>
              </a:rPr>
              <a:t>血小板的人体冒险</a:t>
            </a:r>
            <a:endParaRPr lang="en-US" altLang="zh-CN" sz="72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861522" y="2282943"/>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78279" y="3819025"/>
            <a:ext cx="9265609" cy="830997"/>
          </a:xfrm>
          <a:prstGeom prst="rect">
            <a:avLst/>
          </a:prstGeom>
          <a:noFill/>
        </p:spPr>
        <p:txBody>
          <a:bodyPr wrap="square" rtlCol="0">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的项目计划</a:t>
            </a:r>
            <a:r>
              <a:rPr lang="en-US" altLang="zh-CN" sz="4800" b="1" dirty="0">
                <a:solidFill>
                  <a:srgbClr val="595959"/>
                </a:solidFill>
                <a:latin typeface="微软雅黑" pitchFamily="34" charset="-122"/>
                <a:ea typeface="微软雅黑" pitchFamily="34" charset="-122"/>
              </a:rPr>
              <a:t>PPT</a:t>
            </a:r>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by="(-#ppt_w*2)" calcmode="lin" valueType="num">
                                      <p:cBhvr rctx="PPT">
                                        <p:cTn id="11" dur="500" autoRev="1" fill="hold">
                                          <p:stCondLst>
                                            <p:cond delay="0"/>
                                          </p:stCondLst>
                                        </p:cTn>
                                        <p:tgtEl>
                                          <p:spTgt spid="9"/>
                                        </p:tgtEl>
                                        <p:attrNameLst>
                                          <p:attrName>ppt_w</p:attrName>
                                        </p:attrNameLst>
                                      </p:cBhvr>
                                    </p:anim>
                                    <p:anim by="(#ppt_w*0.50)" calcmode="lin" valueType="num">
                                      <p:cBhvr>
                                        <p:cTn id="12" dur="500" decel="50000" autoRev="1" fill="hold">
                                          <p:stCondLst>
                                            <p:cond delay="0"/>
                                          </p:stCondLst>
                                        </p:cTn>
                                        <p:tgtEl>
                                          <p:spTgt spid="9"/>
                                        </p:tgtEl>
                                        <p:attrNameLst>
                                          <p:attrName>ppt_x</p:attrName>
                                        </p:attrNameLst>
                                      </p:cBhvr>
                                    </p:anim>
                                    <p:anim from="(-#ppt_h/2)" to="(#ppt_y)" calcmode="lin" valueType="num">
                                      <p:cBhvr>
                                        <p:cTn id="13" dur="1000" fill="hold">
                                          <p:stCondLst>
                                            <p:cond delay="0"/>
                                          </p:stCondLst>
                                        </p:cTn>
                                        <p:tgtEl>
                                          <p:spTgt spid="9"/>
                                        </p:tgtEl>
                                        <p:attrNameLst>
                                          <p:attrName>ppt_y</p:attrName>
                                        </p:attrNameLst>
                                      </p:cBhvr>
                                    </p:anim>
                                    <p:animRot by="21600000">
                                      <p:cBhvr>
                                        <p:cTn id="14" dur="1000" fill="hold">
                                          <p:stCondLst>
                                            <p:cond delay="0"/>
                                          </p:stCondLst>
                                        </p:cTn>
                                        <p:tgtEl>
                                          <p:spTgt spid="9"/>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by="(-#ppt_w*2)" calcmode="lin" valueType="num">
                                      <p:cBhvr rctx="PPT">
                                        <p:cTn id="17" dur="500" autoRev="1" fill="hold">
                                          <p:stCondLst>
                                            <p:cond delay="0"/>
                                          </p:stCondLst>
                                        </p:cTn>
                                        <p:tgtEl>
                                          <p:spTgt spid="2"/>
                                        </p:tgtEl>
                                        <p:attrNameLst>
                                          <p:attrName>ppt_w</p:attrName>
                                        </p:attrNameLst>
                                      </p:cBhvr>
                                    </p:anim>
                                    <p:anim by="(#ppt_w*0.50)" calcmode="lin" valueType="num">
                                      <p:cBhvr>
                                        <p:cTn id="18" dur="500" decel="50000" autoRev="1" fill="hold">
                                          <p:stCondLst>
                                            <p:cond delay="0"/>
                                          </p:stCondLst>
                                        </p:cTn>
                                        <p:tgtEl>
                                          <p:spTgt spid="2"/>
                                        </p:tgtEl>
                                        <p:attrNameLst>
                                          <p:attrName>ppt_x</p:attrName>
                                        </p:attrNameLst>
                                      </p:cBhvr>
                                    </p:anim>
                                    <p:anim from="(-#ppt_h/2)" to="(#ppt_y)" calcmode="lin" valueType="num">
                                      <p:cBhvr>
                                        <p:cTn id="19" dur="1000" fill="hold">
                                          <p:stCondLst>
                                            <p:cond delay="0"/>
                                          </p:stCondLst>
                                        </p:cTn>
                                        <p:tgtEl>
                                          <p:spTgt spid="2"/>
                                        </p:tgtEl>
                                        <p:attrNameLst>
                                          <p:attrName>ppt_y</p:attrName>
                                        </p:attrNameLst>
                                      </p:cBhvr>
                                    </p:anim>
                                    <p:animRot by="21600000">
                                      <p:cBhvr>
                                        <p:cTn id="20" dur="1000" fill="hold">
                                          <p:stCondLst>
                                            <p:cond delay="0"/>
                                          </p:stCondLst>
                                        </p:cTn>
                                        <p:tgtEl>
                                          <p:spTgt spid="2"/>
                                        </p:tgtEl>
                                        <p:attrNameLst>
                                          <p:attrName>r</p:attrName>
                                        </p:attrNameLst>
                                      </p:cBhvr>
                                    </p:animRot>
                                  </p:childTnLst>
                                </p:cTn>
                              </p:par>
                            </p:childTnLst>
                          </p:cTn>
                        </p:par>
                        <p:par>
                          <p:cTn id="21" fill="hold">
                            <p:stCondLst>
                              <p:cond delay="2400"/>
                            </p:stCondLst>
                            <p:childTnLst>
                              <p:par>
                                <p:cTn id="22" presetID="41" presetClass="entr" presetSubtype="0" fill="hold" nodeType="afterEffect">
                                  <p:stCondLst>
                                    <p:cond delay="0"/>
                                  </p:stCondLst>
                                  <p:iterate type="lt">
                                    <p:tmPct val="10000"/>
                                  </p:iterate>
                                  <p:childTnLst>
                                    <p:set>
                                      <p:cBhvr>
                                        <p:cTn id="23" dur="1" fill="hold">
                                          <p:stCondLst>
                                            <p:cond delay="0"/>
                                          </p:stCondLst>
                                        </p:cTn>
                                        <p:tgtEl>
                                          <p:spTgt spid="16398">
                                            <p:txEl>
                                              <p:pRg st="0" end="0"/>
                                            </p:txEl>
                                          </p:spTgt>
                                        </p:tgtEl>
                                        <p:attrNameLst>
                                          <p:attrName>style.visibility</p:attrName>
                                        </p:attrNameLst>
                                      </p:cBhvr>
                                      <p:to>
                                        <p:strVal val="visible"/>
                                      </p:to>
                                    </p:set>
                                    <p:anim calcmode="lin" valueType="num">
                                      <p:cBhvr>
                                        <p:cTn id="24"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6"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 产品目标与范围</a:t>
            </a:r>
          </a:p>
        </p:txBody>
      </p:sp>
      <p:sp>
        <p:nvSpPr>
          <p:cNvPr id="12" name="圆角矩形 14"/>
          <p:cNvSpPr/>
          <p:nvPr/>
        </p:nvSpPr>
        <p:spPr>
          <a:xfrm>
            <a:off x="661093" y="3841063"/>
            <a:ext cx="27151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假设与约束</a:t>
            </a:r>
          </a:p>
        </p:txBody>
      </p:sp>
      <p:sp>
        <p:nvSpPr>
          <p:cNvPr id="13" name="TextBox 12"/>
          <p:cNvSpPr txBox="1"/>
          <p:nvPr/>
        </p:nvSpPr>
        <p:spPr>
          <a:xfrm>
            <a:off x="661092" y="4830970"/>
            <a:ext cx="10774901" cy="954107"/>
          </a:xfrm>
          <a:prstGeom prst="rect">
            <a:avLst/>
          </a:prstGeom>
          <a:noFill/>
        </p:spPr>
        <p:txBody>
          <a:bodyPr wrap="square">
            <a:spAutoFit/>
          </a:bodyPr>
          <a:lstStyle/>
          <a:p>
            <a:r>
              <a:rPr lang="en-US" altLang="zh-CN" sz="2800" dirty="0">
                <a:latin typeface="+mn-ea"/>
              </a:rPr>
              <a:t>1.</a:t>
            </a:r>
            <a:r>
              <a:rPr lang="zh-CN" altLang="zh-CN" sz="2800" dirty="0"/>
              <a:t>需要在电脑上运行。</a:t>
            </a:r>
          </a:p>
          <a:p>
            <a:r>
              <a:rPr lang="en-US" altLang="zh-CN" sz="2800" dirty="0">
                <a:latin typeface="+mn-ea"/>
              </a:rPr>
              <a:t>2.</a:t>
            </a:r>
            <a:r>
              <a:rPr lang="zh-CN" altLang="zh-CN" sz="2800" dirty="0"/>
              <a:t>只能进行单人游戏。</a:t>
            </a:r>
          </a:p>
        </p:txBody>
      </p:sp>
      <p:sp>
        <p:nvSpPr>
          <p:cNvPr id="9" name="TextBox 8"/>
          <p:cNvSpPr txBox="1"/>
          <p:nvPr/>
        </p:nvSpPr>
        <p:spPr>
          <a:xfrm>
            <a:off x="661093" y="847258"/>
            <a:ext cx="10774901" cy="2677656"/>
          </a:xfrm>
          <a:prstGeom prst="rect">
            <a:avLst/>
          </a:prstGeom>
          <a:noFill/>
        </p:spPr>
        <p:txBody>
          <a:bodyPr wrap="square">
            <a:spAutoFit/>
          </a:bodyPr>
          <a:lstStyle/>
          <a:p>
            <a:r>
              <a:rPr lang="zh-CN" altLang="zh-CN" sz="2800" dirty="0"/>
              <a:t>一个以《工作细胞》为故事背景，以血小板为主角，参考《超级马里奥兄弟》游戏模式的横版</a:t>
            </a:r>
            <a:r>
              <a:rPr lang="en-US" altLang="zh-CN" sz="2800" dirty="0"/>
              <a:t>2D</a:t>
            </a:r>
            <a:r>
              <a:rPr lang="zh-CN" altLang="zh-CN" sz="2800" dirty="0"/>
              <a:t>闯关游戏。</a:t>
            </a:r>
            <a:endParaRPr lang="en-US" altLang="zh-CN" sz="2800" dirty="0"/>
          </a:p>
          <a:p>
            <a:endParaRPr lang="zh-CN" altLang="zh-CN" sz="2800" dirty="0"/>
          </a:p>
          <a:p>
            <a:r>
              <a:rPr lang="zh-CN" altLang="zh-CN" sz="2800" dirty="0"/>
              <a:t>第一目标：玩家能正常进行</a:t>
            </a:r>
            <a:r>
              <a:rPr lang="zh-CN" altLang="zh-CN" sz="2800" dirty="0">
                <a:solidFill>
                  <a:srgbClr val="FF0000"/>
                </a:solidFill>
              </a:rPr>
              <a:t>闯关</a:t>
            </a:r>
            <a:r>
              <a:rPr lang="zh-CN" altLang="zh-CN" sz="2800" dirty="0"/>
              <a:t>。</a:t>
            </a:r>
          </a:p>
          <a:p>
            <a:r>
              <a:rPr lang="zh-CN" altLang="zh-CN" sz="2800" dirty="0"/>
              <a:t>第二目标：能够进行</a:t>
            </a:r>
            <a:r>
              <a:rPr lang="zh-CN" altLang="zh-CN" sz="2800" dirty="0">
                <a:solidFill>
                  <a:srgbClr val="FF0000"/>
                </a:solidFill>
              </a:rPr>
              <a:t>存档</a:t>
            </a:r>
            <a:r>
              <a:rPr lang="zh-CN" altLang="zh-CN" sz="2800" dirty="0"/>
              <a:t>。</a:t>
            </a:r>
          </a:p>
          <a:p>
            <a:r>
              <a:rPr lang="zh-CN" altLang="zh-CN" sz="2800" dirty="0"/>
              <a:t>第三目标：能</a:t>
            </a:r>
            <a:r>
              <a:rPr lang="zh-CN" altLang="zh-CN" sz="2800" dirty="0">
                <a:solidFill>
                  <a:srgbClr val="FF0000"/>
                </a:solidFill>
              </a:rPr>
              <a:t>任意选择</a:t>
            </a:r>
            <a:r>
              <a:rPr lang="zh-CN" altLang="zh-CN" sz="2800" dirty="0"/>
              <a:t>存档点开始游戏。</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9885" y="199792"/>
            <a:ext cx="27151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2.4   </a:t>
            </a:r>
            <a:r>
              <a:rPr lang="zh-CN" altLang="en-US" sz="2400" b="1" dirty="0">
                <a:solidFill>
                  <a:prstClr val="white"/>
                </a:solidFill>
                <a:latin typeface="微软雅黑" pitchFamily="34" charset="-122"/>
                <a:ea typeface="微软雅黑" pitchFamily="34" charset="-122"/>
              </a:rPr>
              <a:t>可行性分析</a:t>
            </a:r>
          </a:p>
        </p:txBody>
      </p:sp>
      <p:sp>
        <p:nvSpPr>
          <p:cNvPr id="7" name="TextBox 6"/>
          <p:cNvSpPr txBox="1"/>
          <p:nvPr/>
        </p:nvSpPr>
        <p:spPr>
          <a:xfrm>
            <a:off x="608339" y="1211036"/>
            <a:ext cx="10774901" cy="4401205"/>
          </a:xfrm>
          <a:prstGeom prst="rect">
            <a:avLst/>
          </a:prstGeom>
          <a:noFill/>
        </p:spPr>
        <p:txBody>
          <a:bodyPr wrap="square">
            <a:spAutoFit/>
          </a:bodyPr>
          <a:lstStyle/>
          <a:p>
            <a:pPr marL="514350" indent="-514350">
              <a:buAutoNum type="arabicPeriod"/>
            </a:pPr>
            <a:r>
              <a:rPr lang="zh-CN" altLang="en-US" sz="2800" dirty="0">
                <a:solidFill>
                  <a:srgbClr val="FF0000"/>
                </a:solidFill>
              </a:rPr>
              <a:t>技术</a:t>
            </a:r>
            <a:r>
              <a:rPr lang="zh-CN" altLang="en-US" sz="2800" dirty="0"/>
              <a:t>可行性：</a:t>
            </a:r>
            <a:endParaRPr lang="zh-CN" altLang="zh-CN" sz="2800" dirty="0"/>
          </a:p>
          <a:p>
            <a:r>
              <a:rPr lang="en-US" altLang="zh-CN" sz="2800" dirty="0"/>
              <a:t>    </a:t>
            </a:r>
            <a:r>
              <a:rPr lang="zh-CN" altLang="zh-CN" sz="2800" dirty="0"/>
              <a:t>我们会通过学习</a:t>
            </a:r>
            <a:r>
              <a:rPr lang="en-US" altLang="zh-CN" sz="2800" dirty="0"/>
              <a:t>Python</a:t>
            </a:r>
            <a:r>
              <a:rPr lang="zh-CN" altLang="en-US" sz="2800" dirty="0"/>
              <a:t>、</a:t>
            </a:r>
            <a:r>
              <a:rPr lang="en-US" altLang="zh-CN" sz="2800" dirty="0"/>
              <a:t>HTML5</a:t>
            </a:r>
            <a:r>
              <a:rPr lang="zh-CN" altLang="zh-CN" sz="2800" dirty="0"/>
              <a:t>语言和</a:t>
            </a:r>
            <a:r>
              <a:rPr lang="en-US" altLang="zh-CN" sz="2800" dirty="0"/>
              <a:t>Cocos</a:t>
            </a:r>
            <a:r>
              <a:rPr lang="zh-CN" altLang="zh-CN" sz="2800" dirty="0"/>
              <a:t>的使用来实现技术要求。</a:t>
            </a:r>
            <a:endParaRPr lang="en-US" altLang="zh-CN" sz="2800" dirty="0"/>
          </a:p>
          <a:p>
            <a:endParaRPr lang="zh-CN" altLang="zh-CN" sz="2800" dirty="0"/>
          </a:p>
          <a:p>
            <a:r>
              <a:rPr lang="en-US" altLang="zh-CN" sz="2800" dirty="0"/>
              <a:t>2.  </a:t>
            </a:r>
            <a:r>
              <a:rPr lang="zh-CN" altLang="en-US" sz="2800" dirty="0">
                <a:solidFill>
                  <a:srgbClr val="FF0000"/>
                </a:solidFill>
              </a:rPr>
              <a:t>经济</a:t>
            </a:r>
            <a:r>
              <a:rPr lang="zh-CN" altLang="en-US" sz="2800" dirty="0"/>
              <a:t>可行性：</a:t>
            </a:r>
            <a:endParaRPr lang="zh-CN" altLang="zh-CN" sz="2800" dirty="0"/>
          </a:p>
          <a:p>
            <a:r>
              <a:rPr lang="en-US" altLang="zh-CN" sz="2800" dirty="0"/>
              <a:t>    </a:t>
            </a:r>
            <a:r>
              <a:rPr lang="zh-CN" altLang="en-US" sz="2800" dirty="0"/>
              <a:t>经济方面我们需要购买一些教程书籍以及云服务器的租赁。</a:t>
            </a:r>
            <a:endParaRPr lang="en-US" altLang="zh-CN" sz="2800" dirty="0"/>
          </a:p>
          <a:p>
            <a:endParaRPr lang="zh-CN" altLang="zh-CN" sz="2800" dirty="0"/>
          </a:p>
          <a:p>
            <a:r>
              <a:rPr lang="en-US" altLang="zh-CN" sz="2800" dirty="0"/>
              <a:t>3. </a:t>
            </a:r>
            <a:r>
              <a:rPr lang="zh-CN" altLang="en-US" sz="2800" dirty="0">
                <a:solidFill>
                  <a:srgbClr val="FF0000"/>
                </a:solidFill>
              </a:rPr>
              <a:t>操作</a:t>
            </a:r>
            <a:r>
              <a:rPr lang="zh-CN" altLang="en-US" sz="2800" dirty="0"/>
              <a:t>可行性：</a:t>
            </a:r>
            <a:endParaRPr lang="zh-CN" altLang="zh-CN" sz="2800" dirty="0"/>
          </a:p>
          <a:p>
            <a:r>
              <a:rPr lang="en-US" altLang="zh-CN" sz="2800" dirty="0"/>
              <a:t>    </a:t>
            </a:r>
            <a:r>
              <a:rPr lang="zh-CN" altLang="en-US" sz="2800" dirty="0"/>
              <a:t>我们对比了各类主流游戏引擎以及编程语言，认为使用</a:t>
            </a:r>
            <a:r>
              <a:rPr lang="en-US" altLang="zh-CN" sz="2800" dirty="0"/>
              <a:t>Cocos</a:t>
            </a:r>
            <a:r>
              <a:rPr lang="zh-CN" altLang="en-US" sz="2800" dirty="0"/>
              <a:t>引擎在实际操作上最有可能实现。</a:t>
            </a:r>
            <a:endParaRPr lang="zh-CN" altLang="zh-CN" sz="2800" dirty="0"/>
          </a:p>
        </p:txBody>
      </p:sp>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13847" y="111869"/>
            <a:ext cx="27151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2.5   </a:t>
            </a:r>
            <a:r>
              <a:rPr lang="zh-CN" altLang="en-US" sz="2400" b="1" dirty="0">
                <a:solidFill>
                  <a:prstClr val="white"/>
                </a:solidFill>
                <a:latin typeface="微软雅黑" pitchFamily="34" charset="-122"/>
                <a:ea typeface="微软雅黑" pitchFamily="34" charset="-122"/>
              </a:rPr>
              <a:t>应交付成果</a:t>
            </a:r>
          </a:p>
        </p:txBody>
      </p:sp>
      <p:sp>
        <p:nvSpPr>
          <p:cNvPr id="7" name="TextBox 6"/>
          <p:cNvSpPr txBox="1"/>
          <p:nvPr/>
        </p:nvSpPr>
        <p:spPr>
          <a:xfrm>
            <a:off x="713847" y="1140698"/>
            <a:ext cx="10774901" cy="3539430"/>
          </a:xfrm>
          <a:prstGeom prst="rect">
            <a:avLst/>
          </a:prstGeom>
          <a:noFill/>
        </p:spPr>
        <p:txBody>
          <a:bodyPr wrap="square">
            <a:spAutoFit/>
          </a:bodyPr>
          <a:lstStyle/>
          <a:p>
            <a:r>
              <a:rPr lang="en-US" altLang="zh-CN" sz="2800" dirty="0"/>
              <a:t>1.  </a:t>
            </a:r>
            <a:r>
              <a:rPr lang="zh-CN" altLang="zh-CN" sz="2800" dirty="0"/>
              <a:t>需完成的</a:t>
            </a:r>
            <a:r>
              <a:rPr lang="zh-CN" altLang="zh-CN" sz="2800" dirty="0">
                <a:solidFill>
                  <a:srgbClr val="FF0000"/>
                </a:solidFill>
              </a:rPr>
              <a:t>软件</a:t>
            </a:r>
            <a:r>
              <a:rPr lang="zh-CN" altLang="en-US" sz="2800" dirty="0"/>
              <a:t>：</a:t>
            </a:r>
            <a:endParaRPr lang="zh-CN" altLang="zh-CN" sz="2800" dirty="0"/>
          </a:p>
          <a:p>
            <a:r>
              <a:rPr lang="en-US" altLang="zh-CN" sz="2800" dirty="0"/>
              <a:t>     </a:t>
            </a:r>
            <a:r>
              <a:rPr lang="zh-CN" altLang="zh-CN" sz="2800" dirty="0"/>
              <a:t>能正常运行的游戏软件</a:t>
            </a:r>
          </a:p>
          <a:p>
            <a:r>
              <a:rPr lang="en-US" altLang="zh-CN" sz="2800" dirty="0"/>
              <a:t>2.  </a:t>
            </a:r>
            <a:r>
              <a:rPr lang="zh-CN" altLang="zh-CN" sz="2800" dirty="0"/>
              <a:t>需提交</a:t>
            </a:r>
            <a:r>
              <a:rPr lang="zh-CN" altLang="zh-CN" sz="2800" dirty="0">
                <a:solidFill>
                  <a:srgbClr val="FF0000"/>
                </a:solidFill>
              </a:rPr>
              <a:t>用户的文档</a:t>
            </a:r>
            <a:r>
              <a:rPr lang="zh-CN" altLang="en-US" sz="2800" dirty="0"/>
              <a:t>：</a:t>
            </a:r>
            <a:endParaRPr lang="zh-CN" altLang="zh-CN" sz="2800" dirty="0"/>
          </a:p>
          <a:p>
            <a:r>
              <a:rPr lang="en-US" altLang="zh-CN" sz="2800" dirty="0"/>
              <a:t>     </a:t>
            </a:r>
            <a:r>
              <a:rPr lang="zh-CN" altLang="zh-CN" sz="2800" dirty="0"/>
              <a:t>游戏使用说明书</a:t>
            </a:r>
          </a:p>
          <a:p>
            <a:r>
              <a:rPr lang="en-US" altLang="zh-CN" sz="2800" dirty="0"/>
              <a:t>3.  </a:t>
            </a:r>
            <a:r>
              <a:rPr lang="zh-CN" altLang="zh-CN" sz="2800" dirty="0"/>
              <a:t>需提交</a:t>
            </a:r>
            <a:r>
              <a:rPr lang="zh-CN" altLang="zh-CN" sz="2800" dirty="0">
                <a:solidFill>
                  <a:srgbClr val="FF0000"/>
                </a:solidFill>
              </a:rPr>
              <a:t>内部的文档</a:t>
            </a:r>
            <a:r>
              <a:rPr lang="zh-CN" altLang="en-US" sz="2800" dirty="0"/>
              <a:t>：</a:t>
            </a:r>
            <a:endParaRPr lang="zh-CN" altLang="zh-CN" sz="2800" dirty="0"/>
          </a:p>
          <a:p>
            <a:r>
              <a:rPr lang="en-US" altLang="zh-CN" sz="2800" dirty="0"/>
              <a:t>     </a:t>
            </a:r>
            <a:r>
              <a:rPr lang="zh-CN" altLang="zh-CN" sz="2800" dirty="0"/>
              <a:t>软件项目计划书</a:t>
            </a:r>
            <a:r>
              <a:rPr lang="zh-CN" altLang="en-US" sz="2800" dirty="0"/>
              <a:t>、</a:t>
            </a:r>
            <a:r>
              <a:rPr lang="zh-CN" altLang="zh-CN" sz="2800" dirty="0"/>
              <a:t>软件需求分析</a:t>
            </a:r>
            <a:r>
              <a:rPr lang="zh-CN" altLang="en-US" sz="2800" dirty="0"/>
              <a:t>、</a:t>
            </a:r>
            <a:r>
              <a:rPr lang="zh-CN" altLang="zh-CN" sz="2800" dirty="0"/>
              <a:t>设计文档</a:t>
            </a:r>
            <a:r>
              <a:rPr lang="zh-CN" altLang="en-US" sz="2800" dirty="0"/>
              <a:t>、</a:t>
            </a:r>
            <a:r>
              <a:rPr lang="zh-CN" altLang="zh-CN" sz="2800" dirty="0"/>
              <a:t>软件测试文档</a:t>
            </a:r>
          </a:p>
          <a:p>
            <a:r>
              <a:rPr lang="en-US" altLang="zh-CN" sz="2800" dirty="0"/>
              <a:t>4.  </a:t>
            </a:r>
            <a:r>
              <a:rPr lang="zh-CN" altLang="zh-CN" sz="2800" dirty="0"/>
              <a:t>应提供的</a:t>
            </a:r>
            <a:r>
              <a:rPr lang="zh-CN" altLang="zh-CN" sz="2800" dirty="0">
                <a:solidFill>
                  <a:srgbClr val="FF0000"/>
                </a:solidFill>
              </a:rPr>
              <a:t>服务</a:t>
            </a:r>
            <a:r>
              <a:rPr lang="zh-CN" altLang="en-US" sz="2800" dirty="0"/>
              <a:t>：</a:t>
            </a:r>
            <a:endParaRPr lang="zh-CN" altLang="zh-CN" sz="2800" dirty="0"/>
          </a:p>
          <a:p>
            <a:r>
              <a:rPr lang="en-US" altLang="zh-CN" sz="2800" dirty="0"/>
              <a:t>     </a:t>
            </a:r>
            <a:r>
              <a:rPr lang="zh-CN" altLang="zh-CN" sz="2800" dirty="0"/>
              <a:t>对使用过程中出现的</a:t>
            </a:r>
            <a:r>
              <a:rPr lang="en-US" altLang="zh-CN" sz="2800" dirty="0"/>
              <a:t>Bug</a:t>
            </a:r>
            <a:r>
              <a:rPr lang="zh-CN" altLang="zh-CN" sz="2800" dirty="0"/>
              <a:t>进行修复</a:t>
            </a:r>
          </a:p>
        </p:txBody>
      </p:sp>
    </p:spTree>
    <p:extLst>
      <p:ext uri="{BB962C8B-B14F-4D97-AF65-F5344CB8AC3E}">
        <p14:creationId xmlns:p14="http://schemas.microsoft.com/office/powerpoint/2010/main" val="1197316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7" name="圆角矩形 14"/>
          <p:cNvSpPr/>
          <p:nvPr/>
        </p:nvSpPr>
        <p:spPr>
          <a:xfrm>
            <a:off x="1047499" y="397592"/>
            <a:ext cx="381419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2.6  </a:t>
            </a:r>
            <a:r>
              <a:rPr lang="zh-CN" altLang="en-US" sz="2400" b="1" dirty="0">
                <a:solidFill>
                  <a:prstClr val="white"/>
                </a:solidFill>
                <a:latin typeface="微软雅黑" pitchFamily="34" charset="-122"/>
                <a:ea typeface="微软雅黑" pitchFamily="34" charset="-122"/>
              </a:rPr>
              <a:t>项目验收方式与依据</a:t>
            </a:r>
          </a:p>
        </p:txBody>
      </p:sp>
      <p:sp>
        <p:nvSpPr>
          <p:cNvPr id="9" name="TextBox 8"/>
          <p:cNvSpPr txBox="1"/>
          <p:nvPr/>
        </p:nvSpPr>
        <p:spPr>
          <a:xfrm>
            <a:off x="1047499" y="1518453"/>
            <a:ext cx="10774901" cy="1815882"/>
          </a:xfrm>
          <a:prstGeom prst="rect">
            <a:avLst/>
          </a:prstGeom>
          <a:noFill/>
        </p:spPr>
        <p:txBody>
          <a:bodyPr wrap="square">
            <a:spAutoFit/>
          </a:bodyPr>
          <a:lstStyle/>
          <a:p>
            <a:r>
              <a:rPr lang="en-US" altLang="zh-CN" sz="2800" dirty="0"/>
              <a:t>1.</a:t>
            </a:r>
            <a:r>
              <a:rPr lang="zh-CN" altLang="zh-CN" sz="2800" dirty="0"/>
              <a:t>需求说明书</a:t>
            </a:r>
          </a:p>
          <a:p>
            <a:r>
              <a:rPr lang="en-US" altLang="zh-CN" sz="2800" dirty="0"/>
              <a:t>2.</a:t>
            </a:r>
            <a:r>
              <a:rPr lang="zh-CN" altLang="zh-CN" sz="2800" dirty="0"/>
              <a:t>最终文档（</a:t>
            </a:r>
            <a:r>
              <a:rPr lang="en-US" altLang="zh-CN" sz="2800" dirty="0" err="1"/>
              <a:t>Word+PPT</a:t>
            </a:r>
            <a:r>
              <a:rPr lang="zh-CN" altLang="zh-CN" sz="2800" dirty="0"/>
              <a:t>）</a:t>
            </a:r>
          </a:p>
          <a:p>
            <a:r>
              <a:rPr lang="en-US" altLang="zh-CN" sz="2800" dirty="0"/>
              <a:t>3.</a:t>
            </a:r>
            <a:r>
              <a:rPr lang="zh-CN" altLang="zh-CN" sz="2800" dirty="0"/>
              <a:t>项目源代码</a:t>
            </a:r>
            <a:endParaRPr lang="en-US" altLang="zh-CN" sz="2800" dirty="0"/>
          </a:p>
          <a:p>
            <a:r>
              <a:rPr lang="en-US" altLang="zh-CN" sz="2800" dirty="0"/>
              <a:t>4.</a:t>
            </a:r>
            <a:r>
              <a:rPr lang="zh-CN" altLang="en-US" sz="2800" dirty="0"/>
              <a:t>可运行的产品</a:t>
            </a:r>
            <a:endParaRPr lang="zh-CN" altLang="zh-CN" sz="2800" dirty="0"/>
          </a:p>
        </p:txBody>
      </p:sp>
    </p:spTree>
    <p:extLst>
      <p:ext uri="{BB962C8B-B14F-4D97-AF65-F5344CB8AC3E}">
        <p14:creationId xmlns:p14="http://schemas.microsoft.com/office/powerpoint/2010/main" val="99703551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50"/>
                                        <p:tgtEl>
                                          <p:spTgt spid="7"/>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项目团队组织</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组织结构</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163956460"/>
              </p:ext>
            </p:extLst>
          </p:nvPr>
        </p:nvGraphicFramePr>
        <p:xfrm>
          <a:off x="1381125" y="1204913"/>
          <a:ext cx="8740775" cy="4092575"/>
        </p:xfrm>
        <a:graphic>
          <a:graphicData uri="http://schemas.openxmlformats.org/presentationml/2006/ole">
            <mc:AlternateContent xmlns:mc="http://schemas.openxmlformats.org/markup-compatibility/2006">
              <mc:Choice xmlns:v="urn:schemas-microsoft-com:vml" Requires="v">
                <p:oleObj spid="_x0000_s1071" r:id="rId5" imgW="8725077" imgH="4084257" progId="Visio.Drawing.15">
                  <p:embed/>
                </p:oleObj>
              </mc:Choice>
              <mc:Fallback>
                <p:oleObj r:id="rId5" imgW="8725077" imgH="4084257" progId="Visio.Drawing.15">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125" y="1204913"/>
                        <a:ext cx="8740775"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人员分工</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a:extLst>
              <a:ext uri="{FF2B5EF4-FFF2-40B4-BE49-F238E27FC236}">
                <a16:creationId xmlns:a16="http://schemas.microsoft.com/office/drawing/2014/main" id="{02D62EC4-BA27-4735-915F-FE5D00ECC156}"/>
              </a:ext>
            </a:extLst>
          </p:cNvPr>
          <p:cNvGraphicFramePr>
            <a:graphicFrameLocks noGrp="1"/>
          </p:cNvGraphicFramePr>
          <p:nvPr>
            <p:extLst>
              <p:ext uri="{D42A27DB-BD31-4B8C-83A1-F6EECF244321}">
                <p14:modId xmlns:p14="http://schemas.microsoft.com/office/powerpoint/2010/main" val="1247092370"/>
              </p:ext>
            </p:extLst>
          </p:nvPr>
        </p:nvGraphicFramePr>
        <p:xfrm>
          <a:off x="1857789" y="1626577"/>
          <a:ext cx="8716744" cy="3006882"/>
        </p:xfrm>
        <a:graphic>
          <a:graphicData uri="http://schemas.openxmlformats.org/drawingml/2006/table">
            <a:tbl>
              <a:tblPr firstRow="1" firstCol="1" bandRow="1"/>
              <a:tblGrid>
                <a:gridCol w="2529877">
                  <a:extLst>
                    <a:ext uri="{9D8B030D-6E8A-4147-A177-3AD203B41FA5}">
                      <a16:colId xmlns:a16="http://schemas.microsoft.com/office/drawing/2014/main" val="591657696"/>
                    </a:ext>
                  </a:extLst>
                </a:gridCol>
                <a:gridCol w="2530768">
                  <a:extLst>
                    <a:ext uri="{9D8B030D-6E8A-4147-A177-3AD203B41FA5}">
                      <a16:colId xmlns:a16="http://schemas.microsoft.com/office/drawing/2014/main" val="2578826773"/>
                    </a:ext>
                  </a:extLst>
                </a:gridCol>
                <a:gridCol w="3656099">
                  <a:extLst>
                    <a:ext uri="{9D8B030D-6E8A-4147-A177-3AD203B41FA5}">
                      <a16:colId xmlns:a16="http://schemas.microsoft.com/office/drawing/2014/main" val="951588981"/>
                    </a:ext>
                  </a:extLst>
                </a:gridCol>
              </a:tblGrid>
              <a:tr h="427810">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工作描述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990213"/>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孙文韬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项目管理，需求分析，部分动画程序设计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负责统一组员工作进度，制作需求分析报告，完成少部分动画和程序设计。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9453377"/>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沈路通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框架设计师，动画程序部分设计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负责甘特图，流程图以及其他框架设计，动画和程序设计实现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0527587"/>
                  </a:ext>
                </a:extLst>
              </a:tr>
              <a:tr h="644768">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韩旭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动画程序部分设计，游戏测试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负责一起开发程序和动画，最后进行测试并调试</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bug</a:t>
                      </a: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2901039"/>
                  </a:ext>
                </a:extLst>
              </a:tr>
            </a:tbl>
          </a:graphicData>
        </a:graphic>
      </p:graphicFrame>
    </p:spTree>
    <p:extLst>
      <p:ext uri="{BB962C8B-B14F-4D97-AF65-F5344CB8AC3E}">
        <p14:creationId xmlns:p14="http://schemas.microsoft.com/office/powerpoint/2010/main" val="272335635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67643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协作与沟通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262979"/>
          </a:xfrm>
          <a:prstGeom prst="rect">
            <a:avLst/>
          </a:prstGeom>
          <a:noFill/>
        </p:spPr>
        <p:txBody>
          <a:bodyPr wrap="square">
            <a:spAutoFit/>
          </a:bodyPr>
          <a:lstStyle/>
          <a:p>
            <a:r>
              <a:rPr lang="zh-CN" altLang="zh-CN" sz="2800" dirty="0"/>
              <a:t>项目团队</a:t>
            </a:r>
            <a:r>
              <a:rPr lang="zh-CN" altLang="zh-CN" sz="2800" dirty="0">
                <a:solidFill>
                  <a:srgbClr val="FF0000"/>
                </a:solidFill>
              </a:rPr>
              <a:t>内部合作</a:t>
            </a:r>
            <a:r>
              <a:rPr lang="zh-CN" altLang="en-US" sz="2800" dirty="0"/>
              <a:t>：</a:t>
            </a:r>
            <a:endParaRPr lang="zh-CN" altLang="zh-CN" sz="2800" dirty="0"/>
          </a:p>
          <a:p>
            <a:r>
              <a:rPr lang="zh-CN" altLang="zh-CN" sz="2800" dirty="0"/>
              <a:t>见面讨论，每周</a:t>
            </a:r>
            <a:r>
              <a:rPr lang="zh-CN" altLang="en-US" sz="2800" dirty="0"/>
              <a:t>两</a:t>
            </a:r>
            <a:r>
              <a:rPr lang="zh-CN" altLang="zh-CN" sz="2800" dirty="0"/>
              <a:t>次</a:t>
            </a:r>
            <a:r>
              <a:rPr lang="zh-CN" altLang="en-US" sz="2800" dirty="0"/>
              <a:t>，分别在周二晚上和周末</a:t>
            </a:r>
            <a:r>
              <a:rPr lang="zh-CN" altLang="zh-CN" sz="2800" dirty="0"/>
              <a:t>，</a:t>
            </a:r>
            <a:r>
              <a:rPr lang="zh-CN" altLang="en-US" sz="2800" dirty="0"/>
              <a:t>并在</a:t>
            </a:r>
            <a:r>
              <a:rPr lang="en-US" altLang="zh-CN" sz="2800" dirty="0"/>
              <a:t>Word</a:t>
            </a:r>
            <a:r>
              <a:rPr lang="zh-CN" altLang="en-US" sz="2800" dirty="0"/>
              <a:t>上</a:t>
            </a:r>
            <a:r>
              <a:rPr lang="zh-CN" altLang="zh-CN" sz="2800" dirty="0"/>
              <a:t>记录会议内容。</a:t>
            </a:r>
          </a:p>
          <a:p>
            <a:endParaRPr lang="en-US" altLang="zh-CN" sz="2800" dirty="0"/>
          </a:p>
          <a:p>
            <a:r>
              <a:rPr lang="zh-CN" altLang="zh-CN" sz="2800" dirty="0"/>
              <a:t>项目团队</a:t>
            </a:r>
            <a:r>
              <a:rPr lang="zh-CN" altLang="zh-CN" sz="2800" dirty="0">
                <a:solidFill>
                  <a:srgbClr val="FF0000"/>
                </a:solidFill>
              </a:rPr>
              <a:t>外部沟通与协作模式</a:t>
            </a:r>
            <a:r>
              <a:rPr lang="zh-CN" altLang="en-US" sz="2800" dirty="0"/>
              <a:t>：</a:t>
            </a:r>
            <a:endParaRPr lang="en-US" altLang="zh-CN" sz="2800" dirty="0"/>
          </a:p>
          <a:p>
            <a:r>
              <a:rPr lang="zh-CN" altLang="zh-CN" sz="2800" dirty="0"/>
              <a:t>正式沟通方式：</a:t>
            </a:r>
          </a:p>
          <a:p>
            <a:pPr lvl="0"/>
            <a:r>
              <a:rPr lang="en-US" altLang="zh-CN" sz="2800" dirty="0"/>
              <a:t>	</a:t>
            </a:r>
            <a:r>
              <a:rPr lang="zh-CN" altLang="zh-CN" sz="2800" dirty="0"/>
              <a:t>评审会议</a:t>
            </a:r>
          </a:p>
          <a:p>
            <a:pPr lvl="0"/>
            <a:r>
              <a:rPr lang="en-US" altLang="zh-CN" sz="2800" dirty="0"/>
              <a:t>	</a:t>
            </a:r>
            <a:r>
              <a:rPr lang="zh-CN" altLang="zh-CN" sz="2800" dirty="0"/>
              <a:t>执行情况报告</a:t>
            </a:r>
            <a:r>
              <a:rPr lang="en-US" altLang="zh-CN" sz="2800" dirty="0"/>
              <a:t>PPT</a:t>
            </a:r>
            <a:endParaRPr lang="zh-CN" altLang="zh-CN" sz="2800" dirty="0"/>
          </a:p>
          <a:p>
            <a:r>
              <a:rPr lang="zh-CN" altLang="zh-CN" sz="2800" dirty="0"/>
              <a:t>非正式的沟通：</a:t>
            </a:r>
          </a:p>
          <a:p>
            <a:pPr lvl="0"/>
            <a:r>
              <a:rPr lang="en-US" altLang="zh-CN" sz="2800" dirty="0"/>
              <a:t>	QQ</a:t>
            </a:r>
            <a:r>
              <a:rPr lang="zh-CN" altLang="zh-CN" sz="2800" dirty="0"/>
              <a:t>或微信线上采访</a:t>
            </a:r>
          </a:p>
          <a:p>
            <a:pPr lvl="0"/>
            <a:r>
              <a:rPr lang="en-US" altLang="zh-CN" sz="2800" dirty="0"/>
              <a:t>	</a:t>
            </a:r>
            <a:r>
              <a:rPr lang="zh-CN" altLang="zh-CN" sz="2800" dirty="0"/>
              <a:t>问卷调查</a:t>
            </a:r>
          </a:p>
          <a:p>
            <a:pPr lvl="0"/>
            <a:r>
              <a:rPr lang="en-US" altLang="zh-CN" sz="2800" dirty="0"/>
              <a:t>	</a:t>
            </a:r>
            <a:r>
              <a:rPr lang="zh-CN" altLang="zh-CN" sz="2800" dirty="0"/>
              <a:t>产品演示</a:t>
            </a:r>
          </a:p>
        </p:txBody>
      </p:sp>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实施计划</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361951978"/>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3318270"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风险评估及对策</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3108543"/>
          </a:xfrm>
          <a:prstGeom prst="rect">
            <a:avLst/>
          </a:prstGeom>
          <a:noFill/>
        </p:spPr>
        <p:txBody>
          <a:bodyPr wrap="square">
            <a:spAutoFit/>
          </a:bodyPr>
          <a:lstStyle/>
          <a:p>
            <a:r>
              <a:rPr lang="en-US" altLang="zh-CN" sz="2800" dirty="0"/>
              <a:t>1.</a:t>
            </a:r>
            <a:r>
              <a:rPr lang="zh-CN" altLang="zh-CN" sz="2800" dirty="0"/>
              <a:t>软件开发项目</a:t>
            </a:r>
            <a:r>
              <a:rPr lang="zh-CN" altLang="zh-CN" sz="2800" dirty="0">
                <a:solidFill>
                  <a:srgbClr val="FF0000"/>
                </a:solidFill>
              </a:rPr>
              <a:t>预估的风险</a:t>
            </a:r>
            <a:r>
              <a:rPr lang="zh-CN" altLang="zh-CN" sz="2800" dirty="0"/>
              <a:t>：</a:t>
            </a:r>
          </a:p>
          <a:p>
            <a:r>
              <a:rPr lang="zh-CN" altLang="zh-CN" sz="2800" dirty="0"/>
              <a:t>项目量过大，规模估算不精确甚至项目交付时间拖延</a:t>
            </a:r>
          </a:p>
          <a:p>
            <a:endParaRPr lang="en-US" altLang="zh-CN" sz="2800" dirty="0"/>
          </a:p>
          <a:p>
            <a:r>
              <a:rPr lang="en-US" altLang="zh-CN" sz="2800" dirty="0"/>
              <a:t>2.</a:t>
            </a:r>
            <a:r>
              <a:rPr lang="zh-CN" altLang="zh-CN" sz="2800" dirty="0"/>
              <a:t>软件开发项目</a:t>
            </a:r>
            <a:r>
              <a:rPr lang="zh-CN" altLang="zh-CN" sz="2800" dirty="0">
                <a:solidFill>
                  <a:srgbClr val="FF0000"/>
                </a:solidFill>
              </a:rPr>
              <a:t>技术的风险</a:t>
            </a:r>
            <a:r>
              <a:rPr lang="zh-CN" altLang="en-US" sz="2800" dirty="0">
                <a:solidFill>
                  <a:srgbClr val="FF0000"/>
                </a:solidFill>
              </a:rPr>
              <a:t>：</a:t>
            </a:r>
            <a:endParaRPr lang="zh-CN" altLang="zh-CN" sz="2800" dirty="0">
              <a:solidFill>
                <a:srgbClr val="FF0000"/>
              </a:solidFill>
            </a:endParaRPr>
          </a:p>
          <a:p>
            <a:r>
              <a:rPr lang="zh-CN" altLang="zh-CN" sz="2800" dirty="0"/>
              <a:t>对</a:t>
            </a:r>
            <a:r>
              <a:rPr lang="zh-CN" altLang="en-US" sz="2800" dirty="0"/>
              <a:t>开发语言</a:t>
            </a:r>
            <a:r>
              <a:rPr lang="zh-CN" altLang="zh-CN" sz="2800" dirty="0"/>
              <a:t>及</a:t>
            </a:r>
            <a:r>
              <a:rPr lang="en-US" altLang="zh-CN" sz="2800" dirty="0"/>
              <a:t>Cocos</a:t>
            </a:r>
            <a:r>
              <a:rPr lang="zh-CN" altLang="zh-CN" sz="2800" dirty="0"/>
              <a:t>的使用没有经验，测试时遇到的问题可能解决起来比较麻烦</a:t>
            </a:r>
          </a:p>
          <a:p>
            <a:pPr lvl="0"/>
            <a:endParaRPr lang="zh-CN"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ctr" defTabSz="1146749">
              <a:defRPr/>
            </a:pPr>
            <a:r>
              <a:rPr lang="zh-CN" altLang="en-US" sz="3010" b="1" dirty="0">
                <a:solidFill>
                  <a:srgbClr val="0070C0"/>
                </a:solidFill>
                <a:latin typeface="微软雅黑" pitchFamily="34" charset="-122"/>
                <a:ea typeface="微软雅黑" pitchFamily="34" charset="-122"/>
              </a:rPr>
              <a:t>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项目概述</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项目团队组织</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实施计划</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支持条件</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4" name="TextBox 33"/>
          <p:cNvSpPr txBox="1"/>
          <p:nvPr/>
        </p:nvSpPr>
        <p:spPr>
          <a:xfrm>
            <a:off x="3738827" y="52029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项目预算</a:t>
            </a:r>
          </a:p>
        </p:txBody>
      </p:sp>
      <p:grpSp>
        <p:nvGrpSpPr>
          <p:cNvPr id="31" name="组合 30"/>
          <p:cNvGrpSpPr>
            <a:grpSpLocks/>
          </p:cNvGrpSpPr>
          <p:nvPr/>
        </p:nvGrpSpPr>
        <p:grpSpPr bwMode="auto">
          <a:xfrm>
            <a:off x="2860284" y="5062672"/>
            <a:ext cx="1154696" cy="864211"/>
            <a:chOff x="2165941" y="3836251"/>
            <a:chExt cx="864096" cy="731634"/>
          </a:xfrm>
        </p:grpSpPr>
        <p:sp>
          <p:nvSpPr>
            <p:cNvPr id="32" name="五边形 3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3"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
        <p:nvSpPr>
          <p:cNvPr id="38" name="TextBox 37"/>
          <p:cNvSpPr txBox="1"/>
          <p:nvPr/>
        </p:nvSpPr>
        <p:spPr>
          <a:xfrm>
            <a:off x="3738827" y="591285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分工及评价</a:t>
            </a:r>
          </a:p>
        </p:txBody>
      </p:sp>
      <p:grpSp>
        <p:nvGrpSpPr>
          <p:cNvPr id="35" name="组合 34"/>
          <p:cNvGrpSpPr>
            <a:grpSpLocks/>
          </p:cNvGrpSpPr>
          <p:nvPr/>
        </p:nvGrpSpPr>
        <p:grpSpPr bwMode="auto">
          <a:xfrm>
            <a:off x="2844123" y="5758520"/>
            <a:ext cx="1154696" cy="864211"/>
            <a:chOff x="2165941" y="3836251"/>
            <a:chExt cx="864096" cy="731634"/>
          </a:xfrm>
        </p:grpSpPr>
        <p:sp>
          <p:nvSpPr>
            <p:cNvPr id="36" name="五边形 35"/>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7"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7</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 presetClass="entr" presetSubtype="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0-#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par>
                                <p:cTn id="60" presetID="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0-#ppt_w/2"/>
                                          </p:val>
                                        </p:tav>
                                        <p:tav tm="100000">
                                          <p:val>
                                            <p:strVal val="#ppt_x"/>
                                          </p:val>
                                        </p:tav>
                                      </p:tavLst>
                                    </p:anim>
                                    <p:anim calcmode="lin" valueType="num">
                                      <p:cBhvr additive="base">
                                        <p:cTn id="63" dur="500" fill="hold"/>
                                        <p:tgtEl>
                                          <p:spTgt spid="35"/>
                                        </p:tgtEl>
                                        <p:attrNameLst>
                                          <p:attrName>ppt_y</p:attrName>
                                        </p:attrNameLst>
                                      </p:cBhvr>
                                      <p:tavLst>
                                        <p:tav tm="0">
                                          <p:val>
                                            <p:strVal val="#ppt_y"/>
                                          </p:val>
                                        </p:tav>
                                        <p:tav tm="100000">
                                          <p:val>
                                            <p:strVal val="#ppt_y"/>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P spid="34" grpId="0" animBg="1"/>
      <p:bldP spid="3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7749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4.2  </a:t>
            </a:r>
            <a:r>
              <a:rPr lang="zh-CN" altLang="en-US" sz="2400" b="1" dirty="0">
                <a:solidFill>
                  <a:prstClr val="white"/>
                </a:solidFill>
                <a:latin typeface="微软雅黑" pitchFamily="34" charset="-122"/>
                <a:ea typeface="微软雅黑" pitchFamily="34" charset="-122"/>
              </a:rPr>
              <a:t>工作流程</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descr="E:\qq\553090285\Image\Group\02U1H9K0TWGB9_O[NEY_MMB.png"/>
          <p:cNvPicPr/>
          <p:nvPr/>
        </p:nvPicPr>
        <p:blipFill>
          <a:blip r:embed="rId4">
            <a:extLst>
              <a:ext uri="{28A0092B-C50C-407E-A947-70E740481C1C}">
                <a14:useLocalDpi xmlns:a14="http://schemas.microsoft.com/office/drawing/2010/main" val="0"/>
              </a:ext>
            </a:extLst>
          </a:blip>
          <a:srcRect/>
          <a:stretch>
            <a:fillRect/>
          </a:stretch>
        </p:blipFill>
        <p:spPr bwMode="auto">
          <a:xfrm>
            <a:off x="2592280" y="4815428"/>
            <a:ext cx="8698007" cy="1957461"/>
          </a:xfrm>
          <a:prstGeom prst="rect">
            <a:avLst/>
          </a:prstGeom>
          <a:noFill/>
          <a:ln>
            <a:noFill/>
          </a:ln>
        </p:spPr>
      </p:pic>
      <p:pic>
        <p:nvPicPr>
          <p:cNvPr id="3" name="图片 2">
            <a:extLst>
              <a:ext uri="{FF2B5EF4-FFF2-40B4-BE49-F238E27FC236}">
                <a16:creationId xmlns:a16="http://schemas.microsoft.com/office/drawing/2014/main" id="{EAF108A3-8CE5-4294-825D-37016933FDFE}"/>
              </a:ext>
            </a:extLst>
          </p:cNvPr>
          <p:cNvPicPr>
            <a:picLocks noChangeAspect="1"/>
          </p:cNvPicPr>
          <p:nvPr/>
        </p:nvPicPr>
        <p:blipFill>
          <a:blip r:embed="rId5"/>
          <a:stretch>
            <a:fillRect/>
          </a:stretch>
        </p:blipFill>
        <p:spPr>
          <a:xfrm>
            <a:off x="466431" y="906182"/>
            <a:ext cx="10888109" cy="3895875"/>
          </a:xfrm>
          <a:prstGeom prst="rect">
            <a:avLst/>
          </a:prstGeom>
        </p:spPr>
      </p:pic>
    </p:spTree>
    <p:extLst>
      <p:ext uri="{BB962C8B-B14F-4D97-AF65-F5344CB8AC3E}">
        <p14:creationId xmlns:p14="http://schemas.microsoft.com/office/powerpoint/2010/main" val="32077840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8551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总体进度计划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F223E5ED-2132-4841-A77C-9630362EE6DE}"/>
              </a:ext>
            </a:extLst>
          </p:cNvPr>
          <p:cNvPicPr>
            <a:picLocks noChangeAspect="1"/>
          </p:cNvPicPr>
          <p:nvPr/>
        </p:nvPicPr>
        <p:blipFill>
          <a:blip r:embed="rId4"/>
          <a:stretch>
            <a:fillRect/>
          </a:stretch>
        </p:blipFill>
        <p:spPr>
          <a:xfrm>
            <a:off x="699815" y="838683"/>
            <a:ext cx="10850034" cy="5466614"/>
          </a:xfrm>
          <a:prstGeom prst="rect">
            <a:avLst/>
          </a:prstGeom>
        </p:spPr>
      </p:pic>
    </p:spTree>
    <p:extLst>
      <p:ext uri="{BB962C8B-B14F-4D97-AF65-F5344CB8AC3E}">
        <p14:creationId xmlns:p14="http://schemas.microsoft.com/office/powerpoint/2010/main" val="39858958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6657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项目控制计划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3970318"/>
          </a:xfrm>
          <a:prstGeom prst="rect">
            <a:avLst/>
          </a:prstGeom>
          <a:noFill/>
        </p:spPr>
        <p:txBody>
          <a:bodyPr wrap="square">
            <a:spAutoFit/>
          </a:bodyPr>
          <a:lstStyle/>
          <a:p>
            <a:r>
              <a:rPr lang="en-US" altLang="zh-CN" sz="2800" dirty="0"/>
              <a:t>1.</a:t>
            </a:r>
            <a:r>
              <a:rPr lang="zh-CN" altLang="zh-CN" sz="2800" dirty="0"/>
              <a:t>质量保证</a:t>
            </a:r>
          </a:p>
          <a:p>
            <a:r>
              <a:rPr lang="zh-CN" altLang="zh-CN" sz="2800" dirty="0"/>
              <a:t>分配人员定期检查完成的内容质量是否达标</a:t>
            </a:r>
            <a:endParaRPr lang="en-US" altLang="zh-CN" sz="2800" dirty="0"/>
          </a:p>
          <a:p>
            <a:endParaRPr lang="zh-CN" altLang="zh-CN" sz="2800" dirty="0"/>
          </a:p>
          <a:p>
            <a:r>
              <a:rPr lang="en-US" altLang="zh-CN" sz="2800" dirty="0"/>
              <a:t>2.</a:t>
            </a:r>
            <a:r>
              <a:rPr lang="zh-CN" altLang="zh-CN" sz="2800" dirty="0"/>
              <a:t>进度控制</a:t>
            </a:r>
          </a:p>
          <a:p>
            <a:r>
              <a:rPr lang="zh-CN" altLang="zh-CN" sz="2800" dirty="0"/>
              <a:t>按规定的</a:t>
            </a:r>
            <a:r>
              <a:rPr lang="zh-CN" altLang="zh-CN" sz="2800" dirty="0">
                <a:solidFill>
                  <a:srgbClr val="FF0000"/>
                </a:solidFill>
              </a:rPr>
              <a:t>里程碑时间</a:t>
            </a:r>
            <a:r>
              <a:rPr lang="zh-CN" altLang="zh-CN" sz="2800" dirty="0"/>
              <a:t>检查是否达到预期进度并记录。</a:t>
            </a:r>
            <a:endParaRPr lang="en-US" altLang="zh-CN" sz="2800" dirty="0"/>
          </a:p>
          <a:p>
            <a:endParaRPr lang="zh-CN" altLang="zh-CN" sz="2800" dirty="0"/>
          </a:p>
          <a:p>
            <a:r>
              <a:rPr lang="en-US" altLang="zh-CN" sz="2800" dirty="0"/>
              <a:t>3.</a:t>
            </a:r>
            <a:r>
              <a:rPr lang="zh-CN" altLang="zh-CN" sz="2800" dirty="0"/>
              <a:t>配置管理计划</a:t>
            </a:r>
          </a:p>
          <a:p>
            <a:r>
              <a:rPr lang="zh-CN" altLang="en-US" sz="2800" dirty="0"/>
              <a:t>小组</a:t>
            </a:r>
            <a:r>
              <a:rPr lang="zh-CN" altLang="zh-CN" sz="2800" dirty="0"/>
              <a:t>文件</a:t>
            </a:r>
            <a:r>
              <a:rPr lang="zh-CN" altLang="en-US" sz="2800" dirty="0"/>
              <a:t>通过</a:t>
            </a:r>
            <a:r>
              <a:rPr lang="en-US" altLang="zh-CN" sz="2800" dirty="0"/>
              <a:t>git</a:t>
            </a:r>
            <a:r>
              <a:rPr lang="zh-CN" altLang="zh-CN" sz="2800" dirty="0"/>
              <a:t>进行管理</a:t>
            </a:r>
          </a:p>
          <a:p>
            <a:pPr lvl="0"/>
            <a:endParaRPr lang="zh-CN" altLang="zh-CN" sz="2800" dirty="0"/>
          </a:p>
        </p:txBody>
      </p:sp>
      <p:pic>
        <p:nvPicPr>
          <p:cNvPr id="3" name="图片 2">
            <a:extLst>
              <a:ext uri="{FF2B5EF4-FFF2-40B4-BE49-F238E27FC236}">
                <a16:creationId xmlns:a16="http://schemas.microsoft.com/office/drawing/2014/main" id="{FA39C3BC-6BAC-4959-B8A4-CEFD9CCE2BDE}"/>
              </a:ext>
            </a:extLst>
          </p:cNvPr>
          <p:cNvPicPr>
            <a:picLocks noChangeAspect="1"/>
          </p:cNvPicPr>
          <p:nvPr/>
        </p:nvPicPr>
        <p:blipFill>
          <a:blip r:embed="rId4"/>
          <a:stretch>
            <a:fillRect/>
          </a:stretch>
        </p:blipFill>
        <p:spPr>
          <a:xfrm>
            <a:off x="5539666" y="3777672"/>
            <a:ext cx="5530788" cy="2630005"/>
          </a:xfrm>
          <a:prstGeom prst="rect">
            <a:avLst/>
          </a:prstGeom>
        </p:spPr>
      </p:pic>
    </p:spTree>
    <p:extLst>
      <p:ext uri="{BB962C8B-B14F-4D97-AF65-F5344CB8AC3E}">
        <p14:creationId xmlns:p14="http://schemas.microsoft.com/office/powerpoint/2010/main" val="4427306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支持条件</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9274" y="1691512"/>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40787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3"/>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1086677" y="133559"/>
            <a:ext cx="27907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5.1  </a:t>
            </a:r>
            <a:r>
              <a:rPr lang="zh-CN" altLang="en-US" sz="2400" b="1" dirty="0">
                <a:solidFill>
                  <a:prstClr val="white"/>
                </a:solidFill>
                <a:latin typeface="微软雅黑" pitchFamily="34" charset="-122"/>
                <a:ea typeface="微软雅黑" pitchFamily="34" charset="-122"/>
              </a:rPr>
              <a:t>内部支持</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1086677" y="1043668"/>
            <a:ext cx="10774901" cy="1815882"/>
          </a:xfrm>
          <a:prstGeom prst="rect">
            <a:avLst/>
          </a:prstGeom>
          <a:noFill/>
        </p:spPr>
        <p:txBody>
          <a:bodyPr wrap="square">
            <a:spAutoFit/>
          </a:bodyPr>
          <a:lstStyle/>
          <a:p>
            <a:r>
              <a:rPr lang="zh-CN" altLang="en-US" sz="2800" dirty="0"/>
              <a:t>硬件环境：</a:t>
            </a:r>
            <a:r>
              <a:rPr lang="en-US" altLang="zh-CN" sz="2800" dirty="0"/>
              <a:t>PC</a:t>
            </a:r>
          </a:p>
          <a:p>
            <a:r>
              <a:rPr lang="zh-CN" altLang="en-US" sz="2800" dirty="0"/>
              <a:t>操作系统：</a:t>
            </a:r>
            <a:r>
              <a:rPr lang="en-US" altLang="zh-CN" sz="2800" dirty="0"/>
              <a:t>Windows7</a:t>
            </a:r>
            <a:r>
              <a:rPr lang="zh-CN" altLang="en-US" sz="2800" dirty="0"/>
              <a:t>及以上</a:t>
            </a:r>
          </a:p>
          <a:p>
            <a:r>
              <a:rPr lang="zh-CN" altLang="en-US" sz="2800" dirty="0"/>
              <a:t>开发语言：</a:t>
            </a:r>
            <a:r>
              <a:rPr lang="en-US" altLang="zh-CN" sz="2800" dirty="0"/>
              <a:t>HTML5</a:t>
            </a:r>
            <a:r>
              <a:rPr lang="zh-CN" altLang="en-US" sz="2800" dirty="0"/>
              <a:t>、</a:t>
            </a:r>
            <a:r>
              <a:rPr lang="en-US" altLang="zh-CN" sz="2800" dirty="0"/>
              <a:t>Python</a:t>
            </a:r>
          </a:p>
          <a:p>
            <a:pPr lvl="0"/>
            <a:endParaRPr lang="zh-CN" altLang="zh-CN" sz="2800" dirty="0"/>
          </a:p>
        </p:txBody>
      </p:sp>
      <p:sp>
        <p:nvSpPr>
          <p:cNvPr id="9" name="圆角矩形 14"/>
          <p:cNvSpPr/>
          <p:nvPr/>
        </p:nvSpPr>
        <p:spPr>
          <a:xfrm>
            <a:off x="1086676" y="2923651"/>
            <a:ext cx="27907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5.2  </a:t>
            </a:r>
            <a:r>
              <a:rPr lang="zh-CN" altLang="en-US" sz="2400" b="1" dirty="0">
                <a:solidFill>
                  <a:prstClr val="white"/>
                </a:solidFill>
                <a:latin typeface="微软雅黑" pitchFamily="34" charset="-122"/>
                <a:ea typeface="微软雅黑" pitchFamily="34" charset="-122"/>
              </a:rPr>
              <a:t>用户支持</a:t>
            </a:r>
          </a:p>
        </p:txBody>
      </p:sp>
      <p:sp>
        <p:nvSpPr>
          <p:cNvPr id="10" name="TextBox 9"/>
          <p:cNvSpPr txBox="1"/>
          <p:nvPr/>
        </p:nvSpPr>
        <p:spPr>
          <a:xfrm>
            <a:off x="1086677" y="3877722"/>
            <a:ext cx="10774901" cy="523220"/>
          </a:xfrm>
          <a:prstGeom prst="rect">
            <a:avLst/>
          </a:prstGeom>
          <a:noFill/>
        </p:spPr>
        <p:txBody>
          <a:bodyPr wrap="square">
            <a:spAutoFit/>
          </a:bodyPr>
          <a:lstStyle/>
          <a:p>
            <a:r>
              <a:rPr lang="zh-CN" altLang="zh-CN" sz="2800" dirty="0"/>
              <a:t>进行游戏体验并提供反馈</a:t>
            </a:r>
          </a:p>
        </p:txBody>
      </p:sp>
    </p:spTree>
    <p:extLst>
      <p:ext uri="{BB962C8B-B14F-4D97-AF65-F5344CB8AC3E}">
        <p14:creationId xmlns:p14="http://schemas.microsoft.com/office/powerpoint/2010/main" val="4047878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9" grpId="0"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项目预算</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40361" y="1839699"/>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303397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275423" y="29182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项目预算</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180028" y="1087628"/>
            <a:ext cx="4243133" cy="4401205"/>
          </a:xfrm>
          <a:prstGeom prst="rect">
            <a:avLst/>
          </a:prstGeom>
          <a:noFill/>
        </p:spPr>
        <p:txBody>
          <a:bodyPr wrap="square">
            <a:spAutoFit/>
          </a:bodyPr>
          <a:lstStyle/>
          <a:p>
            <a:r>
              <a:rPr lang="en-US" altLang="zh-CN" sz="2800" dirty="0"/>
              <a:t>1.</a:t>
            </a:r>
            <a:r>
              <a:rPr lang="zh-CN" altLang="zh-CN" sz="2800" dirty="0"/>
              <a:t>人员成本</a:t>
            </a:r>
          </a:p>
          <a:p>
            <a:r>
              <a:rPr lang="en-US" altLang="zh-CN" sz="2800" dirty="0"/>
              <a:t>   </a:t>
            </a:r>
            <a:r>
              <a:rPr lang="zh-CN" altLang="zh-CN" sz="2800" dirty="0"/>
              <a:t>工作人员数：</a:t>
            </a:r>
            <a:r>
              <a:rPr lang="en-US" altLang="zh-CN" sz="2800" dirty="0"/>
              <a:t>3</a:t>
            </a:r>
            <a:endParaRPr lang="zh-CN" altLang="zh-CN" sz="2800" dirty="0"/>
          </a:p>
          <a:p>
            <a:r>
              <a:rPr lang="en-US" altLang="zh-CN" sz="2800" dirty="0"/>
              <a:t>   </a:t>
            </a:r>
            <a:r>
              <a:rPr lang="zh-CN" altLang="zh-CN" sz="2800" dirty="0"/>
              <a:t>人月估计：</a:t>
            </a:r>
            <a:r>
              <a:rPr lang="en-US" altLang="zh-CN" sz="2800" dirty="0"/>
              <a:t>9</a:t>
            </a:r>
            <a:endParaRPr lang="zh-CN" altLang="zh-CN" sz="2800" dirty="0"/>
          </a:p>
          <a:p>
            <a:endParaRPr lang="en-US" altLang="zh-CN" sz="2800" dirty="0"/>
          </a:p>
          <a:p>
            <a:r>
              <a:rPr lang="en-US" altLang="zh-CN" sz="2800" dirty="0"/>
              <a:t>2.</a:t>
            </a:r>
            <a:r>
              <a:rPr lang="zh-CN" altLang="zh-CN" sz="2800" dirty="0"/>
              <a:t>设备成本</a:t>
            </a:r>
          </a:p>
          <a:p>
            <a:r>
              <a:rPr lang="en-US" altLang="zh-CN" sz="2800" dirty="0"/>
              <a:t>   3</a:t>
            </a:r>
            <a:r>
              <a:rPr lang="zh-CN" altLang="zh-CN" sz="2800" dirty="0"/>
              <a:t>台电脑</a:t>
            </a:r>
          </a:p>
          <a:p>
            <a:endParaRPr lang="en-US" altLang="zh-CN" sz="2800" dirty="0"/>
          </a:p>
          <a:p>
            <a:r>
              <a:rPr lang="en-US" altLang="zh-CN" sz="2800" dirty="0"/>
              <a:t>3.</a:t>
            </a:r>
            <a:r>
              <a:rPr lang="zh-CN" altLang="zh-CN" sz="2800" dirty="0"/>
              <a:t>经费预算</a:t>
            </a:r>
          </a:p>
          <a:p>
            <a:r>
              <a:rPr lang="en-US" altLang="zh-CN" sz="2800" dirty="0"/>
              <a:t>   </a:t>
            </a:r>
            <a:r>
              <a:rPr lang="zh-CN" altLang="en-US" sz="2800" dirty="0"/>
              <a:t>￥</a:t>
            </a:r>
            <a:r>
              <a:rPr lang="en-US" altLang="zh-CN" sz="2800" dirty="0"/>
              <a:t>500</a:t>
            </a:r>
            <a:endParaRPr lang="zh-CN" altLang="zh-CN" sz="2800" dirty="0"/>
          </a:p>
          <a:p>
            <a:pPr lvl="0"/>
            <a:endParaRPr lang="zh-CN" altLang="zh-CN" sz="2800" dirty="0"/>
          </a:p>
        </p:txBody>
      </p:sp>
    </p:spTree>
    <p:extLst>
      <p:ext uri="{BB962C8B-B14F-4D97-AF65-F5344CB8AC3E}">
        <p14:creationId xmlns:p14="http://schemas.microsoft.com/office/powerpoint/2010/main" val="104959840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分工及评价</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07</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4175819" y="1839699"/>
            <a:ext cx="4395809" cy="1351000"/>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17920803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35" name="TextBox 34"/>
          <p:cNvSpPr txBox="1"/>
          <p:nvPr/>
        </p:nvSpPr>
        <p:spPr>
          <a:xfrm>
            <a:off x="1494227" y="1961925"/>
            <a:ext cx="9709392" cy="1569660"/>
          </a:xfrm>
          <a:prstGeom prst="rect">
            <a:avLst/>
          </a:prstGeom>
          <a:noFill/>
        </p:spPr>
        <p:txBody>
          <a:bodyPr wrap="square">
            <a:spAutoFit/>
          </a:bodyPr>
          <a:lstStyle/>
          <a:p>
            <a:pPr lvl="0"/>
            <a:r>
              <a:rPr lang="zh-CN" altLang="en-US" sz="3200" dirty="0"/>
              <a:t>孙文韬：项目计划书    用时：</a:t>
            </a:r>
            <a:r>
              <a:rPr lang="en-US" altLang="zh-CN" sz="3200" dirty="0"/>
              <a:t>4.5h</a:t>
            </a:r>
            <a:r>
              <a:rPr lang="zh-CN" altLang="en-US" sz="3200" dirty="0"/>
              <a:t>     评分：</a:t>
            </a:r>
            <a:r>
              <a:rPr lang="en-US" altLang="zh-CN" sz="3200" dirty="0"/>
              <a:t>88</a:t>
            </a:r>
            <a:r>
              <a:rPr lang="zh-CN" altLang="en-US" sz="3200" dirty="0"/>
              <a:t>（</a:t>
            </a:r>
            <a:r>
              <a:rPr lang="en-US" altLang="zh-CN" sz="3200" dirty="0"/>
              <a:t>100</a:t>
            </a:r>
            <a:r>
              <a:rPr lang="zh-CN" altLang="en-US" sz="3200" dirty="0"/>
              <a:t>）</a:t>
            </a:r>
          </a:p>
          <a:p>
            <a:pPr lvl="0"/>
            <a:r>
              <a:rPr lang="zh-CN" altLang="en-US" sz="3200" dirty="0"/>
              <a:t>沈路通：各类图的绘制    用时：</a:t>
            </a:r>
            <a:r>
              <a:rPr lang="en-US" altLang="zh-CN" sz="3200" dirty="0"/>
              <a:t>4h    </a:t>
            </a:r>
            <a:r>
              <a:rPr lang="zh-CN" altLang="en-US" sz="3200" dirty="0"/>
              <a:t>评分：</a:t>
            </a:r>
            <a:r>
              <a:rPr lang="en-US" altLang="zh-CN" sz="3200" dirty="0"/>
              <a:t>84</a:t>
            </a:r>
            <a:r>
              <a:rPr lang="zh-CN" altLang="en-US" sz="3200" dirty="0"/>
              <a:t>（</a:t>
            </a:r>
            <a:r>
              <a:rPr lang="en-US" altLang="zh-CN" sz="3200" dirty="0"/>
              <a:t>100</a:t>
            </a:r>
            <a:r>
              <a:rPr lang="zh-CN" altLang="en-US" sz="3200" dirty="0"/>
              <a:t>）</a:t>
            </a:r>
          </a:p>
          <a:p>
            <a:pPr lvl="0"/>
            <a:r>
              <a:rPr lang="zh-CN" altLang="en-US" sz="3200" dirty="0"/>
              <a:t>韩旭：</a:t>
            </a:r>
            <a:r>
              <a:rPr lang="en-US" altLang="zh-CN" sz="3200" dirty="0"/>
              <a:t>PPT</a:t>
            </a:r>
            <a:r>
              <a:rPr lang="zh-CN" altLang="en-US" sz="3200" dirty="0"/>
              <a:t>制作及修改    用时：</a:t>
            </a:r>
            <a:r>
              <a:rPr lang="en-US" altLang="zh-CN" sz="3200" dirty="0"/>
              <a:t>5h</a:t>
            </a:r>
            <a:r>
              <a:rPr lang="zh-CN" altLang="en-US" sz="3200" dirty="0"/>
              <a:t>    评分：</a:t>
            </a:r>
            <a:r>
              <a:rPr lang="en-US" altLang="zh-CN" sz="3200" dirty="0"/>
              <a:t>80</a:t>
            </a:r>
            <a:r>
              <a:rPr lang="zh-CN" altLang="en-US" sz="3200" dirty="0"/>
              <a:t>（</a:t>
            </a:r>
            <a:r>
              <a:rPr lang="en-US" altLang="zh-CN" sz="3200" dirty="0"/>
              <a:t>100</a:t>
            </a:r>
            <a:r>
              <a:rPr lang="zh-CN" altLang="en-US" sz="3200" dirty="0"/>
              <a:t>）</a:t>
            </a:r>
            <a:endParaRPr lang="zh-CN" altLang="zh-CN" sz="3200" dirty="0"/>
          </a:p>
        </p:txBody>
      </p:sp>
      <p:sp>
        <p:nvSpPr>
          <p:cNvPr id="6" name="圆角矩形 14"/>
          <p:cNvSpPr/>
          <p:nvPr/>
        </p:nvSpPr>
        <p:spPr>
          <a:xfrm>
            <a:off x="1494227" y="106779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分工及评价</a:t>
            </a:r>
          </a:p>
        </p:txBody>
      </p:sp>
      <p:pic>
        <p:nvPicPr>
          <p:cNvPr id="4" name="图片 3">
            <a:extLst>
              <a:ext uri="{FF2B5EF4-FFF2-40B4-BE49-F238E27FC236}">
                <a16:creationId xmlns:a16="http://schemas.microsoft.com/office/drawing/2014/main" id="{D431C27A-7B2A-4E4D-8629-0FBFF6061257}"/>
              </a:ext>
            </a:extLst>
          </p:cNvPr>
          <p:cNvPicPr>
            <a:picLocks noChangeAspect="1"/>
          </p:cNvPicPr>
          <p:nvPr/>
        </p:nvPicPr>
        <p:blipFill>
          <a:blip r:embed="rId4"/>
          <a:stretch>
            <a:fillRect/>
          </a:stretch>
        </p:blipFill>
        <p:spPr>
          <a:xfrm>
            <a:off x="1514877" y="3531585"/>
            <a:ext cx="9182896" cy="3153300"/>
          </a:xfrm>
          <a:prstGeom prst="rect">
            <a:avLst/>
          </a:prstGeom>
        </p:spPr>
      </p:pic>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
        <p:nvSpPr>
          <p:cNvPr id="2" name="TextBox 1"/>
          <p:cNvSpPr txBox="1"/>
          <p:nvPr/>
        </p:nvSpPr>
        <p:spPr>
          <a:xfrm>
            <a:off x="4778054" y="4635514"/>
            <a:ext cx="2017734" cy="883319"/>
          </a:xfrm>
          <a:prstGeom prst="rect">
            <a:avLst/>
          </a:prstGeom>
          <a:noFill/>
        </p:spPr>
        <p:txBody>
          <a:bodyPr wrap="square" rtlCol="0">
            <a:spAutoFit/>
          </a:bodyPr>
          <a:lstStyle/>
          <a:p>
            <a:r>
              <a:rPr lang="en-US" altLang="zh-CN" sz="5142" b="1" dirty="0">
                <a:solidFill>
                  <a:srgbClr val="1A93D0"/>
                </a:solidFill>
                <a:latin typeface="微软雅黑" pitchFamily="34" charset="-122"/>
                <a:ea typeface="微软雅黑" pitchFamily="34" charset="-122"/>
              </a:rPr>
              <a:t>Q&amp;A</a:t>
            </a:r>
            <a:endParaRPr lang="zh-CN" altLang="en-US" sz="5140" dirty="0">
              <a:latin typeface="微软雅黑" pitchFamily="34" charset="-122"/>
              <a:ea typeface="微软雅黑" pitchFamily="34" charset="-122"/>
            </a:endParaRP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a:t>
            </a:r>
            <a:r>
              <a:rPr lang="zh-CN" altLang="zh-CN" sz="2400" dirty="0"/>
              <a:t>组长孙文韬提出，组员沈路通和韩旭修改</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6" y="4231318"/>
            <a:ext cx="9300537"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项目面向对象：</a:t>
            </a:r>
            <a:r>
              <a:rPr lang="zh-CN" altLang="zh-CN" sz="2400" dirty="0"/>
              <a:t>忙于学习任务，没有充足时间玩大型游戏的</a:t>
            </a:r>
            <a:r>
              <a:rPr lang="zh-CN" altLang="en-US" sz="2400" dirty="0"/>
              <a:t>人群，主要以大学生为主。</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软件运行环境：</a:t>
            </a:r>
            <a:r>
              <a:rPr lang="zh-CN" altLang="zh-CN" sz="2400" dirty="0"/>
              <a:t>初步设想是能在</a:t>
            </a:r>
            <a:r>
              <a:rPr lang="en-US" altLang="zh-CN" sz="2400" dirty="0"/>
              <a:t>PC</a:t>
            </a:r>
            <a:r>
              <a:rPr lang="zh-CN" altLang="zh-CN" sz="2400" dirty="0"/>
              <a:t>网站上运行的</a:t>
            </a:r>
            <a:r>
              <a:rPr lang="en-US" altLang="zh-CN" sz="2400" dirty="0"/>
              <a:t>2D</a:t>
            </a:r>
            <a:r>
              <a:rPr lang="zh-CN" altLang="zh-CN" sz="2400" dirty="0"/>
              <a:t>横版闯关游戏。</a:t>
            </a:r>
          </a:p>
          <a:p>
            <a:pPr defTabSz="1083041" fontAlgn="base">
              <a:lnSpc>
                <a:spcPct val="150000"/>
              </a:lnSpc>
              <a:spcBef>
                <a:spcPct val="0"/>
              </a:spcBef>
              <a:spcAft>
                <a:spcPct val="0"/>
              </a:spcAft>
            </a:pPr>
            <a:endParaRPr lang="zh-CN" altLang="en-US" sz="2400" dirty="0">
              <a:solidFill>
                <a:srgbClr val="262626"/>
              </a:solidFill>
              <a:latin typeface="微软雅黑" pitchFamily="34" charset="-122"/>
              <a:ea typeface="微软雅黑" pitchFamily="34" charset="-122"/>
            </a:endParaRP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460528" y="442031"/>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41265" y="2466680"/>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5</a:t>
              </a:r>
              <a:endParaRPr lang="zh-CN" altLang="en-US" sz="4400" dirty="0">
                <a:latin typeface="宋体" panose="02010600030101010101" pitchFamily="2" charset="-122"/>
                <a:ea typeface="宋体" panose="02010600030101010101" pitchFamily="2" charset="-122"/>
              </a:endParaRPr>
            </a:p>
          </p:txBody>
        </p:sp>
      </p:grpSp>
      <p:sp>
        <p:nvSpPr>
          <p:cNvPr id="9" name="TextBox 8"/>
          <p:cNvSpPr txBox="1">
            <a:spLocks noChangeArrowheads="1"/>
          </p:cNvSpPr>
          <p:nvPr/>
        </p:nvSpPr>
        <p:spPr bwMode="auto">
          <a:xfrm>
            <a:off x="1753116" y="664533"/>
            <a:ext cx="9720846" cy="4518796"/>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项目建设背景：</a:t>
            </a:r>
            <a:endParaRPr lang="en-US" altLang="zh-CN" sz="2400" b="1" dirty="0">
              <a:solidFill>
                <a:srgbClr val="262626"/>
              </a:solidFill>
              <a:latin typeface="微软雅黑" pitchFamily="34" charset="-122"/>
              <a:ea typeface="微软雅黑" pitchFamily="34" charset="-122"/>
            </a:endParaRPr>
          </a:p>
          <a:p>
            <a:pPr defTabSz="1083041" fontAlgn="base">
              <a:lnSpc>
                <a:spcPct val="150000"/>
              </a:lnSpc>
              <a:spcBef>
                <a:spcPct val="0"/>
              </a:spcBef>
              <a:spcAft>
                <a:spcPct val="0"/>
              </a:spcAft>
            </a:pPr>
            <a:r>
              <a:rPr lang="zh-CN" altLang="zh-CN" sz="2400" dirty="0"/>
              <a:t>我们在进行了一定量的调查后发现包括我们自身在内的许多大学生都对游戏感兴趣，除了周末之外我们的</a:t>
            </a:r>
            <a:r>
              <a:rPr lang="zh-CN" altLang="zh-CN" sz="2400" dirty="0">
                <a:solidFill>
                  <a:srgbClr val="FF0000"/>
                </a:solidFill>
              </a:rPr>
              <a:t>空余时间都太过碎片化</a:t>
            </a:r>
            <a:r>
              <a:rPr lang="zh-CN" altLang="zh-CN" sz="2400" dirty="0"/>
              <a:t>，而且课后也有一定量的学习任务，不能完全用来玩</a:t>
            </a:r>
            <a:r>
              <a:rPr lang="zh-CN" altLang="en-US" sz="2400" dirty="0"/>
              <a:t>一些大型</a:t>
            </a:r>
            <a:r>
              <a:rPr lang="zh-CN" altLang="zh-CN" sz="2400" dirty="0"/>
              <a:t>游戏。所以我们想要设计一款游戏</a:t>
            </a:r>
            <a:r>
              <a:rPr lang="zh-CN" altLang="zh-CN" sz="2400" dirty="0">
                <a:solidFill>
                  <a:srgbClr val="FF0000"/>
                </a:solidFill>
              </a:rPr>
              <a:t>时间较短但又能有一定趣味性与可玩性</a:t>
            </a:r>
            <a:r>
              <a:rPr lang="zh-CN" altLang="zh-CN" sz="2400" dirty="0"/>
              <a:t>的游戏，而目前市面上比较流行的游戏有生存类的、休闲类的、战略养成类的等等。反倒是过去</a:t>
            </a:r>
            <a:r>
              <a:rPr lang="zh-CN" altLang="zh-CN" sz="2400" dirty="0">
                <a:solidFill>
                  <a:srgbClr val="FF0000"/>
                </a:solidFill>
              </a:rPr>
              <a:t>较火的横版闯关游戏有些少见</a:t>
            </a:r>
            <a:r>
              <a:rPr lang="zh-CN" altLang="zh-CN" sz="2400" dirty="0"/>
              <a:t>，因此我们想要为喜欢这类游戏但又没有较多娱乐时间的人们做一款游戏。</a:t>
            </a:r>
            <a:endParaRPr lang="zh-CN" altLang="en-US" sz="2400" dirty="0">
              <a:solidFill>
                <a:srgbClr val="262626"/>
              </a:solidFill>
              <a:latin typeface="微软雅黑" pitchFamily="34" charset="-122"/>
              <a:ea typeface="微软雅黑" pitchFamily="34" charset="-122"/>
            </a:endParaRPr>
          </a:p>
        </p:txBody>
      </p:sp>
    </p:spTree>
    <p:extLst>
      <p:ext uri="{BB962C8B-B14F-4D97-AF65-F5344CB8AC3E}">
        <p14:creationId xmlns:p14="http://schemas.microsoft.com/office/powerpoint/2010/main" val="403624465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heel(1)">
                                      <p:cBhvr>
                                        <p:cTn id="7" dur="500"/>
                                        <p:tgtEl>
                                          <p:spTgt spid="5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1114197"/>
            <a:ext cx="9527415" cy="5540230"/>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400" dirty="0">
                <a:solidFill>
                  <a:srgbClr val="FF0000"/>
                </a:solidFill>
                <a:latin typeface="+mn-ea"/>
              </a:rPr>
              <a:t>HTML5</a:t>
            </a:r>
            <a:r>
              <a:rPr lang="zh-CN" altLang="en-US" sz="2400" dirty="0">
                <a:solidFill>
                  <a:srgbClr val="262626"/>
                </a:solidFill>
                <a:latin typeface="+mn-ea"/>
              </a:rPr>
              <a:t>：万维网的核心语言、标准通用标记语言下的一个应用超文本标记语言（</a:t>
            </a:r>
            <a:r>
              <a:rPr lang="en-US" altLang="zh-CN" sz="2400" dirty="0">
                <a:solidFill>
                  <a:srgbClr val="262626"/>
                </a:solidFill>
                <a:latin typeface="+mn-ea"/>
              </a:rPr>
              <a:t>HTML</a:t>
            </a:r>
            <a:r>
              <a:rPr lang="zh-CN" altLang="en-US" sz="2400" dirty="0">
                <a:solidFill>
                  <a:srgbClr val="262626"/>
                </a:solidFill>
                <a:latin typeface="+mn-ea"/>
              </a:rPr>
              <a:t>）的第五次重大修改。</a:t>
            </a:r>
          </a:p>
          <a:p>
            <a:pPr defTabSz="1083041" fontAlgn="base">
              <a:lnSpc>
                <a:spcPct val="150000"/>
              </a:lnSpc>
              <a:spcBef>
                <a:spcPct val="0"/>
              </a:spcBef>
              <a:spcAft>
                <a:spcPct val="0"/>
              </a:spcAft>
            </a:pPr>
            <a:r>
              <a:rPr lang="en-US" altLang="zh-CN" sz="2400" dirty="0">
                <a:solidFill>
                  <a:srgbClr val="FF0000"/>
                </a:solidFill>
                <a:latin typeface="+mn-ea"/>
              </a:rPr>
              <a:t>Cocos</a:t>
            </a:r>
            <a:r>
              <a:rPr lang="zh-CN" altLang="en-US" sz="2400" dirty="0">
                <a:solidFill>
                  <a:srgbClr val="262626"/>
                </a:solidFill>
                <a:latin typeface="+mn-ea"/>
              </a:rPr>
              <a:t>：</a:t>
            </a:r>
            <a:r>
              <a:rPr lang="en-US" altLang="zh-CN" sz="2400" dirty="0">
                <a:solidFill>
                  <a:srgbClr val="262626"/>
                </a:solidFill>
                <a:latin typeface="+mn-ea"/>
              </a:rPr>
              <a:t>Cocos</a:t>
            </a:r>
            <a:r>
              <a:rPr lang="zh-CN" altLang="en-US" sz="2400" dirty="0">
                <a:solidFill>
                  <a:srgbClr val="262626"/>
                </a:solidFill>
                <a:latin typeface="+mn-ea"/>
              </a:rPr>
              <a:t>是由触控科技推出的游戏开发一站式解决方案，包含了从新建立项、游戏制作、到 打包上线的全套流程。开发者可以通过</a:t>
            </a:r>
            <a:r>
              <a:rPr lang="en-US" altLang="zh-CN" sz="2400" dirty="0" err="1">
                <a:solidFill>
                  <a:srgbClr val="262626"/>
                </a:solidFill>
                <a:latin typeface="+mn-ea"/>
              </a:rPr>
              <a:t>Cocos</a:t>
            </a:r>
            <a:r>
              <a:rPr lang="zh-CN" altLang="en-US" sz="2400" dirty="0">
                <a:solidFill>
                  <a:srgbClr val="262626"/>
                </a:solidFill>
                <a:latin typeface="+mn-ea"/>
              </a:rPr>
              <a:t>快速生成代码、编辑资源和动画，最终输出适合于多个平台的游戏产品</a:t>
            </a:r>
            <a:endParaRPr lang="en-US" altLang="zh-CN" sz="2400" dirty="0">
              <a:solidFill>
                <a:srgbClr val="262626"/>
              </a:solidFill>
              <a:latin typeface="+mn-ea"/>
            </a:endParaRPr>
          </a:p>
          <a:p>
            <a:pPr defTabSz="1083041" fontAlgn="base">
              <a:lnSpc>
                <a:spcPct val="150000"/>
              </a:lnSpc>
              <a:spcBef>
                <a:spcPct val="0"/>
              </a:spcBef>
              <a:spcAft>
                <a:spcPct val="0"/>
              </a:spcAft>
            </a:pPr>
            <a:r>
              <a:rPr lang="en-US" altLang="zh-CN" sz="2400" dirty="0">
                <a:solidFill>
                  <a:srgbClr val="FF0000"/>
                </a:solidFill>
                <a:latin typeface="+mn-ea"/>
              </a:rPr>
              <a:t>Python</a:t>
            </a:r>
            <a:r>
              <a:rPr lang="zh-CN" altLang="en-US" sz="2400" dirty="0">
                <a:solidFill>
                  <a:srgbClr val="262626"/>
                </a:solidFill>
                <a:latin typeface="+mn-ea"/>
              </a:rPr>
              <a:t>：</a:t>
            </a:r>
            <a:r>
              <a:rPr lang="en-US" altLang="zh-CN" sz="2400" dirty="0">
                <a:solidFill>
                  <a:srgbClr val="262626"/>
                </a:solidFill>
                <a:latin typeface="+mn-ea"/>
              </a:rPr>
              <a:t>Python</a:t>
            </a:r>
            <a:r>
              <a:rPr lang="zh-CN" altLang="en-US" sz="2400" dirty="0">
                <a:solidFill>
                  <a:srgbClr val="262626"/>
                </a:solidFill>
                <a:latin typeface="+mn-ea"/>
              </a:rPr>
              <a:t>是一种计算机程序设计语言。是一种动态的、面向对象的脚本语言，最初被设计用于编写自动化脚本</a:t>
            </a:r>
            <a:r>
              <a:rPr lang="en-US" altLang="zh-CN" sz="2400" dirty="0">
                <a:solidFill>
                  <a:srgbClr val="262626"/>
                </a:solidFill>
                <a:latin typeface="+mn-ea"/>
              </a:rPr>
              <a:t>(shell)</a:t>
            </a:r>
            <a:r>
              <a:rPr lang="zh-CN" altLang="en-US" sz="2400" dirty="0">
                <a:solidFill>
                  <a:srgbClr val="262626"/>
                </a:solidFill>
                <a:latin typeface="+mn-ea"/>
              </a:rPr>
              <a:t>，随着版本的不断更新和语言新功能的添加，越来越多被用于独立的、大型项目的开发。</a:t>
            </a: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12" name="圆角矩形 14"/>
          <p:cNvSpPr/>
          <p:nvPr/>
        </p:nvSpPr>
        <p:spPr>
          <a:xfrm>
            <a:off x="568230" y="142355"/>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参考资料</a:t>
            </a:r>
          </a:p>
        </p:txBody>
      </p:sp>
      <p:sp>
        <p:nvSpPr>
          <p:cNvPr id="7" name="TextBox 6"/>
          <p:cNvSpPr txBox="1"/>
          <p:nvPr/>
        </p:nvSpPr>
        <p:spPr>
          <a:xfrm>
            <a:off x="532007" y="1333633"/>
            <a:ext cx="10774901" cy="3970318"/>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】姚晓光、田少煦、梁冰、陈泽伟、伊宁编著，游戏设计概论，北京：清华大学出版社，</a:t>
            </a:r>
            <a:r>
              <a:rPr lang="en-US" altLang="zh-CN" sz="2800" dirty="0"/>
              <a:t>2018</a:t>
            </a:r>
            <a:endParaRPr lang="zh-CN" altLang="zh-CN" sz="2800" dirty="0"/>
          </a:p>
          <a:p>
            <a:r>
              <a:rPr lang="zh-CN" altLang="zh-CN" sz="2800" dirty="0"/>
              <a:t>【</a:t>
            </a:r>
            <a:r>
              <a:rPr lang="en-US" altLang="zh-CN" sz="2800" dirty="0"/>
              <a:t>3</a:t>
            </a:r>
            <a:r>
              <a:rPr lang="zh-CN" altLang="zh-CN" sz="2800" dirty="0"/>
              <a:t>】谌宝业、魏伟、伍建平编著，游戏专业概论，北京：清华大学出版社，</a:t>
            </a:r>
            <a:r>
              <a:rPr lang="en-US" altLang="zh-CN" sz="2800" dirty="0"/>
              <a:t>2018</a:t>
            </a:r>
            <a:endParaRPr lang="zh-CN" altLang="zh-CN" sz="2800" dirty="0"/>
          </a:p>
          <a:p>
            <a:r>
              <a:rPr lang="zh-CN" altLang="zh-CN" sz="2800" dirty="0"/>
              <a:t>【</a:t>
            </a:r>
            <a:r>
              <a:rPr lang="en-US" altLang="zh-CN" sz="2800" dirty="0"/>
              <a:t>4</a:t>
            </a:r>
            <a:r>
              <a:rPr lang="zh-CN" altLang="zh-CN" sz="2800" dirty="0"/>
              <a:t>】软件项目计划书模板网址：</a:t>
            </a:r>
          </a:p>
          <a:p>
            <a:r>
              <a:rPr lang="en-US" altLang="zh-CN" sz="2800" dirty="0"/>
              <a:t>https://wenku.baidu.com/view/74ebdaa5a26925c52dc5bf29.html?from=search</a:t>
            </a:r>
            <a:endParaRPr lang="zh-CN" altLang="zh-CN" sz="2800" dirty="0"/>
          </a:p>
        </p:txBody>
      </p:sp>
    </p:spTree>
    <p:extLst>
      <p:ext uri="{BB962C8B-B14F-4D97-AF65-F5344CB8AC3E}">
        <p14:creationId xmlns:p14="http://schemas.microsoft.com/office/powerpoint/2010/main" val="358300546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50"/>
                                        <p:tgtEl>
                                          <p:spTgt spid="12"/>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项目概述</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85449"/>
                                        </p:tgtEl>
                                        <p:attrNameLst>
                                          <p:attrName>style.visibility</p:attrName>
                                        </p:attrNameLst>
                                      </p:cBhvr>
                                      <p:to>
                                        <p:strVal val="visible"/>
                                      </p:to>
                                    </p:set>
                                    <p:anim calcmode="lin" valueType="num">
                                      <p:cBhvr>
                                        <p:cTn id="7" dur="500" fill="hold"/>
                                        <p:tgtEl>
                                          <p:spTgt spid="485449"/>
                                        </p:tgtEl>
                                        <p:attrNameLst>
                                          <p:attrName>ppt_w</p:attrName>
                                        </p:attrNameLst>
                                      </p:cBhvr>
                                      <p:tavLst>
                                        <p:tav tm="0">
                                          <p:val>
                                            <p:fltVal val="0"/>
                                          </p:val>
                                        </p:tav>
                                        <p:tav tm="100000">
                                          <p:val>
                                            <p:strVal val="#ppt_w"/>
                                          </p:val>
                                        </p:tav>
                                      </p:tavLst>
                                    </p:anim>
                                    <p:anim calcmode="lin" valueType="num">
                                      <p:cBhvr>
                                        <p:cTn id="8" dur="500" fill="hold"/>
                                        <p:tgtEl>
                                          <p:spTgt spid="485449"/>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2549"/>
                                        </p:tgtEl>
                                        <p:attrNameLst>
                                          <p:attrName>style.visibility</p:attrName>
                                        </p:attrNameLst>
                                      </p:cBhvr>
                                      <p:to>
                                        <p:strVal val="visible"/>
                                      </p:to>
                                    </p:set>
                                    <p:animEffect transition="in" filter="wipe(down)">
                                      <p:cBhvr>
                                        <p:cTn id="12" dur="500"/>
                                        <p:tgtEl>
                                          <p:spTgt spid="22549"/>
                                        </p:tgtEl>
                                      </p:cBhvr>
                                    </p:animEffect>
                                  </p:childTnLst>
                                </p:cTn>
                              </p:par>
                              <p:par>
                                <p:cTn id="13" presetID="23" presetClass="entr" presetSubtype="16" fill="hold" grpId="0" nodeType="withEffect">
                                  <p:stCondLst>
                                    <p:cond delay="1500"/>
                                  </p:stCondLst>
                                  <p:childTnLst>
                                    <p:set>
                                      <p:cBhvr>
                                        <p:cTn id="14" dur="1" fill="hold">
                                          <p:stCondLst>
                                            <p:cond delay="0"/>
                                          </p:stCondLst>
                                        </p:cTn>
                                        <p:tgtEl>
                                          <p:spTgt spid="485448"/>
                                        </p:tgtEl>
                                        <p:attrNameLst>
                                          <p:attrName>style.visibility</p:attrName>
                                        </p:attrNameLst>
                                      </p:cBhvr>
                                      <p:to>
                                        <p:strVal val="visible"/>
                                      </p:to>
                                    </p:set>
                                    <p:anim calcmode="lin" valueType="num">
                                      <p:cBhvr>
                                        <p:cTn id="15" dur="500" fill="hold"/>
                                        <p:tgtEl>
                                          <p:spTgt spid="485448"/>
                                        </p:tgtEl>
                                        <p:attrNameLst>
                                          <p:attrName>ppt_w</p:attrName>
                                        </p:attrNameLst>
                                      </p:cBhvr>
                                      <p:tavLst>
                                        <p:tav tm="0">
                                          <p:val>
                                            <p:fltVal val="0"/>
                                          </p:val>
                                        </p:tav>
                                        <p:tav tm="100000">
                                          <p:val>
                                            <p:strVal val="#ppt_w"/>
                                          </p:val>
                                        </p:tav>
                                      </p:tavLst>
                                    </p:anim>
                                    <p:anim calcmode="lin" valueType="num">
                                      <p:cBhvr>
                                        <p:cTn id="16" dur="500" fill="hold"/>
                                        <p:tgtEl>
                                          <p:spTgt spid="485448"/>
                                        </p:tgtEl>
                                        <p:attrNameLst>
                                          <p:attrName>ppt_h</p:attrName>
                                        </p:attrNameLst>
                                      </p:cBhvr>
                                      <p:tavLst>
                                        <p:tav tm="0">
                                          <p:val>
                                            <p:fltVal val="0"/>
                                          </p:val>
                                        </p:tav>
                                        <p:tav tm="100000">
                                          <p:val>
                                            <p:strVal val="#ppt_h"/>
                                          </p:val>
                                        </p:tav>
                                      </p:tavLst>
                                    </p:anim>
                                  </p:childTnLst>
                                </p:cTn>
                              </p:par>
                              <p:par>
                                <p:cTn id="17" presetID="12" presetClass="entr" presetSubtype="2" fill="hold" grpId="0" nodeType="withEffect">
                                  <p:stCondLst>
                                    <p:cond delay="1900"/>
                                  </p:stCondLst>
                                  <p:childTnLst>
                                    <p:set>
                                      <p:cBhvr>
                                        <p:cTn id="18" dur="1" fill="hold">
                                          <p:stCondLst>
                                            <p:cond delay="0"/>
                                          </p:stCondLst>
                                        </p:cTn>
                                        <p:tgtEl>
                                          <p:spTgt spid="485447"/>
                                        </p:tgtEl>
                                        <p:attrNameLst>
                                          <p:attrName>style.visibility</p:attrName>
                                        </p:attrNameLst>
                                      </p:cBhvr>
                                      <p:to>
                                        <p:strVal val="visible"/>
                                      </p:to>
                                    </p:set>
                                    <p:animEffect transition="in" filter="slide(fromRight)">
                                      <p:cBhvr>
                                        <p:cTn id="19"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31431" y="98392"/>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项目目标</a:t>
            </a:r>
          </a:p>
        </p:txBody>
      </p:sp>
      <p:sp>
        <p:nvSpPr>
          <p:cNvPr id="7" name="TextBox 6"/>
          <p:cNvSpPr txBox="1"/>
          <p:nvPr/>
        </p:nvSpPr>
        <p:spPr>
          <a:xfrm>
            <a:off x="731431" y="1313251"/>
            <a:ext cx="10774901" cy="2677656"/>
          </a:xfrm>
          <a:prstGeom prst="rect">
            <a:avLst/>
          </a:prstGeom>
          <a:noFill/>
        </p:spPr>
        <p:txBody>
          <a:bodyPr wrap="square">
            <a:spAutoFit/>
          </a:bodyPr>
          <a:lstStyle/>
          <a:p>
            <a:r>
              <a:rPr lang="zh-CN" altLang="zh-CN" sz="2800" dirty="0"/>
              <a:t>一个以《工作细胞》为故事背景，以血小板为主角，参考《超级马里奥兄弟》游戏模式的横版</a:t>
            </a:r>
            <a:r>
              <a:rPr lang="en-US" altLang="zh-CN" sz="2800" dirty="0"/>
              <a:t>2D</a:t>
            </a:r>
            <a:r>
              <a:rPr lang="zh-CN" altLang="zh-CN" sz="2800" dirty="0"/>
              <a:t>闯关游戏。</a:t>
            </a:r>
            <a:endParaRPr lang="en-US" altLang="zh-CN" sz="2800" dirty="0"/>
          </a:p>
          <a:p>
            <a:endParaRPr lang="zh-CN" altLang="zh-CN" sz="2800" dirty="0"/>
          </a:p>
          <a:p>
            <a:r>
              <a:rPr lang="zh-CN" altLang="zh-CN" sz="2800" dirty="0"/>
              <a:t>第一目标：玩家能正常进行</a:t>
            </a:r>
            <a:r>
              <a:rPr lang="zh-CN" altLang="zh-CN" sz="2800" dirty="0">
                <a:solidFill>
                  <a:srgbClr val="FF0000"/>
                </a:solidFill>
              </a:rPr>
              <a:t>闯关</a:t>
            </a:r>
            <a:r>
              <a:rPr lang="zh-CN" altLang="zh-CN" sz="2800" dirty="0"/>
              <a:t>。</a:t>
            </a:r>
          </a:p>
          <a:p>
            <a:r>
              <a:rPr lang="zh-CN" altLang="zh-CN" sz="2800" dirty="0"/>
              <a:t>第二目标：能够进行</a:t>
            </a:r>
            <a:r>
              <a:rPr lang="zh-CN" altLang="zh-CN" sz="2800" dirty="0">
                <a:solidFill>
                  <a:srgbClr val="FF0000"/>
                </a:solidFill>
              </a:rPr>
              <a:t>存档</a:t>
            </a:r>
            <a:r>
              <a:rPr lang="zh-CN" altLang="zh-CN" sz="2800" dirty="0"/>
              <a:t>。</a:t>
            </a:r>
          </a:p>
          <a:p>
            <a:r>
              <a:rPr lang="zh-CN" altLang="zh-CN" sz="2800" dirty="0"/>
              <a:t>第三目标：能</a:t>
            </a:r>
            <a:r>
              <a:rPr lang="zh-CN" altLang="zh-CN" sz="2800" dirty="0">
                <a:solidFill>
                  <a:srgbClr val="FF0000"/>
                </a:solidFill>
              </a:rPr>
              <a:t>任意选择</a:t>
            </a:r>
            <a:r>
              <a:rPr lang="zh-CN" altLang="zh-CN" sz="2800" dirty="0"/>
              <a:t>存档点开始游戏。</a:t>
            </a:r>
          </a:p>
        </p:txBody>
      </p:sp>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1253</Words>
  <Application>Microsoft Office PowerPoint</Application>
  <PresentationFormat>宽屏</PresentationFormat>
  <Paragraphs>188</Paragraphs>
  <Slides>29</Slides>
  <Notes>22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7" baseType="lpstr">
      <vt:lpstr>等线</vt:lpstr>
      <vt:lpstr>宋体</vt:lpstr>
      <vt:lpstr>微软雅黑</vt:lpstr>
      <vt:lpstr>Arial</vt:lpstr>
      <vt:lpstr>Arial Black</vt:lpstr>
      <vt:lpstr>Calibri</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35</cp:revision>
  <dcterms:created xsi:type="dcterms:W3CDTF">2017-08-30T16:25:13Z</dcterms:created>
  <dcterms:modified xsi:type="dcterms:W3CDTF">2019-03-23T04:20:03Z</dcterms:modified>
</cp:coreProperties>
</file>