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5" r:id="rId2"/>
    <p:sldId id="259" r:id="rId3"/>
    <p:sldId id="260" r:id="rId4"/>
    <p:sldId id="262" r:id="rId5"/>
    <p:sldId id="298" r:id="rId6"/>
    <p:sldId id="313" r:id="rId7"/>
    <p:sldId id="299" r:id="rId8"/>
    <p:sldId id="266" r:id="rId9"/>
    <p:sldId id="300" r:id="rId10"/>
    <p:sldId id="301" r:id="rId11"/>
    <p:sldId id="302" r:id="rId12"/>
    <p:sldId id="314" r:id="rId13"/>
    <p:sldId id="303" r:id="rId14"/>
    <p:sldId id="275" r:id="rId15"/>
    <p:sldId id="304" r:id="rId16"/>
    <p:sldId id="305" r:id="rId17"/>
    <p:sldId id="306" r:id="rId18"/>
    <p:sldId id="296" r:id="rId19"/>
    <p:sldId id="307" r:id="rId20"/>
    <p:sldId id="315" r:id="rId21"/>
    <p:sldId id="319" r:id="rId22"/>
    <p:sldId id="316" r:id="rId23"/>
    <p:sldId id="308" r:id="rId24"/>
    <p:sldId id="284" r:id="rId25"/>
    <p:sldId id="311" r:id="rId26"/>
    <p:sldId id="310" r:id="rId27"/>
    <p:sldId id="309" r:id="rId28"/>
    <p:sldId id="317" r:id="rId29"/>
    <p:sldId id="312" r:id="rId30"/>
    <p:sldId id="318" r:id="rId31"/>
    <p:sldId id="29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86" d="100"/>
          <a:sy n="86"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111.vsdx"/><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enku.baidu.com/view/74ebdaa5a26925c52dc5bf29.html?from=search"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的项目计划</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产品目标与范围</a:t>
            </a:r>
          </a:p>
        </p:txBody>
      </p:sp>
      <p:sp>
        <p:nvSpPr>
          <p:cNvPr id="12" name="圆角矩形 14"/>
          <p:cNvSpPr/>
          <p:nvPr/>
        </p:nvSpPr>
        <p:spPr>
          <a:xfrm>
            <a:off x="661093" y="3841063"/>
            <a:ext cx="27151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假设与约束</a:t>
            </a:r>
          </a:p>
        </p:txBody>
      </p:sp>
      <p:sp>
        <p:nvSpPr>
          <p:cNvPr id="13" name="TextBox 12"/>
          <p:cNvSpPr txBox="1"/>
          <p:nvPr/>
        </p:nvSpPr>
        <p:spPr>
          <a:xfrm>
            <a:off x="661092" y="4830970"/>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847258"/>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可行性分析</a:t>
            </a:r>
          </a:p>
        </p:txBody>
      </p:sp>
      <p:sp>
        <p:nvSpPr>
          <p:cNvPr id="7" name="TextBox 6"/>
          <p:cNvSpPr txBox="1"/>
          <p:nvPr/>
        </p:nvSpPr>
        <p:spPr>
          <a:xfrm>
            <a:off x="608339" y="1211036"/>
            <a:ext cx="10774901" cy="4401205"/>
          </a:xfrm>
          <a:prstGeom prst="rect">
            <a:avLst/>
          </a:prstGeom>
          <a:noFill/>
        </p:spPr>
        <p:txBody>
          <a:bodyPr wrap="square">
            <a:spAutoFit/>
          </a:bodyPr>
          <a:lstStyle/>
          <a:p>
            <a:pPr marL="514350" indent="-514350">
              <a:buAutoNum type="arabicPeriod"/>
            </a:pPr>
            <a:r>
              <a:rPr lang="zh-CN" altLang="en-US" sz="2800" dirty="0">
                <a:solidFill>
                  <a:srgbClr val="FF0000"/>
                </a:solidFill>
              </a:rPr>
              <a:t>技术</a:t>
            </a:r>
            <a:r>
              <a:rPr lang="zh-CN" altLang="en-US" sz="2800" dirty="0"/>
              <a:t>可行性：</a:t>
            </a:r>
            <a:endParaRPr lang="zh-CN" altLang="zh-CN" sz="2800" dirty="0"/>
          </a:p>
          <a:p>
            <a:r>
              <a:rPr lang="en-US" altLang="zh-CN" sz="2800" dirty="0"/>
              <a:t>    </a:t>
            </a:r>
            <a:r>
              <a:rPr lang="zh-CN" altLang="zh-CN" sz="2800" dirty="0"/>
              <a:t>我们会通过学习</a:t>
            </a:r>
            <a:r>
              <a:rPr lang="en-US" altLang="zh-CN" sz="2800" dirty="0"/>
              <a:t>Python</a:t>
            </a:r>
            <a:r>
              <a:rPr lang="zh-CN" altLang="en-US" sz="2800" dirty="0"/>
              <a:t>、</a:t>
            </a:r>
            <a:r>
              <a:rPr lang="en-US" altLang="zh-CN" sz="2800" dirty="0"/>
              <a:t>HTML5</a:t>
            </a:r>
            <a:r>
              <a:rPr lang="zh-CN" altLang="zh-CN" sz="2800" dirty="0"/>
              <a:t>语言和</a:t>
            </a:r>
            <a:r>
              <a:rPr lang="en-US" altLang="zh-CN" sz="2800" dirty="0"/>
              <a:t>Cocos</a:t>
            </a:r>
            <a:r>
              <a:rPr lang="zh-CN" altLang="zh-CN" sz="2800" dirty="0"/>
              <a:t>的使用来实现技术要求。</a:t>
            </a:r>
            <a:endParaRPr lang="en-US" altLang="zh-CN" sz="2800" dirty="0"/>
          </a:p>
          <a:p>
            <a:endParaRPr lang="zh-CN" altLang="zh-CN" sz="2800" dirty="0"/>
          </a:p>
          <a:p>
            <a:r>
              <a:rPr lang="en-US" altLang="zh-CN" sz="2800" dirty="0"/>
              <a:t>2.  </a:t>
            </a:r>
            <a:r>
              <a:rPr lang="zh-CN" altLang="en-US" sz="2800" dirty="0">
                <a:solidFill>
                  <a:srgbClr val="FF0000"/>
                </a:solidFill>
              </a:rPr>
              <a:t>经济</a:t>
            </a:r>
            <a:r>
              <a:rPr lang="zh-CN" altLang="en-US" sz="2800" dirty="0"/>
              <a:t>可行性：</a:t>
            </a:r>
            <a:endParaRPr lang="zh-CN" altLang="zh-CN" sz="2800" dirty="0"/>
          </a:p>
          <a:p>
            <a:r>
              <a:rPr lang="en-US" altLang="zh-CN" sz="2800" dirty="0"/>
              <a:t>    </a:t>
            </a:r>
            <a:r>
              <a:rPr lang="zh-CN" altLang="en-US" sz="2800" dirty="0"/>
              <a:t>经济方面我们需要购买一些教程书籍以及云服务器的租赁。</a:t>
            </a:r>
            <a:endParaRPr lang="en-US" altLang="zh-CN" sz="2800" dirty="0"/>
          </a:p>
          <a:p>
            <a:endParaRPr lang="zh-CN" altLang="zh-CN" sz="2800" dirty="0"/>
          </a:p>
          <a:p>
            <a:r>
              <a:rPr lang="en-US" altLang="zh-CN" sz="2800" dirty="0"/>
              <a:t>3. </a:t>
            </a:r>
            <a:r>
              <a:rPr lang="zh-CN" altLang="en-US" sz="2800" dirty="0">
                <a:solidFill>
                  <a:srgbClr val="FF0000"/>
                </a:solidFill>
              </a:rPr>
              <a:t>操作</a:t>
            </a:r>
            <a:r>
              <a:rPr lang="zh-CN" altLang="en-US" sz="2800" dirty="0"/>
              <a:t>可行性：</a:t>
            </a:r>
            <a:endParaRPr lang="zh-CN" altLang="zh-CN" sz="2800" dirty="0"/>
          </a:p>
          <a:p>
            <a:r>
              <a:rPr lang="en-US" altLang="zh-CN" sz="2800" dirty="0"/>
              <a:t>    </a:t>
            </a:r>
            <a:r>
              <a:rPr lang="zh-CN" altLang="en-US" sz="2800" dirty="0"/>
              <a:t>我们对比了各类主流游戏引擎以及编程语言，认为使用</a:t>
            </a:r>
            <a:r>
              <a:rPr lang="en-US" altLang="zh-CN" sz="2800" dirty="0"/>
              <a:t>Cocos</a:t>
            </a:r>
            <a:r>
              <a:rPr lang="zh-CN" altLang="en-US" sz="2800" dirty="0"/>
              <a:t>引擎在实际操作上最有可能实现。</a:t>
            </a:r>
            <a:endParaRPr lang="zh-CN" altLang="zh-CN" sz="2800" dirty="0"/>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13847" y="111869"/>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应交付成果</a:t>
            </a:r>
          </a:p>
        </p:txBody>
      </p:sp>
      <p:sp>
        <p:nvSpPr>
          <p:cNvPr id="7" name="TextBox 6"/>
          <p:cNvSpPr txBox="1"/>
          <p:nvPr/>
        </p:nvSpPr>
        <p:spPr>
          <a:xfrm>
            <a:off x="713847" y="1140698"/>
            <a:ext cx="10774901" cy="3539430"/>
          </a:xfrm>
          <a:prstGeom prst="rect">
            <a:avLst/>
          </a:prstGeom>
          <a:noFill/>
        </p:spPr>
        <p:txBody>
          <a:bodyPr wrap="square">
            <a:spAutoFit/>
          </a:bodyPr>
          <a:lstStyle/>
          <a:p>
            <a:r>
              <a:rPr lang="en-US" altLang="zh-CN" sz="2800" dirty="0"/>
              <a:t>1.  </a:t>
            </a:r>
            <a:r>
              <a:rPr lang="zh-CN" altLang="zh-CN" sz="2800" dirty="0"/>
              <a:t>需完成的</a:t>
            </a:r>
            <a:r>
              <a:rPr lang="zh-CN" altLang="zh-CN" sz="2800" dirty="0">
                <a:solidFill>
                  <a:srgbClr val="FF0000"/>
                </a:solidFill>
              </a:rPr>
              <a:t>软件</a:t>
            </a:r>
            <a:r>
              <a:rPr lang="zh-CN" altLang="en-US" sz="2800" dirty="0"/>
              <a:t>：</a:t>
            </a:r>
            <a:endParaRPr lang="zh-CN" altLang="zh-CN" sz="2800" dirty="0"/>
          </a:p>
          <a:p>
            <a:r>
              <a:rPr lang="en-US" altLang="zh-CN" sz="2800" dirty="0"/>
              <a:t>     </a:t>
            </a:r>
            <a:r>
              <a:rPr lang="zh-CN" altLang="zh-CN" sz="2800" dirty="0"/>
              <a:t>能正常运行的游戏软件</a:t>
            </a:r>
          </a:p>
          <a:p>
            <a:r>
              <a:rPr lang="en-US" altLang="zh-CN" sz="2800" dirty="0"/>
              <a:t>2.  </a:t>
            </a:r>
            <a:r>
              <a:rPr lang="zh-CN" altLang="zh-CN" sz="2800" dirty="0"/>
              <a:t>需提交</a:t>
            </a:r>
            <a:r>
              <a:rPr lang="zh-CN" altLang="zh-CN" sz="2800" dirty="0">
                <a:solidFill>
                  <a:srgbClr val="FF0000"/>
                </a:solidFill>
              </a:rPr>
              <a:t>用户的文档</a:t>
            </a:r>
            <a:r>
              <a:rPr lang="zh-CN" altLang="en-US" sz="2800" dirty="0"/>
              <a:t>：</a:t>
            </a:r>
            <a:endParaRPr lang="zh-CN" altLang="zh-CN" sz="2800" dirty="0"/>
          </a:p>
          <a:p>
            <a:r>
              <a:rPr lang="en-US" altLang="zh-CN" sz="2800" dirty="0"/>
              <a:t>     </a:t>
            </a:r>
            <a:r>
              <a:rPr lang="zh-CN" altLang="zh-CN" sz="2800" dirty="0"/>
              <a:t>游戏使用说明书</a:t>
            </a:r>
          </a:p>
          <a:p>
            <a:r>
              <a:rPr lang="en-US" altLang="zh-CN" sz="2800" dirty="0"/>
              <a:t>3.  </a:t>
            </a:r>
            <a:r>
              <a:rPr lang="zh-CN" altLang="zh-CN" sz="2800" dirty="0"/>
              <a:t>需提交</a:t>
            </a:r>
            <a:r>
              <a:rPr lang="zh-CN" altLang="zh-CN" sz="2800" dirty="0">
                <a:solidFill>
                  <a:srgbClr val="FF0000"/>
                </a:solidFill>
              </a:rPr>
              <a:t>内部的文档</a:t>
            </a:r>
            <a:r>
              <a:rPr lang="zh-CN" altLang="en-US" sz="2800" dirty="0"/>
              <a:t>：</a:t>
            </a:r>
            <a:endParaRPr lang="zh-CN" altLang="zh-CN" sz="2800" dirty="0"/>
          </a:p>
          <a:p>
            <a:r>
              <a:rPr lang="en-US" altLang="zh-CN" sz="2800" dirty="0"/>
              <a:t>     </a:t>
            </a:r>
            <a:r>
              <a:rPr lang="zh-CN" altLang="zh-CN" sz="2800" dirty="0"/>
              <a:t>软件项目计划书</a:t>
            </a:r>
            <a:r>
              <a:rPr lang="zh-CN" altLang="en-US" sz="2800" dirty="0"/>
              <a:t>、</a:t>
            </a:r>
            <a:r>
              <a:rPr lang="zh-CN" altLang="zh-CN" sz="2800" dirty="0"/>
              <a:t>软件需求分析</a:t>
            </a:r>
            <a:r>
              <a:rPr lang="zh-CN" altLang="en-US" sz="2800" dirty="0"/>
              <a:t>、</a:t>
            </a:r>
            <a:r>
              <a:rPr lang="zh-CN" altLang="zh-CN" sz="2800" dirty="0"/>
              <a:t>设计文档</a:t>
            </a:r>
            <a:r>
              <a:rPr lang="zh-CN" altLang="en-US" sz="2800" dirty="0"/>
              <a:t>、</a:t>
            </a:r>
            <a:r>
              <a:rPr lang="zh-CN" altLang="zh-CN" sz="2800" dirty="0"/>
              <a:t>软件测试文档</a:t>
            </a:r>
          </a:p>
          <a:p>
            <a:r>
              <a:rPr lang="en-US" altLang="zh-CN" sz="2800" dirty="0"/>
              <a:t>4.  </a:t>
            </a:r>
            <a:r>
              <a:rPr lang="zh-CN" altLang="zh-CN" sz="2800" dirty="0"/>
              <a:t>应提供的</a:t>
            </a:r>
            <a:r>
              <a:rPr lang="zh-CN" altLang="zh-CN" sz="2800" dirty="0">
                <a:solidFill>
                  <a:srgbClr val="FF0000"/>
                </a:solidFill>
              </a:rPr>
              <a:t>服务</a:t>
            </a:r>
            <a:r>
              <a:rPr lang="zh-CN" altLang="en-US" sz="2800" dirty="0"/>
              <a:t>：</a:t>
            </a:r>
            <a:endParaRPr lang="zh-CN" altLang="zh-CN" sz="2800" dirty="0"/>
          </a:p>
          <a:p>
            <a:r>
              <a:rPr lang="en-US" altLang="zh-CN" sz="2800" dirty="0"/>
              <a:t>     </a:t>
            </a:r>
            <a:r>
              <a:rPr lang="zh-CN" altLang="zh-CN" sz="2800" dirty="0"/>
              <a:t>对使用过程中出现的</a:t>
            </a:r>
            <a:r>
              <a:rPr lang="en-US" altLang="zh-CN" sz="2800" dirty="0"/>
              <a:t>Bug</a:t>
            </a:r>
            <a:r>
              <a:rPr lang="zh-CN" altLang="zh-CN" sz="2800" dirty="0"/>
              <a:t>进行修复</a:t>
            </a:r>
          </a:p>
        </p:txBody>
      </p:sp>
    </p:spTree>
    <p:extLst>
      <p:ext uri="{BB962C8B-B14F-4D97-AF65-F5344CB8AC3E}">
        <p14:creationId xmlns:p14="http://schemas.microsoft.com/office/powerpoint/2010/main" val="1197316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7" name="圆角矩形 14"/>
          <p:cNvSpPr/>
          <p:nvPr/>
        </p:nvSpPr>
        <p:spPr>
          <a:xfrm>
            <a:off x="1047499" y="397592"/>
            <a:ext cx="381419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项目验收方式与依据</a:t>
            </a:r>
          </a:p>
        </p:txBody>
      </p:sp>
      <p:sp>
        <p:nvSpPr>
          <p:cNvPr id="9" name="TextBox 8"/>
          <p:cNvSpPr txBox="1"/>
          <p:nvPr/>
        </p:nvSpPr>
        <p:spPr>
          <a:xfrm>
            <a:off x="1047499" y="1518453"/>
            <a:ext cx="10774901" cy="1815882"/>
          </a:xfrm>
          <a:prstGeom prst="rect">
            <a:avLst/>
          </a:prstGeom>
          <a:noFill/>
        </p:spPr>
        <p:txBody>
          <a:bodyPr wrap="square">
            <a:spAutoFit/>
          </a:bodyPr>
          <a:lstStyle/>
          <a:p>
            <a:r>
              <a:rPr lang="en-US" altLang="zh-CN" sz="2800" dirty="0"/>
              <a:t>1.</a:t>
            </a:r>
            <a:r>
              <a:rPr lang="zh-CN" altLang="zh-CN" sz="2800" dirty="0"/>
              <a:t>需求说明书</a:t>
            </a:r>
          </a:p>
          <a:p>
            <a:r>
              <a:rPr lang="en-US" altLang="zh-CN" sz="2800" dirty="0"/>
              <a:t>2.</a:t>
            </a:r>
            <a:r>
              <a:rPr lang="zh-CN" altLang="zh-CN" sz="2800" dirty="0"/>
              <a:t>最终文档（</a:t>
            </a:r>
            <a:r>
              <a:rPr lang="en-US" altLang="zh-CN" sz="2800" dirty="0" err="1"/>
              <a:t>Word+PPT</a:t>
            </a:r>
            <a:r>
              <a:rPr lang="zh-CN" altLang="zh-CN" sz="2800" dirty="0"/>
              <a:t>）</a:t>
            </a:r>
          </a:p>
          <a:p>
            <a:r>
              <a:rPr lang="en-US" altLang="zh-CN" sz="2800" dirty="0"/>
              <a:t>3.</a:t>
            </a:r>
            <a:r>
              <a:rPr lang="zh-CN" altLang="zh-CN" sz="2800" dirty="0"/>
              <a:t>项目源代码</a:t>
            </a:r>
            <a:endParaRPr lang="en-US" altLang="zh-CN" sz="2800" dirty="0"/>
          </a:p>
          <a:p>
            <a:r>
              <a:rPr lang="en-US" altLang="zh-CN" sz="2800" dirty="0"/>
              <a:t>4.</a:t>
            </a:r>
            <a:r>
              <a:rPr lang="zh-CN" altLang="en-US" sz="2800" dirty="0"/>
              <a:t>可运行的产品</a:t>
            </a:r>
            <a:endParaRPr lang="zh-CN" altLang="zh-CN" sz="2800" dirty="0"/>
          </a:p>
        </p:txBody>
      </p:sp>
    </p:spTree>
    <p:extLst>
      <p:ext uri="{BB962C8B-B14F-4D97-AF65-F5344CB8AC3E}">
        <p14:creationId xmlns:p14="http://schemas.microsoft.com/office/powerpoint/2010/main" val="9970355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项目团队组织</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组织结构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63956460"/>
              </p:ext>
            </p:extLst>
          </p:nvPr>
        </p:nvGraphicFramePr>
        <p:xfrm>
          <a:off x="1381125" y="1204913"/>
          <a:ext cx="8740775" cy="4092575"/>
        </p:xfrm>
        <a:graphic>
          <a:graphicData uri="http://schemas.openxmlformats.org/presentationml/2006/ole">
            <mc:AlternateContent xmlns:mc="http://schemas.openxmlformats.org/markup-compatibility/2006">
              <mc:Choice xmlns:v="urn:schemas-microsoft-com:vml" Requires="v">
                <p:oleObj spid="_x0000_s1077" r:id="rId5" imgW="8725077" imgH="4084257" progId="Visio.Drawing.15">
                  <p:embed/>
                </p:oleObj>
              </mc:Choice>
              <mc:Fallback>
                <p:oleObj r:id="rId5" imgW="8725077" imgH="4084257" progId="Visio.Drawing.15">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1204913"/>
                        <a:ext cx="874077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人员分工</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1247092370"/>
              </p:ext>
            </p:extLst>
          </p:nvPr>
        </p:nvGraphicFramePr>
        <p:xfrm>
          <a:off x="1857789" y="1626577"/>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6764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协作与沟通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62979"/>
          </a:xfrm>
          <a:prstGeom prst="rect">
            <a:avLst/>
          </a:prstGeom>
          <a:noFill/>
        </p:spPr>
        <p:txBody>
          <a:bodyPr wrap="square">
            <a:spAutoFit/>
          </a:bodyPr>
          <a:lstStyle/>
          <a:p>
            <a:r>
              <a:rPr lang="zh-CN" altLang="zh-CN" sz="2800" dirty="0"/>
              <a:t>项目团队</a:t>
            </a:r>
            <a:r>
              <a:rPr lang="zh-CN" altLang="zh-CN" sz="2800" dirty="0">
                <a:solidFill>
                  <a:srgbClr val="FF0000"/>
                </a:solidFill>
              </a:rPr>
              <a:t>内部合作</a:t>
            </a:r>
            <a:r>
              <a:rPr lang="zh-CN" altLang="en-US" sz="2800" dirty="0"/>
              <a:t>：</a:t>
            </a:r>
            <a:endParaRPr lang="zh-CN" altLang="zh-CN" sz="2800" dirty="0"/>
          </a:p>
          <a:p>
            <a:r>
              <a:rPr lang="zh-CN" altLang="zh-CN" sz="2800" dirty="0"/>
              <a:t>见面讨论，每周</a:t>
            </a:r>
            <a:r>
              <a:rPr lang="zh-CN" altLang="en-US" sz="2800" dirty="0"/>
              <a:t>两</a:t>
            </a:r>
            <a:r>
              <a:rPr lang="zh-CN" altLang="zh-CN" sz="2800" dirty="0"/>
              <a:t>次</a:t>
            </a:r>
            <a:r>
              <a:rPr lang="zh-CN" altLang="en-US" sz="2800" dirty="0"/>
              <a:t>，分别在周二晚上和周末</a:t>
            </a:r>
            <a:r>
              <a:rPr lang="zh-CN" altLang="zh-CN" sz="2800" dirty="0"/>
              <a:t>，</a:t>
            </a:r>
            <a:r>
              <a:rPr lang="zh-CN" altLang="en-US" sz="2800" dirty="0"/>
              <a:t>并在</a:t>
            </a:r>
            <a:r>
              <a:rPr lang="en-US" altLang="zh-CN" sz="2800" dirty="0"/>
              <a:t>Word</a:t>
            </a:r>
            <a:r>
              <a:rPr lang="zh-CN" altLang="en-US" sz="2800" dirty="0"/>
              <a:t>上</a:t>
            </a:r>
            <a:r>
              <a:rPr lang="zh-CN" altLang="zh-CN" sz="2800" dirty="0"/>
              <a:t>记录会议内容。</a:t>
            </a:r>
          </a:p>
          <a:p>
            <a:endParaRPr lang="en-US" altLang="zh-CN" sz="2800" dirty="0"/>
          </a:p>
          <a:p>
            <a:r>
              <a:rPr lang="zh-CN" altLang="zh-CN" sz="2800" dirty="0"/>
              <a:t>项目团队</a:t>
            </a:r>
            <a:r>
              <a:rPr lang="zh-CN" altLang="zh-CN" sz="2800" dirty="0">
                <a:solidFill>
                  <a:srgbClr val="FF0000"/>
                </a:solidFill>
              </a:rPr>
              <a:t>外部沟通与协作模式</a:t>
            </a:r>
            <a:r>
              <a:rPr lang="zh-CN" altLang="en-US" sz="2800" dirty="0"/>
              <a:t>：</a:t>
            </a:r>
            <a:endParaRPr lang="en-US" altLang="zh-CN" sz="2800" dirty="0"/>
          </a:p>
          <a:p>
            <a:r>
              <a:rPr lang="zh-CN" altLang="zh-CN" sz="2800" dirty="0"/>
              <a:t>正式沟通方式：</a:t>
            </a:r>
          </a:p>
          <a:p>
            <a:pPr lvl="0"/>
            <a:r>
              <a:rPr lang="en-US" altLang="zh-CN" sz="2800" dirty="0"/>
              <a:t>	</a:t>
            </a:r>
            <a:r>
              <a:rPr lang="zh-CN" altLang="zh-CN" sz="2800" dirty="0"/>
              <a:t>评审会议</a:t>
            </a:r>
          </a:p>
          <a:p>
            <a:pPr lvl="0"/>
            <a:r>
              <a:rPr lang="en-US" altLang="zh-CN" sz="2800" dirty="0"/>
              <a:t>	</a:t>
            </a:r>
            <a:r>
              <a:rPr lang="zh-CN" altLang="zh-CN" sz="2800" dirty="0"/>
              <a:t>执行情况报告</a:t>
            </a:r>
            <a:r>
              <a:rPr lang="en-US" altLang="zh-CN" sz="2800" dirty="0"/>
              <a:t>PPT</a:t>
            </a:r>
            <a:endParaRPr lang="zh-CN" altLang="zh-CN" sz="2800" dirty="0"/>
          </a:p>
          <a:p>
            <a:r>
              <a:rPr lang="zh-CN" altLang="zh-CN" sz="2800" dirty="0"/>
              <a:t>非正式的沟通：</a:t>
            </a:r>
          </a:p>
          <a:p>
            <a:pPr lvl="0"/>
            <a:r>
              <a:rPr lang="en-US" altLang="zh-CN" sz="2800" dirty="0"/>
              <a:t>	QQ</a:t>
            </a:r>
            <a:r>
              <a:rPr lang="zh-CN" altLang="zh-CN" sz="2800" dirty="0"/>
              <a:t>或微信线上采访</a:t>
            </a:r>
          </a:p>
          <a:p>
            <a:pPr lvl="0"/>
            <a:r>
              <a:rPr lang="en-US" altLang="zh-CN" sz="2800" dirty="0"/>
              <a:t>	</a:t>
            </a:r>
            <a:r>
              <a:rPr lang="zh-CN" altLang="zh-CN" sz="2800" dirty="0"/>
              <a:t>问卷调查</a:t>
            </a:r>
          </a:p>
          <a:p>
            <a:pPr lvl="0"/>
            <a:r>
              <a:rPr lang="en-US" altLang="zh-CN" sz="2800" dirty="0"/>
              <a:t>	</a:t>
            </a:r>
            <a:r>
              <a:rPr lang="zh-CN" altLang="zh-CN" sz="2800" dirty="0"/>
              <a:t>产品演示</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实施计划</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3182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风险评估及对策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108543"/>
          </a:xfrm>
          <a:prstGeom prst="rect">
            <a:avLst/>
          </a:prstGeom>
          <a:noFill/>
        </p:spPr>
        <p:txBody>
          <a:bodyPr wrap="square">
            <a:spAutoFit/>
          </a:bodyPr>
          <a:lstStyle/>
          <a:p>
            <a:r>
              <a:rPr lang="en-US" altLang="zh-CN" sz="2800" dirty="0"/>
              <a:t>1.</a:t>
            </a:r>
            <a:r>
              <a:rPr lang="zh-CN" altLang="zh-CN" sz="2800" dirty="0"/>
              <a:t>软件开发项目</a:t>
            </a:r>
            <a:r>
              <a:rPr lang="zh-CN" altLang="zh-CN" sz="2800" dirty="0">
                <a:solidFill>
                  <a:srgbClr val="FF0000"/>
                </a:solidFill>
              </a:rPr>
              <a:t>预估的风险</a:t>
            </a:r>
            <a:r>
              <a:rPr lang="zh-CN" altLang="zh-CN" sz="2800" dirty="0"/>
              <a:t>：</a:t>
            </a:r>
          </a:p>
          <a:p>
            <a:r>
              <a:rPr lang="zh-CN" altLang="zh-CN" sz="2800" dirty="0"/>
              <a:t>项目量过大，规模估算不精确甚至项目交付时间拖延</a:t>
            </a:r>
          </a:p>
          <a:p>
            <a:endParaRPr lang="en-US" altLang="zh-CN" sz="2800" dirty="0"/>
          </a:p>
          <a:p>
            <a:r>
              <a:rPr lang="en-US" altLang="zh-CN" sz="2800" dirty="0"/>
              <a:t>2.</a:t>
            </a:r>
            <a:r>
              <a:rPr lang="zh-CN" altLang="zh-CN" sz="2800" dirty="0"/>
              <a:t>软件开发项目</a:t>
            </a:r>
            <a:r>
              <a:rPr lang="zh-CN" altLang="zh-CN" sz="2800" dirty="0">
                <a:solidFill>
                  <a:srgbClr val="FF0000"/>
                </a:solidFill>
              </a:rPr>
              <a:t>技术的风险</a:t>
            </a:r>
            <a:r>
              <a:rPr lang="zh-CN" altLang="en-US" sz="2800" dirty="0">
                <a:solidFill>
                  <a:srgbClr val="FF0000"/>
                </a:solidFill>
              </a:rPr>
              <a:t>：</a:t>
            </a:r>
            <a:endParaRPr lang="zh-CN" altLang="zh-CN" sz="2800" dirty="0">
              <a:solidFill>
                <a:srgbClr val="FF0000"/>
              </a:solidFill>
            </a:endParaRPr>
          </a:p>
          <a:p>
            <a:r>
              <a:rPr lang="zh-CN" altLang="zh-CN" sz="2800" dirty="0"/>
              <a:t>对</a:t>
            </a:r>
            <a:r>
              <a:rPr lang="zh-CN" altLang="en-US" sz="2800" dirty="0"/>
              <a:t>开发语言</a:t>
            </a:r>
            <a:r>
              <a:rPr lang="zh-CN" altLang="zh-CN" sz="2800" dirty="0"/>
              <a:t>及</a:t>
            </a:r>
            <a:r>
              <a:rPr lang="en-US" altLang="zh-CN" sz="2800" dirty="0"/>
              <a:t>Cocos</a:t>
            </a:r>
            <a:r>
              <a:rPr lang="zh-CN" altLang="zh-CN" sz="2800" dirty="0"/>
              <a:t>的使用没有经验，测试时遇到的问题可能解决起来比较麻烦</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项目团队组织</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实施计划</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支持条件</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项目预算</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91285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775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7749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工作流程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F5AD5B33-6F3C-47C1-B92A-5EE5FE121E48}"/>
              </a:ext>
            </a:extLst>
          </p:cNvPr>
          <p:cNvPicPr/>
          <p:nvPr/>
        </p:nvPicPr>
        <p:blipFill>
          <a:blip r:embed="rId4"/>
          <a:stretch>
            <a:fillRect/>
          </a:stretch>
        </p:blipFill>
        <p:spPr>
          <a:xfrm>
            <a:off x="0" y="785072"/>
            <a:ext cx="3726180" cy="6103620"/>
          </a:xfrm>
          <a:prstGeom prst="rect">
            <a:avLst/>
          </a:prstGeom>
        </p:spPr>
      </p:pic>
      <p:pic>
        <p:nvPicPr>
          <p:cNvPr id="12" name="图片 11">
            <a:extLst>
              <a:ext uri="{FF2B5EF4-FFF2-40B4-BE49-F238E27FC236}">
                <a16:creationId xmlns:a16="http://schemas.microsoft.com/office/drawing/2014/main" id="{4F0BE9F5-788B-4CD3-B4F6-A46CD635D5EB}"/>
              </a:ext>
            </a:extLst>
          </p:cNvPr>
          <p:cNvPicPr/>
          <p:nvPr/>
        </p:nvPicPr>
        <p:blipFill>
          <a:blip r:embed="rId5"/>
          <a:stretch>
            <a:fillRect/>
          </a:stretch>
        </p:blipFill>
        <p:spPr>
          <a:xfrm>
            <a:off x="2776726" y="785072"/>
            <a:ext cx="5013960" cy="5875020"/>
          </a:xfrm>
          <a:prstGeom prst="rect">
            <a:avLst/>
          </a:prstGeom>
        </p:spPr>
      </p:pic>
      <p:pic>
        <p:nvPicPr>
          <p:cNvPr id="11" name="图片 10">
            <a:extLst>
              <a:ext uri="{FF2B5EF4-FFF2-40B4-BE49-F238E27FC236}">
                <a16:creationId xmlns:a16="http://schemas.microsoft.com/office/drawing/2014/main" id="{17A0E7A9-69E6-4C67-BF53-CDD6098980C8}"/>
              </a:ext>
            </a:extLst>
          </p:cNvPr>
          <p:cNvPicPr/>
          <p:nvPr/>
        </p:nvPicPr>
        <p:blipFill>
          <a:blip r:embed="rId6"/>
          <a:stretch>
            <a:fillRect/>
          </a:stretch>
        </p:blipFill>
        <p:spPr>
          <a:xfrm>
            <a:off x="7728359" y="308577"/>
            <a:ext cx="3596640" cy="4518660"/>
          </a:xfrm>
          <a:prstGeom prst="rect">
            <a:avLst/>
          </a:prstGeom>
        </p:spPr>
      </p:pic>
      <p:pic>
        <p:nvPicPr>
          <p:cNvPr id="14" name="图片 13">
            <a:extLst>
              <a:ext uri="{FF2B5EF4-FFF2-40B4-BE49-F238E27FC236}">
                <a16:creationId xmlns:a16="http://schemas.microsoft.com/office/drawing/2014/main" id="{1AEC9A73-22ED-438B-9D16-BF2DD02C459C}"/>
              </a:ext>
            </a:extLst>
          </p:cNvPr>
          <p:cNvPicPr/>
          <p:nvPr/>
        </p:nvPicPr>
        <p:blipFill>
          <a:blip r:embed="rId7"/>
          <a:stretch>
            <a:fillRect/>
          </a:stretch>
        </p:blipFill>
        <p:spPr>
          <a:xfrm>
            <a:off x="7387063" y="4971751"/>
            <a:ext cx="4747260" cy="1866900"/>
          </a:xfrm>
          <a:prstGeom prst="rect">
            <a:avLst/>
          </a:prstGeom>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6C57833-33D4-4984-9FC1-E60AA9BDEC84}"/>
              </a:ext>
            </a:extLst>
          </p:cNvPr>
          <p:cNvPicPr>
            <a:picLocks noChangeAspect="1" noChangeArrowheads="1"/>
          </p:cNvPicPr>
          <p:nvPr/>
        </p:nvPicPr>
        <p:blipFill>
          <a:blip r:embed="rId2"/>
          <a:srcRect/>
          <a:stretch>
            <a:fillRect/>
          </a:stretch>
        </p:blipFill>
        <p:spPr bwMode="auto">
          <a:xfrm>
            <a:off x="72009" y="-2"/>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39A34931-B6AB-412D-879D-812C3E49C602}"/>
              </a:ext>
            </a:extLst>
          </p:cNvPr>
          <p:cNvSpPr>
            <a:spLocks noGrp="1"/>
          </p:cNvSpPr>
          <p:nvPr>
            <p:ph idx="1"/>
          </p:nvPr>
        </p:nvSpPr>
        <p:spPr>
          <a:xfrm>
            <a:off x="8733155" y="1769039"/>
            <a:ext cx="3739262" cy="4525636"/>
          </a:xfrm>
        </p:spPr>
        <p:txBody>
          <a:bodyPr/>
          <a:lstStyle/>
          <a:p>
            <a:r>
              <a:rPr lang="zh-CN" altLang="en-US" sz="2800" dirty="0"/>
              <a:t>注释：因为图太长了放不下，所以裁成了六块。</a:t>
            </a:r>
          </a:p>
        </p:txBody>
      </p:sp>
      <p:pic>
        <p:nvPicPr>
          <p:cNvPr id="8" name="图片 7">
            <a:extLst>
              <a:ext uri="{FF2B5EF4-FFF2-40B4-BE49-F238E27FC236}">
                <a16:creationId xmlns:a16="http://schemas.microsoft.com/office/drawing/2014/main" id="{D4E91D50-2897-4715-91FA-19F9D6802457}"/>
              </a:ext>
            </a:extLst>
          </p:cNvPr>
          <p:cNvPicPr/>
          <p:nvPr/>
        </p:nvPicPr>
        <p:blipFill>
          <a:blip r:embed="rId3"/>
          <a:stretch>
            <a:fillRect/>
          </a:stretch>
        </p:blipFill>
        <p:spPr>
          <a:xfrm>
            <a:off x="129220" y="473004"/>
            <a:ext cx="5274310" cy="1296035"/>
          </a:xfrm>
          <a:prstGeom prst="rect">
            <a:avLst/>
          </a:prstGeom>
        </p:spPr>
      </p:pic>
      <p:pic>
        <p:nvPicPr>
          <p:cNvPr id="12" name="图片 11">
            <a:extLst>
              <a:ext uri="{FF2B5EF4-FFF2-40B4-BE49-F238E27FC236}">
                <a16:creationId xmlns:a16="http://schemas.microsoft.com/office/drawing/2014/main" id="{652836A8-F2D2-4AE4-B91F-E9714D2FB4F0}"/>
              </a:ext>
            </a:extLst>
          </p:cNvPr>
          <p:cNvPicPr/>
          <p:nvPr/>
        </p:nvPicPr>
        <p:blipFill>
          <a:blip r:embed="rId4"/>
          <a:stretch>
            <a:fillRect/>
          </a:stretch>
        </p:blipFill>
        <p:spPr>
          <a:xfrm>
            <a:off x="5460741" y="473004"/>
            <a:ext cx="5274310" cy="1276985"/>
          </a:xfrm>
          <a:prstGeom prst="rect">
            <a:avLst/>
          </a:prstGeom>
        </p:spPr>
      </p:pic>
      <p:pic>
        <p:nvPicPr>
          <p:cNvPr id="13" name="图片 12">
            <a:extLst>
              <a:ext uri="{FF2B5EF4-FFF2-40B4-BE49-F238E27FC236}">
                <a16:creationId xmlns:a16="http://schemas.microsoft.com/office/drawing/2014/main" id="{BAB68DB9-FB8C-4612-931C-A720AFE6A49B}"/>
              </a:ext>
            </a:extLst>
          </p:cNvPr>
          <p:cNvPicPr/>
          <p:nvPr/>
        </p:nvPicPr>
        <p:blipFill>
          <a:blip r:embed="rId5"/>
          <a:stretch>
            <a:fillRect/>
          </a:stretch>
        </p:blipFill>
        <p:spPr>
          <a:xfrm>
            <a:off x="72009" y="1878603"/>
            <a:ext cx="5274310" cy="1446530"/>
          </a:xfrm>
          <a:prstGeom prst="rect">
            <a:avLst/>
          </a:prstGeom>
        </p:spPr>
      </p:pic>
      <p:pic>
        <p:nvPicPr>
          <p:cNvPr id="14" name="图片 13">
            <a:extLst>
              <a:ext uri="{FF2B5EF4-FFF2-40B4-BE49-F238E27FC236}">
                <a16:creationId xmlns:a16="http://schemas.microsoft.com/office/drawing/2014/main" id="{070F9668-9AFB-45B4-AF99-38EF7C09D5DC}"/>
              </a:ext>
            </a:extLst>
          </p:cNvPr>
          <p:cNvPicPr/>
          <p:nvPr/>
        </p:nvPicPr>
        <p:blipFill>
          <a:blip r:embed="rId6"/>
          <a:stretch>
            <a:fillRect/>
          </a:stretch>
        </p:blipFill>
        <p:spPr>
          <a:xfrm>
            <a:off x="72009" y="3532868"/>
            <a:ext cx="5274310" cy="2517775"/>
          </a:xfrm>
          <a:prstGeom prst="rect">
            <a:avLst/>
          </a:prstGeom>
        </p:spPr>
      </p:pic>
      <p:pic>
        <p:nvPicPr>
          <p:cNvPr id="9" name="图片 8">
            <a:extLst>
              <a:ext uri="{FF2B5EF4-FFF2-40B4-BE49-F238E27FC236}">
                <a16:creationId xmlns:a16="http://schemas.microsoft.com/office/drawing/2014/main" id="{191B52DB-7177-47CD-AE99-8F469D91FE74}"/>
              </a:ext>
            </a:extLst>
          </p:cNvPr>
          <p:cNvPicPr/>
          <p:nvPr/>
        </p:nvPicPr>
        <p:blipFill>
          <a:blip r:embed="rId7"/>
          <a:stretch>
            <a:fillRect/>
          </a:stretch>
        </p:blipFill>
        <p:spPr>
          <a:xfrm>
            <a:off x="5403530" y="3237275"/>
            <a:ext cx="5274310" cy="1554480"/>
          </a:xfrm>
          <a:prstGeom prst="rect">
            <a:avLst/>
          </a:prstGeom>
        </p:spPr>
      </p:pic>
      <p:pic>
        <p:nvPicPr>
          <p:cNvPr id="10" name="图片 9">
            <a:extLst>
              <a:ext uri="{FF2B5EF4-FFF2-40B4-BE49-F238E27FC236}">
                <a16:creationId xmlns:a16="http://schemas.microsoft.com/office/drawing/2014/main" id="{D12A5AF1-0578-4EA0-B6F8-27B1E7C4C29B}"/>
              </a:ext>
            </a:extLst>
          </p:cNvPr>
          <p:cNvPicPr/>
          <p:nvPr/>
        </p:nvPicPr>
        <p:blipFill>
          <a:blip r:embed="rId8"/>
          <a:stretch>
            <a:fillRect/>
          </a:stretch>
        </p:blipFill>
        <p:spPr>
          <a:xfrm>
            <a:off x="5527342" y="4883221"/>
            <a:ext cx="5274310" cy="1501775"/>
          </a:xfrm>
          <a:prstGeom prst="rect">
            <a:avLst/>
          </a:prstGeom>
        </p:spPr>
      </p:pic>
    </p:spTree>
    <p:extLst>
      <p:ext uri="{BB962C8B-B14F-4D97-AF65-F5344CB8AC3E}">
        <p14:creationId xmlns:p14="http://schemas.microsoft.com/office/powerpoint/2010/main" val="3253860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4CB7DF81-76F8-44B6-9DA2-98F11F0F99FF}"/>
              </a:ext>
            </a:extLst>
          </p:cNvPr>
          <p:cNvPicPr/>
          <p:nvPr/>
        </p:nvPicPr>
        <p:blipFill>
          <a:blip r:embed="rId4"/>
          <a:stretch>
            <a:fillRect/>
          </a:stretch>
        </p:blipFill>
        <p:spPr>
          <a:xfrm>
            <a:off x="218496" y="906182"/>
            <a:ext cx="5274310" cy="3653790"/>
          </a:xfrm>
          <a:prstGeom prst="rect">
            <a:avLst/>
          </a:prstGeom>
        </p:spPr>
      </p:pic>
      <p:pic>
        <p:nvPicPr>
          <p:cNvPr id="13" name="图片 12">
            <a:extLst>
              <a:ext uri="{FF2B5EF4-FFF2-40B4-BE49-F238E27FC236}">
                <a16:creationId xmlns:a16="http://schemas.microsoft.com/office/drawing/2014/main" id="{A8B6D221-584B-499E-9BBD-73A784535E6E}"/>
              </a:ext>
            </a:extLst>
          </p:cNvPr>
          <p:cNvPicPr/>
          <p:nvPr/>
        </p:nvPicPr>
        <p:blipFill>
          <a:blip r:embed="rId5"/>
          <a:stretch>
            <a:fillRect/>
          </a:stretch>
        </p:blipFill>
        <p:spPr>
          <a:xfrm>
            <a:off x="5492806" y="909799"/>
            <a:ext cx="5274310" cy="3690620"/>
          </a:xfrm>
          <a:prstGeom prst="rect">
            <a:avLst/>
          </a:prstGeom>
        </p:spPr>
      </p:pic>
      <p:pic>
        <p:nvPicPr>
          <p:cNvPr id="11" name="图片 10">
            <a:extLst>
              <a:ext uri="{FF2B5EF4-FFF2-40B4-BE49-F238E27FC236}">
                <a16:creationId xmlns:a16="http://schemas.microsoft.com/office/drawing/2014/main" id="{D05BDE3F-DF57-4CD4-A4CF-A691C9872FF9}"/>
              </a:ext>
            </a:extLst>
          </p:cNvPr>
          <p:cNvPicPr/>
          <p:nvPr/>
        </p:nvPicPr>
        <p:blipFill>
          <a:blip r:embed="rId6"/>
          <a:stretch>
            <a:fillRect/>
          </a:stretch>
        </p:blipFill>
        <p:spPr>
          <a:xfrm>
            <a:off x="5492806" y="4611692"/>
            <a:ext cx="5274310" cy="1797050"/>
          </a:xfrm>
          <a:prstGeom prst="rect">
            <a:avLst/>
          </a:prstGeom>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665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项目控制计划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3539430"/>
          </a:xfrm>
          <a:prstGeom prst="rect">
            <a:avLst/>
          </a:prstGeom>
          <a:noFill/>
        </p:spPr>
        <p:txBody>
          <a:bodyPr wrap="square">
            <a:spAutoFit/>
          </a:bodyPr>
          <a:lstStyle/>
          <a:p>
            <a:r>
              <a:rPr lang="en-US" altLang="zh-CN" sz="2800" dirty="0"/>
              <a:t>1.</a:t>
            </a:r>
            <a:r>
              <a:rPr lang="zh-CN" altLang="zh-CN" sz="2800" dirty="0"/>
              <a:t>质量保证</a:t>
            </a:r>
          </a:p>
          <a:p>
            <a:r>
              <a:rPr lang="zh-CN" altLang="zh-CN" sz="2800" dirty="0"/>
              <a:t>分配人员定期检查完成的内容质量是否达标</a:t>
            </a:r>
            <a:endParaRPr lang="en-US" altLang="zh-CN" sz="2800" dirty="0"/>
          </a:p>
          <a:p>
            <a:endParaRPr lang="zh-CN" altLang="zh-CN" sz="2800" dirty="0"/>
          </a:p>
          <a:p>
            <a:r>
              <a:rPr lang="en-US" altLang="zh-CN" sz="2800" dirty="0"/>
              <a:t>2.</a:t>
            </a:r>
            <a:r>
              <a:rPr lang="zh-CN" altLang="zh-CN" sz="2800" dirty="0"/>
              <a:t>进度控制</a:t>
            </a:r>
          </a:p>
          <a:p>
            <a:r>
              <a:rPr lang="zh-CN" altLang="zh-CN" sz="2800" dirty="0"/>
              <a:t>按规定的</a:t>
            </a:r>
            <a:r>
              <a:rPr lang="zh-CN" altLang="zh-CN" sz="2800" dirty="0">
                <a:solidFill>
                  <a:srgbClr val="FF0000"/>
                </a:solidFill>
              </a:rPr>
              <a:t>里程碑时间</a:t>
            </a:r>
            <a:r>
              <a:rPr lang="zh-CN" altLang="zh-CN" sz="2800" dirty="0"/>
              <a:t>检查是否达到预期进度并记录。</a:t>
            </a:r>
            <a:endParaRPr lang="en-US" altLang="zh-CN" sz="2800" dirty="0"/>
          </a:p>
          <a:p>
            <a:endParaRPr lang="zh-CN" altLang="zh-CN" sz="2800" dirty="0"/>
          </a:p>
          <a:p>
            <a:r>
              <a:rPr lang="en-US" altLang="zh-CN" sz="2800" dirty="0"/>
              <a:t>3.</a:t>
            </a:r>
            <a:r>
              <a:rPr lang="zh-CN" altLang="zh-CN" sz="2800" dirty="0"/>
              <a:t>配置管理计划</a:t>
            </a:r>
          </a:p>
          <a:p>
            <a:r>
              <a:rPr lang="zh-CN" altLang="en-US" sz="2800" dirty="0"/>
              <a:t>每次文件上传到</a:t>
            </a:r>
            <a:r>
              <a:rPr lang="en-US" altLang="zh-CN" sz="2800" dirty="0" err="1"/>
              <a:t>Github</a:t>
            </a:r>
            <a:r>
              <a:rPr lang="zh-CN" altLang="en-US" sz="2800" dirty="0"/>
              <a:t>上进行管理</a:t>
            </a:r>
            <a:endParaRPr lang="zh-CN" altLang="zh-CN" sz="2800" dirty="0"/>
          </a:p>
        </p:txBody>
      </p:sp>
      <p:pic>
        <p:nvPicPr>
          <p:cNvPr id="3" name="图片 2">
            <a:extLst>
              <a:ext uri="{FF2B5EF4-FFF2-40B4-BE49-F238E27FC236}">
                <a16:creationId xmlns:a16="http://schemas.microsoft.com/office/drawing/2014/main" id="{FA39C3BC-6BAC-4959-B8A4-CEFD9CCE2BDE}"/>
              </a:ext>
            </a:extLst>
          </p:cNvPr>
          <p:cNvPicPr>
            <a:picLocks noChangeAspect="1"/>
          </p:cNvPicPr>
          <p:nvPr/>
        </p:nvPicPr>
        <p:blipFill>
          <a:blip r:embed="rId4"/>
          <a:stretch>
            <a:fillRect/>
          </a:stretch>
        </p:blipFill>
        <p:spPr>
          <a:xfrm>
            <a:off x="6087265" y="3795428"/>
            <a:ext cx="5530788" cy="2630005"/>
          </a:xfrm>
          <a:prstGeom prst="rect">
            <a:avLst/>
          </a:prstGeom>
        </p:spPr>
      </p:pic>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支持条件</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内部支持</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7" y="1043668"/>
            <a:ext cx="10774901" cy="1384995"/>
          </a:xfrm>
          <a:prstGeom prst="rect">
            <a:avLst/>
          </a:prstGeom>
          <a:noFill/>
        </p:spPr>
        <p:txBody>
          <a:bodyPr wrap="square">
            <a:spAutoFit/>
          </a:bodyPr>
          <a:lstStyle/>
          <a:p>
            <a:r>
              <a:rPr lang="zh-CN" altLang="en-US" sz="2800" dirty="0"/>
              <a:t>硬件环境：</a:t>
            </a:r>
            <a:r>
              <a:rPr lang="en-US" altLang="zh-CN" sz="2800" dirty="0"/>
              <a:t>PC</a:t>
            </a:r>
          </a:p>
          <a:p>
            <a:r>
              <a:rPr lang="zh-CN" altLang="en-US" sz="2800" dirty="0"/>
              <a:t>操作系统：</a:t>
            </a:r>
            <a:r>
              <a:rPr lang="en-US" altLang="zh-CN" sz="2800" dirty="0"/>
              <a:t>Windows7</a:t>
            </a:r>
            <a:r>
              <a:rPr lang="zh-CN" altLang="en-US" sz="2800" dirty="0"/>
              <a:t>及以上</a:t>
            </a:r>
          </a:p>
          <a:p>
            <a:r>
              <a:rPr lang="zh-CN" altLang="en-US" sz="2800" dirty="0"/>
              <a:t>开发语言：</a:t>
            </a:r>
            <a:r>
              <a:rPr lang="en-US" altLang="zh-CN" sz="2800" dirty="0"/>
              <a:t>HTML5</a:t>
            </a:r>
            <a:r>
              <a:rPr lang="zh-CN" altLang="en-US" sz="2800" dirty="0"/>
              <a:t>、</a:t>
            </a:r>
            <a:r>
              <a:rPr lang="en-US" altLang="zh-CN" sz="2800" dirty="0"/>
              <a:t>JavaScript</a:t>
            </a:r>
            <a:endParaRPr lang="zh-CN" altLang="zh-CN" sz="2800" dirty="0"/>
          </a:p>
        </p:txBody>
      </p:sp>
      <p:sp>
        <p:nvSpPr>
          <p:cNvPr id="9" name="圆角矩形 14"/>
          <p:cNvSpPr/>
          <p:nvPr/>
        </p:nvSpPr>
        <p:spPr>
          <a:xfrm>
            <a:off x="1086676" y="2923651"/>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用户支持</a:t>
            </a:r>
          </a:p>
        </p:txBody>
      </p:sp>
      <p:sp>
        <p:nvSpPr>
          <p:cNvPr id="10" name="TextBox 9"/>
          <p:cNvSpPr txBox="1"/>
          <p:nvPr/>
        </p:nvSpPr>
        <p:spPr>
          <a:xfrm>
            <a:off x="1086677" y="3877722"/>
            <a:ext cx="10774901" cy="523220"/>
          </a:xfrm>
          <a:prstGeom prst="rect">
            <a:avLst/>
          </a:prstGeom>
          <a:noFill/>
        </p:spPr>
        <p:txBody>
          <a:bodyPr wrap="square">
            <a:spAutoFit/>
          </a:bodyPr>
          <a:lstStyle/>
          <a:p>
            <a:r>
              <a:rPr lang="zh-CN" altLang="zh-CN" sz="2800" dirty="0"/>
              <a:t>进行游戏体验并提供反馈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项目预算</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275423" y="29182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项目预算</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80028" y="1087628"/>
            <a:ext cx="4243133" cy="5262979"/>
          </a:xfrm>
          <a:prstGeom prst="rect">
            <a:avLst/>
          </a:prstGeom>
          <a:noFill/>
        </p:spPr>
        <p:txBody>
          <a:bodyPr wrap="square">
            <a:spAutoFit/>
          </a:bodyPr>
          <a:lstStyle/>
          <a:p>
            <a:r>
              <a:rPr lang="en-US" altLang="zh-CN" sz="2800" dirty="0"/>
              <a:t>1.</a:t>
            </a:r>
            <a:r>
              <a:rPr lang="zh-CN" altLang="zh-CN" sz="2800" dirty="0"/>
              <a:t>人员成本</a:t>
            </a:r>
          </a:p>
          <a:p>
            <a:r>
              <a:rPr lang="en-US" altLang="zh-CN" sz="2800" dirty="0"/>
              <a:t>   </a:t>
            </a:r>
            <a:r>
              <a:rPr lang="zh-CN" altLang="zh-CN" sz="2800" dirty="0"/>
              <a:t>工作人员数：</a:t>
            </a:r>
            <a:r>
              <a:rPr lang="en-US" altLang="zh-CN" sz="2800" dirty="0"/>
              <a:t>3</a:t>
            </a:r>
            <a:endParaRPr lang="zh-CN" altLang="zh-CN" sz="2800" dirty="0"/>
          </a:p>
          <a:p>
            <a:r>
              <a:rPr lang="en-US" altLang="zh-CN" sz="2800" dirty="0"/>
              <a:t>   </a:t>
            </a:r>
            <a:r>
              <a:rPr lang="zh-CN" altLang="zh-CN" sz="2800" dirty="0"/>
              <a:t>人月估计：</a:t>
            </a:r>
            <a:r>
              <a:rPr lang="en-US" altLang="zh-CN" sz="2800" dirty="0"/>
              <a:t>9</a:t>
            </a:r>
            <a:endParaRPr lang="zh-CN" altLang="zh-CN" sz="2800" dirty="0"/>
          </a:p>
          <a:p>
            <a:endParaRPr lang="en-US" altLang="zh-CN" sz="2800" dirty="0"/>
          </a:p>
          <a:p>
            <a:r>
              <a:rPr lang="en-US" altLang="zh-CN" sz="2800" dirty="0"/>
              <a:t>2.</a:t>
            </a:r>
            <a:r>
              <a:rPr lang="zh-CN" altLang="zh-CN" sz="2800" dirty="0"/>
              <a:t>设备成本</a:t>
            </a:r>
          </a:p>
          <a:p>
            <a:r>
              <a:rPr lang="en-US" altLang="zh-CN" sz="2800" dirty="0"/>
              <a:t>   3</a:t>
            </a:r>
            <a:r>
              <a:rPr lang="zh-CN" altLang="zh-CN" sz="2800" dirty="0"/>
              <a:t>台电脑</a:t>
            </a:r>
          </a:p>
          <a:p>
            <a:endParaRPr lang="en-US" altLang="zh-CN" sz="2800" dirty="0"/>
          </a:p>
          <a:p>
            <a:r>
              <a:rPr lang="en-US" altLang="zh-CN" sz="2800" dirty="0"/>
              <a:t>3.</a:t>
            </a:r>
            <a:r>
              <a:rPr lang="zh-CN" altLang="zh-CN" sz="2800" dirty="0"/>
              <a:t>经费预算</a:t>
            </a:r>
          </a:p>
          <a:p>
            <a:r>
              <a:rPr lang="zh-CN" altLang="en-US" sz="2800" dirty="0"/>
              <a:t>阿里云服务器：</a:t>
            </a:r>
            <a:r>
              <a:rPr lang="en-US" altLang="zh-CN" sz="2800" dirty="0"/>
              <a:t>114</a:t>
            </a:r>
            <a:r>
              <a:rPr lang="zh-CN" altLang="en-US" sz="2800" dirty="0"/>
              <a:t>元</a:t>
            </a:r>
          </a:p>
          <a:p>
            <a:r>
              <a:rPr lang="zh-CN" altLang="en-US" sz="2800" dirty="0"/>
              <a:t>购买教程：</a:t>
            </a:r>
            <a:r>
              <a:rPr lang="en-US" altLang="zh-CN" sz="2800" dirty="0"/>
              <a:t>113</a:t>
            </a:r>
            <a:r>
              <a:rPr lang="zh-CN" altLang="en-US" sz="2800" dirty="0"/>
              <a:t>元</a:t>
            </a:r>
          </a:p>
          <a:p>
            <a:r>
              <a:rPr lang="zh-CN" altLang="en-US" sz="2800" dirty="0"/>
              <a:t>其余活动经费：</a:t>
            </a:r>
            <a:r>
              <a:rPr lang="en-US" altLang="zh-CN" sz="2800" dirty="0"/>
              <a:t>500</a:t>
            </a:r>
            <a:r>
              <a:rPr lang="zh-CN" altLang="en-US" sz="2800" dirty="0"/>
              <a:t>元</a:t>
            </a:r>
          </a:p>
          <a:p>
            <a:pPr lvl="0"/>
            <a:endParaRPr lang="zh-CN" altLang="zh-CN" sz="2800" dirty="0"/>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4175819" y="1839699"/>
            <a:ext cx="4395809" cy="1351000"/>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孙文韬：项目计划书    用时：</a:t>
            </a:r>
            <a:r>
              <a:rPr lang="en-US" altLang="zh-CN" sz="3200" dirty="0"/>
              <a:t>4.5h</a:t>
            </a:r>
            <a:r>
              <a:rPr lang="zh-CN" altLang="en-US" sz="3200" dirty="0"/>
              <a:t>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沈路通：各类图的绘制    用时：</a:t>
            </a:r>
            <a:r>
              <a:rPr lang="en-US" altLang="zh-CN" sz="3200" dirty="0"/>
              <a:t>4h    </a:t>
            </a:r>
            <a:r>
              <a:rPr lang="zh-CN" altLang="en-US" sz="3200" dirty="0"/>
              <a:t>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用时：</a:t>
            </a:r>
            <a:r>
              <a:rPr lang="en-US" altLang="zh-CN" sz="3200" dirty="0"/>
              <a:t>5h</a:t>
            </a:r>
            <a:r>
              <a:rPr lang="zh-CN" altLang="en-US" sz="3200" dirty="0"/>
              <a:t>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pic>
        <p:nvPicPr>
          <p:cNvPr id="6" name="内容占位符 5">
            <a:extLst>
              <a:ext uri="{FF2B5EF4-FFF2-40B4-BE49-F238E27FC236}">
                <a16:creationId xmlns:a16="http://schemas.microsoft.com/office/drawing/2014/main" id="{34487E1A-446C-4DD5-88D8-5F6572D7F28F}"/>
              </a:ext>
            </a:extLst>
          </p:cNvPr>
          <p:cNvPicPr>
            <a:picLocks noGrp="1" noChangeAspect="1"/>
          </p:cNvPicPr>
          <p:nvPr>
            <p:ph idx="1"/>
          </p:nvPr>
        </p:nvPicPr>
        <p:blipFill>
          <a:blip r:embed="rId3"/>
          <a:stretch>
            <a:fillRect/>
          </a:stretch>
        </p:blipFill>
        <p:spPr>
          <a:xfrm>
            <a:off x="1914167" y="1600200"/>
            <a:ext cx="8363666" cy="4525963"/>
          </a:xfrm>
          <a:prstGeom prst="rect">
            <a:avLst/>
          </a:prstGeom>
        </p:spPr>
      </p:pic>
      <p:sp>
        <p:nvSpPr>
          <p:cNvPr id="5" name="圆角矩形 14">
            <a:extLst>
              <a:ext uri="{FF2B5EF4-FFF2-40B4-BE49-F238E27FC236}">
                <a16:creationId xmlns:a16="http://schemas.microsoft.com/office/drawing/2014/main" id="{3CF5BE42-3528-4697-B507-4D1FA6C99916}"/>
              </a:ext>
            </a:extLst>
          </p:cNvPr>
          <p:cNvSpPr/>
          <p:nvPr/>
        </p:nvSpPr>
        <p:spPr>
          <a:xfrm>
            <a:off x="1183508" y="412228"/>
            <a:ext cx="20479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小组会议记录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项目面向对象：</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软件运行环境：</a:t>
            </a:r>
            <a:r>
              <a:rPr lang="zh-CN" altLang="zh-CN" sz="2400" dirty="0"/>
              <a:t>初步设想是能在</a:t>
            </a:r>
            <a:r>
              <a:rPr lang="en-US" altLang="zh-CN" sz="2400" dirty="0"/>
              <a:t>PC</a:t>
            </a:r>
            <a:r>
              <a:rPr lang="zh-CN" altLang="zh-CN" sz="2400" dirty="0"/>
              <a:t>网站上运行的</a:t>
            </a:r>
            <a:r>
              <a:rPr lang="en-US" altLang="zh-CN" sz="2400" dirty="0"/>
              <a:t>2D</a:t>
            </a:r>
            <a:r>
              <a:rPr lang="zh-CN" altLang="zh-CN" sz="2400" dirty="0"/>
              <a:t>横版闯关游戏。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460528" y="442031"/>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41265" y="2466680"/>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9" name="TextBox 8"/>
          <p:cNvSpPr txBox="1">
            <a:spLocks noChangeArrowheads="1"/>
          </p:cNvSpPr>
          <p:nvPr/>
        </p:nvSpPr>
        <p:spPr bwMode="auto">
          <a:xfrm>
            <a:off x="1753116" y="664533"/>
            <a:ext cx="9720846" cy="45187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项目建设背景：</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zh-CN" altLang="zh-CN" sz="2400" dirty="0"/>
              <a:t>我们在进行了一定量的调查后发现包括我们自身在内的许多大学生都对游戏感兴趣，除了周末之外我们的</a:t>
            </a:r>
            <a:r>
              <a:rPr lang="zh-CN" altLang="zh-CN" sz="2400" dirty="0">
                <a:solidFill>
                  <a:srgbClr val="FF0000"/>
                </a:solidFill>
              </a:rPr>
              <a:t>空余时间都太过碎片化</a:t>
            </a:r>
            <a:r>
              <a:rPr lang="zh-CN" altLang="zh-CN" sz="2400" dirty="0"/>
              <a:t>，而且课后也有一定量的学习任务，不能完全用来玩</a:t>
            </a:r>
            <a:r>
              <a:rPr lang="zh-CN" altLang="en-US" sz="2400" dirty="0"/>
              <a:t>一些大型</a:t>
            </a:r>
            <a:r>
              <a:rPr lang="zh-CN" altLang="zh-CN" sz="2400" dirty="0"/>
              <a:t>游戏。所以我们想要设计一款游戏</a:t>
            </a:r>
            <a:r>
              <a:rPr lang="zh-CN" altLang="zh-CN" sz="2400" dirty="0">
                <a:solidFill>
                  <a:srgbClr val="FF0000"/>
                </a:solidFill>
              </a:rPr>
              <a:t>时间较短但又能有一定趣味性与可玩性</a:t>
            </a:r>
            <a:r>
              <a:rPr lang="zh-CN" altLang="zh-CN" sz="2400" dirty="0"/>
              <a:t>的游戏，而目前市面上比较流行的游戏有生存类的、休闲类的、战略养成类的等等。反倒是过去</a:t>
            </a:r>
            <a:r>
              <a:rPr lang="zh-CN" altLang="zh-CN" sz="2400" dirty="0">
                <a:solidFill>
                  <a:srgbClr val="FF0000"/>
                </a:solidFill>
              </a:rPr>
              <a:t>较火的横版闯关游戏有些少见</a:t>
            </a:r>
            <a:r>
              <a:rPr lang="zh-CN" altLang="zh-CN" sz="2400" dirty="0"/>
              <a:t>，因此我们想要为喜欢这类游戏但又没有较多娱乐时间的人们做一款游戏。</a:t>
            </a:r>
            <a:endParaRPr lang="zh-CN" altLang="en-US" sz="2400" dirty="0">
              <a:solidFill>
                <a:srgbClr val="262626"/>
              </a:solidFill>
              <a:latin typeface="微软雅黑" pitchFamily="34" charset="-122"/>
              <a:ea typeface="微软雅黑" pitchFamily="34" charset="-122"/>
            </a:endParaRPr>
          </a:p>
        </p:txBody>
      </p:sp>
    </p:spTree>
    <p:extLst>
      <p:ext uri="{BB962C8B-B14F-4D97-AF65-F5344CB8AC3E}">
        <p14:creationId xmlns:p14="http://schemas.microsoft.com/office/powerpoint/2010/main" val="403624465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500"/>
                                        <p:tgtEl>
                                          <p:spTgt spid="5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09299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000" dirty="0">
                <a:solidFill>
                  <a:srgbClr val="FF0000"/>
                </a:solidFill>
                <a:latin typeface="+mn-ea"/>
              </a:rPr>
              <a:t>HTML5</a:t>
            </a:r>
            <a:r>
              <a:rPr lang="zh-CN" altLang="en-US" sz="2000" dirty="0">
                <a:solidFill>
                  <a:srgbClr val="262626"/>
                </a:solidFill>
                <a:latin typeface="+mn-ea"/>
              </a:rPr>
              <a:t>：万维网的核心语言、标准通用标记语言下的一个应用超文本标记语言（</a:t>
            </a:r>
            <a:r>
              <a:rPr lang="en-US" altLang="zh-CN" sz="2000" dirty="0">
                <a:solidFill>
                  <a:srgbClr val="262626"/>
                </a:solidFill>
                <a:latin typeface="+mn-ea"/>
              </a:rPr>
              <a:t>HTML</a:t>
            </a:r>
            <a:r>
              <a:rPr lang="zh-CN" altLang="en-US" sz="2000" dirty="0">
                <a:solidFill>
                  <a:srgbClr val="262626"/>
                </a:solidFill>
                <a:latin typeface="+mn-ea"/>
              </a:rPr>
              <a:t>）的第五次重大修改。</a:t>
            </a:r>
            <a:endParaRPr lang="en-US" altLang="zh-CN" sz="2000" dirty="0">
              <a:solidFill>
                <a:srgbClr val="262626"/>
              </a:solidFill>
              <a:latin typeface="+mn-ea"/>
            </a:endParaRPr>
          </a:p>
          <a:p>
            <a:pPr defTabSz="1083041" fontAlgn="base">
              <a:lnSpc>
                <a:spcPct val="150000"/>
              </a:lnSpc>
              <a:spcBef>
                <a:spcPct val="0"/>
              </a:spcBef>
              <a:spcAft>
                <a:spcPct val="0"/>
              </a:spcAft>
            </a:pPr>
            <a:endParaRPr lang="zh-CN" altLang="en-US"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Cocos</a:t>
            </a:r>
            <a:r>
              <a:rPr lang="zh-CN" altLang="en-US" sz="2000" dirty="0">
                <a:solidFill>
                  <a:srgbClr val="262626"/>
                </a:solidFill>
                <a:latin typeface="+mn-ea"/>
              </a:rPr>
              <a:t>：</a:t>
            </a:r>
            <a:r>
              <a:rPr lang="en-US" altLang="zh-CN" sz="2000" dirty="0">
                <a:solidFill>
                  <a:srgbClr val="262626"/>
                </a:solidFill>
                <a:latin typeface="+mn-ea"/>
              </a:rPr>
              <a:t>Cocos</a:t>
            </a:r>
            <a:r>
              <a:rPr lang="zh-CN" altLang="en-US" sz="2000" dirty="0">
                <a:solidFill>
                  <a:srgbClr val="262626"/>
                </a:solidFill>
                <a:latin typeface="+mn-ea"/>
              </a:rPr>
              <a:t>是由触控科技推出的游戏开发一站式解决方案，包含了从新建立项、游戏制作、到 打包上线的全套流程。开发者可以通过</a:t>
            </a:r>
            <a:r>
              <a:rPr lang="en-US" altLang="zh-CN" sz="2000" dirty="0" err="1">
                <a:solidFill>
                  <a:srgbClr val="262626"/>
                </a:solidFill>
                <a:latin typeface="+mn-ea"/>
              </a:rPr>
              <a:t>Cocos</a:t>
            </a:r>
            <a:r>
              <a:rPr lang="zh-CN" altLang="en-US" sz="2000" dirty="0">
                <a:solidFill>
                  <a:srgbClr val="262626"/>
                </a:solidFill>
                <a:latin typeface="+mn-ea"/>
              </a:rPr>
              <a:t>快速生成代码、编辑资源和动画，最终输出适合于多个平台的游戏产品</a:t>
            </a:r>
            <a:endParaRPr lang="en-US" altLang="zh-CN" sz="2000" dirty="0">
              <a:solidFill>
                <a:srgbClr val="262626"/>
              </a:solidFill>
              <a:latin typeface="+mn-ea"/>
            </a:endParaRPr>
          </a:p>
          <a:p>
            <a:pPr defTabSz="1083041" fontAlgn="base">
              <a:lnSpc>
                <a:spcPct val="150000"/>
              </a:lnSpc>
              <a:spcBef>
                <a:spcPct val="0"/>
              </a:spcBef>
              <a:spcAft>
                <a:spcPct val="0"/>
              </a:spcAft>
            </a:pP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JavaScript</a:t>
            </a:r>
            <a:r>
              <a:rPr lang="zh-CN" altLang="en-US" sz="2000" dirty="0">
                <a:solidFill>
                  <a:srgbClr val="262626"/>
                </a:solidFill>
                <a:latin typeface="+mn-ea"/>
              </a:rPr>
              <a:t>：</a:t>
            </a:r>
            <a:r>
              <a:rPr lang="en-US" altLang="zh-CN" sz="2000" dirty="0">
                <a:solidFill>
                  <a:srgbClr val="262626"/>
                </a:solidFill>
                <a:latin typeface="+mn-ea"/>
              </a:rPr>
              <a:t>JavaScript</a:t>
            </a:r>
            <a:r>
              <a:rPr lang="zh-CN" altLang="en-US" sz="2000" dirty="0">
                <a:solidFill>
                  <a:srgbClr val="262626"/>
                </a:solidFill>
                <a:latin typeface="+mn-ea"/>
              </a:rPr>
              <a:t>一种直译式脚本语言，是一种动态类型、弱类型、基于原型的语言，内置支持类型。它的解释器被称为</a:t>
            </a:r>
            <a:r>
              <a:rPr lang="en-US" altLang="zh-CN" sz="2000" dirty="0">
                <a:solidFill>
                  <a:srgbClr val="262626"/>
                </a:solidFill>
                <a:latin typeface="+mn-ea"/>
              </a:rPr>
              <a:t>JavaScript</a:t>
            </a:r>
            <a:r>
              <a:rPr lang="zh-CN" altLang="en-US" sz="2000" dirty="0">
                <a:solidFill>
                  <a:srgbClr val="262626"/>
                </a:solidFill>
                <a:latin typeface="+mn-ea"/>
              </a:rPr>
              <a:t>引擎，为浏览器的一部分，广泛用于客户端的脚本语言，最早是在</a:t>
            </a:r>
            <a:r>
              <a:rPr lang="en-US" altLang="zh-CN" sz="2000" dirty="0">
                <a:solidFill>
                  <a:srgbClr val="262626"/>
                </a:solidFill>
                <a:latin typeface="+mn-ea"/>
              </a:rPr>
              <a:t>HTML</a:t>
            </a:r>
            <a:r>
              <a:rPr lang="zh-CN" altLang="en-US" sz="2000" dirty="0">
                <a:solidFill>
                  <a:srgbClr val="262626"/>
                </a:solidFill>
                <a:latin typeface="+mn-ea"/>
              </a:rPr>
              <a:t>（标准通用标记语言下的一个应用）网页上使用，用来给</a:t>
            </a:r>
            <a:r>
              <a:rPr lang="en-US" altLang="zh-CN" sz="2000" dirty="0">
                <a:solidFill>
                  <a:srgbClr val="262626"/>
                </a:solidFill>
                <a:latin typeface="+mn-ea"/>
              </a:rPr>
              <a:t>HTML</a:t>
            </a:r>
            <a:r>
              <a:rPr lang="zh-CN" altLang="en-US" sz="2000" dirty="0">
                <a:solidFill>
                  <a:srgbClr val="262626"/>
                </a:solidFill>
                <a:latin typeface="+mn-ea"/>
              </a:rPr>
              <a:t>网页增加动态功能。</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4401205"/>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hlinkClick r:id="rId4"/>
              </a:rPr>
              <a:t>https://wenku.baidu.com/view/74ebdaa5a26925c52dc5bf29.html?from=search</a:t>
            </a:r>
            <a:endParaRPr lang="en-US" altLang="zh-CN" sz="2800" dirty="0"/>
          </a:p>
          <a:p>
            <a:r>
              <a:rPr lang="zh-CN" altLang="zh-CN" sz="2800" dirty="0"/>
              <a:t>【</a:t>
            </a:r>
            <a:r>
              <a:rPr lang="en-US" altLang="zh-CN" sz="2800" dirty="0"/>
              <a:t>5</a:t>
            </a:r>
            <a:r>
              <a:rPr lang="zh-CN" altLang="zh-CN" sz="2800" dirty="0"/>
              <a:t>】</a:t>
            </a:r>
            <a:r>
              <a:rPr lang="en-US" altLang="zh-CN" sz="2800" dirty="0"/>
              <a:t>《G15</a:t>
            </a:r>
            <a:r>
              <a:rPr lang="zh-CN" altLang="zh-CN" sz="2800" dirty="0"/>
              <a:t>项目介绍》</a:t>
            </a:r>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项目概述</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项目目标</a:t>
            </a:r>
          </a:p>
        </p:txBody>
      </p:sp>
      <p:sp>
        <p:nvSpPr>
          <p:cNvPr id="7" name="TextBox 6"/>
          <p:cNvSpPr txBox="1"/>
          <p:nvPr/>
        </p:nvSpPr>
        <p:spPr>
          <a:xfrm>
            <a:off x="731431" y="1313251"/>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1314</Words>
  <Application>Microsoft Office PowerPoint</Application>
  <PresentationFormat>宽屏</PresentationFormat>
  <Paragraphs>195</Paragraphs>
  <Slides>31</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41</cp:revision>
  <dcterms:created xsi:type="dcterms:W3CDTF">2017-08-30T16:25:13Z</dcterms:created>
  <dcterms:modified xsi:type="dcterms:W3CDTF">2019-05-06T14:00:56Z</dcterms:modified>
</cp:coreProperties>
</file>