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95" r:id="rId2"/>
    <p:sldId id="259" r:id="rId3"/>
    <p:sldId id="260" r:id="rId4"/>
    <p:sldId id="317" r:id="rId5"/>
    <p:sldId id="262" r:id="rId6"/>
    <p:sldId id="313" r:id="rId7"/>
    <p:sldId id="266" r:id="rId8"/>
    <p:sldId id="300" r:id="rId9"/>
    <p:sldId id="321" r:id="rId10"/>
    <p:sldId id="322" r:id="rId11"/>
    <p:sldId id="301" r:id="rId12"/>
    <p:sldId id="323" r:id="rId13"/>
    <p:sldId id="324" r:id="rId14"/>
    <p:sldId id="302" r:id="rId15"/>
    <p:sldId id="325" r:id="rId16"/>
    <p:sldId id="333" r:id="rId17"/>
    <p:sldId id="326" r:id="rId18"/>
    <p:sldId id="334" r:id="rId19"/>
    <p:sldId id="275" r:id="rId20"/>
    <p:sldId id="304" r:id="rId21"/>
    <p:sldId id="327" r:id="rId22"/>
    <p:sldId id="296" r:id="rId23"/>
    <p:sldId id="307" r:id="rId24"/>
    <p:sldId id="328" r:id="rId25"/>
    <p:sldId id="284" r:id="rId26"/>
    <p:sldId id="311" r:id="rId27"/>
    <p:sldId id="329" r:id="rId28"/>
    <p:sldId id="330" r:id="rId29"/>
    <p:sldId id="310" r:id="rId30"/>
    <p:sldId id="331" r:id="rId31"/>
    <p:sldId id="309" r:id="rId32"/>
    <p:sldId id="332" r:id="rId33"/>
    <p:sldId id="335" r:id="rId34"/>
    <p:sldId id="342" r:id="rId35"/>
    <p:sldId id="343" r:id="rId36"/>
    <p:sldId id="344" r:id="rId37"/>
    <p:sldId id="345" r:id="rId38"/>
    <p:sldId id="336" r:id="rId39"/>
    <p:sldId id="346" r:id="rId40"/>
    <p:sldId id="347" r:id="rId41"/>
    <p:sldId id="348" r:id="rId42"/>
    <p:sldId id="349" r:id="rId43"/>
    <p:sldId id="337" r:id="rId44"/>
    <p:sldId id="350" r:id="rId45"/>
    <p:sldId id="351" r:id="rId46"/>
    <p:sldId id="352" r:id="rId47"/>
    <p:sldId id="353" r:id="rId48"/>
    <p:sldId id="338" r:id="rId49"/>
    <p:sldId id="354" r:id="rId50"/>
    <p:sldId id="355" r:id="rId51"/>
    <p:sldId id="356" r:id="rId52"/>
    <p:sldId id="357" r:id="rId53"/>
    <p:sldId id="339" r:id="rId54"/>
    <p:sldId id="358" r:id="rId55"/>
    <p:sldId id="359" r:id="rId56"/>
    <p:sldId id="360" r:id="rId57"/>
    <p:sldId id="361" r:id="rId58"/>
    <p:sldId id="340" r:id="rId59"/>
    <p:sldId id="362" r:id="rId60"/>
    <p:sldId id="363" r:id="rId61"/>
    <p:sldId id="364" r:id="rId62"/>
    <p:sldId id="365" r:id="rId63"/>
    <p:sldId id="341" r:id="rId64"/>
    <p:sldId id="366" r:id="rId65"/>
    <p:sldId id="367" r:id="rId66"/>
    <p:sldId id="368" r:id="rId67"/>
    <p:sldId id="369" r:id="rId68"/>
    <p:sldId id="319" r:id="rId69"/>
    <p:sldId id="320" r:id="rId70"/>
    <p:sldId id="312" r:id="rId71"/>
    <p:sldId id="292"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660"/>
  </p:normalViewPr>
  <p:slideViewPr>
    <p:cSldViewPr snapToGrid="0">
      <p:cViewPr varScale="1">
        <p:scale>
          <a:sx n="86" d="100"/>
          <a:sy n="86" d="100"/>
        </p:scale>
        <p:origin x="46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56384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82679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96696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70195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1543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22998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46038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79516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8043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54881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38592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88284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67481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0604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5719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448411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0851870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57094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59031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155238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529056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816923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483831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2359129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2715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562103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833035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50937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756006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297282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notesSlide" Target="../notesSlides/notesSlide13.xml"/><Relationship Id="rId7" Type="http://schemas.openxmlformats.org/officeDocument/2006/relationships/package" Target="../embeddings/Microsoft_Visio___3.vsd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5.emf"/><Relationship Id="rId5" Type="http://schemas.openxmlformats.org/officeDocument/2006/relationships/package" Target="../embeddings/Microsoft_Visio___2.vsdx"/><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notesSlide" Target="../notesSlides/notesSlide14.xml"/><Relationship Id="rId7" Type="http://schemas.openxmlformats.org/officeDocument/2006/relationships/package" Target="../embeddings/Microsoft_Visio___5.vsd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7.emf"/><Relationship Id="rId5" Type="http://schemas.openxmlformats.org/officeDocument/2006/relationships/package" Target="../embeddings/Microsoft_Visio___4.vsdx"/><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7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5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__111111.vsdx"/><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2022833" y="2465991"/>
            <a:ext cx="856660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血小板的人体冒险</a:t>
            </a:r>
            <a:endParaRPr lang="en-US" altLang="zh-CN" sz="80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12259" y="1614572"/>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8"/>
          <p:cNvSpPr txBox="1">
            <a:spLocks noChangeArrowheads="1"/>
          </p:cNvSpPr>
          <p:nvPr/>
        </p:nvSpPr>
        <p:spPr bwMode="auto">
          <a:xfrm>
            <a:off x="2114289" y="3722222"/>
            <a:ext cx="10522213" cy="131796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8000" b="1" dirty="0">
                <a:solidFill>
                  <a:srgbClr val="595959"/>
                </a:solidFill>
                <a:latin typeface="微软雅黑" pitchFamily="34" charset="-122"/>
                <a:ea typeface="微软雅黑" pitchFamily="34" charset="-122"/>
              </a:rPr>
              <a:t>软件项目设计</a:t>
            </a:r>
            <a:r>
              <a:rPr lang="en-US" altLang="zh-CN" sz="8000" b="1" dirty="0">
                <a:solidFill>
                  <a:srgbClr val="595959"/>
                </a:solidFill>
                <a:latin typeface="微软雅黑" pitchFamily="34" charset="-122"/>
                <a:ea typeface="微软雅黑" pitchFamily="34" charset="-122"/>
              </a:rPr>
              <a:t>PPT</a:t>
            </a:r>
            <a:endParaRPr lang="en-US" altLang="zh-CN" dirty="0"/>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 by="(-#ppt_w*2)" calcmode="lin" valueType="num">
                                      <p:cBhvr rctx="PPT">
                                        <p:cTn id="10" dur="500" autoRev="1" fill="hold">
                                          <p:stCondLst>
                                            <p:cond delay="0"/>
                                          </p:stCondLst>
                                        </p:cTn>
                                        <p:tgtEl>
                                          <p:spTgt spid="9"/>
                                        </p:tgtEl>
                                        <p:attrNameLst>
                                          <p:attrName>ppt_w</p:attrName>
                                        </p:attrNameLst>
                                      </p:cBhvr>
                                    </p:anim>
                                    <p:anim by="(#ppt_w*0.50)" calcmode="lin" valueType="num">
                                      <p:cBhvr>
                                        <p:cTn id="11" dur="500" decel="50000" autoRev="1" fill="hold">
                                          <p:stCondLst>
                                            <p:cond delay="0"/>
                                          </p:stCondLst>
                                        </p:cTn>
                                        <p:tgtEl>
                                          <p:spTgt spid="9"/>
                                        </p:tgtEl>
                                        <p:attrNameLst>
                                          <p:attrName>ppt_x</p:attrName>
                                        </p:attrNameLst>
                                      </p:cBhvr>
                                    </p:anim>
                                    <p:anim from="(-#ppt_h/2)" to="(#ppt_y)" calcmode="lin" valueType="num">
                                      <p:cBhvr>
                                        <p:cTn id="12" dur="1000" fill="hold">
                                          <p:stCondLst>
                                            <p:cond delay="0"/>
                                          </p:stCondLst>
                                        </p:cTn>
                                        <p:tgtEl>
                                          <p:spTgt spid="9"/>
                                        </p:tgtEl>
                                        <p:attrNameLst>
                                          <p:attrName>ppt_y</p:attrName>
                                        </p:attrNameLst>
                                      </p:cBhvr>
                                    </p:anim>
                                    <p:animRot by="21600000">
                                      <p:cBhvr>
                                        <p:cTn id="13" dur="1000" fill="hold">
                                          <p:stCondLst>
                                            <p:cond delay="0"/>
                                          </p:stCondLst>
                                        </p:cTn>
                                        <p:tgtEl>
                                          <p:spTgt spid="9"/>
                                        </p:tgtEl>
                                        <p:attrNameLst>
                                          <p:attrName>r</p:attrName>
                                        </p:attrNameLst>
                                      </p:cBhvr>
                                    </p:animRot>
                                  </p:childTnLst>
                                </p:cTn>
                              </p:par>
                              <p:par>
                                <p:cTn id="14" presetID="56" presetClass="entr" presetSubtype="0" fill="hold" grpId="0" nodeType="withEffect">
                                  <p:stCondLst>
                                    <p:cond delay="0"/>
                                  </p:stCondLst>
                                  <p:iterate type="lt">
                                    <p:tmPct val="10000"/>
                                  </p:iterate>
                                  <p:childTnLst>
                                    <p:set>
                                      <p:cBhvr>
                                        <p:cTn id="15" dur="1" fill="hold">
                                          <p:stCondLst>
                                            <p:cond delay="0"/>
                                          </p:stCondLst>
                                        </p:cTn>
                                        <p:tgtEl>
                                          <p:spTgt spid="76"/>
                                        </p:tgtEl>
                                        <p:attrNameLst>
                                          <p:attrName>style.visibility</p:attrName>
                                        </p:attrNameLst>
                                      </p:cBhvr>
                                      <p:to>
                                        <p:strVal val="visible"/>
                                      </p:to>
                                    </p:set>
                                    <p:anim by="(-#ppt_w*2)" calcmode="lin" valueType="num">
                                      <p:cBhvr rctx="PPT">
                                        <p:cTn id="16" dur="500" autoRev="1" fill="hold">
                                          <p:stCondLst>
                                            <p:cond delay="0"/>
                                          </p:stCondLst>
                                        </p:cTn>
                                        <p:tgtEl>
                                          <p:spTgt spid="76"/>
                                        </p:tgtEl>
                                        <p:attrNameLst>
                                          <p:attrName>ppt_w</p:attrName>
                                        </p:attrNameLst>
                                      </p:cBhvr>
                                    </p:anim>
                                    <p:anim by="(#ppt_w*0.50)" calcmode="lin" valueType="num">
                                      <p:cBhvr>
                                        <p:cTn id="17" dur="500" decel="50000" autoRev="1" fill="hold">
                                          <p:stCondLst>
                                            <p:cond delay="0"/>
                                          </p:stCondLst>
                                        </p:cTn>
                                        <p:tgtEl>
                                          <p:spTgt spid="76"/>
                                        </p:tgtEl>
                                        <p:attrNameLst>
                                          <p:attrName>ppt_x</p:attrName>
                                        </p:attrNameLst>
                                      </p:cBhvr>
                                    </p:anim>
                                    <p:anim from="(-#ppt_h/2)" to="(#ppt_y)" calcmode="lin" valueType="num">
                                      <p:cBhvr>
                                        <p:cTn id="18" dur="1000" fill="hold">
                                          <p:stCondLst>
                                            <p:cond delay="0"/>
                                          </p:stCondLst>
                                        </p:cTn>
                                        <p:tgtEl>
                                          <p:spTgt spid="76"/>
                                        </p:tgtEl>
                                        <p:attrNameLst>
                                          <p:attrName>ppt_y</p:attrName>
                                        </p:attrNameLst>
                                      </p:cBhvr>
                                    </p:anim>
                                    <p:animRot by="21600000">
                                      <p:cBhvr>
                                        <p:cTn id="19" dur="1000" fill="hold">
                                          <p:stCondLst>
                                            <p:cond delay="0"/>
                                          </p:stCondLst>
                                        </p:cTn>
                                        <p:tgtEl>
                                          <p:spTgt spid="76"/>
                                        </p:tgtEl>
                                        <p:attrNameLst>
                                          <p:attrName>r</p:attrName>
                                        </p:attrNameLst>
                                      </p:cBhvr>
                                    </p:animRot>
                                  </p:childTnLst>
                                </p:cTn>
                              </p:par>
                              <p:par>
                                <p:cTn id="20" presetID="41" presetClass="entr" presetSubtype="0" fill="hold" nodeType="withEffect">
                                  <p:stCondLst>
                                    <p:cond delay="0"/>
                                  </p:stCondLst>
                                  <p:iterate type="lt">
                                    <p:tmPct val="10000"/>
                                  </p:iterate>
                                  <p:childTnLst>
                                    <p:set>
                                      <p:cBhvr>
                                        <p:cTn id="21" dur="1" fill="hold">
                                          <p:stCondLst>
                                            <p:cond delay="0"/>
                                          </p:stCondLst>
                                        </p:cTn>
                                        <p:tgtEl>
                                          <p:spTgt spid="16398">
                                            <p:txEl>
                                              <p:pRg st="0" end="0"/>
                                            </p:txEl>
                                          </p:spTgt>
                                        </p:tgtEl>
                                        <p:attrNameLst>
                                          <p:attrName>style.visibility</p:attrName>
                                        </p:attrNameLst>
                                      </p:cBhvr>
                                      <p:to>
                                        <p:strVal val="visible"/>
                                      </p:to>
                                    </p:set>
                                    <p:anim calcmode="lin" valueType="num">
                                      <p:cBhvr>
                                        <p:cTn id="22"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4"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230269" y="832714"/>
            <a:ext cx="10900793" cy="830997"/>
          </a:xfrm>
          <a:prstGeom prst="rect">
            <a:avLst/>
          </a:prstGeom>
          <a:noFill/>
        </p:spPr>
        <p:txBody>
          <a:bodyPr wrap="square">
            <a:spAutoFit/>
          </a:bodyPr>
          <a:lstStyle/>
          <a:p>
            <a:r>
              <a:rPr lang="zh-CN" altLang="zh-CN" sz="2400" dirty="0"/>
              <a:t>当游戏出现故障时玩家可以向制作人员进行</a:t>
            </a:r>
            <a:r>
              <a:rPr lang="zh-CN" altLang="zh-CN" sz="2400" dirty="0">
                <a:solidFill>
                  <a:srgbClr val="FF0000"/>
                </a:solidFill>
              </a:rPr>
              <a:t>反馈</a:t>
            </a:r>
            <a:r>
              <a:rPr lang="zh-CN" altLang="zh-CN" sz="2400" dirty="0"/>
              <a:t>，我们也会在第一时间对游戏进行</a:t>
            </a:r>
            <a:r>
              <a:rPr lang="zh-CN" altLang="zh-CN" sz="2400" dirty="0">
                <a:solidFill>
                  <a:srgbClr val="FF0000"/>
                </a:solidFill>
              </a:rPr>
              <a:t>修复</a:t>
            </a:r>
            <a:r>
              <a:rPr lang="zh-CN" altLang="zh-CN" sz="2400" dirty="0"/>
              <a:t>。</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圆角矩形 14"/>
          <p:cNvSpPr/>
          <p:nvPr/>
        </p:nvSpPr>
        <p:spPr>
          <a:xfrm>
            <a:off x="230268" y="219808"/>
            <a:ext cx="2126068"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2.1.2.3  </a:t>
            </a:r>
            <a:r>
              <a:rPr lang="zh-CN" altLang="en-US" sz="2000" b="1" dirty="0">
                <a:solidFill>
                  <a:prstClr val="white"/>
                </a:solidFill>
                <a:latin typeface="微软雅黑" pitchFamily="34" charset="-122"/>
                <a:ea typeface="微软雅黑" pitchFamily="34" charset="-122"/>
              </a:rPr>
              <a:t>可靠性</a:t>
            </a:r>
          </a:p>
        </p:txBody>
      </p:sp>
      <p:sp>
        <p:nvSpPr>
          <p:cNvPr id="10" name="圆角矩形 14"/>
          <p:cNvSpPr/>
          <p:nvPr/>
        </p:nvSpPr>
        <p:spPr>
          <a:xfrm>
            <a:off x="230268" y="1924310"/>
            <a:ext cx="2126068"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2.1.2.4  </a:t>
            </a:r>
            <a:r>
              <a:rPr lang="zh-CN" altLang="en-US" sz="2000" b="1" dirty="0">
                <a:solidFill>
                  <a:prstClr val="white"/>
                </a:solidFill>
                <a:latin typeface="微软雅黑" pitchFamily="34" charset="-122"/>
                <a:ea typeface="微软雅黑" pitchFamily="34" charset="-122"/>
              </a:rPr>
              <a:t>灵活性</a:t>
            </a:r>
          </a:p>
        </p:txBody>
      </p:sp>
      <p:sp>
        <p:nvSpPr>
          <p:cNvPr id="11" name="TextBox 10"/>
          <p:cNvSpPr txBox="1"/>
          <p:nvPr/>
        </p:nvSpPr>
        <p:spPr>
          <a:xfrm>
            <a:off x="230271" y="2555448"/>
            <a:ext cx="10900791" cy="830997"/>
          </a:xfrm>
          <a:prstGeom prst="rect">
            <a:avLst/>
          </a:prstGeom>
          <a:noFill/>
        </p:spPr>
        <p:txBody>
          <a:bodyPr wrap="square">
            <a:spAutoFit/>
          </a:bodyPr>
          <a:lstStyle/>
          <a:p>
            <a:r>
              <a:rPr lang="zh-CN" altLang="zh-CN" sz="2400" dirty="0"/>
              <a:t>制作组在收到玩家的游戏体验反馈后会</a:t>
            </a:r>
            <a:r>
              <a:rPr lang="zh-CN" altLang="zh-CN" sz="2400" dirty="0">
                <a:solidFill>
                  <a:srgbClr val="FF0000"/>
                </a:solidFill>
              </a:rPr>
              <a:t>不断更新</a:t>
            </a:r>
            <a:r>
              <a:rPr lang="zh-CN" altLang="zh-CN" sz="2400" dirty="0"/>
              <a:t>该程序的游戏内容，力求达到玩家最大的满意程度。</a:t>
            </a:r>
          </a:p>
        </p:txBody>
      </p:sp>
    </p:spTree>
    <p:extLst>
      <p:ext uri="{BB962C8B-B14F-4D97-AF65-F5344CB8AC3E}">
        <p14:creationId xmlns:p14="http://schemas.microsoft.com/office/powerpoint/2010/main" val="5612305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91814" y="110193"/>
            <a:ext cx="32514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2.1.3  </a:t>
            </a:r>
            <a:r>
              <a:rPr lang="zh-CN" altLang="en-US" sz="2400" b="1" dirty="0">
                <a:solidFill>
                  <a:prstClr val="white"/>
                </a:solidFill>
                <a:latin typeface="微软雅黑" pitchFamily="34" charset="-122"/>
                <a:ea typeface="微软雅黑" pitchFamily="34" charset="-122"/>
              </a:rPr>
              <a:t>输入输出要求</a:t>
            </a:r>
            <a:r>
              <a:rPr lang="en-US" altLang="zh-CN" sz="2400" b="1" dirty="0">
                <a:solidFill>
                  <a:prstClr val="white"/>
                </a:solidFill>
                <a:latin typeface="微软雅黑" pitchFamily="34" charset="-122"/>
                <a:ea typeface="微软雅黑" pitchFamily="34" charset="-122"/>
              </a:rPr>
              <a:t>  </a:t>
            </a:r>
            <a:r>
              <a:rPr lang="zh-CN" altLang="en-US" sz="2400" b="1" dirty="0">
                <a:solidFill>
                  <a:prstClr val="white"/>
                </a:solidFill>
                <a:latin typeface="微软雅黑" pitchFamily="34" charset="-122"/>
                <a:ea typeface="微软雅黑" pitchFamily="34" charset="-122"/>
              </a:rPr>
              <a:t> </a:t>
            </a:r>
          </a:p>
        </p:txBody>
      </p:sp>
      <p:sp>
        <p:nvSpPr>
          <p:cNvPr id="12" name="圆角矩形 14"/>
          <p:cNvSpPr/>
          <p:nvPr/>
        </p:nvSpPr>
        <p:spPr>
          <a:xfrm>
            <a:off x="291813" y="3066911"/>
            <a:ext cx="39636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2.1.4  </a:t>
            </a:r>
            <a:r>
              <a:rPr lang="zh-CN" altLang="en-US" sz="2400" b="1" dirty="0">
                <a:solidFill>
                  <a:prstClr val="white"/>
                </a:solidFill>
                <a:latin typeface="微软雅黑" pitchFamily="34" charset="-122"/>
                <a:ea typeface="微软雅黑" pitchFamily="34" charset="-122"/>
              </a:rPr>
              <a:t> 数据管理能力要求</a:t>
            </a:r>
          </a:p>
        </p:txBody>
      </p:sp>
      <p:sp>
        <p:nvSpPr>
          <p:cNvPr id="13" name="TextBox 12"/>
          <p:cNvSpPr txBox="1"/>
          <p:nvPr/>
        </p:nvSpPr>
        <p:spPr>
          <a:xfrm>
            <a:off x="291814" y="3836058"/>
            <a:ext cx="10774901" cy="1938992"/>
          </a:xfrm>
          <a:prstGeom prst="rect">
            <a:avLst/>
          </a:prstGeom>
          <a:noFill/>
        </p:spPr>
        <p:txBody>
          <a:bodyPr wrap="square">
            <a:spAutoFit/>
          </a:bodyPr>
          <a:lstStyle/>
          <a:p>
            <a:r>
              <a:rPr lang="zh-CN" altLang="zh-CN" sz="2400" dirty="0"/>
              <a:t>需要进行服务器信息，账户信息，存档信息和游戏数据的管理，服务器信息通过租借服务器可以解决，账户信息需要存储账号字符串，存储量小而存档信息只是游戏的小部分信息，其储存要求也不是很高，而游戏数据需要上传到网站才能运行，要保证数据传输不出错才能正常地运行游戏，所以游戏数据的存储要求较高。</a:t>
            </a:r>
          </a:p>
        </p:txBody>
      </p:sp>
      <p:sp>
        <p:nvSpPr>
          <p:cNvPr id="9" name="TextBox 8"/>
          <p:cNvSpPr txBox="1"/>
          <p:nvPr/>
        </p:nvSpPr>
        <p:spPr>
          <a:xfrm>
            <a:off x="291814" y="907744"/>
            <a:ext cx="10927169" cy="1938992"/>
          </a:xfrm>
          <a:prstGeom prst="rect">
            <a:avLst/>
          </a:prstGeom>
          <a:noFill/>
        </p:spPr>
        <p:txBody>
          <a:bodyPr wrap="square">
            <a:spAutoFit/>
          </a:bodyPr>
          <a:lstStyle/>
          <a:p>
            <a:r>
              <a:rPr lang="zh-CN" altLang="zh-CN" sz="2400" dirty="0"/>
              <a:t>输入的账户信息是字符串的账号，它是通过数据库和服务器连接来寻找该账号下的云存档，然后导入存档到游戏，直观表现为用户打开游戏可以直接看到自己之前存的存档信息；输入的存档信息是一个文件，它存储了游戏的进度，它通过本地存档或云存档获取并通过用户执行游戏会进行更新，直观表现为存档信息会根据用户体验不断更新。</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91814" y="110193"/>
            <a:ext cx="32514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2.1.5  </a:t>
            </a:r>
            <a:r>
              <a:rPr lang="zh-CN" altLang="en-US" sz="2400" b="1" dirty="0">
                <a:solidFill>
                  <a:prstClr val="white"/>
                </a:solidFill>
                <a:latin typeface="微软雅黑" pitchFamily="34" charset="-122"/>
                <a:ea typeface="微软雅黑" pitchFamily="34" charset="-122"/>
              </a:rPr>
              <a:t>故障处理要求</a:t>
            </a:r>
          </a:p>
        </p:txBody>
      </p:sp>
      <p:sp>
        <p:nvSpPr>
          <p:cNvPr id="12" name="圆角矩形 14"/>
          <p:cNvSpPr/>
          <p:nvPr/>
        </p:nvSpPr>
        <p:spPr>
          <a:xfrm>
            <a:off x="291813" y="3066911"/>
            <a:ext cx="325148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2.1.6  </a:t>
            </a:r>
            <a:r>
              <a:rPr lang="zh-CN" altLang="en-US" sz="2400" b="1" dirty="0">
                <a:solidFill>
                  <a:prstClr val="white"/>
                </a:solidFill>
                <a:latin typeface="微软雅黑" pitchFamily="34" charset="-122"/>
                <a:ea typeface="微软雅黑" pitchFamily="34" charset="-122"/>
              </a:rPr>
              <a:t> 其他专门要求</a:t>
            </a:r>
          </a:p>
        </p:txBody>
      </p:sp>
      <p:sp>
        <p:nvSpPr>
          <p:cNvPr id="13" name="TextBox 12"/>
          <p:cNvSpPr txBox="1"/>
          <p:nvPr/>
        </p:nvSpPr>
        <p:spPr>
          <a:xfrm>
            <a:off x="291814" y="3836058"/>
            <a:ext cx="10774901" cy="830997"/>
          </a:xfrm>
          <a:prstGeom prst="rect">
            <a:avLst/>
          </a:prstGeom>
          <a:noFill/>
        </p:spPr>
        <p:txBody>
          <a:bodyPr wrap="square">
            <a:spAutoFit/>
          </a:bodyPr>
          <a:lstStyle/>
          <a:p>
            <a:r>
              <a:rPr lang="zh-CN" altLang="zh-CN" sz="2400" dirty="0"/>
              <a:t>用户可以随地登录游戏所以账号管理要简便和具备一定安全性比如密码验证登录，环境需要是网站，所以要保证网络的可靠性和网站的可靠性。</a:t>
            </a:r>
          </a:p>
        </p:txBody>
      </p:sp>
      <p:sp>
        <p:nvSpPr>
          <p:cNvPr id="9" name="TextBox 8"/>
          <p:cNvSpPr txBox="1"/>
          <p:nvPr/>
        </p:nvSpPr>
        <p:spPr>
          <a:xfrm>
            <a:off x="291814" y="907744"/>
            <a:ext cx="10927169" cy="1938992"/>
          </a:xfrm>
          <a:prstGeom prst="rect">
            <a:avLst/>
          </a:prstGeom>
          <a:noFill/>
        </p:spPr>
        <p:txBody>
          <a:bodyPr wrap="square">
            <a:spAutoFit/>
          </a:bodyPr>
          <a:lstStyle/>
          <a:p>
            <a:r>
              <a:rPr lang="zh-CN" altLang="zh-CN" sz="2400" dirty="0"/>
              <a:t>可能会出现服务器本身故障，由于是租借服务器所以会和持有方协商进行修复；可能会出现存档信息出错，如果是本地出错那么告知用户本地存档被破坏并试图加载云存档覆盖现存档；可能会出现云存档出错那么告知用户云存储失效并把现在本地存档或试图加载上一个云存档；可能会出现游戏数据错误，那可能是游戏加载出现问题，会尽快修复</a:t>
            </a:r>
            <a:r>
              <a:rPr lang="en-US" altLang="zh-CN" sz="2400" dirty="0"/>
              <a:t>bug</a:t>
            </a:r>
            <a:r>
              <a:rPr lang="zh-CN" altLang="zh-CN" sz="2400" dirty="0"/>
              <a:t>尽快回复功能。</a:t>
            </a:r>
          </a:p>
        </p:txBody>
      </p:sp>
    </p:spTree>
    <p:extLst>
      <p:ext uri="{BB962C8B-B14F-4D97-AF65-F5344CB8AC3E}">
        <p14:creationId xmlns:p14="http://schemas.microsoft.com/office/powerpoint/2010/main" val="173020922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91814" y="110193"/>
            <a:ext cx="22579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运行环境</a:t>
            </a:r>
          </a:p>
        </p:txBody>
      </p:sp>
      <p:sp>
        <p:nvSpPr>
          <p:cNvPr id="13" name="TextBox 12"/>
          <p:cNvSpPr txBox="1"/>
          <p:nvPr/>
        </p:nvSpPr>
        <p:spPr>
          <a:xfrm>
            <a:off x="291814" y="2829885"/>
            <a:ext cx="10774901" cy="461665"/>
          </a:xfrm>
          <a:prstGeom prst="rect">
            <a:avLst/>
          </a:prstGeom>
          <a:noFill/>
        </p:spPr>
        <p:txBody>
          <a:bodyPr wrap="square">
            <a:spAutoFit/>
          </a:bodyPr>
          <a:lstStyle/>
          <a:p>
            <a:r>
              <a:rPr lang="zh-CN" altLang="zh-CN" sz="2400" dirty="0"/>
              <a:t>支持所有能打开网页的电脑端服务</a:t>
            </a:r>
            <a:r>
              <a:rPr lang="zh-CN" altLang="en-US" sz="2400" dirty="0"/>
              <a:t>。</a:t>
            </a:r>
            <a:endParaRPr lang="zh-CN" altLang="zh-CN" sz="2400" dirty="0"/>
          </a:p>
        </p:txBody>
      </p:sp>
      <p:sp>
        <p:nvSpPr>
          <p:cNvPr id="10" name="圆角矩形 14"/>
          <p:cNvSpPr/>
          <p:nvPr/>
        </p:nvSpPr>
        <p:spPr>
          <a:xfrm>
            <a:off x="291814" y="1134208"/>
            <a:ext cx="187988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2.2.1  </a:t>
            </a:r>
            <a:r>
              <a:rPr lang="zh-CN" altLang="en-US" sz="2000" b="1" dirty="0">
                <a:solidFill>
                  <a:prstClr val="white"/>
                </a:solidFill>
                <a:latin typeface="微软雅黑" pitchFamily="34" charset="-122"/>
                <a:ea typeface="微软雅黑" pitchFamily="34" charset="-122"/>
              </a:rPr>
              <a:t>设备</a:t>
            </a:r>
          </a:p>
        </p:txBody>
      </p:sp>
      <p:sp>
        <p:nvSpPr>
          <p:cNvPr id="11" name="TextBox 10"/>
          <p:cNvSpPr txBox="1"/>
          <p:nvPr/>
        </p:nvSpPr>
        <p:spPr>
          <a:xfrm>
            <a:off x="291813" y="1646150"/>
            <a:ext cx="10774901" cy="461665"/>
          </a:xfrm>
          <a:prstGeom prst="rect">
            <a:avLst/>
          </a:prstGeom>
          <a:noFill/>
        </p:spPr>
        <p:txBody>
          <a:bodyPr wrap="square">
            <a:spAutoFit/>
          </a:bodyPr>
          <a:lstStyle/>
          <a:p>
            <a:r>
              <a:rPr lang="zh-CN" altLang="zh-CN" sz="2400" dirty="0"/>
              <a:t>需要配有键盘并且可以联网的电脑</a:t>
            </a:r>
            <a:r>
              <a:rPr lang="zh-CN" altLang="en-US" sz="2400" dirty="0"/>
              <a:t>。</a:t>
            </a:r>
            <a:endParaRPr lang="zh-CN" altLang="zh-CN" sz="2400" dirty="0"/>
          </a:p>
        </p:txBody>
      </p:sp>
      <p:sp>
        <p:nvSpPr>
          <p:cNvPr id="14" name="圆角矩形 14"/>
          <p:cNvSpPr/>
          <p:nvPr/>
        </p:nvSpPr>
        <p:spPr>
          <a:xfrm>
            <a:off x="291814" y="2221029"/>
            <a:ext cx="225795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2.2.1  </a:t>
            </a:r>
            <a:r>
              <a:rPr lang="zh-CN" altLang="en-US" sz="2000" b="1" dirty="0">
                <a:solidFill>
                  <a:prstClr val="white"/>
                </a:solidFill>
                <a:latin typeface="微软雅黑" pitchFamily="34" charset="-122"/>
                <a:ea typeface="微软雅黑" pitchFamily="34" charset="-122"/>
              </a:rPr>
              <a:t>支持软件</a:t>
            </a:r>
          </a:p>
        </p:txBody>
      </p:sp>
      <p:sp>
        <p:nvSpPr>
          <p:cNvPr id="15" name="圆角矩形 14"/>
          <p:cNvSpPr/>
          <p:nvPr/>
        </p:nvSpPr>
        <p:spPr>
          <a:xfrm>
            <a:off x="291814" y="3386444"/>
            <a:ext cx="187988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2.2.1  </a:t>
            </a:r>
            <a:r>
              <a:rPr lang="zh-CN" altLang="en-US" sz="2000" b="1" dirty="0">
                <a:solidFill>
                  <a:prstClr val="white"/>
                </a:solidFill>
                <a:latin typeface="微软雅黑" pitchFamily="34" charset="-122"/>
                <a:ea typeface="微软雅黑" pitchFamily="34" charset="-122"/>
              </a:rPr>
              <a:t>接口</a:t>
            </a:r>
          </a:p>
        </p:txBody>
      </p:sp>
      <p:sp>
        <p:nvSpPr>
          <p:cNvPr id="16" name="圆角矩形 14"/>
          <p:cNvSpPr/>
          <p:nvPr/>
        </p:nvSpPr>
        <p:spPr>
          <a:xfrm>
            <a:off x="291814" y="4540622"/>
            <a:ext cx="1879886" cy="438754"/>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2.2.1  </a:t>
            </a:r>
            <a:r>
              <a:rPr lang="zh-CN" altLang="en-US" sz="2000" b="1" dirty="0">
                <a:solidFill>
                  <a:prstClr val="white"/>
                </a:solidFill>
                <a:latin typeface="微软雅黑" pitchFamily="34" charset="-122"/>
                <a:ea typeface="微软雅黑" pitchFamily="34" charset="-122"/>
              </a:rPr>
              <a:t>控制</a:t>
            </a:r>
          </a:p>
        </p:txBody>
      </p:sp>
      <p:sp>
        <p:nvSpPr>
          <p:cNvPr id="17" name="TextBox 16"/>
          <p:cNvSpPr txBox="1"/>
          <p:nvPr/>
        </p:nvSpPr>
        <p:spPr>
          <a:xfrm>
            <a:off x="291814" y="3942263"/>
            <a:ext cx="10774901" cy="461665"/>
          </a:xfrm>
          <a:prstGeom prst="rect">
            <a:avLst/>
          </a:prstGeom>
          <a:noFill/>
        </p:spPr>
        <p:txBody>
          <a:bodyPr wrap="square">
            <a:spAutoFit/>
          </a:bodyPr>
          <a:lstStyle/>
          <a:p>
            <a:r>
              <a:rPr lang="zh-CN" altLang="zh-CN" sz="2400" dirty="0"/>
              <a:t>接口是通过网页进行连接，所以需要网络传输协议和服务器相关的协议。</a:t>
            </a:r>
          </a:p>
        </p:txBody>
      </p:sp>
      <p:sp>
        <p:nvSpPr>
          <p:cNvPr id="18" name="TextBox 17"/>
          <p:cNvSpPr txBox="1"/>
          <p:nvPr/>
        </p:nvSpPr>
        <p:spPr>
          <a:xfrm>
            <a:off x="291812" y="5097723"/>
            <a:ext cx="10774901" cy="1323439"/>
          </a:xfrm>
          <a:prstGeom prst="rect">
            <a:avLst/>
          </a:prstGeom>
          <a:noFill/>
        </p:spPr>
        <p:txBody>
          <a:bodyPr wrap="square">
            <a:spAutoFit/>
          </a:bodyPr>
          <a:lstStyle/>
          <a:p>
            <a:r>
              <a:rPr lang="zh-CN" altLang="zh-CN" sz="2000" dirty="0"/>
              <a:t>首先是网络信号，测试用户能否登录网站，这个由用户端控制，然后是游戏加载信号负责管理游戏是否成功加载，有服务器端发出，之后是存档读取信号用来确认云存储的信息是否失效，也是由服务端发出，之后是游戏运行信号管理游戏是否持续运行是否出现问题，如果有问题则由编译器本身发送。</a:t>
            </a:r>
          </a:p>
        </p:txBody>
      </p:sp>
    </p:spTree>
    <p:extLst>
      <p:ext uri="{BB962C8B-B14F-4D97-AF65-F5344CB8AC3E}">
        <p14:creationId xmlns:p14="http://schemas.microsoft.com/office/powerpoint/2010/main" val="206852357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25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25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25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25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250"/>
                                        <p:tgtEl>
                                          <p:spTgt spid="1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50"/>
                                        <p:tgtEl>
                                          <p:spTgt spid="1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0" grpId="0" animBg="1"/>
      <p:bldP spid="11" grpId="0"/>
      <p:bldP spid="14" grpId="0" animBg="1"/>
      <p:bldP spid="15" grpId="0" animBg="1"/>
      <p:bldP spid="16" grpId="0" animBg="1"/>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圆角矩形 14"/>
          <p:cNvSpPr/>
          <p:nvPr/>
        </p:nvSpPr>
        <p:spPr>
          <a:xfrm>
            <a:off x="291814" y="110193"/>
            <a:ext cx="45351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项目设计概念和处理流程</a:t>
            </a:r>
          </a:p>
        </p:txBody>
      </p:sp>
      <p:pic>
        <p:nvPicPr>
          <p:cNvPr id="12" name="图片 11" descr="E:\qq\553090285\Image\Group\LSG`{Y@~A`CJUMIKK0~IIL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0553" y="211016"/>
            <a:ext cx="4447781" cy="6454775"/>
          </a:xfrm>
          <a:prstGeom prst="rect">
            <a:avLst/>
          </a:prstGeom>
          <a:noFill/>
          <a:ln>
            <a:noFill/>
          </a:ln>
        </p:spPr>
      </p:pic>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圆角矩形 14"/>
          <p:cNvSpPr/>
          <p:nvPr/>
        </p:nvSpPr>
        <p:spPr>
          <a:xfrm>
            <a:off x="291814" y="110193"/>
            <a:ext cx="18095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结构</a:t>
            </a:r>
          </a:p>
        </p:txBody>
      </p:sp>
      <p:sp>
        <p:nvSpPr>
          <p:cNvPr id="5" name="Rectangle 5">
            <a:extLst>
              <a:ext uri="{FF2B5EF4-FFF2-40B4-BE49-F238E27FC236}">
                <a16:creationId xmlns:a16="http://schemas.microsoft.com/office/drawing/2014/main" id="{EF9E1946-BA78-4364-8941-98BD863F9013}"/>
              </a:ext>
            </a:extLst>
          </p:cNvPr>
          <p:cNvSpPr>
            <a:spLocks noChangeArrowheads="1"/>
          </p:cNvSpPr>
          <p:nvPr/>
        </p:nvSpPr>
        <p:spPr bwMode="auto">
          <a:xfrm>
            <a:off x="488271" y="14906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2FBD593D-9193-4FB3-96DB-654DE9D8541D}"/>
              </a:ext>
            </a:extLst>
          </p:cNvPr>
          <p:cNvGraphicFramePr>
            <a:graphicFrameLocks noChangeAspect="1"/>
          </p:cNvGraphicFramePr>
          <p:nvPr>
            <p:extLst>
              <p:ext uri="{D42A27DB-BD31-4B8C-83A1-F6EECF244321}">
                <p14:modId xmlns:p14="http://schemas.microsoft.com/office/powerpoint/2010/main" val="111418916"/>
              </p:ext>
            </p:extLst>
          </p:nvPr>
        </p:nvGraphicFramePr>
        <p:xfrm>
          <a:off x="2298853" y="749258"/>
          <a:ext cx="12671326" cy="2377978"/>
        </p:xfrm>
        <a:graphic>
          <a:graphicData uri="http://schemas.openxmlformats.org/presentationml/2006/ole">
            <mc:AlternateContent xmlns:mc="http://schemas.openxmlformats.org/markup-compatibility/2006">
              <mc:Choice xmlns:v="urn:schemas-microsoft-com:vml" Requires="v">
                <p:oleObj spid="_x0000_s2060" r:id="rId5" imgW="20261403" imgH="3817431" progId="Visio.Drawing.15">
                  <p:embed/>
                </p:oleObj>
              </mc:Choice>
              <mc:Fallback>
                <p:oleObj r:id="rId5" imgW="20261403" imgH="3817431" progId="Visio.Drawing.15">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8853" y="749258"/>
                        <a:ext cx="12671326" cy="2377978"/>
                      </a:xfrm>
                      <a:prstGeom prst="rect">
                        <a:avLst/>
                      </a:prstGeom>
                      <a:noFill/>
                    </p:spPr>
                  </p:pic>
                </p:oleObj>
              </mc:Fallback>
            </mc:AlternateContent>
          </a:graphicData>
        </a:graphic>
      </p:graphicFrame>
      <p:sp>
        <p:nvSpPr>
          <p:cNvPr id="13" name="圆角矩形 14">
            <a:extLst>
              <a:ext uri="{FF2B5EF4-FFF2-40B4-BE49-F238E27FC236}">
                <a16:creationId xmlns:a16="http://schemas.microsoft.com/office/drawing/2014/main" id="{568BBC72-43AB-45CE-9D1A-7745D5B7083F}"/>
              </a:ext>
            </a:extLst>
          </p:cNvPr>
          <p:cNvSpPr/>
          <p:nvPr/>
        </p:nvSpPr>
        <p:spPr>
          <a:xfrm>
            <a:off x="1079726" y="1669893"/>
            <a:ext cx="121912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总模块</a:t>
            </a:r>
          </a:p>
        </p:txBody>
      </p:sp>
      <p:sp>
        <p:nvSpPr>
          <p:cNvPr id="10" name="Rectangle 9">
            <a:extLst>
              <a:ext uri="{FF2B5EF4-FFF2-40B4-BE49-F238E27FC236}">
                <a16:creationId xmlns:a16="http://schemas.microsoft.com/office/drawing/2014/main" id="{0BC2355D-4737-4E57-B6E3-9BADDD083D02}"/>
              </a:ext>
            </a:extLst>
          </p:cNvPr>
          <p:cNvSpPr>
            <a:spLocks noChangeArrowheads="1"/>
          </p:cNvSpPr>
          <p:nvPr/>
        </p:nvSpPr>
        <p:spPr bwMode="auto">
          <a:xfrm>
            <a:off x="488271" y="126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B00FE29A-90F8-4C0D-A32A-B03DD8C9F328}"/>
              </a:ext>
            </a:extLst>
          </p:cNvPr>
          <p:cNvGraphicFramePr>
            <a:graphicFrameLocks noChangeAspect="1"/>
          </p:cNvGraphicFramePr>
          <p:nvPr>
            <p:extLst>
              <p:ext uri="{D42A27DB-BD31-4B8C-83A1-F6EECF244321}">
                <p14:modId xmlns:p14="http://schemas.microsoft.com/office/powerpoint/2010/main" val="3307672082"/>
              </p:ext>
            </p:extLst>
          </p:nvPr>
        </p:nvGraphicFramePr>
        <p:xfrm>
          <a:off x="3953847" y="3939417"/>
          <a:ext cx="6378873" cy="2791957"/>
        </p:xfrm>
        <a:graphic>
          <a:graphicData uri="http://schemas.openxmlformats.org/presentationml/2006/ole">
            <mc:AlternateContent xmlns:mc="http://schemas.openxmlformats.org/markup-compatibility/2006">
              <mc:Choice xmlns:v="urn:schemas-microsoft-com:vml" Requires="v">
                <p:oleObj spid="_x0000_s2061" r:id="rId7" imgW="7231415" imgH="3162457" progId="Visio.Drawing.15">
                  <p:embed/>
                </p:oleObj>
              </mc:Choice>
              <mc:Fallback>
                <p:oleObj r:id="rId7" imgW="7231415" imgH="3162457" progId="Visio.Drawing.15">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3847" y="3939417"/>
                        <a:ext cx="6378873" cy="2791957"/>
                      </a:xfrm>
                      <a:prstGeom prst="rect">
                        <a:avLst/>
                      </a:prstGeom>
                      <a:noFill/>
                    </p:spPr>
                  </p:pic>
                </p:oleObj>
              </mc:Fallback>
            </mc:AlternateContent>
          </a:graphicData>
        </a:graphic>
      </p:graphicFrame>
      <p:sp>
        <p:nvSpPr>
          <p:cNvPr id="16" name="圆角矩形 14">
            <a:extLst>
              <a:ext uri="{FF2B5EF4-FFF2-40B4-BE49-F238E27FC236}">
                <a16:creationId xmlns:a16="http://schemas.microsoft.com/office/drawing/2014/main" id="{D539CB02-A02E-4176-A2AA-96B27598623A}"/>
              </a:ext>
            </a:extLst>
          </p:cNvPr>
          <p:cNvSpPr/>
          <p:nvPr/>
        </p:nvSpPr>
        <p:spPr>
          <a:xfrm>
            <a:off x="1079726" y="4964854"/>
            <a:ext cx="254330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服务器系统模块</a:t>
            </a:r>
          </a:p>
        </p:txBody>
      </p:sp>
    </p:spTree>
    <p:extLst>
      <p:ext uri="{BB962C8B-B14F-4D97-AF65-F5344CB8AC3E}">
        <p14:creationId xmlns:p14="http://schemas.microsoft.com/office/powerpoint/2010/main" val="168796968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id="{EF9E1946-BA78-4364-8941-98BD863F9013}"/>
              </a:ext>
            </a:extLst>
          </p:cNvPr>
          <p:cNvSpPr>
            <a:spLocks noChangeArrowheads="1"/>
          </p:cNvSpPr>
          <p:nvPr/>
        </p:nvSpPr>
        <p:spPr bwMode="auto">
          <a:xfrm>
            <a:off x="488271" y="14906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圆角矩形 14">
            <a:extLst>
              <a:ext uri="{FF2B5EF4-FFF2-40B4-BE49-F238E27FC236}">
                <a16:creationId xmlns:a16="http://schemas.microsoft.com/office/drawing/2014/main" id="{568BBC72-43AB-45CE-9D1A-7745D5B7083F}"/>
              </a:ext>
            </a:extLst>
          </p:cNvPr>
          <p:cNvSpPr/>
          <p:nvPr/>
        </p:nvSpPr>
        <p:spPr>
          <a:xfrm>
            <a:off x="-22451" y="898160"/>
            <a:ext cx="232042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数据库系统模块</a:t>
            </a:r>
          </a:p>
        </p:txBody>
      </p:sp>
      <p:sp>
        <p:nvSpPr>
          <p:cNvPr id="10" name="Rectangle 9">
            <a:extLst>
              <a:ext uri="{FF2B5EF4-FFF2-40B4-BE49-F238E27FC236}">
                <a16:creationId xmlns:a16="http://schemas.microsoft.com/office/drawing/2014/main" id="{0BC2355D-4737-4E57-B6E3-9BADDD083D02}"/>
              </a:ext>
            </a:extLst>
          </p:cNvPr>
          <p:cNvSpPr>
            <a:spLocks noChangeArrowheads="1"/>
          </p:cNvSpPr>
          <p:nvPr/>
        </p:nvSpPr>
        <p:spPr bwMode="auto">
          <a:xfrm>
            <a:off x="488271" y="126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圆角矩形 14">
            <a:extLst>
              <a:ext uri="{FF2B5EF4-FFF2-40B4-BE49-F238E27FC236}">
                <a16:creationId xmlns:a16="http://schemas.microsoft.com/office/drawing/2014/main" id="{D539CB02-A02E-4176-A2AA-96B27598623A}"/>
              </a:ext>
            </a:extLst>
          </p:cNvPr>
          <p:cNvSpPr/>
          <p:nvPr/>
        </p:nvSpPr>
        <p:spPr>
          <a:xfrm>
            <a:off x="0" y="3652439"/>
            <a:ext cx="149479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游戏模块</a:t>
            </a:r>
          </a:p>
        </p:txBody>
      </p:sp>
      <p:sp>
        <p:nvSpPr>
          <p:cNvPr id="2" name="Rectangle 4">
            <a:extLst>
              <a:ext uri="{FF2B5EF4-FFF2-40B4-BE49-F238E27FC236}">
                <a16:creationId xmlns:a16="http://schemas.microsoft.com/office/drawing/2014/main" id="{5330D73C-C1C0-4078-B158-979DF12E904E}"/>
              </a:ext>
            </a:extLst>
          </p:cNvPr>
          <p:cNvSpPr>
            <a:spLocks noChangeArrowheads="1"/>
          </p:cNvSpPr>
          <p:nvPr/>
        </p:nvSpPr>
        <p:spPr bwMode="auto">
          <a:xfrm>
            <a:off x="5359209" y="7580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F443AEE1-2EE9-4524-BDAE-552A4942CE3E}"/>
              </a:ext>
            </a:extLst>
          </p:cNvPr>
          <p:cNvGraphicFramePr>
            <a:graphicFrameLocks noChangeAspect="1"/>
          </p:cNvGraphicFramePr>
          <p:nvPr>
            <p:extLst>
              <p:ext uri="{D42A27DB-BD31-4B8C-83A1-F6EECF244321}">
                <p14:modId xmlns:p14="http://schemas.microsoft.com/office/powerpoint/2010/main" val="1141574902"/>
              </p:ext>
            </p:extLst>
          </p:nvPr>
        </p:nvGraphicFramePr>
        <p:xfrm>
          <a:off x="3224955" y="355676"/>
          <a:ext cx="5265738" cy="3382963"/>
        </p:xfrm>
        <a:graphic>
          <a:graphicData uri="http://schemas.openxmlformats.org/presentationml/2006/ole">
            <mc:AlternateContent xmlns:mc="http://schemas.openxmlformats.org/markup-compatibility/2006">
              <mc:Choice xmlns:v="urn:schemas-microsoft-com:vml" Requires="v">
                <p:oleObj spid="_x0000_s3083" r:id="rId5" imgW="7657994" imgH="4914853" progId="Visio.Drawing.15">
                  <p:embed/>
                </p:oleObj>
              </mc:Choice>
              <mc:Fallback>
                <p:oleObj r:id="rId5" imgW="7657994" imgH="4914853"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4955" y="355676"/>
                        <a:ext cx="5265738" cy="338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a:extLst>
              <a:ext uri="{FF2B5EF4-FFF2-40B4-BE49-F238E27FC236}">
                <a16:creationId xmlns:a16="http://schemas.microsoft.com/office/drawing/2014/main" id="{001FD6AE-CE95-4E17-8D9D-BCF38D7A8A9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1C835F71-29FD-4AC4-A807-FD5182BC9BB9}"/>
              </a:ext>
            </a:extLst>
          </p:cNvPr>
          <p:cNvGraphicFramePr>
            <a:graphicFrameLocks noChangeAspect="1"/>
          </p:cNvGraphicFramePr>
          <p:nvPr>
            <p:extLst>
              <p:ext uri="{D42A27DB-BD31-4B8C-83A1-F6EECF244321}">
                <p14:modId xmlns:p14="http://schemas.microsoft.com/office/powerpoint/2010/main" val="2299299616"/>
              </p:ext>
            </p:extLst>
          </p:nvPr>
        </p:nvGraphicFramePr>
        <p:xfrm>
          <a:off x="-22451" y="4320193"/>
          <a:ext cx="12380919" cy="2182131"/>
        </p:xfrm>
        <a:graphic>
          <a:graphicData uri="http://schemas.openxmlformats.org/presentationml/2006/ole">
            <mc:AlternateContent xmlns:mc="http://schemas.openxmlformats.org/markup-compatibility/2006">
              <mc:Choice xmlns:v="urn:schemas-microsoft-com:vml" Requires="v">
                <p:oleObj spid="_x0000_s3084" r:id="rId7" imgW="27813071" imgH="4914853" progId="Visio.Drawing.15">
                  <p:embed/>
                </p:oleObj>
              </mc:Choice>
              <mc:Fallback>
                <p:oleObj r:id="rId7" imgW="27813071" imgH="4914853" progId="Visio.Drawing.15">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51" y="4320193"/>
                        <a:ext cx="12380919" cy="2182131"/>
                      </a:xfrm>
                      <a:prstGeom prst="rect">
                        <a:avLst/>
                      </a:prstGeom>
                      <a:noFill/>
                    </p:spPr>
                  </p:pic>
                </p:oleObj>
              </mc:Fallback>
            </mc:AlternateContent>
          </a:graphicData>
        </a:graphic>
      </p:graphicFrame>
    </p:spTree>
    <p:extLst>
      <p:ext uri="{BB962C8B-B14F-4D97-AF65-F5344CB8AC3E}">
        <p14:creationId xmlns:p14="http://schemas.microsoft.com/office/powerpoint/2010/main" val="321102137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圆角矩形 14"/>
          <p:cNvSpPr/>
          <p:nvPr/>
        </p:nvSpPr>
        <p:spPr>
          <a:xfrm>
            <a:off x="291814" y="110193"/>
            <a:ext cx="480772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功能需求与系统模块的关系</a:t>
            </a:r>
          </a:p>
        </p:txBody>
      </p:sp>
      <p:sp>
        <p:nvSpPr>
          <p:cNvPr id="13" name="圆角矩形 14">
            <a:extLst>
              <a:ext uri="{FF2B5EF4-FFF2-40B4-BE49-F238E27FC236}">
                <a16:creationId xmlns:a16="http://schemas.microsoft.com/office/drawing/2014/main" id="{2A359DAB-802C-4A26-8A91-3D0B04DCD440}"/>
              </a:ext>
            </a:extLst>
          </p:cNvPr>
          <p:cNvSpPr/>
          <p:nvPr/>
        </p:nvSpPr>
        <p:spPr>
          <a:xfrm>
            <a:off x="355437" y="1279846"/>
            <a:ext cx="157101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游戏部分</a:t>
            </a:r>
          </a:p>
        </p:txBody>
      </p:sp>
      <p:sp>
        <p:nvSpPr>
          <p:cNvPr id="14" name="圆角矩形 14">
            <a:extLst>
              <a:ext uri="{FF2B5EF4-FFF2-40B4-BE49-F238E27FC236}">
                <a16:creationId xmlns:a16="http://schemas.microsoft.com/office/drawing/2014/main" id="{93151173-D3D7-44D2-92BB-D9E938E12E18}"/>
              </a:ext>
            </a:extLst>
          </p:cNvPr>
          <p:cNvSpPr/>
          <p:nvPr/>
        </p:nvSpPr>
        <p:spPr>
          <a:xfrm>
            <a:off x="6535775" y="1273909"/>
            <a:ext cx="19601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数据库部分</a:t>
            </a:r>
          </a:p>
        </p:txBody>
      </p:sp>
      <p:graphicFrame>
        <p:nvGraphicFramePr>
          <p:cNvPr id="2" name="表格 1">
            <a:extLst>
              <a:ext uri="{FF2B5EF4-FFF2-40B4-BE49-F238E27FC236}">
                <a16:creationId xmlns:a16="http://schemas.microsoft.com/office/drawing/2014/main" id="{8B837F2F-78B2-4935-8D26-A759A03FAF89}"/>
              </a:ext>
            </a:extLst>
          </p:cNvPr>
          <p:cNvGraphicFramePr>
            <a:graphicFrameLocks noGrp="1"/>
          </p:cNvGraphicFramePr>
          <p:nvPr>
            <p:extLst>
              <p:ext uri="{D42A27DB-BD31-4B8C-83A1-F6EECF244321}">
                <p14:modId xmlns:p14="http://schemas.microsoft.com/office/powerpoint/2010/main" val="2297959084"/>
              </p:ext>
            </p:extLst>
          </p:nvPr>
        </p:nvGraphicFramePr>
        <p:xfrm>
          <a:off x="101563" y="2226793"/>
          <a:ext cx="5411468" cy="4360436"/>
        </p:xfrm>
        <a:graphic>
          <a:graphicData uri="http://schemas.openxmlformats.org/drawingml/2006/table">
            <a:tbl>
              <a:tblPr firstRow="1" firstCol="1" bandRow="1">
                <a:tableStyleId>{5C22544A-7EE6-4342-B048-85BDC9FD1C3A}</a:tableStyleId>
              </a:tblPr>
              <a:tblGrid>
                <a:gridCol w="901344">
                  <a:extLst>
                    <a:ext uri="{9D8B030D-6E8A-4147-A177-3AD203B41FA5}">
                      <a16:colId xmlns:a16="http://schemas.microsoft.com/office/drawing/2014/main" val="3513509899"/>
                    </a:ext>
                  </a:extLst>
                </a:gridCol>
                <a:gridCol w="901344">
                  <a:extLst>
                    <a:ext uri="{9D8B030D-6E8A-4147-A177-3AD203B41FA5}">
                      <a16:colId xmlns:a16="http://schemas.microsoft.com/office/drawing/2014/main" val="3131644440"/>
                    </a:ext>
                  </a:extLst>
                </a:gridCol>
                <a:gridCol w="902195">
                  <a:extLst>
                    <a:ext uri="{9D8B030D-6E8A-4147-A177-3AD203B41FA5}">
                      <a16:colId xmlns:a16="http://schemas.microsoft.com/office/drawing/2014/main" val="2302230421"/>
                    </a:ext>
                  </a:extLst>
                </a:gridCol>
                <a:gridCol w="902195">
                  <a:extLst>
                    <a:ext uri="{9D8B030D-6E8A-4147-A177-3AD203B41FA5}">
                      <a16:colId xmlns:a16="http://schemas.microsoft.com/office/drawing/2014/main" val="4197003398"/>
                    </a:ext>
                  </a:extLst>
                </a:gridCol>
                <a:gridCol w="902195">
                  <a:extLst>
                    <a:ext uri="{9D8B030D-6E8A-4147-A177-3AD203B41FA5}">
                      <a16:colId xmlns:a16="http://schemas.microsoft.com/office/drawing/2014/main" val="348000313"/>
                    </a:ext>
                  </a:extLst>
                </a:gridCol>
                <a:gridCol w="902195">
                  <a:extLst>
                    <a:ext uri="{9D8B030D-6E8A-4147-A177-3AD203B41FA5}">
                      <a16:colId xmlns:a16="http://schemas.microsoft.com/office/drawing/2014/main" val="3266021491"/>
                    </a:ext>
                  </a:extLst>
                </a:gridCol>
              </a:tblGrid>
              <a:tr h="624749">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用户管理模块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多媒体模块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存档点模块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场景模块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角色控制模块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9860263"/>
                  </a:ext>
                </a:extLst>
              </a:tr>
              <a:tr h="311917">
                <a:tc>
                  <a:txBody>
                    <a:bodyPr/>
                    <a:lstStyle/>
                    <a:p>
                      <a:pPr algn="just">
                        <a:spcAft>
                          <a:spcPts val="0"/>
                        </a:spcAft>
                      </a:pPr>
                      <a:r>
                        <a:rPr lang="zh-CN" sz="1600" kern="100">
                          <a:effectLst/>
                        </a:rPr>
                        <a:t>注册</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66378410"/>
                  </a:ext>
                </a:extLst>
              </a:tr>
              <a:tr h="311917">
                <a:tc>
                  <a:txBody>
                    <a:bodyPr/>
                    <a:lstStyle/>
                    <a:p>
                      <a:pPr algn="just">
                        <a:spcAft>
                          <a:spcPts val="0"/>
                        </a:spcAft>
                      </a:pPr>
                      <a:r>
                        <a:rPr lang="zh-CN" sz="1600" kern="100">
                          <a:effectLst/>
                        </a:rPr>
                        <a:t>登录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288437"/>
                  </a:ext>
                </a:extLst>
              </a:tr>
              <a:tr h="612857">
                <a:tc>
                  <a:txBody>
                    <a:bodyPr/>
                    <a:lstStyle/>
                    <a:p>
                      <a:pPr algn="just">
                        <a:spcAft>
                          <a:spcPts val="0"/>
                        </a:spcAft>
                      </a:pPr>
                      <a:r>
                        <a:rPr lang="zh-CN" sz="1600" kern="100">
                          <a:effectLst/>
                        </a:rPr>
                        <a:t>查看排行</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3974527"/>
                  </a:ext>
                </a:extLst>
              </a:tr>
              <a:tr h="624749">
                <a:tc>
                  <a:txBody>
                    <a:bodyPr/>
                    <a:lstStyle/>
                    <a:p>
                      <a:pPr algn="just">
                        <a:spcAft>
                          <a:spcPts val="0"/>
                        </a:spcAft>
                      </a:pPr>
                      <a:r>
                        <a:rPr lang="zh-CN" sz="1600" kern="100">
                          <a:effectLst/>
                        </a:rPr>
                        <a:t>进入游戏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9119853"/>
                  </a:ext>
                </a:extLst>
              </a:tr>
              <a:tr h="624749">
                <a:tc>
                  <a:txBody>
                    <a:bodyPr/>
                    <a:lstStyle/>
                    <a:p>
                      <a:pPr algn="just">
                        <a:spcAft>
                          <a:spcPts val="0"/>
                        </a:spcAft>
                      </a:pPr>
                      <a:r>
                        <a:rPr lang="zh-CN" sz="1600" kern="100">
                          <a:effectLst/>
                        </a:rPr>
                        <a:t>保存游戏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92363627"/>
                  </a:ext>
                </a:extLst>
              </a:tr>
              <a:tr h="624749">
                <a:tc>
                  <a:txBody>
                    <a:bodyPr/>
                    <a:lstStyle/>
                    <a:p>
                      <a:pPr algn="just">
                        <a:spcAft>
                          <a:spcPts val="0"/>
                        </a:spcAft>
                      </a:pPr>
                      <a:r>
                        <a:rPr lang="zh-CN" sz="1600" kern="100">
                          <a:effectLst/>
                        </a:rPr>
                        <a:t>场景变化</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00913908"/>
                  </a:ext>
                </a:extLst>
              </a:tr>
              <a:tr h="624749">
                <a:tc>
                  <a:txBody>
                    <a:bodyPr/>
                    <a:lstStyle/>
                    <a:p>
                      <a:pPr algn="just">
                        <a:spcAft>
                          <a:spcPts val="0"/>
                        </a:spcAft>
                      </a:pPr>
                      <a:r>
                        <a:rPr lang="zh-CN" sz="1600" kern="100" dirty="0">
                          <a:effectLst/>
                        </a:rPr>
                        <a:t>操控人物</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949542"/>
                  </a:ext>
                </a:extLst>
              </a:tr>
            </a:tbl>
          </a:graphicData>
        </a:graphic>
      </p:graphicFrame>
      <p:graphicFrame>
        <p:nvGraphicFramePr>
          <p:cNvPr id="4" name="表格 3">
            <a:extLst>
              <a:ext uri="{FF2B5EF4-FFF2-40B4-BE49-F238E27FC236}">
                <a16:creationId xmlns:a16="http://schemas.microsoft.com/office/drawing/2014/main" id="{F4EB6A14-C59D-43E9-BF88-34051E71856B}"/>
              </a:ext>
            </a:extLst>
          </p:cNvPr>
          <p:cNvGraphicFramePr>
            <a:graphicFrameLocks noGrp="1"/>
          </p:cNvGraphicFramePr>
          <p:nvPr>
            <p:extLst>
              <p:ext uri="{D42A27DB-BD31-4B8C-83A1-F6EECF244321}">
                <p14:modId xmlns:p14="http://schemas.microsoft.com/office/powerpoint/2010/main" val="3516035735"/>
              </p:ext>
            </p:extLst>
          </p:nvPr>
        </p:nvGraphicFramePr>
        <p:xfrm>
          <a:off x="5929279" y="2355057"/>
          <a:ext cx="6091086" cy="3974720"/>
        </p:xfrm>
        <a:graphic>
          <a:graphicData uri="http://schemas.openxmlformats.org/drawingml/2006/table">
            <a:tbl>
              <a:tblPr firstRow="1" firstCol="1" bandRow="1">
                <a:tableStyleId>{5C22544A-7EE6-4342-B048-85BDC9FD1C3A}</a:tableStyleId>
              </a:tblPr>
              <a:tblGrid>
                <a:gridCol w="1522414">
                  <a:extLst>
                    <a:ext uri="{9D8B030D-6E8A-4147-A177-3AD203B41FA5}">
                      <a16:colId xmlns:a16="http://schemas.microsoft.com/office/drawing/2014/main" val="1355799872"/>
                    </a:ext>
                  </a:extLst>
                </a:gridCol>
                <a:gridCol w="1522414">
                  <a:extLst>
                    <a:ext uri="{9D8B030D-6E8A-4147-A177-3AD203B41FA5}">
                      <a16:colId xmlns:a16="http://schemas.microsoft.com/office/drawing/2014/main" val="1102995890"/>
                    </a:ext>
                  </a:extLst>
                </a:gridCol>
                <a:gridCol w="1523129">
                  <a:extLst>
                    <a:ext uri="{9D8B030D-6E8A-4147-A177-3AD203B41FA5}">
                      <a16:colId xmlns:a16="http://schemas.microsoft.com/office/drawing/2014/main" val="2786194519"/>
                    </a:ext>
                  </a:extLst>
                </a:gridCol>
                <a:gridCol w="1523129">
                  <a:extLst>
                    <a:ext uri="{9D8B030D-6E8A-4147-A177-3AD203B41FA5}">
                      <a16:colId xmlns:a16="http://schemas.microsoft.com/office/drawing/2014/main" val="54177344"/>
                    </a:ext>
                  </a:extLst>
                </a:gridCol>
              </a:tblGrid>
              <a:tr h="1589888">
                <a:tc>
                  <a:txBody>
                    <a:bodyPr/>
                    <a:lstStyle/>
                    <a:p>
                      <a:pPr algn="just">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数据库服务器链接模块</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数据库游戏连接模块</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数据库操作模块</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307881"/>
                  </a:ext>
                </a:extLst>
              </a:tr>
              <a:tr h="794944">
                <a:tc>
                  <a:txBody>
                    <a:bodyPr/>
                    <a:lstStyle/>
                    <a:p>
                      <a:pPr algn="just">
                        <a:spcAft>
                          <a:spcPts val="0"/>
                        </a:spcAft>
                      </a:pPr>
                      <a:r>
                        <a:rPr lang="zh-CN" sz="2000" kern="100" dirty="0">
                          <a:effectLst/>
                        </a:rPr>
                        <a:t>获取数据库信息</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765428"/>
                  </a:ext>
                </a:extLst>
              </a:tr>
              <a:tr h="794944">
                <a:tc>
                  <a:txBody>
                    <a:bodyPr/>
                    <a:lstStyle/>
                    <a:p>
                      <a:pPr algn="just">
                        <a:spcAft>
                          <a:spcPts val="0"/>
                        </a:spcAft>
                      </a:pPr>
                      <a:r>
                        <a:rPr lang="zh-CN" sz="2000" kern="100">
                          <a:effectLst/>
                        </a:rPr>
                        <a:t>修改存档信息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53829309"/>
                  </a:ext>
                </a:extLst>
              </a:tr>
              <a:tr h="794944">
                <a:tc>
                  <a:txBody>
                    <a:bodyPr/>
                    <a:lstStyle/>
                    <a:p>
                      <a:pPr algn="just">
                        <a:spcAft>
                          <a:spcPts val="0"/>
                        </a:spcAft>
                      </a:pPr>
                      <a:r>
                        <a:rPr lang="zh-CN" sz="2000" kern="100">
                          <a:effectLst/>
                        </a:rPr>
                        <a:t>云存档读取</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4064218"/>
                  </a:ext>
                </a:extLst>
              </a:tr>
            </a:tbl>
          </a:graphicData>
        </a:graphic>
      </p:graphicFrame>
    </p:spTree>
    <p:extLst>
      <p:ext uri="{BB962C8B-B14F-4D97-AF65-F5344CB8AC3E}">
        <p14:creationId xmlns:p14="http://schemas.microsoft.com/office/powerpoint/2010/main" val="35023526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4151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圆角矩形 14"/>
          <p:cNvSpPr/>
          <p:nvPr/>
        </p:nvSpPr>
        <p:spPr>
          <a:xfrm>
            <a:off x="291814" y="110193"/>
            <a:ext cx="480772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功能需求与系统模块的关系</a:t>
            </a:r>
          </a:p>
        </p:txBody>
      </p:sp>
      <p:sp>
        <p:nvSpPr>
          <p:cNvPr id="8" name="圆角矩形 14"/>
          <p:cNvSpPr/>
          <p:nvPr/>
        </p:nvSpPr>
        <p:spPr>
          <a:xfrm>
            <a:off x="6648652" y="110193"/>
            <a:ext cx="297892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2.6  </a:t>
            </a:r>
            <a:r>
              <a:rPr lang="zh-CN" altLang="en-US" sz="2400" b="1" dirty="0">
                <a:solidFill>
                  <a:prstClr val="white"/>
                </a:solidFill>
                <a:latin typeface="微软雅黑" pitchFamily="34" charset="-122"/>
                <a:ea typeface="微软雅黑" pitchFamily="34" charset="-122"/>
              </a:rPr>
              <a:t>人工处理过程</a:t>
            </a:r>
          </a:p>
        </p:txBody>
      </p:sp>
      <p:sp>
        <p:nvSpPr>
          <p:cNvPr id="10" name="圆角矩形 14"/>
          <p:cNvSpPr/>
          <p:nvPr/>
        </p:nvSpPr>
        <p:spPr>
          <a:xfrm>
            <a:off x="6648652" y="2483678"/>
            <a:ext cx="321631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2.7  </a:t>
            </a:r>
            <a:r>
              <a:rPr lang="zh-CN" altLang="en-US" sz="2400" b="1" dirty="0">
                <a:solidFill>
                  <a:prstClr val="white"/>
                </a:solidFill>
                <a:latin typeface="微软雅黑" pitchFamily="34" charset="-122"/>
                <a:ea typeface="微软雅黑" pitchFamily="34" charset="-122"/>
              </a:rPr>
              <a:t>尚未解决的问题</a:t>
            </a:r>
            <a:endParaRPr lang="en-US" altLang="zh-CN" sz="2400" b="1" dirty="0">
              <a:solidFill>
                <a:prstClr val="white"/>
              </a:solidFill>
              <a:latin typeface="微软雅黑" pitchFamily="34" charset="-122"/>
              <a:ea typeface="微软雅黑" pitchFamily="34" charset="-122"/>
            </a:endParaRPr>
          </a:p>
        </p:txBody>
      </p:sp>
      <p:sp>
        <p:nvSpPr>
          <p:cNvPr id="11" name="TextBox 10"/>
          <p:cNvSpPr txBox="1"/>
          <p:nvPr/>
        </p:nvSpPr>
        <p:spPr>
          <a:xfrm>
            <a:off x="6648652" y="1124926"/>
            <a:ext cx="5484733" cy="461665"/>
          </a:xfrm>
          <a:prstGeom prst="rect">
            <a:avLst/>
          </a:prstGeom>
          <a:noFill/>
        </p:spPr>
        <p:txBody>
          <a:bodyPr wrap="square">
            <a:spAutoFit/>
          </a:bodyPr>
          <a:lstStyle/>
          <a:p>
            <a:r>
              <a:rPr lang="zh-CN" altLang="zh-CN" sz="2400" dirty="0"/>
              <a:t>代码编写，对用户反馈的问题进行解决</a:t>
            </a:r>
            <a:r>
              <a:rPr lang="zh-CN" altLang="en-US" sz="2400" dirty="0"/>
              <a:t>。</a:t>
            </a:r>
            <a:endParaRPr lang="zh-CN" altLang="zh-CN" sz="2400" dirty="0"/>
          </a:p>
        </p:txBody>
      </p:sp>
      <p:sp>
        <p:nvSpPr>
          <p:cNvPr id="12" name="TextBox 11"/>
          <p:cNvSpPr txBox="1"/>
          <p:nvPr/>
        </p:nvSpPr>
        <p:spPr>
          <a:xfrm>
            <a:off x="6648652" y="3572119"/>
            <a:ext cx="5484733" cy="461665"/>
          </a:xfrm>
          <a:prstGeom prst="rect">
            <a:avLst/>
          </a:prstGeom>
          <a:noFill/>
        </p:spPr>
        <p:txBody>
          <a:bodyPr wrap="square">
            <a:spAutoFit/>
          </a:bodyPr>
          <a:lstStyle/>
          <a:p>
            <a:r>
              <a:rPr lang="zh-CN" altLang="zh-CN" sz="2400" dirty="0"/>
              <a:t>代码编写上的技术问题还未完全解决。</a:t>
            </a:r>
          </a:p>
        </p:txBody>
      </p:sp>
      <p:sp>
        <p:nvSpPr>
          <p:cNvPr id="13" name="圆角矩形 14">
            <a:extLst>
              <a:ext uri="{FF2B5EF4-FFF2-40B4-BE49-F238E27FC236}">
                <a16:creationId xmlns:a16="http://schemas.microsoft.com/office/drawing/2014/main" id="{1BA09465-1493-4C72-9BFF-20B7334D32FB}"/>
              </a:ext>
            </a:extLst>
          </p:cNvPr>
          <p:cNvSpPr/>
          <p:nvPr/>
        </p:nvSpPr>
        <p:spPr>
          <a:xfrm>
            <a:off x="291814" y="1355758"/>
            <a:ext cx="19601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服务器部分</a:t>
            </a:r>
          </a:p>
        </p:txBody>
      </p:sp>
      <p:graphicFrame>
        <p:nvGraphicFramePr>
          <p:cNvPr id="2" name="表格 1">
            <a:extLst>
              <a:ext uri="{FF2B5EF4-FFF2-40B4-BE49-F238E27FC236}">
                <a16:creationId xmlns:a16="http://schemas.microsoft.com/office/drawing/2014/main" id="{9480AC75-C7D3-49B2-AA9E-F3A01A3F8581}"/>
              </a:ext>
            </a:extLst>
          </p:cNvPr>
          <p:cNvGraphicFramePr>
            <a:graphicFrameLocks noGrp="1"/>
          </p:cNvGraphicFramePr>
          <p:nvPr>
            <p:extLst>
              <p:ext uri="{D42A27DB-BD31-4B8C-83A1-F6EECF244321}">
                <p14:modId xmlns:p14="http://schemas.microsoft.com/office/powerpoint/2010/main" val="2051794685"/>
              </p:ext>
            </p:extLst>
          </p:nvPr>
        </p:nvGraphicFramePr>
        <p:xfrm>
          <a:off x="194304" y="2291959"/>
          <a:ext cx="6454348" cy="4299235"/>
        </p:xfrm>
        <a:graphic>
          <a:graphicData uri="http://schemas.openxmlformats.org/drawingml/2006/table">
            <a:tbl>
              <a:tblPr firstRow="1" firstCol="1" bandRow="1">
                <a:tableStyleId>{5C22544A-7EE6-4342-B048-85BDC9FD1C3A}</a:tableStyleId>
              </a:tblPr>
              <a:tblGrid>
                <a:gridCol w="1269360">
                  <a:extLst>
                    <a:ext uri="{9D8B030D-6E8A-4147-A177-3AD203B41FA5}">
                      <a16:colId xmlns:a16="http://schemas.microsoft.com/office/drawing/2014/main" val="968486630"/>
                    </a:ext>
                  </a:extLst>
                </a:gridCol>
                <a:gridCol w="1304957">
                  <a:extLst>
                    <a:ext uri="{9D8B030D-6E8A-4147-A177-3AD203B41FA5}">
                      <a16:colId xmlns:a16="http://schemas.microsoft.com/office/drawing/2014/main" val="14081946"/>
                    </a:ext>
                  </a:extLst>
                </a:gridCol>
                <a:gridCol w="1305714">
                  <a:extLst>
                    <a:ext uri="{9D8B030D-6E8A-4147-A177-3AD203B41FA5}">
                      <a16:colId xmlns:a16="http://schemas.microsoft.com/office/drawing/2014/main" val="480129000"/>
                    </a:ext>
                  </a:extLst>
                </a:gridCol>
                <a:gridCol w="1305714">
                  <a:extLst>
                    <a:ext uri="{9D8B030D-6E8A-4147-A177-3AD203B41FA5}">
                      <a16:colId xmlns:a16="http://schemas.microsoft.com/office/drawing/2014/main" val="2634354463"/>
                    </a:ext>
                  </a:extLst>
                </a:gridCol>
                <a:gridCol w="1268603">
                  <a:extLst>
                    <a:ext uri="{9D8B030D-6E8A-4147-A177-3AD203B41FA5}">
                      <a16:colId xmlns:a16="http://schemas.microsoft.com/office/drawing/2014/main" val="3338744399"/>
                    </a:ext>
                  </a:extLst>
                </a:gridCol>
              </a:tblGrid>
              <a:tr h="1071599">
                <a:tc>
                  <a:txBody>
                    <a:bodyPr/>
                    <a:lstStyle/>
                    <a:p>
                      <a:pPr algn="just">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服务器游戏连接模块</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服务器数据库连接模块</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服务器操作执行模块</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服务器结束模块</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0787534"/>
                  </a:ext>
                </a:extLst>
              </a:tr>
              <a:tr h="535799">
                <a:tc>
                  <a:txBody>
                    <a:bodyPr/>
                    <a:lstStyle/>
                    <a:p>
                      <a:pPr algn="just">
                        <a:spcAft>
                          <a:spcPts val="0"/>
                        </a:spcAft>
                      </a:pPr>
                      <a:r>
                        <a:rPr lang="zh-CN" sz="1800" kern="100">
                          <a:effectLst/>
                        </a:rPr>
                        <a:t>开始游戏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8578344"/>
                  </a:ext>
                </a:extLst>
              </a:tr>
              <a:tr h="535799">
                <a:tc>
                  <a:txBody>
                    <a:bodyPr/>
                    <a:lstStyle/>
                    <a:p>
                      <a:pPr algn="just">
                        <a:spcAft>
                          <a:spcPts val="0"/>
                        </a:spcAft>
                      </a:pPr>
                      <a:r>
                        <a:rPr lang="zh-CN" sz="1800" kern="100">
                          <a:effectLst/>
                        </a:rPr>
                        <a:t>读取存档信息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5292414"/>
                  </a:ext>
                </a:extLst>
              </a:tr>
              <a:tr h="1071599">
                <a:tc>
                  <a:txBody>
                    <a:bodyPr/>
                    <a:lstStyle/>
                    <a:p>
                      <a:pPr algn="just">
                        <a:spcAft>
                          <a:spcPts val="0"/>
                        </a:spcAft>
                      </a:pPr>
                      <a:r>
                        <a:rPr lang="zh-CN" sz="1800" kern="100">
                          <a:effectLst/>
                        </a:rPr>
                        <a:t>修改云存档信息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9637018"/>
                  </a:ext>
                </a:extLst>
              </a:tr>
              <a:tr h="535799">
                <a:tc>
                  <a:txBody>
                    <a:bodyPr/>
                    <a:lstStyle/>
                    <a:p>
                      <a:pPr algn="just">
                        <a:spcAft>
                          <a:spcPts val="0"/>
                        </a:spcAft>
                      </a:pPr>
                      <a:r>
                        <a:rPr lang="zh-CN" sz="1800" kern="100">
                          <a:effectLst/>
                        </a:rPr>
                        <a:t>查看排行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0393348"/>
                  </a:ext>
                </a:extLst>
              </a:tr>
              <a:tr h="535799">
                <a:tc>
                  <a:txBody>
                    <a:bodyPr/>
                    <a:lstStyle/>
                    <a:p>
                      <a:pPr algn="just">
                        <a:spcAft>
                          <a:spcPts val="0"/>
                        </a:spcAft>
                      </a:pPr>
                      <a:r>
                        <a:rPr lang="zh-CN" sz="1800" kern="100">
                          <a:effectLst/>
                        </a:rPr>
                        <a:t>退出游戏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582105"/>
                  </a:ext>
                </a:extLst>
              </a:tr>
            </a:tbl>
          </a:graphicData>
        </a:graphic>
      </p:graphicFrame>
    </p:spTree>
    <p:extLst>
      <p:ext uri="{BB962C8B-B14F-4D97-AF65-F5344CB8AC3E}">
        <p14:creationId xmlns:p14="http://schemas.microsoft.com/office/powerpoint/2010/main" val="65917900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5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25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25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P spid="11" grpId="0"/>
      <p:bldP spid="12"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接口设计</a:t>
            </a:r>
            <a:endParaRPr lang="en-US" altLang="zh-CN" sz="4400" dirty="0">
              <a:solidFill>
                <a:prstClr val="black"/>
              </a:solidFill>
              <a:latin typeface="Arial" charset="0"/>
              <a:ea typeface="楷体_GB2312"/>
              <a:cs typeface="楷体_GB2312"/>
            </a:endParaRP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1720258" y="1869849"/>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defTabSz="1146749">
              <a:defRPr/>
            </a:pPr>
            <a:r>
              <a:rPr lang="zh-CN" altLang="en-US" sz="3010" b="1" dirty="0">
                <a:solidFill>
                  <a:srgbClr val="0070C0"/>
                </a:solidFill>
                <a:latin typeface="微软雅黑" pitchFamily="34" charset="-122"/>
                <a:ea typeface="微软雅黑" pitchFamily="34" charset="-122"/>
              </a:rPr>
              <a:t>  引言</a:t>
            </a:r>
          </a:p>
        </p:txBody>
      </p:sp>
      <p:sp>
        <p:nvSpPr>
          <p:cNvPr id="22" name="TextBox 21"/>
          <p:cNvSpPr txBox="1"/>
          <p:nvPr/>
        </p:nvSpPr>
        <p:spPr>
          <a:xfrm>
            <a:off x="1720258" y="2542801"/>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总体设计</a:t>
            </a:r>
          </a:p>
        </p:txBody>
      </p:sp>
      <p:sp>
        <p:nvSpPr>
          <p:cNvPr id="23" name="TextBox 22"/>
          <p:cNvSpPr txBox="1"/>
          <p:nvPr/>
        </p:nvSpPr>
        <p:spPr>
          <a:xfrm>
            <a:off x="1720258" y="3216749"/>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接口设计</a:t>
            </a:r>
          </a:p>
        </p:txBody>
      </p:sp>
      <p:sp>
        <p:nvSpPr>
          <p:cNvPr id="24" name="TextBox 23"/>
          <p:cNvSpPr txBox="1"/>
          <p:nvPr/>
        </p:nvSpPr>
        <p:spPr>
          <a:xfrm>
            <a:off x="1720258" y="3907576"/>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运行设计</a:t>
            </a:r>
          </a:p>
        </p:txBody>
      </p:sp>
      <p:grpSp>
        <p:nvGrpSpPr>
          <p:cNvPr id="25" name="组合 24"/>
          <p:cNvGrpSpPr>
            <a:grpSpLocks/>
          </p:cNvGrpSpPr>
          <p:nvPr/>
        </p:nvGrpSpPr>
        <p:grpSpPr bwMode="auto">
          <a:xfrm>
            <a:off x="841715" y="175247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841715" y="242538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841715" y="309833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825554" y="376726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1720258" y="4593384"/>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系统数据结构设计</a:t>
            </a:r>
          </a:p>
        </p:txBody>
      </p:sp>
      <p:grpSp>
        <p:nvGrpSpPr>
          <p:cNvPr id="27" name="组合 26"/>
          <p:cNvGrpSpPr>
            <a:grpSpLocks/>
          </p:cNvGrpSpPr>
          <p:nvPr/>
        </p:nvGrpSpPr>
        <p:grpSpPr bwMode="auto">
          <a:xfrm>
            <a:off x="825554" y="445809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1720258" y="5280493"/>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系统出错处理设计</a:t>
            </a:r>
          </a:p>
        </p:txBody>
      </p:sp>
      <p:grpSp>
        <p:nvGrpSpPr>
          <p:cNvPr id="31" name="组合 30"/>
          <p:cNvGrpSpPr>
            <a:grpSpLocks/>
          </p:cNvGrpSpPr>
          <p:nvPr/>
        </p:nvGrpSpPr>
        <p:grpSpPr bwMode="auto">
          <a:xfrm>
            <a:off x="841715" y="514018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1720258" y="5971321"/>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服务器系统模块</a:t>
            </a:r>
          </a:p>
        </p:txBody>
      </p:sp>
      <p:grpSp>
        <p:nvGrpSpPr>
          <p:cNvPr id="35" name="组合 34"/>
          <p:cNvGrpSpPr>
            <a:grpSpLocks/>
          </p:cNvGrpSpPr>
          <p:nvPr/>
        </p:nvGrpSpPr>
        <p:grpSpPr bwMode="auto">
          <a:xfrm>
            <a:off x="825554" y="583603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
        <p:nvSpPr>
          <p:cNvPr id="43" name="TextBox 20">
            <a:extLst>
              <a:ext uri="{FF2B5EF4-FFF2-40B4-BE49-F238E27FC236}">
                <a16:creationId xmlns:a16="http://schemas.microsoft.com/office/drawing/2014/main" id="{F88FFEA4-5326-4E26-B14E-EE62B2D06715}"/>
              </a:ext>
            </a:extLst>
          </p:cNvPr>
          <p:cNvSpPr txBox="1"/>
          <p:nvPr/>
        </p:nvSpPr>
        <p:spPr>
          <a:xfrm>
            <a:off x="7209996" y="1869849"/>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defTabSz="1146749">
              <a:defRPr/>
            </a:pPr>
            <a:r>
              <a:rPr lang="zh-CN" altLang="en-US" sz="3010" b="1" dirty="0">
                <a:solidFill>
                  <a:srgbClr val="0070C0"/>
                </a:solidFill>
                <a:latin typeface="微软雅黑" pitchFamily="34" charset="-122"/>
                <a:ea typeface="微软雅黑" pitchFamily="34" charset="-122"/>
              </a:rPr>
              <a:t>  数据库模块</a:t>
            </a:r>
          </a:p>
        </p:txBody>
      </p:sp>
      <p:sp>
        <p:nvSpPr>
          <p:cNvPr id="44" name="TextBox 21">
            <a:extLst>
              <a:ext uri="{FF2B5EF4-FFF2-40B4-BE49-F238E27FC236}">
                <a16:creationId xmlns:a16="http://schemas.microsoft.com/office/drawing/2014/main" id="{0739F5E2-B189-480A-A3FB-97C449BFC5E7}"/>
              </a:ext>
            </a:extLst>
          </p:cNvPr>
          <p:cNvSpPr txBox="1"/>
          <p:nvPr/>
        </p:nvSpPr>
        <p:spPr>
          <a:xfrm>
            <a:off x="7209996" y="2542801"/>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角色控制模块</a:t>
            </a:r>
          </a:p>
        </p:txBody>
      </p:sp>
      <p:sp>
        <p:nvSpPr>
          <p:cNvPr id="47" name="TextBox 22">
            <a:extLst>
              <a:ext uri="{FF2B5EF4-FFF2-40B4-BE49-F238E27FC236}">
                <a16:creationId xmlns:a16="http://schemas.microsoft.com/office/drawing/2014/main" id="{B0B1DA72-8FF1-48CD-83F8-5BA67FEB02FA}"/>
              </a:ext>
            </a:extLst>
          </p:cNvPr>
          <p:cNvSpPr txBox="1"/>
          <p:nvPr/>
        </p:nvSpPr>
        <p:spPr>
          <a:xfrm>
            <a:off x="7209996" y="3216749"/>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场景模块</a:t>
            </a:r>
          </a:p>
        </p:txBody>
      </p:sp>
      <p:sp>
        <p:nvSpPr>
          <p:cNvPr id="50" name="TextBox 23">
            <a:extLst>
              <a:ext uri="{FF2B5EF4-FFF2-40B4-BE49-F238E27FC236}">
                <a16:creationId xmlns:a16="http://schemas.microsoft.com/office/drawing/2014/main" id="{B71F4985-DDA6-453E-9274-C3753C756F07}"/>
              </a:ext>
            </a:extLst>
          </p:cNvPr>
          <p:cNvSpPr txBox="1"/>
          <p:nvPr/>
        </p:nvSpPr>
        <p:spPr>
          <a:xfrm>
            <a:off x="7209996" y="3907576"/>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存档点模块</a:t>
            </a:r>
          </a:p>
        </p:txBody>
      </p:sp>
      <p:grpSp>
        <p:nvGrpSpPr>
          <p:cNvPr id="53" name="组合 52">
            <a:extLst>
              <a:ext uri="{FF2B5EF4-FFF2-40B4-BE49-F238E27FC236}">
                <a16:creationId xmlns:a16="http://schemas.microsoft.com/office/drawing/2014/main" id="{AA87501A-09D0-43C5-80A1-95294ED1B2BB}"/>
              </a:ext>
            </a:extLst>
          </p:cNvPr>
          <p:cNvGrpSpPr>
            <a:grpSpLocks/>
          </p:cNvGrpSpPr>
          <p:nvPr/>
        </p:nvGrpSpPr>
        <p:grpSpPr bwMode="auto">
          <a:xfrm>
            <a:off x="6331453" y="1752477"/>
            <a:ext cx="1154696" cy="864211"/>
            <a:chOff x="2165941" y="1632858"/>
            <a:chExt cx="864096" cy="731634"/>
          </a:xfrm>
        </p:grpSpPr>
        <p:sp>
          <p:nvSpPr>
            <p:cNvPr id="55" name="五边形 25">
              <a:extLst>
                <a:ext uri="{FF2B5EF4-FFF2-40B4-BE49-F238E27FC236}">
                  <a16:creationId xmlns:a16="http://schemas.microsoft.com/office/drawing/2014/main" id="{2BB827F5-AE0C-439C-989D-84230094B89A}"/>
                </a:ext>
              </a:extLst>
            </p:cNvPr>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56" name="TextBox 43">
              <a:extLst>
                <a:ext uri="{FF2B5EF4-FFF2-40B4-BE49-F238E27FC236}">
                  <a16:creationId xmlns:a16="http://schemas.microsoft.com/office/drawing/2014/main" id="{BC58744B-02B0-4B55-B06F-E3BD13A17820}"/>
                </a:ext>
              </a:extLst>
            </p:cNvPr>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8</a:t>
              </a:r>
              <a:endParaRPr lang="zh-CN" altLang="en-US" sz="5016" b="1" dirty="0">
                <a:solidFill>
                  <a:prstClr val="white"/>
                </a:solidFill>
                <a:latin typeface="Arial Black" pitchFamily="34" charset="0"/>
                <a:ea typeface="Arial Unicode MS"/>
                <a:cs typeface="Arial Unicode MS"/>
              </a:endParaRPr>
            </a:p>
          </p:txBody>
        </p:sp>
      </p:grpSp>
      <p:grpSp>
        <p:nvGrpSpPr>
          <p:cNvPr id="57" name="组合 56">
            <a:extLst>
              <a:ext uri="{FF2B5EF4-FFF2-40B4-BE49-F238E27FC236}">
                <a16:creationId xmlns:a16="http://schemas.microsoft.com/office/drawing/2014/main" id="{915B4666-5FCD-463B-8FBC-84283DD408A3}"/>
              </a:ext>
            </a:extLst>
          </p:cNvPr>
          <p:cNvGrpSpPr>
            <a:grpSpLocks/>
          </p:cNvGrpSpPr>
          <p:nvPr/>
        </p:nvGrpSpPr>
        <p:grpSpPr bwMode="auto">
          <a:xfrm>
            <a:off x="6331453" y="2425387"/>
            <a:ext cx="1154696" cy="864211"/>
            <a:chOff x="2165941" y="2378338"/>
            <a:chExt cx="864096" cy="728166"/>
          </a:xfrm>
        </p:grpSpPr>
        <p:sp>
          <p:nvSpPr>
            <p:cNvPr id="58" name="五边形 45">
              <a:extLst>
                <a:ext uri="{FF2B5EF4-FFF2-40B4-BE49-F238E27FC236}">
                  <a16:creationId xmlns:a16="http://schemas.microsoft.com/office/drawing/2014/main" id="{5E5D681F-6B29-448D-8935-979647018BF7}"/>
                </a:ext>
              </a:extLst>
            </p:cNvPr>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59" name="TextBox 46">
              <a:extLst>
                <a:ext uri="{FF2B5EF4-FFF2-40B4-BE49-F238E27FC236}">
                  <a16:creationId xmlns:a16="http://schemas.microsoft.com/office/drawing/2014/main" id="{EE7CFF66-19BF-4A19-8881-FF8AFB572AFB}"/>
                </a:ext>
              </a:extLst>
            </p:cNvPr>
            <p:cNvSpPr txBox="1">
              <a:spLocks noChangeArrowheads="1"/>
            </p:cNvSpPr>
            <p:nvPr/>
          </p:nvSpPr>
          <p:spPr bwMode="auto">
            <a:xfrm>
              <a:off x="2216595" y="2378338"/>
              <a:ext cx="459679" cy="72816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9</a:t>
              </a:r>
              <a:endParaRPr lang="zh-CN" altLang="en-US" sz="5016" b="1" dirty="0">
                <a:solidFill>
                  <a:prstClr val="white"/>
                </a:solidFill>
                <a:latin typeface="Arial Black" pitchFamily="34" charset="0"/>
                <a:ea typeface="Arial Unicode MS"/>
                <a:cs typeface="Arial Unicode MS"/>
              </a:endParaRPr>
            </a:p>
          </p:txBody>
        </p:sp>
      </p:grpSp>
      <p:grpSp>
        <p:nvGrpSpPr>
          <p:cNvPr id="60" name="组合 59">
            <a:extLst>
              <a:ext uri="{FF2B5EF4-FFF2-40B4-BE49-F238E27FC236}">
                <a16:creationId xmlns:a16="http://schemas.microsoft.com/office/drawing/2014/main" id="{A7C163CB-14EF-4DE2-8D7A-C7EE3937E8E8}"/>
              </a:ext>
            </a:extLst>
          </p:cNvPr>
          <p:cNvGrpSpPr>
            <a:grpSpLocks/>
          </p:cNvGrpSpPr>
          <p:nvPr/>
        </p:nvGrpSpPr>
        <p:grpSpPr bwMode="auto">
          <a:xfrm>
            <a:off x="6331453" y="3098338"/>
            <a:ext cx="1154696" cy="864211"/>
            <a:chOff x="2165941" y="3116171"/>
            <a:chExt cx="864096" cy="729896"/>
          </a:xfrm>
        </p:grpSpPr>
        <p:sp>
          <p:nvSpPr>
            <p:cNvPr id="61" name="五边形 48">
              <a:extLst>
                <a:ext uri="{FF2B5EF4-FFF2-40B4-BE49-F238E27FC236}">
                  <a16:creationId xmlns:a16="http://schemas.microsoft.com/office/drawing/2014/main" id="{9B4B85F3-9FFF-49A5-A9B3-0A031B7DB4F8}"/>
                </a:ext>
              </a:extLst>
            </p:cNvPr>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62" name="TextBox 49">
              <a:extLst>
                <a:ext uri="{FF2B5EF4-FFF2-40B4-BE49-F238E27FC236}">
                  <a16:creationId xmlns:a16="http://schemas.microsoft.com/office/drawing/2014/main" id="{A905E9A8-C7FB-45E4-8859-57258F99BE28}"/>
                </a:ext>
              </a:extLst>
            </p:cNvPr>
            <p:cNvSpPr txBox="1">
              <a:spLocks noChangeArrowheads="1"/>
            </p:cNvSpPr>
            <p:nvPr/>
          </p:nvSpPr>
          <p:spPr bwMode="auto">
            <a:xfrm>
              <a:off x="2216595" y="3116171"/>
              <a:ext cx="781166"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10</a:t>
              </a:r>
              <a:endParaRPr lang="zh-CN" altLang="en-US" sz="5016" b="1" dirty="0">
                <a:solidFill>
                  <a:prstClr val="white"/>
                </a:solidFill>
                <a:latin typeface="Arial Black" pitchFamily="34" charset="0"/>
                <a:ea typeface="Arial Unicode MS"/>
                <a:cs typeface="Arial Unicode MS"/>
              </a:endParaRPr>
            </a:p>
          </p:txBody>
        </p:sp>
      </p:grpSp>
      <p:grpSp>
        <p:nvGrpSpPr>
          <p:cNvPr id="63" name="组合 62">
            <a:extLst>
              <a:ext uri="{FF2B5EF4-FFF2-40B4-BE49-F238E27FC236}">
                <a16:creationId xmlns:a16="http://schemas.microsoft.com/office/drawing/2014/main" id="{C46F1E8E-3D4B-42BC-9B8F-447D4C3E51C3}"/>
              </a:ext>
            </a:extLst>
          </p:cNvPr>
          <p:cNvGrpSpPr>
            <a:grpSpLocks/>
          </p:cNvGrpSpPr>
          <p:nvPr/>
        </p:nvGrpSpPr>
        <p:grpSpPr bwMode="auto">
          <a:xfrm>
            <a:off x="6315292" y="3767265"/>
            <a:ext cx="1154696" cy="864211"/>
            <a:chOff x="2165941" y="3836251"/>
            <a:chExt cx="864096" cy="731634"/>
          </a:xfrm>
        </p:grpSpPr>
        <p:sp>
          <p:nvSpPr>
            <p:cNvPr id="64" name="五边形 51">
              <a:extLst>
                <a:ext uri="{FF2B5EF4-FFF2-40B4-BE49-F238E27FC236}">
                  <a16:creationId xmlns:a16="http://schemas.microsoft.com/office/drawing/2014/main" id="{AB5A0A15-BA27-4D93-83CF-964EB6BCB550}"/>
                </a:ext>
              </a:extLst>
            </p:cNvPr>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65" name="TextBox 52">
              <a:extLst>
                <a:ext uri="{FF2B5EF4-FFF2-40B4-BE49-F238E27FC236}">
                  <a16:creationId xmlns:a16="http://schemas.microsoft.com/office/drawing/2014/main" id="{3BC2D9F2-5A53-422F-B481-436F22672B70}"/>
                </a:ext>
              </a:extLst>
            </p:cNvPr>
            <p:cNvSpPr txBox="1">
              <a:spLocks noChangeArrowheads="1"/>
            </p:cNvSpPr>
            <p:nvPr/>
          </p:nvSpPr>
          <p:spPr bwMode="auto">
            <a:xfrm>
              <a:off x="2216595" y="3836251"/>
              <a:ext cx="781166"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11</a:t>
              </a:r>
              <a:endParaRPr lang="zh-CN" altLang="en-US" sz="5016" b="1" dirty="0">
                <a:solidFill>
                  <a:prstClr val="white"/>
                </a:solidFill>
                <a:latin typeface="Arial Black" pitchFamily="34" charset="0"/>
                <a:ea typeface="Arial Unicode MS"/>
                <a:cs typeface="Arial Unicode MS"/>
              </a:endParaRPr>
            </a:p>
          </p:txBody>
        </p:sp>
      </p:grpSp>
      <p:sp>
        <p:nvSpPr>
          <p:cNvPr id="66" name="TextBox 29">
            <a:extLst>
              <a:ext uri="{FF2B5EF4-FFF2-40B4-BE49-F238E27FC236}">
                <a16:creationId xmlns:a16="http://schemas.microsoft.com/office/drawing/2014/main" id="{589D745E-375D-4AA6-A23C-3A53DFB689C2}"/>
              </a:ext>
            </a:extLst>
          </p:cNvPr>
          <p:cNvSpPr txBox="1"/>
          <p:nvPr/>
        </p:nvSpPr>
        <p:spPr>
          <a:xfrm>
            <a:off x="7209996" y="4593384"/>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多媒体模块</a:t>
            </a:r>
          </a:p>
        </p:txBody>
      </p:sp>
      <p:grpSp>
        <p:nvGrpSpPr>
          <p:cNvPr id="67" name="组合 66">
            <a:extLst>
              <a:ext uri="{FF2B5EF4-FFF2-40B4-BE49-F238E27FC236}">
                <a16:creationId xmlns:a16="http://schemas.microsoft.com/office/drawing/2014/main" id="{A796F3A5-0EF1-4816-964A-02611209F5C3}"/>
              </a:ext>
            </a:extLst>
          </p:cNvPr>
          <p:cNvGrpSpPr>
            <a:grpSpLocks/>
          </p:cNvGrpSpPr>
          <p:nvPr/>
        </p:nvGrpSpPr>
        <p:grpSpPr bwMode="auto">
          <a:xfrm>
            <a:off x="6315292" y="4458093"/>
            <a:ext cx="1154696" cy="864211"/>
            <a:chOff x="2165941" y="3836251"/>
            <a:chExt cx="864096" cy="731634"/>
          </a:xfrm>
        </p:grpSpPr>
        <p:sp>
          <p:nvSpPr>
            <p:cNvPr id="68" name="五边形 27">
              <a:extLst>
                <a:ext uri="{FF2B5EF4-FFF2-40B4-BE49-F238E27FC236}">
                  <a16:creationId xmlns:a16="http://schemas.microsoft.com/office/drawing/2014/main" id="{A7928AE5-7B5D-4287-8BFD-6FA23ED5F4E9}"/>
                </a:ext>
              </a:extLst>
            </p:cNvPr>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69" name="TextBox 52">
              <a:extLst>
                <a:ext uri="{FF2B5EF4-FFF2-40B4-BE49-F238E27FC236}">
                  <a16:creationId xmlns:a16="http://schemas.microsoft.com/office/drawing/2014/main" id="{1E69F493-EAE1-4B06-BCF2-2E039B80CD09}"/>
                </a:ext>
              </a:extLst>
            </p:cNvPr>
            <p:cNvSpPr txBox="1">
              <a:spLocks noChangeArrowheads="1"/>
            </p:cNvSpPr>
            <p:nvPr/>
          </p:nvSpPr>
          <p:spPr bwMode="auto">
            <a:xfrm>
              <a:off x="2216595" y="3836251"/>
              <a:ext cx="781166"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12</a:t>
              </a:r>
              <a:endParaRPr lang="zh-CN" altLang="en-US" sz="5016" b="1" dirty="0">
                <a:solidFill>
                  <a:prstClr val="white"/>
                </a:solidFill>
                <a:latin typeface="Arial Black" pitchFamily="34" charset="0"/>
                <a:ea typeface="Arial Unicode MS"/>
                <a:cs typeface="Arial Unicode MS"/>
              </a:endParaRPr>
            </a:p>
          </p:txBody>
        </p:sp>
      </p:grpSp>
      <p:sp>
        <p:nvSpPr>
          <p:cNvPr id="70" name="TextBox 33">
            <a:extLst>
              <a:ext uri="{FF2B5EF4-FFF2-40B4-BE49-F238E27FC236}">
                <a16:creationId xmlns:a16="http://schemas.microsoft.com/office/drawing/2014/main" id="{68F409E2-1A45-4A1C-8825-20BCDF39FD9E}"/>
              </a:ext>
            </a:extLst>
          </p:cNvPr>
          <p:cNvSpPr txBox="1"/>
          <p:nvPr/>
        </p:nvSpPr>
        <p:spPr>
          <a:xfrm>
            <a:off x="7209996" y="5280493"/>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账户管理模块</a:t>
            </a:r>
          </a:p>
        </p:txBody>
      </p:sp>
      <p:grpSp>
        <p:nvGrpSpPr>
          <p:cNvPr id="71" name="组合 70">
            <a:extLst>
              <a:ext uri="{FF2B5EF4-FFF2-40B4-BE49-F238E27FC236}">
                <a16:creationId xmlns:a16="http://schemas.microsoft.com/office/drawing/2014/main" id="{F0B26395-AA21-4483-9006-9F0D571EBFA9}"/>
              </a:ext>
            </a:extLst>
          </p:cNvPr>
          <p:cNvGrpSpPr>
            <a:grpSpLocks/>
          </p:cNvGrpSpPr>
          <p:nvPr/>
        </p:nvGrpSpPr>
        <p:grpSpPr bwMode="auto">
          <a:xfrm>
            <a:off x="6331453" y="5140182"/>
            <a:ext cx="1154696" cy="864211"/>
            <a:chOff x="2165941" y="3836251"/>
            <a:chExt cx="864096" cy="731634"/>
          </a:xfrm>
        </p:grpSpPr>
        <p:sp>
          <p:nvSpPr>
            <p:cNvPr id="72" name="五边形 31">
              <a:extLst>
                <a:ext uri="{FF2B5EF4-FFF2-40B4-BE49-F238E27FC236}">
                  <a16:creationId xmlns:a16="http://schemas.microsoft.com/office/drawing/2014/main" id="{8469A8AD-BF7F-47ED-B56B-09A0C1A96C90}"/>
                </a:ext>
              </a:extLst>
            </p:cNvPr>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73" name="TextBox 52">
              <a:extLst>
                <a:ext uri="{FF2B5EF4-FFF2-40B4-BE49-F238E27FC236}">
                  <a16:creationId xmlns:a16="http://schemas.microsoft.com/office/drawing/2014/main" id="{B2D0888A-BC36-4E58-8212-385AA5D7AC9F}"/>
                </a:ext>
              </a:extLst>
            </p:cNvPr>
            <p:cNvSpPr txBox="1">
              <a:spLocks noChangeArrowheads="1"/>
            </p:cNvSpPr>
            <p:nvPr/>
          </p:nvSpPr>
          <p:spPr bwMode="auto">
            <a:xfrm>
              <a:off x="2216595" y="3836251"/>
              <a:ext cx="781166"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13</a:t>
              </a:r>
              <a:endParaRPr lang="zh-CN" altLang="en-US" sz="5016" b="1" dirty="0">
                <a:solidFill>
                  <a:prstClr val="white"/>
                </a:solidFill>
                <a:latin typeface="Arial Black" pitchFamily="34" charset="0"/>
                <a:ea typeface="Arial Unicode MS"/>
                <a:cs typeface="Arial Unicode MS"/>
              </a:endParaRPr>
            </a:p>
          </p:txBody>
        </p:sp>
      </p:grpSp>
      <p:sp>
        <p:nvSpPr>
          <p:cNvPr id="74" name="TextBox 37">
            <a:extLst>
              <a:ext uri="{FF2B5EF4-FFF2-40B4-BE49-F238E27FC236}">
                <a16:creationId xmlns:a16="http://schemas.microsoft.com/office/drawing/2014/main" id="{1165FA4E-E8F7-4E9C-BB7F-7C84EBA6F511}"/>
              </a:ext>
            </a:extLst>
          </p:cNvPr>
          <p:cNvSpPr txBox="1"/>
          <p:nvPr/>
        </p:nvSpPr>
        <p:spPr>
          <a:xfrm>
            <a:off x="7209996" y="5971321"/>
            <a:ext cx="3807192" cy="55553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defTabSz="1146749">
              <a:defRPr/>
            </a:pPr>
            <a:r>
              <a:rPr lang="zh-CN" altLang="en-US" sz="3010" dirty="0"/>
              <a:t>  结语</a:t>
            </a:r>
          </a:p>
        </p:txBody>
      </p:sp>
      <p:grpSp>
        <p:nvGrpSpPr>
          <p:cNvPr id="75" name="组合 74">
            <a:extLst>
              <a:ext uri="{FF2B5EF4-FFF2-40B4-BE49-F238E27FC236}">
                <a16:creationId xmlns:a16="http://schemas.microsoft.com/office/drawing/2014/main" id="{873B8CA3-2265-4F95-9021-936640CEFAB1}"/>
              </a:ext>
            </a:extLst>
          </p:cNvPr>
          <p:cNvGrpSpPr>
            <a:grpSpLocks/>
          </p:cNvGrpSpPr>
          <p:nvPr/>
        </p:nvGrpSpPr>
        <p:grpSpPr bwMode="auto">
          <a:xfrm>
            <a:off x="6315292" y="5836030"/>
            <a:ext cx="1154696" cy="864211"/>
            <a:chOff x="2165941" y="3836251"/>
            <a:chExt cx="864096" cy="731634"/>
          </a:xfrm>
        </p:grpSpPr>
        <p:sp>
          <p:nvSpPr>
            <p:cNvPr id="76" name="五边形 35">
              <a:extLst>
                <a:ext uri="{FF2B5EF4-FFF2-40B4-BE49-F238E27FC236}">
                  <a16:creationId xmlns:a16="http://schemas.microsoft.com/office/drawing/2014/main" id="{C05C003B-4E99-4F52-B119-4239DCD086F7}"/>
                </a:ext>
              </a:extLst>
            </p:cNvPr>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77" name="TextBox 52">
              <a:extLst>
                <a:ext uri="{FF2B5EF4-FFF2-40B4-BE49-F238E27FC236}">
                  <a16:creationId xmlns:a16="http://schemas.microsoft.com/office/drawing/2014/main" id="{87B4F8DB-20B4-4221-85C0-C313E18AC970}"/>
                </a:ext>
              </a:extLst>
            </p:cNvPr>
            <p:cNvSpPr txBox="1">
              <a:spLocks noChangeArrowheads="1"/>
            </p:cNvSpPr>
            <p:nvPr/>
          </p:nvSpPr>
          <p:spPr bwMode="auto">
            <a:xfrm>
              <a:off x="2216595" y="3836251"/>
              <a:ext cx="781166"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14</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par>
                                <p:cTn id="67" presetID="2" presetClass="entr" presetSubtype="8"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500" fill="hold"/>
                                        <p:tgtEl>
                                          <p:spTgt spid="53"/>
                                        </p:tgtEl>
                                        <p:attrNameLst>
                                          <p:attrName>ppt_x</p:attrName>
                                        </p:attrNameLst>
                                      </p:cBhvr>
                                      <p:tavLst>
                                        <p:tav tm="0">
                                          <p:val>
                                            <p:strVal val="0-#ppt_w/2"/>
                                          </p:val>
                                        </p:tav>
                                        <p:tav tm="100000">
                                          <p:val>
                                            <p:strVal val="#ppt_x"/>
                                          </p:val>
                                        </p:tav>
                                      </p:tavLst>
                                    </p:anim>
                                    <p:anim calcmode="lin" valueType="num">
                                      <p:cBhvr additive="base">
                                        <p:cTn id="70" dur="500" fill="hold"/>
                                        <p:tgtEl>
                                          <p:spTgt spid="53"/>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 calcmode="lin" valueType="num">
                                      <p:cBhvr additive="base">
                                        <p:cTn id="73" dur="500" fill="hold"/>
                                        <p:tgtEl>
                                          <p:spTgt spid="57"/>
                                        </p:tgtEl>
                                        <p:attrNameLst>
                                          <p:attrName>ppt_x</p:attrName>
                                        </p:attrNameLst>
                                      </p:cBhvr>
                                      <p:tavLst>
                                        <p:tav tm="0">
                                          <p:val>
                                            <p:strVal val="0-#ppt_w/2"/>
                                          </p:val>
                                        </p:tav>
                                        <p:tav tm="100000">
                                          <p:val>
                                            <p:strVal val="#ppt_x"/>
                                          </p:val>
                                        </p:tav>
                                      </p:tavLst>
                                    </p:anim>
                                    <p:anim calcmode="lin" valueType="num">
                                      <p:cBhvr additive="base">
                                        <p:cTn id="74" dur="500" fill="hold"/>
                                        <p:tgtEl>
                                          <p:spTgt spid="57"/>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0-#ppt_w/2"/>
                                          </p:val>
                                        </p:tav>
                                        <p:tav tm="100000">
                                          <p:val>
                                            <p:strVal val="#ppt_x"/>
                                          </p:val>
                                        </p:tav>
                                      </p:tavLst>
                                    </p:anim>
                                    <p:anim calcmode="lin" valueType="num">
                                      <p:cBhvr additive="base">
                                        <p:cTn id="78" dur="500" fill="hold"/>
                                        <p:tgtEl>
                                          <p:spTgt spid="60"/>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0-#ppt_w/2"/>
                                          </p:val>
                                        </p:tav>
                                        <p:tav tm="100000">
                                          <p:val>
                                            <p:strVal val="#ppt_x"/>
                                          </p:val>
                                        </p:tav>
                                      </p:tavLst>
                                    </p:anim>
                                    <p:anim calcmode="lin" valueType="num">
                                      <p:cBhvr additive="base">
                                        <p:cTn id="82" dur="500" fill="hold"/>
                                        <p:tgtEl>
                                          <p:spTgt spid="63"/>
                                        </p:tgtEl>
                                        <p:attrNameLst>
                                          <p:attrName>ppt_y</p:attrName>
                                        </p:attrNameLst>
                                      </p:cBhvr>
                                      <p:tavLst>
                                        <p:tav tm="0">
                                          <p:val>
                                            <p:strVal val="#ppt_y"/>
                                          </p:val>
                                        </p:tav>
                                        <p:tav tm="100000">
                                          <p:val>
                                            <p:strVal val="#ppt_y"/>
                                          </p:val>
                                        </p:tav>
                                      </p:tavLst>
                                    </p:anim>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left)">
                                      <p:cBhvr>
                                        <p:cTn id="88" dur="500"/>
                                        <p:tgtEl>
                                          <p:spTgt spid="44"/>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left)">
                                      <p:cBhvr>
                                        <p:cTn id="91" dur="500"/>
                                        <p:tgtEl>
                                          <p:spTgt spid="4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wipe(left)">
                                      <p:cBhvr>
                                        <p:cTn id="94" dur="500"/>
                                        <p:tgtEl>
                                          <p:spTgt spid="50"/>
                                        </p:tgtEl>
                                      </p:cBhvr>
                                    </p:animEffect>
                                  </p:childTnLst>
                                </p:cTn>
                              </p:par>
                              <p:par>
                                <p:cTn id="95" presetID="2" presetClass="entr" presetSubtype="8" fill="hold" nodeType="withEffect">
                                  <p:stCondLst>
                                    <p:cond delay="0"/>
                                  </p:stCondLst>
                                  <p:childTnLst>
                                    <p:set>
                                      <p:cBhvr>
                                        <p:cTn id="96" dur="1" fill="hold">
                                          <p:stCondLst>
                                            <p:cond delay="0"/>
                                          </p:stCondLst>
                                        </p:cTn>
                                        <p:tgtEl>
                                          <p:spTgt spid="67"/>
                                        </p:tgtEl>
                                        <p:attrNameLst>
                                          <p:attrName>style.visibility</p:attrName>
                                        </p:attrNameLst>
                                      </p:cBhvr>
                                      <p:to>
                                        <p:strVal val="visible"/>
                                      </p:to>
                                    </p:set>
                                    <p:anim calcmode="lin" valueType="num">
                                      <p:cBhvr additive="base">
                                        <p:cTn id="97" dur="500" fill="hold"/>
                                        <p:tgtEl>
                                          <p:spTgt spid="67"/>
                                        </p:tgtEl>
                                        <p:attrNameLst>
                                          <p:attrName>ppt_x</p:attrName>
                                        </p:attrNameLst>
                                      </p:cBhvr>
                                      <p:tavLst>
                                        <p:tav tm="0">
                                          <p:val>
                                            <p:strVal val="0-#ppt_w/2"/>
                                          </p:val>
                                        </p:tav>
                                        <p:tav tm="100000">
                                          <p:val>
                                            <p:strVal val="#ppt_x"/>
                                          </p:val>
                                        </p:tav>
                                      </p:tavLst>
                                    </p:anim>
                                    <p:anim calcmode="lin" valueType="num">
                                      <p:cBhvr additive="base">
                                        <p:cTn id="98" dur="500" fill="hold"/>
                                        <p:tgtEl>
                                          <p:spTgt spid="67"/>
                                        </p:tgtEl>
                                        <p:attrNameLst>
                                          <p:attrName>ppt_y</p:attrName>
                                        </p:attrNameLst>
                                      </p:cBhvr>
                                      <p:tavLst>
                                        <p:tav tm="0">
                                          <p:val>
                                            <p:strVal val="#ppt_y"/>
                                          </p:val>
                                        </p:tav>
                                        <p:tav tm="100000">
                                          <p:val>
                                            <p:strVal val="#ppt_y"/>
                                          </p:val>
                                        </p:tav>
                                      </p:tavLst>
                                    </p:anim>
                                  </p:childTnLst>
                                </p:cTn>
                              </p:par>
                              <p:par>
                                <p:cTn id="99" presetID="22" presetClass="entr" presetSubtype="8"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wipe(left)">
                                      <p:cBhvr>
                                        <p:cTn id="101" dur="500"/>
                                        <p:tgtEl>
                                          <p:spTgt spid="66"/>
                                        </p:tgtEl>
                                      </p:cBhvr>
                                    </p:animEffect>
                                  </p:childTnLst>
                                </p:cTn>
                              </p:par>
                              <p:par>
                                <p:cTn id="102" presetID="2" presetClass="entr" presetSubtype="8" fill="hold" nodeType="withEffect">
                                  <p:stCondLst>
                                    <p:cond delay="0"/>
                                  </p:stCondLst>
                                  <p:childTnLst>
                                    <p:set>
                                      <p:cBhvr>
                                        <p:cTn id="103" dur="1" fill="hold">
                                          <p:stCondLst>
                                            <p:cond delay="0"/>
                                          </p:stCondLst>
                                        </p:cTn>
                                        <p:tgtEl>
                                          <p:spTgt spid="71"/>
                                        </p:tgtEl>
                                        <p:attrNameLst>
                                          <p:attrName>style.visibility</p:attrName>
                                        </p:attrNameLst>
                                      </p:cBhvr>
                                      <p:to>
                                        <p:strVal val="visible"/>
                                      </p:to>
                                    </p:set>
                                    <p:anim calcmode="lin" valueType="num">
                                      <p:cBhvr additive="base">
                                        <p:cTn id="104" dur="500" fill="hold"/>
                                        <p:tgtEl>
                                          <p:spTgt spid="71"/>
                                        </p:tgtEl>
                                        <p:attrNameLst>
                                          <p:attrName>ppt_x</p:attrName>
                                        </p:attrNameLst>
                                      </p:cBhvr>
                                      <p:tavLst>
                                        <p:tav tm="0">
                                          <p:val>
                                            <p:strVal val="0-#ppt_w/2"/>
                                          </p:val>
                                        </p:tav>
                                        <p:tav tm="100000">
                                          <p:val>
                                            <p:strVal val="#ppt_x"/>
                                          </p:val>
                                        </p:tav>
                                      </p:tavLst>
                                    </p:anim>
                                    <p:anim calcmode="lin" valueType="num">
                                      <p:cBhvr additive="base">
                                        <p:cTn id="105" dur="500" fill="hold"/>
                                        <p:tgtEl>
                                          <p:spTgt spid="71"/>
                                        </p:tgtEl>
                                        <p:attrNameLst>
                                          <p:attrName>ppt_y</p:attrName>
                                        </p:attrNameLst>
                                      </p:cBhvr>
                                      <p:tavLst>
                                        <p:tav tm="0">
                                          <p:val>
                                            <p:strVal val="#ppt_y"/>
                                          </p:val>
                                        </p:tav>
                                        <p:tav tm="100000">
                                          <p:val>
                                            <p:strVal val="#ppt_y"/>
                                          </p:val>
                                        </p:tav>
                                      </p:tavLst>
                                    </p:anim>
                                  </p:childTnLst>
                                </p:cTn>
                              </p:par>
                              <p:par>
                                <p:cTn id="106" presetID="22" presetClass="entr" presetSubtype="8"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wipe(left)">
                                      <p:cBhvr>
                                        <p:cTn id="108" dur="500"/>
                                        <p:tgtEl>
                                          <p:spTgt spid="70"/>
                                        </p:tgtEl>
                                      </p:cBhvr>
                                    </p:animEffect>
                                  </p:childTnLst>
                                </p:cTn>
                              </p:par>
                              <p:par>
                                <p:cTn id="109" presetID="2" presetClass="entr" presetSubtype="8" fill="hold" nodeType="withEffect">
                                  <p:stCondLst>
                                    <p:cond delay="0"/>
                                  </p:stCondLst>
                                  <p:childTnLst>
                                    <p:set>
                                      <p:cBhvr>
                                        <p:cTn id="110" dur="1" fill="hold">
                                          <p:stCondLst>
                                            <p:cond delay="0"/>
                                          </p:stCondLst>
                                        </p:cTn>
                                        <p:tgtEl>
                                          <p:spTgt spid="75"/>
                                        </p:tgtEl>
                                        <p:attrNameLst>
                                          <p:attrName>style.visibility</p:attrName>
                                        </p:attrNameLst>
                                      </p:cBhvr>
                                      <p:to>
                                        <p:strVal val="visible"/>
                                      </p:to>
                                    </p:set>
                                    <p:anim calcmode="lin" valueType="num">
                                      <p:cBhvr additive="base">
                                        <p:cTn id="111" dur="500" fill="hold"/>
                                        <p:tgtEl>
                                          <p:spTgt spid="75"/>
                                        </p:tgtEl>
                                        <p:attrNameLst>
                                          <p:attrName>ppt_x</p:attrName>
                                        </p:attrNameLst>
                                      </p:cBhvr>
                                      <p:tavLst>
                                        <p:tav tm="0">
                                          <p:val>
                                            <p:strVal val="0-#ppt_w/2"/>
                                          </p:val>
                                        </p:tav>
                                        <p:tav tm="100000">
                                          <p:val>
                                            <p:strVal val="#ppt_x"/>
                                          </p:val>
                                        </p:tav>
                                      </p:tavLst>
                                    </p:anim>
                                    <p:anim calcmode="lin" valueType="num">
                                      <p:cBhvr additive="base">
                                        <p:cTn id="112" dur="500" fill="hold"/>
                                        <p:tgtEl>
                                          <p:spTgt spid="75"/>
                                        </p:tgtEl>
                                        <p:attrNameLst>
                                          <p:attrName>ppt_y</p:attrName>
                                        </p:attrNameLst>
                                      </p:cBhvr>
                                      <p:tavLst>
                                        <p:tav tm="0">
                                          <p:val>
                                            <p:strVal val="#ppt_y"/>
                                          </p:val>
                                        </p:tav>
                                        <p:tav tm="100000">
                                          <p:val>
                                            <p:strVal val="#ppt_y"/>
                                          </p:val>
                                        </p:tav>
                                      </p:tavLst>
                                    </p:anim>
                                  </p:childTnLst>
                                </p:cTn>
                              </p:par>
                              <p:par>
                                <p:cTn id="113" presetID="22" presetClass="entr" presetSubtype="8" fill="hold" grpId="0" nodeType="withEffect">
                                  <p:stCondLst>
                                    <p:cond delay="0"/>
                                  </p:stCondLst>
                                  <p:childTnLst>
                                    <p:set>
                                      <p:cBhvr>
                                        <p:cTn id="114" dur="1" fill="hold">
                                          <p:stCondLst>
                                            <p:cond delay="0"/>
                                          </p:stCondLst>
                                        </p:cTn>
                                        <p:tgtEl>
                                          <p:spTgt spid="74"/>
                                        </p:tgtEl>
                                        <p:attrNameLst>
                                          <p:attrName>style.visibility</p:attrName>
                                        </p:attrNameLst>
                                      </p:cBhvr>
                                      <p:to>
                                        <p:strVal val="visible"/>
                                      </p:to>
                                    </p:set>
                                    <p:animEffect transition="in" filter="wipe(left)">
                                      <p:cBhvr>
                                        <p:cTn id="11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P spid="43" grpId="0" animBg="1"/>
      <p:bldP spid="44" grpId="0" animBg="1"/>
      <p:bldP spid="47" grpId="0" animBg="1"/>
      <p:bldP spid="50" grpId="0" animBg="1"/>
      <p:bldP spid="66" grpId="0" animBg="1"/>
      <p:bldP spid="70" grpId="0" animBg="1"/>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312953" y="133559"/>
            <a:ext cx="23335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用户接口</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312952" y="1303703"/>
            <a:ext cx="11354439" cy="1938992"/>
          </a:xfrm>
          <a:prstGeom prst="rect">
            <a:avLst/>
          </a:prstGeom>
          <a:noFill/>
        </p:spPr>
        <p:txBody>
          <a:bodyPr wrap="square">
            <a:spAutoFit/>
          </a:bodyPr>
          <a:lstStyle/>
          <a:p>
            <a:r>
              <a:rPr lang="zh-CN" altLang="zh-CN" sz="2400" dirty="0"/>
              <a:t>采用图形用户界面：</a:t>
            </a:r>
          </a:p>
          <a:p>
            <a:pPr lvl="0"/>
            <a:r>
              <a:rPr lang="zh-CN" altLang="zh-CN" sz="2400" dirty="0"/>
              <a:t>登录界面：新用户首先进行用户注册。然后输入用户账号密码信息，提交登录。</a:t>
            </a:r>
          </a:p>
          <a:p>
            <a:pPr lvl="0"/>
            <a:r>
              <a:rPr lang="zh-CN" altLang="zh-CN" sz="2400" dirty="0"/>
              <a:t>开始界面：用户可以选择以下选项：开始游戏、加载存档、排行榜以及退出游戏。</a:t>
            </a:r>
          </a:p>
          <a:p>
            <a:pPr lvl="0"/>
            <a:r>
              <a:rPr lang="zh-CN" altLang="zh-CN" sz="2400" dirty="0"/>
              <a:t>存档界面：用户可以选择新建存档或者加载已经存在的存档。</a:t>
            </a:r>
          </a:p>
          <a:p>
            <a:pPr lvl="0"/>
            <a:r>
              <a:rPr lang="zh-CN" altLang="zh-CN" sz="2400" dirty="0"/>
              <a:t>游戏界面：用户开始进行游戏。</a:t>
            </a:r>
          </a:p>
        </p:txBody>
      </p:sp>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312953" y="133559"/>
            <a:ext cx="23335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外部接口</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312952" y="1303703"/>
            <a:ext cx="11697340" cy="461665"/>
          </a:xfrm>
          <a:prstGeom prst="rect">
            <a:avLst/>
          </a:prstGeom>
          <a:noFill/>
        </p:spPr>
        <p:txBody>
          <a:bodyPr wrap="square">
            <a:spAutoFit/>
          </a:bodyPr>
          <a:lstStyle/>
          <a:p>
            <a:r>
              <a:rPr lang="zh-CN" altLang="zh-CN" sz="2400" dirty="0"/>
              <a:t>通过阿里服务器来存储游戏及用户的各种信息，需要网络传输协议和服务器相关协议。</a:t>
            </a:r>
          </a:p>
        </p:txBody>
      </p:sp>
      <p:sp>
        <p:nvSpPr>
          <p:cNvPr id="9" name="圆角矩形 14"/>
          <p:cNvSpPr/>
          <p:nvPr/>
        </p:nvSpPr>
        <p:spPr>
          <a:xfrm>
            <a:off x="312953" y="2741185"/>
            <a:ext cx="23335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内部接口</a:t>
            </a:r>
          </a:p>
        </p:txBody>
      </p:sp>
      <p:sp>
        <p:nvSpPr>
          <p:cNvPr id="11" name="TextBox 10"/>
          <p:cNvSpPr txBox="1"/>
          <p:nvPr/>
        </p:nvSpPr>
        <p:spPr>
          <a:xfrm>
            <a:off x="312953" y="3909157"/>
            <a:ext cx="11697340" cy="830997"/>
          </a:xfrm>
          <a:prstGeom prst="rect">
            <a:avLst/>
          </a:prstGeom>
          <a:noFill/>
        </p:spPr>
        <p:txBody>
          <a:bodyPr wrap="square">
            <a:spAutoFit/>
          </a:bodyPr>
          <a:lstStyle/>
          <a:p>
            <a:r>
              <a:rPr lang="zh-CN" altLang="zh-CN" sz="2400" dirty="0"/>
              <a:t>用户登录游戏后，客户端根据用户的不同选项进入相对应的操作模块，每个模块根据用户的指令运行。</a:t>
            </a:r>
          </a:p>
        </p:txBody>
      </p:sp>
    </p:spTree>
    <p:extLst>
      <p:ext uri="{BB962C8B-B14F-4D97-AF65-F5344CB8AC3E}">
        <p14:creationId xmlns:p14="http://schemas.microsoft.com/office/powerpoint/2010/main" val="237429756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50"/>
                                        <p:tgtEl>
                                          <p:spTgt spid="10"/>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anim calcmode="lin" valueType="num">
                                      <p:cBhvr>
                                        <p:cTn id="17" dur="500" fill="hold"/>
                                        <p:tgtEl>
                                          <p:spTgt spid="9"/>
                                        </p:tgtEl>
                                        <p:attrNameLst>
                                          <p:attrName>ppt_x</p:attrName>
                                        </p:attrNameLst>
                                      </p:cBhvr>
                                      <p:tavLst>
                                        <p:tav tm="0">
                                          <p:val>
                                            <p:strVal val="#ppt_x"/>
                                          </p:val>
                                        </p:tav>
                                        <p:tav tm="100000">
                                          <p:val>
                                            <p:strVal val="#ppt_x"/>
                                          </p:val>
                                        </p:tav>
                                      </p:tavLst>
                                    </p:anim>
                                    <p:anim calcmode="lin" valueType="num">
                                      <p:cBhvr>
                                        <p:cTn id="18" dur="500" fill="hold"/>
                                        <p:tgtEl>
                                          <p:spTgt spid="9"/>
                                        </p:tgtEl>
                                        <p:attrNameLst>
                                          <p:attrName>ppt_y</p:attrName>
                                        </p:attrNameLst>
                                      </p:cBhvr>
                                      <p:tavLst>
                                        <p:tav tm="0">
                                          <p:val>
                                            <p:strVal val="#ppt_y+.1"/>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运行设计</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9841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运行模块组合</a:t>
            </a:r>
            <a:endParaRPr lang="en-US" altLang="zh-CN"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4" y="902991"/>
            <a:ext cx="10774901" cy="4401205"/>
          </a:xfrm>
          <a:prstGeom prst="rect">
            <a:avLst/>
          </a:prstGeom>
          <a:noFill/>
        </p:spPr>
        <p:txBody>
          <a:bodyPr wrap="square">
            <a:spAutoFit/>
          </a:bodyPr>
          <a:lstStyle/>
          <a:p>
            <a:r>
              <a:rPr lang="zh-CN" altLang="en-US" sz="2800" dirty="0"/>
              <a:t>注册：用户管理模块</a:t>
            </a:r>
            <a:endParaRPr lang="en-US" altLang="zh-CN" sz="2800" dirty="0"/>
          </a:p>
          <a:p>
            <a:endParaRPr lang="zh-CN" altLang="en-US" sz="2800" dirty="0"/>
          </a:p>
          <a:p>
            <a:r>
              <a:rPr lang="zh-CN" altLang="en-US" sz="2800" dirty="0"/>
              <a:t>登录：用户管理模块</a:t>
            </a:r>
            <a:endParaRPr lang="en-US" altLang="zh-CN" sz="2800" dirty="0"/>
          </a:p>
          <a:p>
            <a:endParaRPr lang="zh-CN" altLang="en-US" sz="2800" dirty="0"/>
          </a:p>
          <a:p>
            <a:r>
              <a:rPr lang="zh-CN" altLang="en-US" sz="2800" dirty="0"/>
              <a:t>查看排行：账户管理模块、服务器游戏连接模块</a:t>
            </a:r>
            <a:endParaRPr lang="en-US" altLang="zh-CN" sz="2800" dirty="0"/>
          </a:p>
          <a:p>
            <a:endParaRPr lang="zh-CN" altLang="en-US" sz="2800" dirty="0"/>
          </a:p>
          <a:p>
            <a:r>
              <a:rPr lang="zh-CN" altLang="en-US" sz="2800" dirty="0"/>
              <a:t>进入游戏：游戏模块、服务器游戏连接模块、数据库游戏连接模块</a:t>
            </a:r>
            <a:endParaRPr lang="en-US" altLang="zh-CN" sz="2800" dirty="0"/>
          </a:p>
          <a:p>
            <a:endParaRPr lang="zh-CN" altLang="en-US" sz="2800" dirty="0"/>
          </a:p>
          <a:p>
            <a:r>
              <a:rPr lang="zh-CN" altLang="en-US" sz="2800" dirty="0"/>
              <a:t>保存游戏：存档点模块、服务器游戏连接模块、数据库游戏连接模块操控、用户管理模块</a:t>
            </a:r>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4126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运行控制</a:t>
            </a:r>
            <a:endParaRPr lang="en-US" altLang="zh-CN"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4" y="902991"/>
            <a:ext cx="10774901" cy="1384995"/>
          </a:xfrm>
          <a:prstGeom prst="rect">
            <a:avLst/>
          </a:prstGeom>
          <a:noFill/>
        </p:spPr>
        <p:txBody>
          <a:bodyPr wrap="square">
            <a:spAutoFit/>
          </a:bodyPr>
          <a:lstStyle/>
          <a:p>
            <a:r>
              <a:rPr lang="en-US" altLang="zh-CN" sz="2800" dirty="0"/>
              <a:t>	</a:t>
            </a:r>
            <a:r>
              <a:rPr lang="zh-CN" altLang="zh-CN" sz="2800" dirty="0"/>
              <a:t>注册和登录需要需要用鼠标点击相应的按钮后用键盘输入数据。查看排行、进入游戏和保存游戏都只需要用鼠标点击相应的按钮来完成。操控人物只需要用键盘控制。</a:t>
            </a:r>
          </a:p>
        </p:txBody>
      </p:sp>
      <p:sp>
        <p:nvSpPr>
          <p:cNvPr id="9" name="圆角矩形 14"/>
          <p:cNvSpPr/>
          <p:nvPr/>
        </p:nvSpPr>
        <p:spPr>
          <a:xfrm>
            <a:off x="699814" y="2860927"/>
            <a:ext cx="24126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运行时间</a:t>
            </a:r>
            <a:endParaRPr lang="en-US" altLang="zh-CN" sz="2400" b="1" dirty="0">
              <a:solidFill>
                <a:prstClr val="white"/>
              </a:solidFill>
              <a:latin typeface="微软雅黑" pitchFamily="34" charset="-122"/>
              <a:ea typeface="微软雅黑" pitchFamily="34" charset="-122"/>
            </a:endParaRPr>
          </a:p>
        </p:txBody>
      </p:sp>
      <p:sp>
        <p:nvSpPr>
          <p:cNvPr id="11" name="TextBox 10"/>
          <p:cNvSpPr txBox="1"/>
          <p:nvPr/>
        </p:nvSpPr>
        <p:spPr>
          <a:xfrm>
            <a:off x="699814" y="3754630"/>
            <a:ext cx="10774901" cy="523220"/>
          </a:xfrm>
          <a:prstGeom prst="rect">
            <a:avLst/>
          </a:prstGeom>
          <a:noFill/>
        </p:spPr>
        <p:txBody>
          <a:bodyPr wrap="square">
            <a:spAutoFit/>
          </a:bodyPr>
          <a:lstStyle/>
          <a:p>
            <a:r>
              <a:rPr lang="zh-CN" altLang="zh-CN" sz="2800" dirty="0"/>
              <a:t>打开网页的时间依据玩家的网速，大概需要</a:t>
            </a:r>
            <a:r>
              <a:rPr lang="en-US" altLang="zh-CN" sz="2800" dirty="0"/>
              <a:t>1-2</a:t>
            </a:r>
            <a:r>
              <a:rPr lang="zh-CN" altLang="zh-CN" sz="2800" dirty="0"/>
              <a:t>秒</a:t>
            </a:r>
          </a:p>
        </p:txBody>
      </p:sp>
    </p:spTree>
    <p:extLst>
      <p:ext uri="{BB962C8B-B14F-4D97-AF65-F5344CB8AC3E}">
        <p14:creationId xmlns:p14="http://schemas.microsoft.com/office/powerpoint/2010/main" val="60484372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2" y="3225934"/>
            <a:ext cx="5929763"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系统数据结构设计</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85109"/>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7" y="133559"/>
            <a:ext cx="371392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逻辑结构设计要点</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113078681"/>
              </p:ext>
            </p:extLst>
          </p:nvPr>
        </p:nvGraphicFramePr>
        <p:xfrm>
          <a:off x="1086677" y="1177132"/>
          <a:ext cx="5639438" cy="1064905"/>
        </p:xfrm>
        <a:graphic>
          <a:graphicData uri="http://schemas.openxmlformats.org/drawingml/2006/table">
            <a:tbl>
              <a:tblPr firstRow="1" firstCol="1" bandRow="1"/>
              <a:tblGrid>
                <a:gridCol w="1858746">
                  <a:extLst>
                    <a:ext uri="{9D8B030D-6E8A-4147-A177-3AD203B41FA5}">
                      <a16:colId xmlns:a16="http://schemas.microsoft.com/office/drawing/2014/main" val="20000"/>
                    </a:ext>
                  </a:extLst>
                </a:gridCol>
                <a:gridCol w="2066192">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tblGrid>
              <a:tr h="212981">
                <a:tc gridSpan="3">
                  <a:txBody>
                    <a:bodyPr/>
                    <a:lstStyle/>
                    <a:p>
                      <a:pPr algn="ctr">
                        <a:spcAft>
                          <a:spcPts val="0"/>
                        </a:spcAft>
                      </a:pPr>
                      <a:r>
                        <a:rPr lang="zh-CN" sz="1050" kern="100">
                          <a:effectLst/>
                          <a:latin typeface="Calibri"/>
                          <a:ea typeface="宋体"/>
                          <a:cs typeface="Times New Roman"/>
                        </a:rPr>
                        <a:t>存档列表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12981">
                <a:tc>
                  <a:txBody>
                    <a:bodyPr/>
                    <a:lstStyle/>
                    <a:p>
                      <a:pPr algn="just">
                        <a:spcAft>
                          <a:spcPts val="0"/>
                        </a:spcAft>
                      </a:pPr>
                      <a:r>
                        <a:rPr lang="zh-CN" sz="1050" kern="10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2981">
                <a:tc>
                  <a:txBody>
                    <a:bodyPr/>
                    <a:lstStyle/>
                    <a:p>
                      <a:pPr algn="just">
                        <a:spcAft>
                          <a:spcPts val="0"/>
                        </a:spcAft>
                      </a:pPr>
                      <a:r>
                        <a:rPr lang="zh-CN" sz="1050" kern="100">
                          <a:effectLst/>
                          <a:latin typeface="Calibri"/>
                          <a:ea typeface="宋体"/>
                          <a:cs typeface="Times New Roman"/>
                        </a:rPr>
                        <a:t>存档编号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10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2981">
                <a:tc>
                  <a:txBody>
                    <a:bodyPr/>
                    <a:lstStyle/>
                    <a:p>
                      <a:pPr algn="just">
                        <a:spcAft>
                          <a:spcPts val="0"/>
                        </a:spcAft>
                      </a:pPr>
                      <a:r>
                        <a:rPr lang="zh-CN" sz="1050" kern="100">
                          <a:effectLst/>
                          <a:latin typeface="Calibri"/>
                          <a:ea typeface="宋体"/>
                          <a:cs typeface="Times New Roman"/>
                        </a:rPr>
                        <a:t>存档名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2981">
                <a:tc>
                  <a:txBody>
                    <a:bodyPr/>
                    <a:lstStyle/>
                    <a:p>
                      <a:pPr algn="just">
                        <a:spcAft>
                          <a:spcPts val="0"/>
                        </a:spcAft>
                      </a:pPr>
                      <a:r>
                        <a:rPr lang="zh-CN" sz="1050" kern="100">
                          <a:effectLst/>
                          <a:latin typeface="Calibri"/>
                          <a:ea typeface="宋体"/>
                          <a:cs typeface="Times New Roman"/>
                        </a:rPr>
                        <a:t>保存时间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Datetime</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858041471"/>
              </p:ext>
            </p:extLst>
          </p:nvPr>
        </p:nvGraphicFramePr>
        <p:xfrm>
          <a:off x="1086677" y="2538095"/>
          <a:ext cx="5648231" cy="1137090"/>
        </p:xfrm>
        <a:graphic>
          <a:graphicData uri="http://schemas.openxmlformats.org/drawingml/2006/table">
            <a:tbl>
              <a:tblPr firstRow="1" firstCol="1" bandRow="1"/>
              <a:tblGrid>
                <a:gridCol w="1841161">
                  <a:extLst>
                    <a:ext uri="{9D8B030D-6E8A-4147-A177-3AD203B41FA5}">
                      <a16:colId xmlns:a16="http://schemas.microsoft.com/office/drawing/2014/main" val="20000"/>
                    </a:ext>
                  </a:extLst>
                </a:gridCol>
                <a:gridCol w="209257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tblGrid>
              <a:tr h="227418">
                <a:tc gridSpan="3">
                  <a:txBody>
                    <a:bodyPr/>
                    <a:lstStyle/>
                    <a:p>
                      <a:pPr algn="ctr">
                        <a:spcAft>
                          <a:spcPts val="0"/>
                        </a:spcAft>
                      </a:pPr>
                      <a:r>
                        <a:rPr lang="zh-CN" sz="1050" kern="100">
                          <a:effectLst/>
                          <a:latin typeface="Calibri"/>
                          <a:ea typeface="宋体"/>
                          <a:cs typeface="Times New Roman"/>
                        </a:rPr>
                        <a:t>排行榜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7418">
                <a:tc>
                  <a:txBody>
                    <a:bodyPr/>
                    <a:lstStyle/>
                    <a:p>
                      <a:pPr algn="just">
                        <a:spcAft>
                          <a:spcPts val="0"/>
                        </a:spcAft>
                      </a:pPr>
                      <a:r>
                        <a:rPr lang="zh-CN" sz="1050" kern="10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7418">
                <a:tc>
                  <a:txBody>
                    <a:bodyPr/>
                    <a:lstStyle/>
                    <a:p>
                      <a:pPr algn="just">
                        <a:spcAft>
                          <a:spcPts val="0"/>
                        </a:spcAft>
                      </a:pPr>
                      <a:r>
                        <a:rPr lang="zh-CN" sz="1050" kern="100">
                          <a:effectLst/>
                          <a:latin typeface="Calibri"/>
                          <a:ea typeface="宋体"/>
                          <a:cs typeface="Times New Roman"/>
                        </a:rPr>
                        <a:t>记录编号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10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7418">
                <a:tc>
                  <a:txBody>
                    <a:bodyPr/>
                    <a:lstStyle/>
                    <a:p>
                      <a:pPr algn="just">
                        <a:spcAft>
                          <a:spcPts val="0"/>
                        </a:spcAft>
                      </a:pPr>
                      <a:r>
                        <a:rPr lang="zh-CN" sz="1050" kern="100">
                          <a:effectLst/>
                          <a:latin typeface="Calibri"/>
                          <a:ea typeface="宋体"/>
                          <a:cs typeface="Times New Roman"/>
                        </a:rPr>
                        <a:t>玩家名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7418">
                <a:tc>
                  <a:txBody>
                    <a:bodyPr/>
                    <a:lstStyle/>
                    <a:p>
                      <a:pPr algn="just">
                        <a:spcAft>
                          <a:spcPts val="0"/>
                        </a:spcAft>
                      </a:pPr>
                      <a:r>
                        <a:rPr lang="zh-CN" sz="1050" kern="100">
                          <a:effectLst/>
                          <a:latin typeface="Calibri"/>
                          <a:ea typeface="宋体"/>
                          <a:cs typeface="Times New Roman"/>
                        </a:rPr>
                        <a:t>记录时间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Datetime</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938130313"/>
              </p:ext>
            </p:extLst>
          </p:nvPr>
        </p:nvGraphicFramePr>
        <p:xfrm>
          <a:off x="1086676" y="3981877"/>
          <a:ext cx="5665816" cy="1064910"/>
        </p:xfrm>
        <a:graphic>
          <a:graphicData uri="http://schemas.openxmlformats.org/drawingml/2006/table">
            <a:tbl>
              <a:tblPr firstRow="1" firstCol="1" bandRow="1"/>
              <a:tblGrid>
                <a:gridCol w="1823578">
                  <a:extLst>
                    <a:ext uri="{9D8B030D-6E8A-4147-A177-3AD203B41FA5}">
                      <a16:colId xmlns:a16="http://schemas.microsoft.com/office/drawing/2014/main" val="20000"/>
                    </a:ext>
                  </a:extLst>
                </a:gridCol>
                <a:gridCol w="2101361">
                  <a:extLst>
                    <a:ext uri="{9D8B030D-6E8A-4147-A177-3AD203B41FA5}">
                      <a16:colId xmlns:a16="http://schemas.microsoft.com/office/drawing/2014/main" val="20001"/>
                    </a:ext>
                  </a:extLst>
                </a:gridCol>
                <a:gridCol w="1740877">
                  <a:extLst>
                    <a:ext uri="{9D8B030D-6E8A-4147-A177-3AD203B41FA5}">
                      <a16:colId xmlns:a16="http://schemas.microsoft.com/office/drawing/2014/main" val="20002"/>
                    </a:ext>
                  </a:extLst>
                </a:gridCol>
              </a:tblGrid>
              <a:tr h="212982">
                <a:tc gridSpan="3">
                  <a:txBody>
                    <a:bodyPr/>
                    <a:lstStyle/>
                    <a:p>
                      <a:pPr algn="ctr">
                        <a:spcAft>
                          <a:spcPts val="0"/>
                        </a:spcAft>
                      </a:pPr>
                      <a:r>
                        <a:rPr lang="zh-CN" sz="1050" kern="100" dirty="0">
                          <a:effectLst/>
                          <a:latin typeface="Calibri"/>
                          <a:ea typeface="宋体"/>
                          <a:cs typeface="Times New Roman"/>
                        </a:rPr>
                        <a:t>登陆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12982">
                <a:tc>
                  <a:txBody>
                    <a:bodyPr/>
                    <a:lstStyle/>
                    <a:p>
                      <a:pPr algn="just">
                        <a:spcAft>
                          <a:spcPts val="0"/>
                        </a:spcAft>
                      </a:pPr>
                      <a:r>
                        <a:rPr lang="zh-CN" sz="1050" kern="100">
                          <a:effectLst/>
                          <a:latin typeface="Calibri"/>
                          <a:ea typeface="宋体"/>
                          <a:cs typeface="Times New Roman"/>
                        </a:rPr>
                        <a:t>字段名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2982">
                <a:tc>
                  <a:txBody>
                    <a:bodyPr/>
                    <a:lstStyle/>
                    <a:p>
                      <a:pPr algn="just">
                        <a:spcAft>
                          <a:spcPts val="0"/>
                        </a:spcAft>
                      </a:pPr>
                      <a:r>
                        <a:rPr lang="zh-CN" sz="1050" kern="100">
                          <a:effectLst/>
                          <a:latin typeface="Calibri"/>
                          <a:ea typeface="宋体"/>
                          <a:cs typeface="Times New Roman"/>
                        </a:rPr>
                        <a:t>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effectLst/>
                          <a:latin typeface="Calibri"/>
                          <a:ea typeface="宋体"/>
                          <a:cs typeface="Times New Roman"/>
                        </a:rPr>
                        <a:t>主码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2982">
                <a:tc>
                  <a:txBody>
                    <a:bodyPr/>
                    <a:lstStyle/>
                    <a:p>
                      <a:pPr algn="just">
                        <a:spcAft>
                          <a:spcPts val="0"/>
                        </a:spcAft>
                      </a:pPr>
                      <a:r>
                        <a:rPr lang="zh-CN" sz="1050" kern="100">
                          <a:effectLst/>
                          <a:latin typeface="Calibri"/>
                          <a:ea typeface="宋体"/>
                          <a:cs typeface="Times New Roman"/>
                        </a:rPr>
                        <a:t>密码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2982">
                <a:tc>
                  <a:txBody>
                    <a:bodyPr/>
                    <a:lstStyle/>
                    <a:p>
                      <a:pPr algn="just">
                        <a:spcAft>
                          <a:spcPts val="0"/>
                        </a:spcAft>
                      </a:pPr>
                      <a:r>
                        <a:rPr lang="zh-CN" sz="1050" kern="100">
                          <a:effectLst/>
                          <a:latin typeface="Calibri"/>
                          <a:ea typeface="宋体"/>
                          <a:cs typeface="Times New Roman"/>
                        </a:rPr>
                        <a:t>玩家名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Calibri"/>
                          <a:ea typeface="宋体"/>
                          <a:cs typeface="Times New Roman"/>
                        </a:rPr>
                        <a:t>Varchar</a:t>
                      </a:r>
                      <a:r>
                        <a:rPr lang="zh-CN" sz="1050" kern="100">
                          <a:effectLst/>
                          <a:latin typeface="Calibri"/>
                          <a:ea typeface="宋体"/>
                          <a:cs typeface="Times New Roman"/>
                        </a:rPr>
                        <a:t>（</a:t>
                      </a:r>
                      <a:r>
                        <a:rPr lang="en-US" sz="1050" kern="100">
                          <a:effectLst/>
                          <a:latin typeface="Calibri"/>
                          <a:ea typeface="宋体"/>
                          <a:cs typeface="Times New Roman"/>
                        </a:rPr>
                        <a:t>20</a:t>
                      </a:r>
                      <a:r>
                        <a:rPr lang="zh-CN" sz="1050" kern="100">
                          <a:effectLst/>
                          <a:latin typeface="Calibri"/>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Calibri"/>
                          <a:ea typeface="宋体"/>
                          <a:cs typeface="Times New Roman"/>
                        </a:rPr>
                        <a:t> </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7" name="图片 16"/>
          <p:cNvPicPr/>
          <p:nvPr/>
        </p:nvPicPr>
        <p:blipFill>
          <a:blip r:embed="rId4" cstate="print"/>
          <a:stretch>
            <a:fillRect/>
          </a:stretch>
        </p:blipFill>
        <p:spPr>
          <a:xfrm>
            <a:off x="7118839" y="1010128"/>
            <a:ext cx="4724400" cy="4027863"/>
          </a:xfrm>
          <a:prstGeom prst="rect">
            <a:avLst/>
          </a:prstGeom>
        </p:spPr>
      </p:pic>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59962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物理结构设计要点</a:t>
            </a:r>
            <a:endParaRPr lang="en-US" altLang="zh-CN"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4" y="902991"/>
            <a:ext cx="10774901" cy="3108543"/>
          </a:xfrm>
          <a:prstGeom prst="rect">
            <a:avLst/>
          </a:prstGeom>
          <a:noFill/>
        </p:spPr>
        <p:txBody>
          <a:bodyPr wrap="square">
            <a:spAutoFit/>
          </a:bodyPr>
          <a:lstStyle/>
          <a:p>
            <a:r>
              <a:rPr lang="zh-CN" altLang="zh-CN" sz="2800" dirty="0"/>
              <a:t>其中账号需要提供密码提供账号的安全性，用户需要在登录界面</a:t>
            </a:r>
            <a:r>
              <a:rPr lang="zh-CN" altLang="zh-CN" sz="2800" dirty="0">
                <a:solidFill>
                  <a:srgbClr val="FF0000"/>
                </a:solidFill>
              </a:rPr>
              <a:t>提供账号密码以便读取云存档</a:t>
            </a:r>
            <a:r>
              <a:rPr lang="zh-CN" altLang="zh-CN" sz="2800" dirty="0"/>
              <a:t>，所以需要账号密码的数据存储都不为空，并且需要提供查找对应账号的数据库方法。</a:t>
            </a:r>
            <a:endParaRPr lang="en-US" altLang="zh-CN" sz="2800" dirty="0"/>
          </a:p>
          <a:p>
            <a:r>
              <a:rPr lang="zh-CN" altLang="zh-CN" sz="2800" dirty="0"/>
              <a:t>排行榜信息需要提供给用户，所以要做到</a:t>
            </a:r>
            <a:r>
              <a:rPr lang="zh-CN" altLang="zh-CN" sz="2800" dirty="0">
                <a:solidFill>
                  <a:srgbClr val="FF0000"/>
                </a:solidFill>
              </a:rPr>
              <a:t>时时更新并发布</a:t>
            </a:r>
            <a:r>
              <a:rPr lang="zh-CN" altLang="zh-CN" sz="2800" dirty="0"/>
              <a:t>，通过记录编号与账号链接确认用户的用户名并显示在排行榜上</a:t>
            </a:r>
            <a:r>
              <a:rPr lang="zh-CN" altLang="en-US" sz="2800" dirty="0"/>
              <a:t>。</a:t>
            </a:r>
            <a:endParaRPr lang="en-US" altLang="zh-CN" sz="2800" dirty="0"/>
          </a:p>
          <a:p>
            <a:r>
              <a:rPr lang="zh-CN" altLang="zh-CN" sz="2800" dirty="0"/>
              <a:t>存档列表需要提供存档的数量及存储时间，需要实现通过用户选择相应的存档</a:t>
            </a:r>
            <a:r>
              <a:rPr lang="zh-CN" altLang="zh-CN" sz="2800" dirty="0">
                <a:solidFill>
                  <a:srgbClr val="FF0000"/>
                </a:solidFill>
              </a:rPr>
              <a:t>下载并同步</a:t>
            </a:r>
            <a:r>
              <a:rPr lang="zh-CN" altLang="zh-CN" sz="2800" dirty="0"/>
              <a:t>。</a:t>
            </a:r>
          </a:p>
        </p:txBody>
      </p:sp>
    </p:spTree>
    <p:extLst>
      <p:ext uri="{BB962C8B-B14F-4D97-AF65-F5344CB8AC3E}">
        <p14:creationId xmlns:p14="http://schemas.microsoft.com/office/powerpoint/2010/main" val="142189665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424313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5.3  </a:t>
            </a:r>
            <a:r>
              <a:rPr lang="zh-CN" altLang="en-US" sz="2400" b="1" dirty="0">
                <a:solidFill>
                  <a:prstClr val="white"/>
                </a:solidFill>
                <a:latin typeface="微软雅黑" pitchFamily="34" charset="-122"/>
                <a:ea typeface="微软雅黑" pitchFamily="34" charset="-122"/>
              </a:rPr>
              <a:t>物理结构与程序的关系</a:t>
            </a:r>
            <a:endParaRPr lang="en-US" altLang="zh-CN" sz="2400" b="1" dirty="0">
              <a:solidFill>
                <a:prstClr val="white"/>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a:extLst>
              <a:ext uri="{FF2B5EF4-FFF2-40B4-BE49-F238E27FC236}">
                <a16:creationId xmlns:a16="http://schemas.microsoft.com/office/drawing/2014/main" id="{47FD8A95-D71E-40DC-9804-E6B09CE8E5BB}"/>
              </a:ext>
            </a:extLst>
          </p:cNvPr>
          <p:cNvGraphicFramePr>
            <a:graphicFrameLocks noGrp="1"/>
          </p:cNvGraphicFramePr>
          <p:nvPr>
            <p:extLst>
              <p:ext uri="{D42A27DB-BD31-4B8C-83A1-F6EECF244321}">
                <p14:modId xmlns:p14="http://schemas.microsoft.com/office/powerpoint/2010/main" val="2272613401"/>
              </p:ext>
            </p:extLst>
          </p:nvPr>
        </p:nvGraphicFramePr>
        <p:xfrm>
          <a:off x="699814" y="1780845"/>
          <a:ext cx="10823402" cy="4034024"/>
        </p:xfrm>
        <a:graphic>
          <a:graphicData uri="http://schemas.openxmlformats.org/drawingml/2006/table">
            <a:tbl>
              <a:tblPr firstRow="1" firstCol="1" bandRow="1">
                <a:tableStyleId>{5C22544A-7EE6-4342-B048-85BDC9FD1C3A}</a:tableStyleId>
              </a:tblPr>
              <a:tblGrid>
                <a:gridCol w="2164172">
                  <a:extLst>
                    <a:ext uri="{9D8B030D-6E8A-4147-A177-3AD203B41FA5}">
                      <a16:colId xmlns:a16="http://schemas.microsoft.com/office/drawing/2014/main" val="2420658265"/>
                    </a:ext>
                  </a:extLst>
                </a:gridCol>
                <a:gridCol w="2164172">
                  <a:extLst>
                    <a:ext uri="{9D8B030D-6E8A-4147-A177-3AD203B41FA5}">
                      <a16:colId xmlns:a16="http://schemas.microsoft.com/office/drawing/2014/main" val="949780554"/>
                    </a:ext>
                  </a:extLst>
                </a:gridCol>
                <a:gridCol w="2164172">
                  <a:extLst>
                    <a:ext uri="{9D8B030D-6E8A-4147-A177-3AD203B41FA5}">
                      <a16:colId xmlns:a16="http://schemas.microsoft.com/office/drawing/2014/main" val="910724592"/>
                    </a:ext>
                  </a:extLst>
                </a:gridCol>
                <a:gridCol w="2165443">
                  <a:extLst>
                    <a:ext uri="{9D8B030D-6E8A-4147-A177-3AD203B41FA5}">
                      <a16:colId xmlns:a16="http://schemas.microsoft.com/office/drawing/2014/main" val="1385847687"/>
                    </a:ext>
                  </a:extLst>
                </a:gridCol>
                <a:gridCol w="2165443">
                  <a:extLst>
                    <a:ext uri="{9D8B030D-6E8A-4147-A177-3AD203B41FA5}">
                      <a16:colId xmlns:a16="http://schemas.microsoft.com/office/drawing/2014/main" val="3277626558"/>
                    </a:ext>
                  </a:extLst>
                </a:gridCol>
              </a:tblGrid>
              <a:tr h="1008506">
                <a:tc>
                  <a:txBody>
                    <a:bodyPr/>
                    <a:lstStyle/>
                    <a:p>
                      <a:pPr algn="just">
                        <a:spcAft>
                          <a:spcPts val="0"/>
                        </a:spcAft>
                      </a:pP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kern="100">
                          <a:effectLst/>
                        </a:rPr>
                        <a:t>登录</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kern="100">
                          <a:effectLst/>
                        </a:rPr>
                        <a:t>运行游戏</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kern="100">
                          <a:effectLst/>
                        </a:rPr>
                        <a:t>存档</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kern="100">
                          <a:effectLst/>
                        </a:rPr>
                        <a:t>查看排行榜</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7813784"/>
                  </a:ext>
                </a:extLst>
              </a:tr>
              <a:tr h="1008506">
                <a:tc>
                  <a:txBody>
                    <a:bodyPr/>
                    <a:lstStyle/>
                    <a:p>
                      <a:pPr algn="just">
                        <a:spcAft>
                          <a:spcPts val="0"/>
                        </a:spcAft>
                      </a:pPr>
                      <a:r>
                        <a:rPr lang="zh-CN" sz="3200" kern="100">
                          <a:effectLst/>
                        </a:rPr>
                        <a:t>用户信息</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kern="100" dirty="0">
                          <a:effectLst/>
                        </a:rPr>
                        <a:t>√</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0142564"/>
                  </a:ext>
                </a:extLst>
              </a:tr>
              <a:tr h="1008506">
                <a:tc>
                  <a:txBody>
                    <a:bodyPr/>
                    <a:lstStyle/>
                    <a:p>
                      <a:pPr algn="just">
                        <a:spcAft>
                          <a:spcPts val="0"/>
                        </a:spcAft>
                      </a:pPr>
                      <a:r>
                        <a:rPr lang="zh-CN" sz="3200" kern="100">
                          <a:effectLst/>
                        </a:rPr>
                        <a:t>存档信息</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6965615"/>
                  </a:ext>
                </a:extLst>
              </a:tr>
              <a:tr h="1008506">
                <a:tc>
                  <a:txBody>
                    <a:bodyPr/>
                    <a:lstStyle/>
                    <a:p>
                      <a:pPr algn="just">
                        <a:spcAft>
                          <a:spcPts val="0"/>
                        </a:spcAft>
                      </a:pPr>
                      <a:r>
                        <a:rPr lang="zh-CN" sz="3200" kern="100">
                          <a:effectLst/>
                        </a:rPr>
                        <a:t>排行榜信息</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200" kern="100" dirty="0">
                          <a:effectLst/>
                        </a:rPr>
                        <a:t>√</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63416210"/>
                  </a:ext>
                </a:extLst>
              </a:tr>
            </a:tbl>
          </a:graphicData>
        </a:graphic>
      </p:graphicFrame>
    </p:spTree>
    <p:extLst>
      <p:ext uri="{BB962C8B-B14F-4D97-AF65-F5344CB8AC3E}">
        <p14:creationId xmlns:p14="http://schemas.microsoft.com/office/powerpoint/2010/main" val="204825644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系统出错处理设计</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4919404" cy="773598"/>
          </a:xfrm>
          <a:prstGeom prst="rect">
            <a:avLst/>
          </a:prstGeom>
          <a:noFill/>
          <a:ln w="15875" algn="ctr">
            <a:noFill/>
            <a:miter lim="800000"/>
            <a:headEnd/>
            <a:tailEnd/>
          </a:ln>
        </p:spPr>
        <p:txBody>
          <a:bodyPr wrap="square"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p:cNvSpPr>
            <a:spLocks noChangeArrowheads="1" noChangeShapeType="1" noTextEdit="1"/>
          </p:cNvSpPr>
          <p:nvPr/>
        </p:nvSpPr>
        <p:spPr bwMode="auto">
          <a:xfrm>
            <a:off x="5578051" y="2055311"/>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247369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84653" y="1016550"/>
            <a:ext cx="10159547" cy="3108543"/>
          </a:xfrm>
          <a:prstGeom prst="rect">
            <a:avLst/>
          </a:prstGeom>
          <a:noFill/>
        </p:spPr>
        <p:txBody>
          <a:bodyPr wrap="square">
            <a:spAutoFit/>
          </a:bodyPr>
          <a:lstStyle/>
          <a:p>
            <a:r>
              <a:rPr lang="en-US" altLang="zh-CN" sz="2800" dirty="0"/>
              <a:t>1.</a:t>
            </a:r>
            <a:r>
              <a:rPr lang="zh-CN" altLang="zh-CN" sz="2800" dirty="0"/>
              <a:t>网络连接失败信息：无法登录网址显示信息。</a:t>
            </a:r>
          </a:p>
          <a:p>
            <a:r>
              <a:rPr lang="en-US" altLang="zh-CN" sz="2800" dirty="0"/>
              <a:t>2.</a:t>
            </a:r>
            <a:r>
              <a:rPr lang="zh-CN" altLang="zh-CN" sz="2800" dirty="0"/>
              <a:t>游戏加载失败信息：网络端游戏无法显示或运行中途出现程序错误报错。</a:t>
            </a:r>
          </a:p>
          <a:p>
            <a:r>
              <a:rPr lang="en-US" altLang="zh-CN" sz="2800" dirty="0"/>
              <a:t>3.</a:t>
            </a:r>
            <a:r>
              <a:rPr lang="zh-CN" altLang="zh-CN" sz="2800" dirty="0"/>
              <a:t>登录失败信息：输入错误的账号或密码导致登录失败。</a:t>
            </a:r>
          </a:p>
          <a:p>
            <a:r>
              <a:rPr lang="en-US" altLang="zh-CN" sz="2800" dirty="0"/>
              <a:t>4.</a:t>
            </a:r>
            <a:r>
              <a:rPr lang="zh-CN" altLang="zh-CN" sz="2800" dirty="0"/>
              <a:t>存档加载失败信息：无法与云服务器存储信息同步</a:t>
            </a:r>
          </a:p>
          <a:p>
            <a:r>
              <a:rPr lang="en-US" altLang="zh-CN" sz="2800" dirty="0"/>
              <a:t>5.</a:t>
            </a:r>
            <a:r>
              <a:rPr lang="zh-CN" altLang="zh-CN" sz="2800" dirty="0"/>
              <a:t>存档存储失败信息：存档无法上传至服务器或者无法生成存档文件。</a:t>
            </a:r>
          </a:p>
        </p:txBody>
      </p:sp>
      <p:sp>
        <p:nvSpPr>
          <p:cNvPr id="9" name="圆角矩形 14"/>
          <p:cNvSpPr/>
          <p:nvPr/>
        </p:nvSpPr>
        <p:spPr>
          <a:xfrm>
            <a:off x="628612" y="15993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6.1  </a:t>
            </a:r>
            <a:r>
              <a:rPr lang="zh-CN" altLang="en-US" sz="2400" b="1" dirty="0">
                <a:solidFill>
                  <a:prstClr val="white"/>
                </a:solidFill>
                <a:latin typeface="微软雅黑" pitchFamily="34" charset="-122"/>
                <a:ea typeface="微软雅黑" pitchFamily="34" charset="-122"/>
              </a:rPr>
              <a:t>出错信息</a:t>
            </a:r>
          </a:p>
        </p:txBody>
      </p:sp>
    </p:spTree>
    <p:extLst>
      <p:ext uri="{BB962C8B-B14F-4D97-AF65-F5344CB8AC3E}">
        <p14:creationId xmlns:p14="http://schemas.microsoft.com/office/powerpoint/2010/main" val="418847348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84653" y="1016550"/>
            <a:ext cx="10589508" cy="4154984"/>
          </a:xfrm>
          <a:prstGeom prst="rect">
            <a:avLst/>
          </a:prstGeom>
          <a:noFill/>
        </p:spPr>
        <p:txBody>
          <a:bodyPr wrap="square">
            <a:spAutoFit/>
          </a:bodyPr>
          <a:lstStyle/>
          <a:p>
            <a:r>
              <a:rPr lang="en-US" altLang="zh-CN" sz="2400" dirty="0"/>
              <a:t>1.</a:t>
            </a:r>
            <a:r>
              <a:rPr lang="zh-CN" altLang="zh-CN" sz="2400" dirty="0"/>
              <a:t>提醒用户检查网络连接性，若网络连通仍无法连接则为网站搭建出现问题需要修复。</a:t>
            </a:r>
          </a:p>
          <a:p>
            <a:r>
              <a:rPr lang="en-US" altLang="zh-CN" sz="2400" dirty="0"/>
              <a:t>2.</a:t>
            </a:r>
            <a:r>
              <a:rPr lang="zh-CN" altLang="zh-CN" sz="2400" dirty="0"/>
              <a:t>查看嵌入程序和游戏脚本是否出现问题并修改</a:t>
            </a:r>
          </a:p>
          <a:p>
            <a:r>
              <a:rPr lang="en-US" altLang="zh-CN" sz="2400" dirty="0"/>
              <a:t>3.</a:t>
            </a:r>
            <a:r>
              <a:rPr lang="zh-CN" altLang="zh-CN" sz="2400" dirty="0"/>
              <a:t>可能是用户输错导致的，若输入正确仍报错可能是数据库查找的方法出现问题，需要修改。</a:t>
            </a:r>
          </a:p>
          <a:p>
            <a:r>
              <a:rPr lang="en-US" altLang="zh-CN" sz="2400" dirty="0"/>
              <a:t>4.</a:t>
            </a:r>
            <a:r>
              <a:rPr lang="zh-CN" altLang="zh-CN" sz="2400" dirty="0"/>
              <a:t>存档加载失败可能是服务器异常需要修复服务器；可能是存档丢失，如果是丢失就需要加载最近存档并提醒用户；可能是网络端无法加载获取的存档，那么可能是存档路径和存档名的问题，需要查看存档名和加载方法是否出现问题并修改。</a:t>
            </a:r>
          </a:p>
          <a:p>
            <a:r>
              <a:rPr lang="en-US" altLang="zh-CN" sz="2400" dirty="0"/>
              <a:t>5.</a:t>
            </a:r>
            <a:r>
              <a:rPr lang="zh-CN" altLang="zh-CN" sz="2400" dirty="0"/>
              <a:t>存档存储失败可能是没有生成存档，需要查看存储方法的文件流是否正确；可能是发送存档至服务器出现数据错误，需要建立检错机制并实现重发。</a:t>
            </a:r>
          </a:p>
        </p:txBody>
      </p:sp>
      <p:sp>
        <p:nvSpPr>
          <p:cNvPr id="9" name="圆角矩形 14"/>
          <p:cNvSpPr/>
          <p:nvPr/>
        </p:nvSpPr>
        <p:spPr>
          <a:xfrm>
            <a:off x="628612" y="159936"/>
            <a:ext cx="243903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6.2  </a:t>
            </a:r>
            <a:r>
              <a:rPr lang="zh-CN" altLang="en-US" sz="2400" b="1" dirty="0">
                <a:solidFill>
                  <a:prstClr val="white"/>
                </a:solidFill>
                <a:latin typeface="微软雅黑" pitchFamily="34" charset="-122"/>
                <a:ea typeface="微软雅黑" pitchFamily="34" charset="-122"/>
              </a:rPr>
              <a:t>补救措施</a:t>
            </a:r>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84653" y="1016550"/>
            <a:ext cx="10589508" cy="1569660"/>
          </a:xfrm>
          <a:prstGeom prst="rect">
            <a:avLst/>
          </a:prstGeom>
          <a:noFill/>
        </p:spPr>
        <p:txBody>
          <a:bodyPr wrap="square">
            <a:spAutoFit/>
          </a:bodyPr>
          <a:lstStyle/>
          <a:p>
            <a:r>
              <a:rPr lang="zh-CN" altLang="zh-CN" sz="2400" dirty="0"/>
              <a:t>设计游戏运行监测模块，监测游戏运行中出现的错误</a:t>
            </a:r>
            <a:endParaRPr lang="en-US" altLang="zh-CN" sz="2400" dirty="0"/>
          </a:p>
          <a:p>
            <a:r>
              <a:rPr lang="zh-CN" altLang="zh-CN" sz="2400" dirty="0"/>
              <a:t>设计网络问题监测模块，监测是否正常连通并执行操作</a:t>
            </a:r>
            <a:endParaRPr lang="en-US" altLang="zh-CN" sz="2400" dirty="0"/>
          </a:p>
          <a:p>
            <a:r>
              <a:rPr lang="zh-CN" altLang="zh-CN" sz="2400" dirty="0"/>
              <a:t>设计数据库错误监测模块，监测进行数据库操作是出现的错误帮助修改程序</a:t>
            </a:r>
            <a:endParaRPr lang="en-US" altLang="zh-CN" sz="2400"/>
          </a:p>
          <a:p>
            <a:r>
              <a:rPr lang="zh-CN" altLang="zh-CN" sz="2400"/>
              <a:t>设计</a:t>
            </a:r>
            <a:r>
              <a:rPr lang="zh-CN" altLang="zh-CN" sz="2400" dirty="0"/>
              <a:t>服务器错误监测模块，服务器出现错误要及时返回信息。</a:t>
            </a:r>
          </a:p>
        </p:txBody>
      </p:sp>
      <p:sp>
        <p:nvSpPr>
          <p:cNvPr id="9" name="圆角矩形 14"/>
          <p:cNvSpPr/>
          <p:nvPr/>
        </p:nvSpPr>
        <p:spPr>
          <a:xfrm>
            <a:off x="628611" y="159936"/>
            <a:ext cx="301140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6.3  </a:t>
            </a:r>
            <a:r>
              <a:rPr lang="zh-CN" altLang="en-US" sz="2400" b="1" dirty="0">
                <a:solidFill>
                  <a:prstClr val="white"/>
                </a:solidFill>
                <a:latin typeface="微软雅黑" pitchFamily="34" charset="-122"/>
                <a:ea typeface="微软雅黑" pitchFamily="34" charset="-122"/>
              </a:rPr>
              <a:t>系统维护设计</a:t>
            </a:r>
          </a:p>
        </p:txBody>
      </p:sp>
    </p:spTree>
    <p:extLst>
      <p:ext uri="{BB962C8B-B14F-4D97-AF65-F5344CB8AC3E}">
        <p14:creationId xmlns:p14="http://schemas.microsoft.com/office/powerpoint/2010/main" val="1154985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1450706"/>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服务器系统模块设计说明</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9394864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1200329"/>
          </a:xfrm>
          <a:prstGeom prst="rect">
            <a:avLst/>
          </a:prstGeom>
          <a:noFill/>
        </p:spPr>
        <p:txBody>
          <a:bodyPr wrap="square">
            <a:spAutoFit/>
          </a:bodyPr>
          <a:lstStyle/>
          <a:p>
            <a:r>
              <a:rPr lang="en-US" altLang="zh-CN" sz="2400" dirty="0"/>
              <a:t>         </a:t>
            </a:r>
            <a:r>
              <a:rPr lang="zh-CN" altLang="en-US" sz="2400" dirty="0"/>
              <a:t>为了实现在网页上体验本游戏，我们需要有一台服务器来连接玩家，因此需要有一个服务期控制系统来实现相关功能。</a:t>
            </a:r>
            <a:endParaRPr lang="zh-CN" altLang="zh-CN" sz="2400"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 </a:t>
            </a:r>
            <a:r>
              <a:rPr lang="zh-CN" altLang="en-US" sz="2400" b="1" dirty="0">
                <a:solidFill>
                  <a:prstClr val="white"/>
                </a:solidFill>
                <a:latin typeface="微软雅黑" pitchFamily="34" charset="-122"/>
                <a:ea typeface="微软雅黑" pitchFamily="34" charset="-122"/>
              </a:rPr>
              <a:t>模块描述</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功能</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830997"/>
          </a:xfrm>
          <a:prstGeom prst="rect">
            <a:avLst/>
          </a:prstGeom>
          <a:noFill/>
        </p:spPr>
        <p:txBody>
          <a:bodyPr wrap="square">
            <a:spAutoFit/>
          </a:bodyPr>
          <a:lstStyle/>
          <a:p>
            <a:r>
              <a:rPr lang="zh-CN" altLang="en-US" sz="2400" dirty="0"/>
              <a:t>         能够控制游戏本体与服务器的连接和断开，并将相关的数据在两者之间进行传输。</a:t>
            </a:r>
            <a:endParaRPr lang="zh-CN" altLang="zh-CN" sz="2400" dirty="0"/>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461665"/>
          </a:xfrm>
          <a:prstGeom prst="rect">
            <a:avLst/>
          </a:prstGeom>
          <a:noFill/>
        </p:spPr>
        <p:txBody>
          <a:bodyPr wrap="square">
            <a:spAutoFit/>
          </a:bodyPr>
          <a:lstStyle/>
          <a:p>
            <a:r>
              <a:rPr lang="zh-CN" altLang="en-US" sz="2400" dirty="0"/>
              <a:t>至少能支持</a:t>
            </a:r>
            <a:r>
              <a:rPr lang="en-US" altLang="zh-CN" sz="2400" dirty="0"/>
              <a:t>50</a:t>
            </a:r>
            <a:r>
              <a:rPr lang="zh-CN" altLang="en-US" sz="2400" dirty="0"/>
              <a:t>人同时在线</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0" y="4456200"/>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 </a:t>
            </a:r>
            <a:r>
              <a:rPr lang="zh-CN" altLang="en-US" sz="2400" b="1" dirty="0">
                <a:solidFill>
                  <a:prstClr val="white"/>
                </a:solidFill>
                <a:latin typeface="微软雅黑" pitchFamily="34" charset="-122"/>
                <a:ea typeface="微软雅黑" pitchFamily="34" charset="-122"/>
              </a:rPr>
              <a:t>性能</a:t>
            </a:r>
          </a:p>
        </p:txBody>
      </p:sp>
    </p:spTree>
    <p:extLst>
      <p:ext uri="{BB962C8B-B14F-4D97-AF65-F5344CB8AC3E}">
        <p14:creationId xmlns:p14="http://schemas.microsoft.com/office/powerpoint/2010/main" val="363107665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830997"/>
          </a:xfrm>
          <a:prstGeom prst="rect">
            <a:avLst/>
          </a:prstGeom>
          <a:noFill/>
        </p:spPr>
        <p:txBody>
          <a:bodyPr wrap="square">
            <a:spAutoFit/>
          </a:bodyPr>
          <a:lstStyle/>
          <a:p>
            <a:r>
              <a:rPr lang="zh-CN" altLang="en-US" sz="2400" dirty="0"/>
              <a:t>开始游戏时：打开该网页</a:t>
            </a:r>
          </a:p>
          <a:p>
            <a:r>
              <a:rPr lang="zh-CN" altLang="en-US" sz="2400" dirty="0"/>
              <a:t>结束游戏时：断开连接的操作，如断网或关闭网页</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 </a:t>
            </a:r>
            <a:r>
              <a:rPr lang="zh-CN" altLang="en-US" sz="2400" b="1" dirty="0">
                <a:solidFill>
                  <a:prstClr val="white"/>
                </a:solidFill>
                <a:latin typeface="微软雅黑" pitchFamily="34" charset="-122"/>
                <a:ea typeface="微软雅黑" pitchFamily="34" charset="-122"/>
              </a:rPr>
              <a:t>输入项</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 </a:t>
            </a:r>
            <a:r>
              <a:rPr lang="zh-CN" altLang="en-US" sz="2400" b="1" dirty="0">
                <a:solidFill>
                  <a:prstClr val="white"/>
                </a:solidFill>
                <a:latin typeface="微软雅黑" pitchFamily="34" charset="-122"/>
                <a:ea typeface="微软雅黑" pitchFamily="34" charset="-122"/>
              </a:rPr>
              <a:t>输出项</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830997"/>
          </a:xfrm>
          <a:prstGeom prst="rect">
            <a:avLst/>
          </a:prstGeom>
          <a:noFill/>
        </p:spPr>
        <p:txBody>
          <a:bodyPr wrap="square">
            <a:spAutoFit/>
          </a:bodyPr>
          <a:lstStyle/>
          <a:p>
            <a:r>
              <a:rPr lang="zh-CN" altLang="en-US" sz="2400" dirty="0"/>
              <a:t>开始游戏时：连接游戏，并将游戏的开始界面显示出来</a:t>
            </a:r>
          </a:p>
          <a:p>
            <a:r>
              <a:rPr lang="zh-CN" altLang="en-US" sz="2400" dirty="0"/>
              <a:t>结束游戏时：断开游戏与服务器的连接</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461665"/>
          </a:xfrm>
          <a:prstGeom prst="rect">
            <a:avLst/>
          </a:prstGeom>
          <a:noFill/>
        </p:spPr>
        <p:txBody>
          <a:bodyPr wrap="square">
            <a:spAutoFit/>
          </a:bodyPr>
          <a:lstStyle/>
          <a:p>
            <a:r>
              <a:rPr lang="zh-CN" altLang="en-US" sz="2400" dirty="0"/>
              <a:t>选择算法</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7609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 </a:t>
            </a:r>
            <a:r>
              <a:rPr lang="zh-CN" altLang="en-US" sz="2400" b="1" dirty="0">
                <a:solidFill>
                  <a:prstClr val="white"/>
                </a:solidFill>
                <a:latin typeface="微软雅黑" pitchFamily="34" charset="-122"/>
                <a:ea typeface="微软雅黑" pitchFamily="34" charset="-122"/>
              </a:rPr>
              <a:t>设计方法（算法）</a:t>
            </a:r>
          </a:p>
        </p:txBody>
      </p:sp>
    </p:spTree>
    <p:extLst>
      <p:ext uri="{BB962C8B-B14F-4D97-AF65-F5344CB8AC3E}">
        <p14:creationId xmlns:p14="http://schemas.microsoft.com/office/powerpoint/2010/main" val="24158672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2082012" y="225674"/>
            <a:ext cx="8027976" cy="2677656"/>
          </a:xfrm>
          <a:prstGeom prst="rect">
            <a:avLst/>
          </a:prstGeom>
          <a:noFill/>
        </p:spPr>
        <p:txBody>
          <a:bodyPr wrap="square">
            <a:spAutoFit/>
          </a:bodyPr>
          <a:lstStyle/>
          <a:p>
            <a:r>
              <a:rPr lang="en-US" altLang="zh-CN" sz="2400" dirty="0"/>
              <a:t>If </a:t>
            </a:r>
            <a:r>
              <a:rPr lang="zh-CN" altLang="en-US" sz="2400" dirty="0"/>
              <a:t>打开该网页</a:t>
            </a:r>
          </a:p>
          <a:p>
            <a:r>
              <a:rPr lang="en-US" altLang="zh-CN" sz="2400" dirty="0"/>
              <a:t>Then </a:t>
            </a:r>
            <a:r>
              <a:rPr lang="zh-CN" altLang="en-US" sz="2400" dirty="0"/>
              <a:t>将游戏与服务器连接</a:t>
            </a:r>
          </a:p>
          <a:p>
            <a:r>
              <a:rPr lang="en-US" altLang="zh-CN" sz="2400" dirty="0"/>
              <a:t>End if</a:t>
            </a:r>
          </a:p>
          <a:p>
            <a:endParaRPr lang="en-US" altLang="zh-CN" sz="2400" dirty="0"/>
          </a:p>
          <a:p>
            <a:r>
              <a:rPr lang="en-US" altLang="zh-CN" sz="2400" dirty="0"/>
              <a:t>If </a:t>
            </a:r>
            <a:r>
              <a:rPr lang="zh-CN" altLang="en-US" sz="2400" dirty="0"/>
              <a:t>收到关闭的操作指令</a:t>
            </a:r>
          </a:p>
          <a:p>
            <a:r>
              <a:rPr lang="en-US" altLang="zh-CN" sz="2400" dirty="0"/>
              <a:t>Then </a:t>
            </a:r>
            <a:r>
              <a:rPr lang="zh-CN" altLang="en-US" sz="2400" dirty="0"/>
              <a:t>断开服务器与游戏的连接</a:t>
            </a:r>
          </a:p>
          <a:p>
            <a:r>
              <a:rPr lang="en-US" altLang="zh-CN" sz="2400" dirty="0"/>
              <a:t>End if</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7 </a:t>
            </a:r>
            <a:r>
              <a:rPr lang="zh-CN" altLang="en-US" sz="2400" b="1" dirty="0">
                <a:solidFill>
                  <a:prstClr val="white"/>
                </a:solidFill>
                <a:latin typeface="微软雅黑" pitchFamily="34" charset="-122"/>
                <a:ea typeface="微软雅黑" pitchFamily="34" charset="-122"/>
              </a:rPr>
              <a:t>流程逻辑</a:t>
            </a:r>
          </a:p>
        </p:txBody>
      </p:sp>
      <p:sp>
        <p:nvSpPr>
          <p:cNvPr id="9" name="圆角矩形 14">
            <a:extLst>
              <a:ext uri="{FF2B5EF4-FFF2-40B4-BE49-F238E27FC236}">
                <a16:creationId xmlns:a16="http://schemas.microsoft.com/office/drawing/2014/main" id="{3052E9E5-7C99-4034-BD28-C7A07D2C8F57}"/>
              </a:ext>
            </a:extLst>
          </p:cNvPr>
          <p:cNvSpPr/>
          <p:nvPr/>
        </p:nvSpPr>
        <p:spPr>
          <a:xfrm>
            <a:off x="0" y="3003716"/>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8 </a:t>
            </a:r>
            <a:r>
              <a:rPr lang="zh-CN" altLang="en-US" sz="2400" b="1" dirty="0">
                <a:solidFill>
                  <a:prstClr val="white"/>
                </a:solidFill>
                <a:latin typeface="微软雅黑" pitchFamily="34" charset="-122"/>
                <a:ea typeface="微软雅黑" pitchFamily="34" charset="-122"/>
              </a:rPr>
              <a:t>接口</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869008"/>
            <a:ext cx="8027976" cy="2677656"/>
          </a:xfrm>
          <a:prstGeom prst="rect">
            <a:avLst/>
          </a:prstGeom>
          <a:noFill/>
        </p:spPr>
        <p:txBody>
          <a:bodyPr wrap="square">
            <a:spAutoFit/>
          </a:bodyPr>
          <a:lstStyle/>
          <a:p>
            <a:r>
              <a:rPr lang="zh-CN" altLang="en-US" sz="2400" dirty="0"/>
              <a:t>开始时</a:t>
            </a:r>
          </a:p>
          <a:p>
            <a:r>
              <a:rPr lang="zh-CN" altLang="en-US" sz="2400" dirty="0"/>
              <a:t>当打开网页时</a:t>
            </a:r>
          </a:p>
          <a:p>
            <a:r>
              <a:rPr lang="zh-CN" altLang="en-US" sz="2400" dirty="0"/>
              <a:t>该模块发出打开游戏界面的指令</a:t>
            </a:r>
          </a:p>
          <a:p>
            <a:endParaRPr lang="zh-CN" altLang="en-US" sz="2400" dirty="0"/>
          </a:p>
          <a:p>
            <a:r>
              <a:rPr lang="zh-CN" altLang="en-US" sz="2400" dirty="0"/>
              <a:t>结束时：</a:t>
            </a:r>
          </a:p>
          <a:p>
            <a:r>
              <a:rPr lang="zh-CN" altLang="en-US" sz="2400" dirty="0"/>
              <a:t>当收到断开连接的指令</a:t>
            </a:r>
          </a:p>
          <a:p>
            <a:r>
              <a:rPr lang="zh-CN" altLang="en-US" sz="2400" dirty="0"/>
              <a:t>该模块断开连接</a:t>
            </a:r>
          </a:p>
        </p:txBody>
      </p:sp>
    </p:spTree>
    <p:extLst>
      <p:ext uri="{BB962C8B-B14F-4D97-AF65-F5344CB8AC3E}">
        <p14:creationId xmlns:p14="http://schemas.microsoft.com/office/powerpoint/2010/main" val="17455332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830997"/>
          </a:xfrm>
          <a:prstGeom prst="rect">
            <a:avLst/>
          </a:prstGeom>
          <a:noFill/>
        </p:spPr>
        <p:txBody>
          <a:bodyPr wrap="square">
            <a:spAutoFit/>
          </a:bodyPr>
          <a:lstStyle/>
          <a:p>
            <a:r>
              <a:rPr lang="zh-CN" altLang="en-US" sz="2400" dirty="0"/>
              <a:t>         预算有限，我们用到的服务器是阿里云有学生优惠的，性能与企业版的相比会有所不如。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9 </a:t>
            </a:r>
            <a:r>
              <a:rPr lang="zh-CN" altLang="en-US" sz="2400" b="1" dirty="0">
                <a:solidFill>
                  <a:prstClr val="white"/>
                </a:solidFill>
                <a:latin typeface="微软雅黑" pitchFamily="34" charset="-122"/>
                <a:ea typeface="微软雅黑" pitchFamily="34" charset="-122"/>
              </a:rPr>
              <a:t>限制条件</a:t>
            </a:r>
          </a:p>
        </p:txBody>
      </p:sp>
      <p:sp>
        <p:nvSpPr>
          <p:cNvPr id="9" name="圆角矩形 14">
            <a:extLst>
              <a:ext uri="{FF2B5EF4-FFF2-40B4-BE49-F238E27FC236}">
                <a16:creationId xmlns:a16="http://schemas.microsoft.com/office/drawing/2014/main" id="{3052E9E5-7C99-4034-BD28-C7A07D2C8F57}"/>
              </a:ext>
            </a:extLst>
          </p:cNvPr>
          <p:cNvSpPr/>
          <p:nvPr/>
        </p:nvSpPr>
        <p:spPr>
          <a:xfrm>
            <a:off x="-1" y="2359963"/>
            <a:ext cx="20063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10 </a:t>
            </a:r>
            <a:r>
              <a:rPr lang="zh-CN" altLang="en-US" sz="2400" b="1" dirty="0">
                <a:solidFill>
                  <a:prstClr val="white"/>
                </a:solidFill>
                <a:latin typeface="微软雅黑" pitchFamily="34" charset="-122"/>
                <a:ea typeface="微软雅黑" pitchFamily="34" charset="-122"/>
              </a:rPr>
              <a:t>测试计划</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461665"/>
          </a:xfrm>
          <a:prstGeom prst="rect">
            <a:avLst/>
          </a:prstGeom>
          <a:noFill/>
        </p:spPr>
        <p:txBody>
          <a:bodyPr wrap="square">
            <a:spAutoFit/>
          </a:bodyPr>
          <a:lstStyle/>
          <a:p>
            <a:r>
              <a:rPr lang="zh-CN" altLang="en-US" sz="2400" dirty="0"/>
              <a:t>测试是否能够正确连接与断开服务器和游戏</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31017"/>
            <a:ext cx="8027976" cy="461665"/>
          </a:xfrm>
          <a:prstGeom prst="rect">
            <a:avLst/>
          </a:prstGeom>
          <a:noFill/>
        </p:spPr>
        <p:txBody>
          <a:bodyPr wrap="square">
            <a:spAutoFit/>
          </a:bodyPr>
          <a:lstStyle/>
          <a:p>
            <a:r>
              <a:rPr lang="zh-CN" altLang="en-US" sz="2400" dirty="0"/>
              <a:t>实际代码部分</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9917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尚未解决的问题</a:t>
            </a:r>
          </a:p>
        </p:txBody>
      </p:sp>
    </p:spTree>
    <p:extLst>
      <p:ext uri="{BB962C8B-B14F-4D97-AF65-F5344CB8AC3E}">
        <p14:creationId xmlns:p14="http://schemas.microsoft.com/office/powerpoint/2010/main" val="2440447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数据库模块设计说明</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8</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13566524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830997"/>
          </a:xfrm>
          <a:prstGeom prst="rect">
            <a:avLst/>
          </a:prstGeom>
          <a:noFill/>
        </p:spPr>
        <p:txBody>
          <a:bodyPr wrap="square">
            <a:spAutoFit/>
          </a:bodyPr>
          <a:lstStyle/>
          <a:p>
            <a:r>
              <a:rPr lang="zh-CN" altLang="en-US" sz="2400" dirty="0"/>
              <a:t>         用于存放游戏里会用到的相关数据，并将数据库与其他部分相连。</a:t>
            </a:r>
            <a:endParaRPr lang="zh-CN" altLang="zh-CN" sz="2400"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 </a:t>
            </a:r>
            <a:r>
              <a:rPr lang="zh-CN" altLang="en-US" sz="2400" b="1" dirty="0">
                <a:solidFill>
                  <a:prstClr val="white"/>
                </a:solidFill>
                <a:latin typeface="微软雅黑" pitchFamily="34" charset="-122"/>
                <a:ea typeface="微软雅黑" pitchFamily="34" charset="-122"/>
              </a:rPr>
              <a:t>模块描述</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功能</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1569660"/>
          </a:xfrm>
          <a:prstGeom prst="rect">
            <a:avLst/>
          </a:prstGeom>
          <a:noFill/>
        </p:spPr>
        <p:txBody>
          <a:bodyPr wrap="square">
            <a:spAutoFit/>
          </a:bodyPr>
          <a:lstStyle/>
          <a:p>
            <a:r>
              <a:rPr lang="zh-CN" altLang="en-US" sz="2400" dirty="0"/>
              <a:t>增加、修改、删除数据</a:t>
            </a:r>
          </a:p>
          <a:p>
            <a:r>
              <a:rPr lang="zh-CN" altLang="en-US" sz="2400" dirty="0"/>
              <a:t>连接服务器与数据库</a:t>
            </a:r>
          </a:p>
          <a:p>
            <a:r>
              <a:rPr lang="zh-CN" altLang="en-US" sz="2400" dirty="0"/>
              <a:t>连接游戏与数据库</a:t>
            </a:r>
          </a:p>
          <a:p>
            <a:endParaRPr lang="zh-CN" altLang="zh-CN" sz="2400" dirty="0"/>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461665"/>
          </a:xfrm>
          <a:prstGeom prst="rect">
            <a:avLst/>
          </a:prstGeom>
          <a:noFill/>
        </p:spPr>
        <p:txBody>
          <a:bodyPr wrap="square">
            <a:spAutoFit/>
          </a:bodyPr>
          <a:lstStyle/>
          <a:p>
            <a:r>
              <a:rPr lang="zh-CN" altLang="en-US" sz="2400" dirty="0"/>
              <a:t>至少能够存放</a:t>
            </a:r>
            <a:r>
              <a:rPr lang="en-US" altLang="zh-CN" sz="2400" dirty="0"/>
              <a:t>50</a:t>
            </a:r>
            <a:r>
              <a:rPr lang="zh-CN" altLang="en-US" sz="2400" dirty="0"/>
              <a:t>个玩家的相关数据</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0" y="4456200"/>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 </a:t>
            </a:r>
            <a:r>
              <a:rPr lang="zh-CN" altLang="en-US" sz="2400" b="1" dirty="0">
                <a:solidFill>
                  <a:prstClr val="white"/>
                </a:solidFill>
                <a:latin typeface="微软雅黑" pitchFamily="34" charset="-122"/>
                <a:ea typeface="微软雅黑" pitchFamily="34" charset="-122"/>
              </a:rPr>
              <a:t>性能</a:t>
            </a:r>
          </a:p>
        </p:txBody>
      </p:sp>
    </p:spTree>
    <p:extLst>
      <p:ext uri="{BB962C8B-B14F-4D97-AF65-F5344CB8AC3E}">
        <p14:creationId xmlns:p14="http://schemas.microsoft.com/office/powerpoint/2010/main" val="201484643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 name="TextBox 8"/>
          <p:cNvSpPr txBox="1">
            <a:spLocks noChangeArrowheads="1"/>
          </p:cNvSpPr>
          <p:nvPr/>
        </p:nvSpPr>
        <p:spPr bwMode="auto">
          <a:xfrm>
            <a:off x="1524516" y="973158"/>
            <a:ext cx="9720846" cy="4826573"/>
          </a:xfrm>
          <a:prstGeom prst="rect">
            <a:avLst/>
          </a:prstGeom>
          <a:noFill/>
          <a:ln w="9525">
            <a:noFill/>
            <a:miter lim="800000"/>
            <a:headEnd/>
            <a:tailEnd/>
          </a:ln>
        </p:spPr>
        <p:txBody>
          <a:bodyPr wrap="square" lIns="85977" tIns="42987" rIns="85977" bIns="42987">
            <a:spAutoFit/>
          </a:bodyPr>
          <a:lstStyle/>
          <a:p>
            <a:r>
              <a:rPr lang="zh-CN" altLang="zh-CN" sz="2800" dirty="0"/>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同时前段时间《工作细胞》这部动漫大火，吸引了大量的粉丝，我们以这部动漫作为游戏背景也能吸引一部分这个动漫的粉丝。</a:t>
            </a:r>
          </a:p>
        </p:txBody>
      </p:sp>
      <p:sp>
        <p:nvSpPr>
          <p:cNvPr id="8" name="圆角矩形 14"/>
          <p:cNvSpPr/>
          <p:nvPr/>
        </p:nvSpPr>
        <p:spPr>
          <a:xfrm>
            <a:off x="46336" y="118139"/>
            <a:ext cx="231000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82804019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461665"/>
          </a:xfrm>
          <a:prstGeom prst="rect">
            <a:avLst/>
          </a:prstGeom>
          <a:noFill/>
        </p:spPr>
        <p:txBody>
          <a:bodyPr wrap="square">
            <a:spAutoFit/>
          </a:bodyPr>
          <a:lstStyle/>
          <a:p>
            <a:r>
              <a:rPr lang="zh-CN" altLang="en-US" sz="2400" dirty="0"/>
              <a:t>登录界面或游戏中对数据的改动指令</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 </a:t>
            </a:r>
            <a:r>
              <a:rPr lang="zh-CN" altLang="en-US" sz="2400" b="1" dirty="0">
                <a:solidFill>
                  <a:prstClr val="white"/>
                </a:solidFill>
                <a:latin typeface="微软雅黑" pitchFamily="34" charset="-122"/>
                <a:ea typeface="微软雅黑" pitchFamily="34" charset="-122"/>
              </a:rPr>
              <a:t>输入项</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 </a:t>
            </a:r>
            <a:r>
              <a:rPr lang="zh-CN" altLang="en-US" sz="2400" b="1" dirty="0">
                <a:solidFill>
                  <a:prstClr val="white"/>
                </a:solidFill>
                <a:latin typeface="微软雅黑" pitchFamily="34" charset="-122"/>
                <a:ea typeface="微软雅黑" pitchFamily="34" charset="-122"/>
              </a:rPr>
              <a:t>输出项</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461665"/>
          </a:xfrm>
          <a:prstGeom prst="rect">
            <a:avLst/>
          </a:prstGeom>
          <a:noFill/>
        </p:spPr>
        <p:txBody>
          <a:bodyPr wrap="square">
            <a:spAutoFit/>
          </a:bodyPr>
          <a:lstStyle/>
          <a:p>
            <a:r>
              <a:rPr lang="zh-CN" altLang="en-US" sz="2400" dirty="0"/>
              <a:t>数据库中的数据变更</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461665"/>
          </a:xfrm>
          <a:prstGeom prst="rect">
            <a:avLst/>
          </a:prstGeom>
          <a:noFill/>
        </p:spPr>
        <p:txBody>
          <a:bodyPr wrap="square">
            <a:spAutoFit/>
          </a:bodyPr>
          <a:lstStyle/>
          <a:p>
            <a:r>
              <a:rPr lang="zh-CN" altLang="en-US" sz="2400" dirty="0"/>
              <a:t>循环算法</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7609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 </a:t>
            </a:r>
            <a:r>
              <a:rPr lang="zh-CN" altLang="en-US" sz="2400" b="1" dirty="0">
                <a:solidFill>
                  <a:prstClr val="white"/>
                </a:solidFill>
                <a:latin typeface="微软雅黑" pitchFamily="34" charset="-122"/>
                <a:ea typeface="微软雅黑" pitchFamily="34" charset="-122"/>
              </a:rPr>
              <a:t>设计方法（算法）</a:t>
            </a:r>
          </a:p>
        </p:txBody>
      </p:sp>
    </p:spTree>
    <p:extLst>
      <p:ext uri="{BB962C8B-B14F-4D97-AF65-F5344CB8AC3E}">
        <p14:creationId xmlns:p14="http://schemas.microsoft.com/office/powerpoint/2010/main" val="16080198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2082012" y="1334340"/>
            <a:ext cx="8027976" cy="1200329"/>
          </a:xfrm>
          <a:prstGeom prst="rect">
            <a:avLst/>
          </a:prstGeom>
          <a:noFill/>
        </p:spPr>
        <p:txBody>
          <a:bodyPr wrap="square">
            <a:spAutoFit/>
          </a:bodyPr>
          <a:lstStyle/>
          <a:p>
            <a:r>
              <a:rPr lang="en-US" altLang="zh-CN" sz="2400" dirty="0"/>
              <a:t>Loop While</a:t>
            </a:r>
            <a:r>
              <a:rPr lang="zh-CN" altLang="en-US" sz="2400" dirty="0"/>
              <a:t>有改动数据</a:t>
            </a:r>
          </a:p>
          <a:p>
            <a:r>
              <a:rPr lang="zh-CN" altLang="en-US" sz="2400" dirty="0"/>
              <a:t>将修改后的数据额保存到数据库</a:t>
            </a:r>
          </a:p>
          <a:p>
            <a:r>
              <a:rPr lang="en-US" altLang="zh-CN" sz="2400" dirty="0"/>
              <a:t>End loop</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7 </a:t>
            </a:r>
            <a:r>
              <a:rPr lang="zh-CN" altLang="en-US" sz="2400" b="1" dirty="0">
                <a:solidFill>
                  <a:prstClr val="white"/>
                </a:solidFill>
                <a:latin typeface="微软雅黑" pitchFamily="34" charset="-122"/>
                <a:ea typeface="微软雅黑" pitchFamily="34" charset="-122"/>
              </a:rPr>
              <a:t>流程逻辑</a:t>
            </a:r>
          </a:p>
        </p:txBody>
      </p:sp>
      <p:sp>
        <p:nvSpPr>
          <p:cNvPr id="9" name="圆角矩形 14">
            <a:extLst>
              <a:ext uri="{FF2B5EF4-FFF2-40B4-BE49-F238E27FC236}">
                <a16:creationId xmlns:a16="http://schemas.microsoft.com/office/drawing/2014/main" id="{3052E9E5-7C99-4034-BD28-C7A07D2C8F57}"/>
              </a:ext>
            </a:extLst>
          </p:cNvPr>
          <p:cNvSpPr/>
          <p:nvPr/>
        </p:nvSpPr>
        <p:spPr>
          <a:xfrm>
            <a:off x="0" y="3003716"/>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8 </a:t>
            </a:r>
            <a:r>
              <a:rPr lang="zh-CN" altLang="en-US" sz="2400" b="1" dirty="0">
                <a:solidFill>
                  <a:prstClr val="white"/>
                </a:solidFill>
                <a:latin typeface="微软雅黑" pitchFamily="34" charset="-122"/>
                <a:ea typeface="微软雅黑" pitchFamily="34" charset="-122"/>
              </a:rPr>
              <a:t>接口</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869008"/>
            <a:ext cx="8027976" cy="830997"/>
          </a:xfrm>
          <a:prstGeom prst="rect">
            <a:avLst/>
          </a:prstGeom>
          <a:noFill/>
        </p:spPr>
        <p:txBody>
          <a:bodyPr wrap="square">
            <a:spAutoFit/>
          </a:bodyPr>
          <a:lstStyle/>
          <a:p>
            <a:r>
              <a:rPr lang="zh-CN" altLang="en-US" sz="2400" dirty="0"/>
              <a:t>         当登陆界面或游戏中发出会影响数据的指令时，该模块对数据库中的数据进行修改</a:t>
            </a:r>
          </a:p>
        </p:txBody>
      </p:sp>
    </p:spTree>
    <p:extLst>
      <p:ext uri="{BB962C8B-B14F-4D97-AF65-F5344CB8AC3E}">
        <p14:creationId xmlns:p14="http://schemas.microsoft.com/office/powerpoint/2010/main" val="309900545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461665"/>
          </a:xfrm>
          <a:prstGeom prst="rect">
            <a:avLst/>
          </a:prstGeom>
          <a:noFill/>
        </p:spPr>
        <p:txBody>
          <a:bodyPr wrap="square">
            <a:spAutoFit/>
          </a:bodyPr>
          <a:lstStyle/>
          <a:p>
            <a:r>
              <a:rPr lang="zh-CN" altLang="en-US" sz="2400" dirty="0"/>
              <a:t>数据库的大小和性能可能很一般。</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9 </a:t>
            </a:r>
            <a:r>
              <a:rPr lang="zh-CN" altLang="en-US" sz="2400" b="1" dirty="0">
                <a:solidFill>
                  <a:prstClr val="white"/>
                </a:solidFill>
                <a:latin typeface="微软雅黑" pitchFamily="34" charset="-122"/>
                <a:ea typeface="微软雅黑" pitchFamily="34" charset="-122"/>
              </a:rPr>
              <a:t>限制条件</a:t>
            </a:r>
          </a:p>
        </p:txBody>
      </p:sp>
      <p:sp>
        <p:nvSpPr>
          <p:cNvPr id="9" name="圆角矩形 14">
            <a:extLst>
              <a:ext uri="{FF2B5EF4-FFF2-40B4-BE49-F238E27FC236}">
                <a16:creationId xmlns:a16="http://schemas.microsoft.com/office/drawing/2014/main" id="{3052E9E5-7C99-4034-BD28-C7A07D2C8F57}"/>
              </a:ext>
            </a:extLst>
          </p:cNvPr>
          <p:cNvSpPr/>
          <p:nvPr/>
        </p:nvSpPr>
        <p:spPr>
          <a:xfrm>
            <a:off x="-1" y="2359963"/>
            <a:ext cx="20063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10 </a:t>
            </a:r>
            <a:r>
              <a:rPr lang="zh-CN" altLang="en-US" sz="2400" b="1" dirty="0">
                <a:solidFill>
                  <a:prstClr val="white"/>
                </a:solidFill>
                <a:latin typeface="微软雅黑" pitchFamily="34" charset="-122"/>
                <a:ea typeface="微软雅黑" pitchFamily="34" charset="-122"/>
              </a:rPr>
              <a:t>测试计划</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830997"/>
          </a:xfrm>
          <a:prstGeom prst="rect">
            <a:avLst/>
          </a:prstGeom>
          <a:noFill/>
        </p:spPr>
        <p:txBody>
          <a:bodyPr wrap="square">
            <a:spAutoFit/>
          </a:bodyPr>
          <a:lstStyle/>
          <a:p>
            <a:r>
              <a:rPr lang="zh-CN" altLang="en-US" sz="2400" dirty="0"/>
              <a:t>在游戏中进行一些会修改数据的操作，测试数据库中的数据是否能够进行同步变更</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31017"/>
            <a:ext cx="8027976" cy="461665"/>
          </a:xfrm>
          <a:prstGeom prst="rect">
            <a:avLst/>
          </a:prstGeom>
          <a:noFill/>
        </p:spPr>
        <p:txBody>
          <a:bodyPr wrap="square">
            <a:spAutoFit/>
          </a:bodyPr>
          <a:lstStyle/>
          <a:p>
            <a:r>
              <a:rPr lang="zh-CN" altLang="en-US" sz="2400" dirty="0"/>
              <a:t>实际代码部分</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9917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尚未解决的问题</a:t>
            </a:r>
          </a:p>
        </p:txBody>
      </p:sp>
    </p:spTree>
    <p:extLst>
      <p:ext uri="{BB962C8B-B14F-4D97-AF65-F5344CB8AC3E}">
        <p14:creationId xmlns:p14="http://schemas.microsoft.com/office/powerpoint/2010/main" val="181510722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1450706"/>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角色控制模块设计说明</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9</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79041098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461665"/>
          </a:xfrm>
          <a:prstGeom prst="rect">
            <a:avLst/>
          </a:prstGeom>
          <a:noFill/>
        </p:spPr>
        <p:txBody>
          <a:bodyPr wrap="square">
            <a:spAutoFit/>
          </a:bodyPr>
          <a:lstStyle/>
          <a:p>
            <a:r>
              <a:rPr lang="zh-CN" altLang="en-US" sz="2400" dirty="0"/>
              <a:t>可以对角色的相关信息进行控制</a:t>
            </a:r>
            <a:endParaRPr lang="zh-CN" altLang="zh-CN" sz="2400"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 </a:t>
            </a:r>
            <a:r>
              <a:rPr lang="zh-CN" altLang="en-US" sz="2400" b="1" dirty="0">
                <a:solidFill>
                  <a:prstClr val="white"/>
                </a:solidFill>
                <a:latin typeface="微软雅黑" pitchFamily="34" charset="-122"/>
                <a:ea typeface="微软雅黑" pitchFamily="34" charset="-122"/>
              </a:rPr>
              <a:t>模块描述</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功能</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1200329"/>
          </a:xfrm>
          <a:prstGeom prst="rect">
            <a:avLst/>
          </a:prstGeom>
          <a:noFill/>
        </p:spPr>
        <p:txBody>
          <a:bodyPr wrap="square">
            <a:spAutoFit/>
          </a:bodyPr>
          <a:lstStyle/>
          <a:p>
            <a:r>
              <a:rPr lang="zh-CN" altLang="en-US" sz="2400" dirty="0"/>
              <a:t>能够控制人物的移动跳跃等</a:t>
            </a:r>
          </a:p>
          <a:p>
            <a:r>
              <a:rPr lang="zh-CN" altLang="en-US" sz="2400" dirty="0"/>
              <a:t>判定角色与特殊地形是否发生物理碰撞</a:t>
            </a:r>
          </a:p>
          <a:p>
            <a:r>
              <a:rPr lang="zh-CN" altLang="en-US" sz="2400" dirty="0"/>
              <a:t>将角色的生命值进行实时反馈到屏幕上</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1200329"/>
          </a:xfrm>
          <a:prstGeom prst="rect">
            <a:avLst/>
          </a:prstGeom>
          <a:noFill/>
        </p:spPr>
        <p:txBody>
          <a:bodyPr wrap="square">
            <a:spAutoFit/>
          </a:bodyPr>
          <a:lstStyle/>
          <a:p>
            <a:r>
              <a:rPr lang="zh-CN" altLang="en-US" sz="2400" dirty="0"/>
              <a:t>能够准确的显示角色的生命值</a:t>
            </a:r>
          </a:p>
          <a:p>
            <a:r>
              <a:rPr lang="zh-CN" altLang="en-US" sz="2400" dirty="0"/>
              <a:t>玩家的角色控制指令与角色的实际移动之间的延迟不超过</a:t>
            </a:r>
            <a:r>
              <a:rPr lang="en-US" altLang="zh-CN" sz="2400" dirty="0"/>
              <a:t>0.1s</a:t>
            </a:r>
          </a:p>
        </p:txBody>
      </p:sp>
      <p:sp>
        <p:nvSpPr>
          <p:cNvPr id="13" name="圆角矩形 14">
            <a:extLst>
              <a:ext uri="{FF2B5EF4-FFF2-40B4-BE49-F238E27FC236}">
                <a16:creationId xmlns:a16="http://schemas.microsoft.com/office/drawing/2014/main" id="{ADEDBE16-0427-4D4C-9B60-911BE59FCB90}"/>
              </a:ext>
            </a:extLst>
          </p:cNvPr>
          <p:cNvSpPr/>
          <p:nvPr/>
        </p:nvSpPr>
        <p:spPr>
          <a:xfrm>
            <a:off x="0" y="4456200"/>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 </a:t>
            </a:r>
            <a:r>
              <a:rPr lang="zh-CN" altLang="en-US" sz="2400" b="1" dirty="0">
                <a:solidFill>
                  <a:prstClr val="white"/>
                </a:solidFill>
                <a:latin typeface="微软雅黑" pitchFamily="34" charset="-122"/>
                <a:ea typeface="微软雅黑" pitchFamily="34" charset="-122"/>
              </a:rPr>
              <a:t>性能</a:t>
            </a:r>
          </a:p>
        </p:txBody>
      </p:sp>
    </p:spTree>
    <p:extLst>
      <p:ext uri="{BB962C8B-B14F-4D97-AF65-F5344CB8AC3E}">
        <p14:creationId xmlns:p14="http://schemas.microsoft.com/office/powerpoint/2010/main" val="283457936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461665"/>
          </a:xfrm>
          <a:prstGeom prst="rect">
            <a:avLst/>
          </a:prstGeom>
          <a:noFill/>
        </p:spPr>
        <p:txBody>
          <a:bodyPr wrap="square">
            <a:spAutoFit/>
          </a:bodyPr>
          <a:lstStyle/>
          <a:p>
            <a:r>
              <a:rPr lang="zh-CN" altLang="en-US" sz="2400" dirty="0"/>
              <a:t>玩家的操作指令</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 </a:t>
            </a:r>
            <a:r>
              <a:rPr lang="zh-CN" altLang="en-US" sz="2400" b="1" dirty="0">
                <a:solidFill>
                  <a:prstClr val="white"/>
                </a:solidFill>
                <a:latin typeface="微软雅黑" pitchFamily="34" charset="-122"/>
                <a:ea typeface="微软雅黑" pitchFamily="34" charset="-122"/>
              </a:rPr>
              <a:t>输入项</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 </a:t>
            </a:r>
            <a:r>
              <a:rPr lang="zh-CN" altLang="en-US" sz="2400" b="1" dirty="0">
                <a:solidFill>
                  <a:prstClr val="white"/>
                </a:solidFill>
                <a:latin typeface="微软雅黑" pitchFamily="34" charset="-122"/>
                <a:ea typeface="微软雅黑" pitchFamily="34" charset="-122"/>
              </a:rPr>
              <a:t>输出项</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830997"/>
          </a:xfrm>
          <a:prstGeom prst="rect">
            <a:avLst/>
          </a:prstGeom>
          <a:noFill/>
        </p:spPr>
        <p:txBody>
          <a:bodyPr wrap="square">
            <a:spAutoFit/>
          </a:bodyPr>
          <a:lstStyle/>
          <a:p>
            <a:r>
              <a:rPr lang="zh-CN" altLang="en-US" sz="2400" dirty="0"/>
              <a:t>角色进行移动</a:t>
            </a:r>
          </a:p>
          <a:p>
            <a:r>
              <a:rPr lang="zh-CN" altLang="en-US" sz="2400" dirty="0"/>
              <a:t>显示生命值</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461665"/>
          </a:xfrm>
          <a:prstGeom prst="rect">
            <a:avLst/>
          </a:prstGeom>
          <a:noFill/>
        </p:spPr>
        <p:txBody>
          <a:bodyPr wrap="square">
            <a:spAutoFit/>
          </a:bodyPr>
          <a:lstStyle/>
          <a:p>
            <a:r>
              <a:rPr lang="zh-CN" altLang="en-US" sz="2400" dirty="0"/>
              <a:t>循环算法</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7609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 </a:t>
            </a:r>
            <a:r>
              <a:rPr lang="zh-CN" altLang="en-US" sz="2400" b="1" dirty="0">
                <a:solidFill>
                  <a:prstClr val="white"/>
                </a:solidFill>
                <a:latin typeface="微软雅黑" pitchFamily="34" charset="-122"/>
                <a:ea typeface="微软雅黑" pitchFamily="34" charset="-122"/>
              </a:rPr>
              <a:t>设计方法（算法）</a:t>
            </a:r>
          </a:p>
        </p:txBody>
      </p:sp>
    </p:spTree>
    <p:extLst>
      <p:ext uri="{BB962C8B-B14F-4D97-AF65-F5344CB8AC3E}">
        <p14:creationId xmlns:p14="http://schemas.microsoft.com/office/powerpoint/2010/main" val="229444133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1993235" y="595793"/>
            <a:ext cx="8027976" cy="3046988"/>
          </a:xfrm>
          <a:prstGeom prst="rect">
            <a:avLst/>
          </a:prstGeom>
          <a:noFill/>
        </p:spPr>
        <p:txBody>
          <a:bodyPr wrap="square">
            <a:spAutoFit/>
          </a:bodyPr>
          <a:lstStyle/>
          <a:p>
            <a:r>
              <a:rPr lang="en-US" altLang="zh-CN" sz="2400" dirty="0"/>
              <a:t>While </a:t>
            </a:r>
            <a:r>
              <a:rPr lang="zh-CN" altLang="en-US" sz="2400" dirty="0"/>
              <a:t>发出指令</a:t>
            </a:r>
          </a:p>
          <a:p>
            <a:r>
              <a:rPr lang="en-US" altLang="zh-CN" sz="2400" dirty="0"/>
              <a:t>{</a:t>
            </a:r>
          </a:p>
          <a:p>
            <a:r>
              <a:rPr lang="en-US" altLang="zh-CN" sz="2400" dirty="0"/>
              <a:t>	</a:t>
            </a:r>
            <a:r>
              <a:rPr lang="zh-CN" altLang="en-US" sz="2400" dirty="0"/>
              <a:t>根据指令移动角色</a:t>
            </a:r>
          </a:p>
          <a:p>
            <a:r>
              <a:rPr lang="zh-CN" altLang="en-US" sz="2400" dirty="0"/>
              <a:t>	</a:t>
            </a:r>
            <a:r>
              <a:rPr lang="en-US" altLang="zh-CN" sz="2400" dirty="0"/>
              <a:t>While </a:t>
            </a:r>
            <a:r>
              <a:rPr lang="zh-CN" altLang="en-US" sz="2400" dirty="0"/>
              <a:t>角色受到伤害</a:t>
            </a:r>
          </a:p>
          <a:p>
            <a:r>
              <a:rPr lang="en-US" altLang="zh-CN" sz="2400" dirty="0"/>
              <a:t>	{</a:t>
            </a:r>
          </a:p>
          <a:p>
            <a:r>
              <a:rPr lang="en-US" altLang="zh-CN" sz="2400" dirty="0"/>
              <a:t>		</a:t>
            </a:r>
            <a:r>
              <a:rPr lang="zh-CN" altLang="en-US" sz="2400" dirty="0"/>
              <a:t>显示受伤后的生命值</a:t>
            </a:r>
          </a:p>
          <a:p>
            <a:r>
              <a:rPr lang="en-US" altLang="zh-CN" sz="2400" dirty="0"/>
              <a:t>	}</a:t>
            </a:r>
          </a:p>
          <a:p>
            <a:r>
              <a:rPr lang="en-US" altLang="zh-CN" sz="2400" dirty="0"/>
              <a:t>}</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7 </a:t>
            </a:r>
            <a:r>
              <a:rPr lang="zh-CN" altLang="en-US" sz="2400" b="1" dirty="0">
                <a:solidFill>
                  <a:prstClr val="white"/>
                </a:solidFill>
                <a:latin typeface="微软雅黑" pitchFamily="34" charset="-122"/>
                <a:ea typeface="微软雅黑" pitchFamily="34" charset="-122"/>
              </a:rPr>
              <a:t>流程逻辑</a:t>
            </a:r>
          </a:p>
        </p:txBody>
      </p:sp>
      <p:sp>
        <p:nvSpPr>
          <p:cNvPr id="9" name="圆角矩形 14">
            <a:extLst>
              <a:ext uri="{FF2B5EF4-FFF2-40B4-BE49-F238E27FC236}">
                <a16:creationId xmlns:a16="http://schemas.microsoft.com/office/drawing/2014/main" id="{3052E9E5-7C99-4034-BD28-C7A07D2C8F57}"/>
              </a:ext>
            </a:extLst>
          </p:cNvPr>
          <p:cNvSpPr/>
          <p:nvPr/>
        </p:nvSpPr>
        <p:spPr>
          <a:xfrm>
            <a:off x="0" y="3003716"/>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8 </a:t>
            </a:r>
            <a:r>
              <a:rPr lang="zh-CN" altLang="en-US" sz="2400" b="1" dirty="0">
                <a:solidFill>
                  <a:prstClr val="white"/>
                </a:solidFill>
                <a:latin typeface="微软雅黑" pitchFamily="34" charset="-122"/>
                <a:ea typeface="微软雅黑" pitchFamily="34" charset="-122"/>
              </a:rPr>
              <a:t>接口</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869008"/>
            <a:ext cx="8027976" cy="461665"/>
          </a:xfrm>
          <a:prstGeom prst="rect">
            <a:avLst/>
          </a:prstGeom>
          <a:noFill/>
        </p:spPr>
        <p:txBody>
          <a:bodyPr wrap="square">
            <a:spAutoFit/>
          </a:bodyPr>
          <a:lstStyle/>
          <a:p>
            <a:r>
              <a:rPr lang="zh-CN" altLang="en-US" sz="2400" dirty="0"/>
              <a:t>当收到控制角色移动的指令时，角色进行相关操作</a:t>
            </a:r>
          </a:p>
        </p:txBody>
      </p:sp>
    </p:spTree>
    <p:extLst>
      <p:ext uri="{BB962C8B-B14F-4D97-AF65-F5344CB8AC3E}">
        <p14:creationId xmlns:p14="http://schemas.microsoft.com/office/powerpoint/2010/main" val="178821621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830997"/>
          </a:xfrm>
          <a:prstGeom prst="rect">
            <a:avLst/>
          </a:prstGeom>
          <a:noFill/>
        </p:spPr>
        <p:txBody>
          <a:bodyPr wrap="square">
            <a:spAutoFit/>
          </a:bodyPr>
          <a:lstStyle/>
          <a:p>
            <a:r>
              <a:rPr lang="zh-CN" altLang="en-US" sz="2400" dirty="0"/>
              <a:t>         技术有限，我们只打算让角色具备基本的左右移动及跳跃的控制方式</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9 </a:t>
            </a:r>
            <a:r>
              <a:rPr lang="zh-CN" altLang="en-US" sz="2400" b="1" dirty="0">
                <a:solidFill>
                  <a:prstClr val="white"/>
                </a:solidFill>
                <a:latin typeface="微软雅黑" pitchFamily="34" charset="-122"/>
                <a:ea typeface="微软雅黑" pitchFamily="34" charset="-122"/>
              </a:rPr>
              <a:t>限制条件</a:t>
            </a:r>
          </a:p>
        </p:txBody>
      </p:sp>
      <p:sp>
        <p:nvSpPr>
          <p:cNvPr id="9" name="圆角矩形 14">
            <a:extLst>
              <a:ext uri="{FF2B5EF4-FFF2-40B4-BE49-F238E27FC236}">
                <a16:creationId xmlns:a16="http://schemas.microsoft.com/office/drawing/2014/main" id="{3052E9E5-7C99-4034-BD28-C7A07D2C8F57}"/>
              </a:ext>
            </a:extLst>
          </p:cNvPr>
          <p:cNvSpPr/>
          <p:nvPr/>
        </p:nvSpPr>
        <p:spPr>
          <a:xfrm>
            <a:off x="-1" y="2359963"/>
            <a:ext cx="20063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10 </a:t>
            </a:r>
            <a:r>
              <a:rPr lang="zh-CN" altLang="en-US" sz="2400" b="1" dirty="0">
                <a:solidFill>
                  <a:prstClr val="white"/>
                </a:solidFill>
                <a:latin typeface="微软雅黑" pitchFamily="34" charset="-122"/>
                <a:ea typeface="微软雅黑" pitchFamily="34" charset="-122"/>
              </a:rPr>
              <a:t>测试计划</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830997"/>
          </a:xfrm>
          <a:prstGeom prst="rect">
            <a:avLst/>
          </a:prstGeom>
          <a:noFill/>
        </p:spPr>
        <p:txBody>
          <a:bodyPr wrap="square">
            <a:spAutoFit/>
          </a:bodyPr>
          <a:lstStyle/>
          <a:p>
            <a:r>
              <a:rPr lang="zh-CN" altLang="en-US" sz="2400" dirty="0"/>
              <a:t>         我们会测试我们键入的操作是否能够让角色进行正确的移动，以及受伤后生命值是否正确变更并显示</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31017"/>
            <a:ext cx="8027976" cy="461665"/>
          </a:xfrm>
          <a:prstGeom prst="rect">
            <a:avLst/>
          </a:prstGeom>
          <a:noFill/>
        </p:spPr>
        <p:txBody>
          <a:bodyPr wrap="square">
            <a:spAutoFit/>
          </a:bodyPr>
          <a:lstStyle/>
          <a:p>
            <a:r>
              <a:rPr lang="zh-CN" altLang="en-US" sz="2400" dirty="0"/>
              <a:t>实际代码部分</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9917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尚未解决的问题</a:t>
            </a:r>
          </a:p>
        </p:txBody>
      </p:sp>
    </p:spTree>
    <p:extLst>
      <p:ext uri="{BB962C8B-B14F-4D97-AF65-F5344CB8AC3E}">
        <p14:creationId xmlns:p14="http://schemas.microsoft.com/office/powerpoint/2010/main" val="205811237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场景模块设计说明</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10</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8205625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461665"/>
          </a:xfrm>
          <a:prstGeom prst="rect">
            <a:avLst/>
          </a:prstGeom>
          <a:noFill/>
        </p:spPr>
        <p:txBody>
          <a:bodyPr wrap="square">
            <a:spAutoFit/>
          </a:bodyPr>
          <a:lstStyle/>
          <a:p>
            <a:r>
              <a:rPr lang="zh-CN" altLang="en-US" sz="2400" dirty="0"/>
              <a:t>该模块可以显示并控制地图场景上的各个元素</a:t>
            </a:r>
            <a:endParaRPr lang="zh-CN" altLang="zh-CN" sz="2400"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 </a:t>
            </a:r>
            <a:r>
              <a:rPr lang="zh-CN" altLang="en-US" sz="2400" b="1" dirty="0">
                <a:solidFill>
                  <a:prstClr val="white"/>
                </a:solidFill>
                <a:latin typeface="微软雅黑" pitchFamily="34" charset="-122"/>
                <a:ea typeface="微软雅黑" pitchFamily="34" charset="-122"/>
              </a:rPr>
              <a:t>模块描述</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功能</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1200329"/>
          </a:xfrm>
          <a:prstGeom prst="rect">
            <a:avLst/>
          </a:prstGeom>
          <a:noFill/>
        </p:spPr>
        <p:txBody>
          <a:bodyPr wrap="square">
            <a:spAutoFit/>
          </a:bodyPr>
          <a:lstStyle/>
          <a:p>
            <a:r>
              <a:rPr lang="zh-CN" altLang="en-US" sz="2400" dirty="0"/>
              <a:t>执行角色与场景中的陷阱和得分点的物理碰撞</a:t>
            </a:r>
          </a:p>
          <a:p>
            <a:r>
              <a:rPr lang="zh-CN" altLang="en-US" sz="2400" dirty="0"/>
              <a:t>让场景跟着角色的移动进行变换</a:t>
            </a:r>
          </a:p>
          <a:p>
            <a:r>
              <a:rPr lang="zh-CN" altLang="en-US" sz="2400" dirty="0"/>
              <a:t>让角色的分数实时显示到屏幕上</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830997"/>
          </a:xfrm>
          <a:prstGeom prst="rect">
            <a:avLst/>
          </a:prstGeom>
          <a:noFill/>
        </p:spPr>
        <p:txBody>
          <a:bodyPr wrap="square">
            <a:spAutoFit/>
          </a:bodyPr>
          <a:lstStyle/>
          <a:p>
            <a:r>
              <a:rPr lang="zh-CN" altLang="en-US" sz="2400" dirty="0"/>
              <a:t>可以准确的判断物理碰撞，场景的变换要跟着角色的移动实时变更，能准确显示分数</a:t>
            </a:r>
            <a:endParaRPr lang="en-US"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0" y="4456200"/>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 </a:t>
            </a:r>
            <a:r>
              <a:rPr lang="zh-CN" altLang="en-US" sz="2400" b="1" dirty="0">
                <a:solidFill>
                  <a:prstClr val="white"/>
                </a:solidFill>
                <a:latin typeface="微软雅黑" pitchFamily="34" charset="-122"/>
                <a:ea typeface="微软雅黑" pitchFamily="34" charset="-122"/>
              </a:rPr>
              <a:t>性能</a:t>
            </a:r>
          </a:p>
        </p:txBody>
      </p:sp>
    </p:spTree>
    <p:extLst>
      <p:ext uri="{BB962C8B-B14F-4D97-AF65-F5344CB8AC3E}">
        <p14:creationId xmlns:p14="http://schemas.microsoft.com/office/powerpoint/2010/main" val="109342114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忙于学习任务，没有充足时间玩大型游戏的人群，主要以大学生为主</a:t>
            </a:r>
            <a:r>
              <a:rPr lang="zh-CN" altLang="en-US" sz="2400" dirty="0"/>
              <a:t>。</a:t>
            </a: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6" y="118139"/>
            <a:ext cx="168747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1" presetClass="entr" presetSubtype="1" fill="hold"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wheel(1)">
                                      <p:cBhvr>
                                        <p:cTn id="18" dur="500"/>
                                        <p:tgtEl>
                                          <p:spTgt spid="87"/>
                                        </p:tgtEl>
                                      </p:cBhvr>
                                    </p:animEffect>
                                  </p:childTnLst>
                                </p:cTn>
                              </p:par>
                              <p:par>
                                <p:cTn id="19" presetID="21" presetClass="entr" presetSubtype="1"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heel(1)">
                                      <p:cBhvr>
                                        <p:cTn id="21" dur="500"/>
                                        <p:tgtEl>
                                          <p:spTgt spid="59"/>
                                        </p:tgtEl>
                                      </p:cBhvr>
                                    </p:animEffect>
                                  </p:childTnLst>
                                </p:cTn>
                              </p:par>
                              <p:par>
                                <p:cTn id="22" presetID="21" presetClass="entr" presetSubtype="1" fill="hold"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wheel(1)">
                                      <p:cBhvr>
                                        <p:cTn id="24" dur="500"/>
                                        <p:tgtEl>
                                          <p:spTgt spid="9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98" grpId="0" animBg="1"/>
      <p:bldP spid="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461665"/>
          </a:xfrm>
          <a:prstGeom prst="rect">
            <a:avLst/>
          </a:prstGeom>
          <a:noFill/>
        </p:spPr>
        <p:txBody>
          <a:bodyPr wrap="square">
            <a:spAutoFit/>
          </a:bodyPr>
          <a:lstStyle/>
          <a:p>
            <a:r>
              <a:rPr lang="zh-CN" altLang="en-US" sz="2400" dirty="0"/>
              <a:t>角色的移动信息</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 </a:t>
            </a:r>
            <a:r>
              <a:rPr lang="zh-CN" altLang="en-US" sz="2400" b="1" dirty="0">
                <a:solidFill>
                  <a:prstClr val="white"/>
                </a:solidFill>
                <a:latin typeface="微软雅黑" pitchFamily="34" charset="-122"/>
                <a:ea typeface="微软雅黑" pitchFamily="34" charset="-122"/>
              </a:rPr>
              <a:t>输入项</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 </a:t>
            </a:r>
            <a:r>
              <a:rPr lang="zh-CN" altLang="en-US" sz="2400" b="1" dirty="0">
                <a:solidFill>
                  <a:prstClr val="white"/>
                </a:solidFill>
                <a:latin typeface="微软雅黑" pitchFamily="34" charset="-122"/>
                <a:ea typeface="微软雅黑" pitchFamily="34" charset="-122"/>
              </a:rPr>
              <a:t>输出项</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830997"/>
          </a:xfrm>
          <a:prstGeom prst="rect">
            <a:avLst/>
          </a:prstGeom>
          <a:noFill/>
        </p:spPr>
        <p:txBody>
          <a:bodyPr wrap="square">
            <a:spAutoFit/>
          </a:bodyPr>
          <a:lstStyle/>
          <a:p>
            <a:r>
              <a:rPr lang="zh-CN" altLang="en-US" sz="2400" dirty="0"/>
              <a:t>场景的变化</a:t>
            </a:r>
          </a:p>
          <a:p>
            <a:r>
              <a:rPr lang="zh-CN" altLang="en-US" sz="2400" dirty="0"/>
              <a:t>分数的变化</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461665"/>
          </a:xfrm>
          <a:prstGeom prst="rect">
            <a:avLst/>
          </a:prstGeom>
          <a:noFill/>
        </p:spPr>
        <p:txBody>
          <a:bodyPr wrap="square">
            <a:spAutoFit/>
          </a:bodyPr>
          <a:lstStyle/>
          <a:p>
            <a:r>
              <a:rPr lang="zh-CN" altLang="en-US" sz="2400" dirty="0"/>
              <a:t>循环算法</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7609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 </a:t>
            </a:r>
            <a:r>
              <a:rPr lang="zh-CN" altLang="en-US" sz="2400" b="1" dirty="0">
                <a:solidFill>
                  <a:prstClr val="white"/>
                </a:solidFill>
                <a:latin typeface="微软雅黑" pitchFamily="34" charset="-122"/>
                <a:ea typeface="微软雅黑" pitchFamily="34" charset="-122"/>
              </a:rPr>
              <a:t>设计方法（算法）</a:t>
            </a:r>
          </a:p>
        </p:txBody>
      </p:sp>
    </p:spTree>
    <p:extLst>
      <p:ext uri="{BB962C8B-B14F-4D97-AF65-F5344CB8AC3E}">
        <p14:creationId xmlns:p14="http://schemas.microsoft.com/office/powerpoint/2010/main" val="31663044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1993235" y="595793"/>
            <a:ext cx="8027976" cy="3046988"/>
          </a:xfrm>
          <a:prstGeom prst="rect">
            <a:avLst/>
          </a:prstGeom>
          <a:noFill/>
        </p:spPr>
        <p:txBody>
          <a:bodyPr wrap="square">
            <a:spAutoFit/>
          </a:bodyPr>
          <a:lstStyle/>
          <a:p>
            <a:r>
              <a:rPr lang="en-US" altLang="zh-CN" sz="2400" dirty="0"/>
              <a:t>While </a:t>
            </a:r>
            <a:r>
              <a:rPr lang="zh-CN" altLang="en-US" sz="2400" dirty="0"/>
              <a:t>角色移动</a:t>
            </a:r>
          </a:p>
          <a:p>
            <a:r>
              <a:rPr lang="en-US" altLang="zh-CN" sz="2400" dirty="0"/>
              <a:t>{</a:t>
            </a:r>
          </a:p>
          <a:p>
            <a:r>
              <a:rPr lang="en-US" altLang="zh-CN" sz="2400" dirty="0"/>
              <a:t>	</a:t>
            </a:r>
            <a:r>
              <a:rPr lang="zh-CN" altLang="en-US" sz="2400" dirty="0"/>
              <a:t>场景跟着变换</a:t>
            </a:r>
          </a:p>
          <a:p>
            <a:r>
              <a:rPr lang="zh-CN" altLang="en-US" sz="2400" dirty="0"/>
              <a:t>	</a:t>
            </a:r>
            <a:r>
              <a:rPr lang="en-US" altLang="zh-CN" sz="2400" dirty="0"/>
              <a:t>While </a:t>
            </a:r>
            <a:r>
              <a:rPr lang="zh-CN" altLang="en-US" sz="2400" dirty="0"/>
              <a:t>分数增加</a:t>
            </a:r>
          </a:p>
          <a:p>
            <a:r>
              <a:rPr lang="en-US" altLang="zh-CN" sz="2400" dirty="0"/>
              <a:t>	{</a:t>
            </a:r>
          </a:p>
          <a:p>
            <a:r>
              <a:rPr lang="en-US" altLang="zh-CN" sz="2400" dirty="0"/>
              <a:t>		</a:t>
            </a:r>
            <a:r>
              <a:rPr lang="zh-CN" altLang="en-US" sz="2400" dirty="0"/>
              <a:t>显示增加后的分数</a:t>
            </a:r>
          </a:p>
          <a:p>
            <a:r>
              <a:rPr lang="en-US" altLang="zh-CN" sz="2400" dirty="0"/>
              <a:t>	}</a:t>
            </a:r>
          </a:p>
          <a:p>
            <a:r>
              <a:rPr lang="en-US" altLang="zh-CN" sz="2400" dirty="0"/>
              <a:t>}</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7 </a:t>
            </a:r>
            <a:r>
              <a:rPr lang="zh-CN" altLang="en-US" sz="2400" b="1" dirty="0">
                <a:solidFill>
                  <a:prstClr val="white"/>
                </a:solidFill>
                <a:latin typeface="微软雅黑" pitchFamily="34" charset="-122"/>
                <a:ea typeface="微软雅黑" pitchFamily="34" charset="-122"/>
              </a:rPr>
              <a:t>流程逻辑</a:t>
            </a:r>
          </a:p>
        </p:txBody>
      </p:sp>
      <p:sp>
        <p:nvSpPr>
          <p:cNvPr id="9" name="圆角矩形 14">
            <a:extLst>
              <a:ext uri="{FF2B5EF4-FFF2-40B4-BE49-F238E27FC236}">
                <a16:creationId xmlns:a16="http://schemas.microsoft.com/office/drawing/2014/main" id="{3052E9E5-7C99-4034-BD28-C7A07D2C8F57}"/>
              </a:ext>
            </a:extLst>
          </p:cNvPr>
          <p:cNvSpPr/>
          <p:nvPr/>
        </p:nvSpPr>
        <p:spPr>
          <a:xfrm>
            <a:off x="0" y="3003716"/>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8 </a:t>
            </a:r>
            <a:r>
              <a:rPr lang="zh-CN" altLang="en-US" sz="2400" b="1" dirty="0">
                <a:solidFill>
                  <a:prstClr val="white"/>
                </a:solidFill>
                <a:latin typeface="微软雅黑" pitchFamily="34" charset="-122"/>
                <a:ea typeface="微软雅黑" pitchFamily="34" charset="-122"/>
              </a:rPr>
              <a:t>接口</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869008"/>
            <a:ext cx="8027976" cy="830997"/>
          </a:xfrm>
          <a:prstGeom prst="rect">
            <a:avLst/>
          </a:prstGeom>
          <a:noFill/>
        </p:spPr>
        <p:txBody>
          <a:bodyPr wrap="square">
            <a:spAutoFit/>
          </a:bodyPr>
          <a:lstStyle/>
          <a:p>
            <a:r>
              <a:rPr lang="zh-CN" altLang="en-US" sz="2400" dirty="0"/>
              <a:t>当角色移动时，场景跟着变换</a:t>
            </a:r>
          </a:p>
          <a:p>
            <a:r>
              <a:rPr lang="zh-CN" altLang="en-US" sz="2400" dirty="0"/>
              <a:t>当角色符合加分条件时，分数增加并显示</a:t>
            </a:r>
          </a:p>
        </p:txBody>
      </p:sp>
    </p:spTree>
    <p:extLst>
      <p:ext uri="{BB962C8B-B14F-4D97-AF65-F5344CB8AC3E}">
        <p14:creationId xmlns:p14="http://schemas.microsoft.com/office/powerpoint/2010/main" val="251282997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830997"/>
          </a:xfrm>
          <a:prstGeom prst="rect">
            <a:avLst/>
          </a:prstGeom>
          <a:noFill/>
        </p:spPr>
        <p:txBody>
          <a:bodyPr wrap="square">
            <a:spAutoFit/>
          </a:bodyPr>
          <a:lstStyle/>
          <a:p>
            <a:r>
              <a:rPr lang="zh-CN" altLang="en-US" sz="2400" dirty="0"/>
              <a:t>         我们根据通关用时和移动的距离来评分，所以可能会有相同的分数出现。</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9 </a:t>
            </a:r>
            <a:r>
              <a:rPr lang="zh-CN" altLang="en-US" sz="2400" b="1" dirty="0">
                <a:solidFill>
                  <a:prstClr val="white"/>
                </a:solidFill>
                <a:latin typeface="微软雅黑" pitchFamily="34" charset="-122"/>
                <a:ea typeface="微软雅黑" pitchFamily="34" charset="-122"/>
              </a:rPr>
              <a:t>限制条件</a:t>
            </a:r>
          </a:p>
        </p:txBody>
      </p:sp>
      <p:sp>
        <p:nvSpPr>
          <p:cNvPr id="9" name="圆角矩形 14">
            <a:extLst>
              <a:ext uri="{FF2B5EF4-FFF2-40B4-BE49-F238E27FC236}">
                <a16:creationId xmlns:a16="http://schemas.microsoft.com/office/drawing/2014/main" id="{3052E9E5-7C99-4034-BD28-C7A07D2C8F57}"/>
              </a:ext>
            </a:extLst>
          </p:cNvPr>
          <p:cNvSpPr/>
          <p:nvPr/>
        </p:nvSpPr>
        <p:spPr>
          <a:xfrm>
            <a:off x="-1" y="2359963"/>
            <a:ext cx="20063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10 </a:t>
            </a:r>
            <a:r>
              <a:rPr lang="zh-CN" altLang="en-US" sz="2400" b="1" dirty="0">
                <a:solidFill>
                  <a:prstClr val="white"/>
                </a:solidFill>
                <a:latin typeface="微软雅黑" pitchFamily="34" charset="-122"/>
                <a:ea typeface="微软雅黑" pitchFamily="34" charset="-122"/>
              </a:rPr>
              <a:t>测试计划</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830997"/>
          </a:xfrm>
          <a:prstGeom prst="rect">
            <a:avLst/>
          </a:prstGeom>
          <a:noFill/>
        </p:spPr>
        <p:txBody>
          <a:bodyPr wrap="square">
            <a:spAutoFit/>
          </a:bodyPr>
          <a:lstStyle/>
          <a:p>
            <a:r>
              <a:rPr lang="zh-CN" altLang="en-US" sz="2400" dirty="0"/>
              <a:t>         测试人物移动时场景是否会实时变换，分数是否会实时变更并显示，角色与地图的物理碰撞是否准确。</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31017"/>
            <a:ext cx="8027976" cy="461665"/>
          </a:xfrm>
          <a:prstGeom prst="rect">
            <a:avLst/>
          </a:prstGeom>
          <a:noFill/>
        </p:spPr>
        <p:txBody>
          <a:bodyPr wrap="square">
            <a:spAutoFit/>
          </a:bodyPr>
          <a:lstStyle/>
          <a:p>
            <a:r>
              <a:rPr lang="zh-CN" altLang="en-US" sz="2400" dirty="0"/>
              <a:t>实际代码部分</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9917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尚未解决的问题</a:t>
            </a:r>
          </a:p>
        </p:txBody>
      </p:sp>
    </p:spTree>
    <p:extLst>
      <p:ext uri="{BB962C8B-B14F-4D97-AF65-F5344CB8AC3E}">
        <p14:creationId xmlns:p14="http://schemas.microsoft.com/office/powerpoint/2010/main" val="233784249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存档点模块设计说明</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11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47789924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830997"/>
          </a:xfrm>
          <a:prstGeom prst="rect">
            <a:avLst/>
          </a:prstGeom>
          <a:noFill/>
        </p:spPr>
        <p:txBody>
          <a:bodyPr wrap="square">
            <a:spAutoFit/>
          </a:bodyPr>
          <a:lstStyle/>
          <a:p>
            <a:r>
              <a:rPr lang="zh-CN" altLang="en-US" sz="2400" dirty="0"/>
              <a:t>         该模块用来保存用户的游戏进度，并在下次加载时保证用户的游戏进度。</a:t>
            </a:r>
            <a:endParaRPr lang="zh-CN" altLang="zh-CN" sz="2400"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 </a:t>
            </a:r>
            <a:r>
              <a:rPr lang="zh-CN" altLang="en-US" sz="2400" b="1" dirty="0">
                <a:solidFill>
                  <a:prstClr val="white"/>
                </a:solidFill>
                <a:latin typeface="微软雅黑" pitchFamily="34" charset="-122"/>
                <a:ea typeface="微软雅黑" pitchFamily="34" charset="-122"/>
              </a:rPr>
              <a:t>模块描述</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功能</a:t>
            </a:r>
          </a:p>
        </p:txBody>
      </p:sp>
      <p:sp>
        <p:nvSpPr>
          <p:cNvPr id="10" name="TextBox 6">
            <a:extLst>
              <a:ext uri="{FF2B5EF4-FFF2-40B4-BE49-F238E27FC236}">
                <a16:creationId xmlns:a16="http://schemas.microsoft.com/office/drawing/2014/main" id="{D2E1329A-68FA-4D84-ACD7-10E9CD5641FE}"/>
              </a:ext>
            </a:extLst>
          </p:cNvPr>
          <p:cNvSpPr txBox="1"/>
          <p:nvPr/>
        </p:nvSpPr>
        <p:spPr>
          <a:xfrm>
            <a:off x="1996763" y="2452195"/>
            <a:ext cx="8027976" cy="2308324"/>
          </a:xfrm>
          <a:prstGeom prst="rect">
            <a:avLst/>
          </a:prstGeom>
          <a:noFill/>
        </p:spPr>
        <p:txBody>
          <a:bodyPr wrap="square">
            <a:spAutoFit/>
          </a:bodyPr>
          <a:lstStyle/>
          <a:p>
            <a:r>
              <a:rPr lang="zh-CN" altLang="en-US" sz="2400" dirty="0"/>
              <a:t>         用户在游戏过程中每到达一个存档点时，系统都会自动记录该存档点，在用户选择退出并存档时，系统会选择用户最后的存档点并保存该局游戏。并提醒用户输入存档名称，在用户点击确认后，存档信息会上传并保存到数据库。在加载时，系统会选择用户所选的存档进行加载，还原上次的游戏进度。</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830997"/>
          </a:xfrm>
          <a:prstGeom prst="rect">
            <a:avLst/>
          </a:prstGeom>
          <a:noFill/>
        </p:spPr>
        <p:txBody>
          <a:bodyPr wrap="square">
            <a:spAutoFit/>
          </a:bodyPr>
          <a:lstStyle/>
          <a:p>
            <a:r>
              <a:rPr lang="zh-CN" altLang="en-US" sz="2400" dirty="0"/>
              <a:t>         该模块会将游戏存档完整上传并保存在数据库中，保证用户的后续游戏体验。</a:t>
            </a:r>
            <a:endParaRPr lang="en-US"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0" y="4456200"/>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 </a:t>
            </a:r>
            <a:r>
              <a:rPr lang="zh-CN" altLang="en-US" sz="2400" b="1" dirty="0">
                <a:solidFill>
                  <a:prstClr val="white"/>
                </a:solidFill>
                <a:latin typeface="微软雅黑" pitchFamily="34" charset="-122"/>
                <a:ea typeface="微软雅黑" pitchFamily="34" charset="-122"/>
              </a:rPr>
              <a:t>性能</a:t>
            </a:r>
          </a:p>
        </p:txBody>
      </p:sp>
    </p:spTree>
    <p:extLst>
      <p:ext uri="{BB962C8B-B14F-4D97-AF65-F5344CB8AC3E}">
        <p14:creationId xmlns:p14="http://schemas.microsoft.com/office/powerpoint/2010/main" val="37196846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830997"/>
          </a:xfrm>
          <a:prstGeom prst="rect">
            <a:avLst/>
          </a:prstGeom>
          <a:noFill/>
        </p:spPr>
        <p:txBody>
          <a:bodyPr wrap="square">
            <a:spAutoFit/>
          </a:bodyPr>
          <a:lstStyle/>
          <a:p>
            <a:r>
              <a:rPr lang="zh-CN" altLang="en-US" sz="2400" dirty="0"/>
              <a:t>存档时：角色与存档点发生物理碰撞 </a:t>
            </a:r>
          </a:p>
          <a:p>
            <a:r>
              <a:rPr lang="zh-CN" altLang="en-US" sz="2400" dirty="0"/>
              <a:t>加载时：用户选择需要加载的存档</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 </a:t>
            </a:r>
            <a:r>
              <a:rPr lang="zh-CN" altLang="en-US" sz="2400" b="1" dirty="0">
                <a:solidFill>
                  <a:prstClr val="white"/>
                </a:solidFill>
                <a:latin typeface="微软雅黑" pitchFamily="34" charset="-122"/>
                <a:ea typeface="微软雅黑" pitchFamily="34" charset="-122"/>
              </a:rPr>
              <a:t>输入项</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 </a:t>
            </a:r>
            <a:r>
              <a:rPr lang="zh-CN" altLang="en-US" sz="2400" b="1" dirty="0">
                <a:solidFill>
                  <a:prstClr val="white"/>
                </a:solidFill>
                <a:latin typeface="微软雅黑" pitchFamily="34" charset="-122"/>
                <a:ea typeface="微软雅黑" pitchFamily="34" charset="-122"/>
              </a:rPr>
              <a:t>输出项</a:t>
            </a:r>
          </a:p>
        </p:txBody>
      </p:sp>
      <p:sp>
        <p:nvSpPr>
          <p:cNvPr id="10" name="TextBox 6">
            <a:extLst>
              <a:ext uri="{FF2B5EF4-FFF2-40B4-BE49-F238E27FC236}">
                <a16:creationId xmlns:a16="http://schemas.microsoft.com/office/drawing/2014/main" id="{D2E1329A-68FA-4D84-ACD7-10E9CD5641FE}"/>
              </a:ext>
            </a:extLst>
          </p:cNvPr>
          <p:cNvSpPr txBox="1"/>
          <p:nvPr/>
        </p:nvSpPr>
        <p:spPr>
          <a:xfrm>
            <a:off x="2082012" y="2292132"/>
            <a:ext cx="8027976" cy="1938992"/>
          </a:xfrm>
          <a:prstGeom prst="rect">
            <a:avLst/>
          </a:prstGeom>
          <a:noFill/>
        </p:spPr>
        <p:txBody>
          <a:bodyPr wrap="square">
            <a:spAutoFit/>
          </a:bodyPr>
          <a:lstStyle/>
          <a:p>
            <a:r>
              <a:rPr lang="zh-CN" altLang="en-US" sz="2400" dirty="0"/>
              <a:t>存档时：当用户选择退出游戏时，提示用户输入存档名称，待用户点击确认后将存档信息上传并保存在数据库中完成游戏存档。</a:t>
            </a:r>
          </a:p>
          <a:p>
            <a:r>
              <a:rPr lang="zh-CN" altLang="en-US" sz="2400" dirty="0"/>
              <a:t>加载时：在系统加载存档时，系统会提示用户：“存档正在加载，请稍候”。</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461665"/>
          </a:xfrm>
          <a:prstGeom prst="rect">
            <a:avLst/>
          </a:prstGeom>
          <a:noFill/>
        </p:spPr>
        <p:txBody>
          <a:bodyPr wrap="square">
            <a:spAutoFit/>
          </a:bodyPr>
          <a:lstStyle/>
          <a:p>
            <a:r>
              <a:rPr lang="zh-CN" altLang="en-US" sz="2400" dirty="0"/>
              <a:t>选择算法</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7609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 </a:t>
            </a:r>
            <a:r>
              <a:rPr lang="zh-CN" altLang="en-US" sz="2400" b="1" dirty="0">
                <a:solidFill>
                  <a:prstClr val="white"/>
                </a:solidFill>
                <a:latin typeface="微软雅黑" pitchFamily="34" charset="-122"/>
                <a:ea typeface="微软雅黑" pitchFamily="34" charset="-122"/>
              </a:rPr>
              <a:t>设计方法（算法）</a:t>
            </a:r>
          </a:p>
        </p:txBody>
      </p:sp>
    </p:spTree>
    <p:extLst>
      <p:ext uri="{BB962C8B-B14F-4D97-AF65-F5344CB8AC3E}">
        <p14:creationId xmlns:p14="http://schemas.microsoft.com/office/powerpoint/2010/main" val="171387688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1993235" y="595793"/>
            <a:ext cx="8027976" cy="2677656"/>
          </a:xfrm>
          <a:prstGeom prst="rect">
            <a:avLst/>
          </a:prstGeom>
          <a:noFill/>
        </p:spPr>
        <p:txBody>
          <a:bodyPr wrap="square">
            <a:spAutoFit/>
          </a:bodyPr>
          <a:lstStyle/>
          <a:p>
            <a:r>
              <a:rPr lang="en-US" altLang="zh-CN" sz="2400" dirty="0"/>
              <a:t>If </a:t>
            </a:r>
            <a:r>
              <a:rPr lang="zh-CN" altLang="en-US" sz="2400" dirty="0"/>
              <a:t>游戏角色到达存档点</a:t>
            </a:r>
          </a:p>
          <a:p>
            <a:r>
              <a:rPr lang="en-US" altLang="zh-CN" sz="2400" dirty="0"/>
              <a:t>Then </a:t>
            </a:r>
            <a:r>
              <a:rPr lang="zh-CN" altLang="en-US" sz="2400" dirty="0"/>
              <a:t>系统执行存档点模块保存游戏记录</a:t>
            </a:r>
          </a:p>
          <a:p>
            <a:r>
              <a:rPr lang="en-US" altLang="zh-CN" sz="2400" dirty="0"/>
              <a:t>End if</a:t>
            </a:r>
          </a:p>
          <a:p>
            <a:endParaRPr lang="en-US" altLang="zh-CN" sz="2400" dirty="0"/>
          </a:p>
          <a:p>
            <a:r>
              <a:rPr lang="en-US" altLang="zh-CN" sz="2400" dirty="0"/>
              <a:t>If </a:t>
            </a:r>
            <a:r>
              <a:rPr lang="zh-CN" altLang="en-US" sz="2400" dirty="0"/>
              <a:t>选择存档并加载</a:t>
            </a:r>
          </a:p>
          <a:p>
            <a:r>
              <a:rPr lang="en-US" altLang="zh-CN" sz="2400" dirty="0"/>
              <a:t>Then </a:t>
            </a:r>
            <a:r>
              <a:rPr lang="zh-CN" altLang="en-US" sz="2400" dirty="0"/>
              <a:t>系统执行存档点模块的加载功能</a:t>
            </a:r>
          </a:p>
          <a:p>
            <a:r>
              <a:rPr lang="en-US" altLang="zh-CN" sz="2400" dirty="0"/>
              <a:t>End if</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7 </a:t>
            </a:r>
            <a:r>
              <a:rPr lang="zh-CN" altLang="en-US" sz="2400" b="1" dirty="0">
                <a:solidFill>
                  <a:prstClr val="white"/>
                </a:solidFill>
                <a:latin typeface="微软雅黑" pitchFamily="34" charset="-122"/>
                <a:ea typeface="微软雅黑" pitchFamily="34" charset="-122"/>
              </a:rPr>
              <a:t>流程逻辑</a:t>
            </a:r>
          </a:p>
        </p:txBody>
      </p:sp>
      <p:sp>
        <p:nvSpPr>
          <p:cNvPr id="9" name="圆角矩形 14">
            <a:extLst>
              <a:ext uri="{FF2B5EF4-FFF2-40B4-BE49-F238E27FC236}">
                <a16:creationId xmlns:a16="http://schemas.microsoft.com/office/drawing/2014/main" id="{3052E9E5-7C99-4034-BD28-C7A07D2C8F57}"/>
              </a:ext>
            </a:extLst>
          </p:cNvPr>
          <p:cNvSpPr/>
          <p:nvPr/>
        </p:nvSpPr>
        <p:spPr>
          <a:xfrm>
            <a:off x="0" y="3003716"/>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8 </a:t>
            </a:r>
            <a:r>
              <a:rPr lang="zh-CN" altLang="en-US" sz="2400" b="1" dirty="0">
                <a:solidFill>
                  <a:prstClr val="white"/>
                </a:solidFill>
                <a:latin typeface="微软雅黑" pitchFamily="34" charset="-122"/>
                <a:ea typeface="微软雅黑" pitchFamily="34" charset="-122"/>
              </a:rPr>
              <a:t>接口</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869008"/>
            <a:ext cx="8027976" cy="1569660"/>
          </a:xfrm>
          <a:prstGeom prst="rect">
            <a:avLst/>
          </a:prstGeom>
          <a:noFill/>
        </p:spPr>
        <p:txBody>
          <a:bodyPr wrap="square">
            <a:spAutoFit/>
          </a:bodyPr>
          <a:lstStyle/>
          <a:p>
            <a:r>
              <a:rPr lang="zh-CN" altLang="en-US" sz="2400" dirty="0"/>
              <a:t>         当游戏角色在游戏中与存档点发生碰撞时，系统执行存档功能。</a:t>
            </a:r>
          </a:p>
          <a:p>
            <a:r>
              <a:rPr lang="zh-CN" altLang="en-US" sz="2400" dirty="0"/>
              <a:t>         当用户选择想要恢复的游戏存档时，系统执行加载存档功能。</a:t>
            </a:r>
          </a:p>
        </p:txBody>
      </p:sp>
    </p:spTree>
    <p:extLst>
      <p:ext uri="{BB962C8B-B14F-4D97-AF65-F5344CB8AC3E}">
        <p14:creationId xmlns:p14="http://schemas.microsoft.com/office/powerpoint/2010/main" val="20545536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1200329"/>
          </a:xfrm>
          <a:prstGeom prst="rect">
            <a:avLst/>
          </a:prstGeom>
          <a:noFill/>
        </p:spPr>
        <p:txBody>
          <a:bodyPr wrap="square">
            <a:spAutoFit/>
          </a:bodyPr>
          <a:lstStyle/>
          <a:p>
            <a:r>
              <a:rPr lang="zh-CN" altLang="en-US" sz="2400" dirty="0"/>
              <a:t>         在游戏过程中，并不是每一个位置都有存档点的，存档点相当于里程碑似的存在，因此并不能完成对任意位置的存档。</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9 </a:t>
            </a:r>
            <a:r>
              <a:rPr lang="zh-CN" altLang="en-US" sz="2400" b="1" dirty="0">
                <a:solidFill>
                  <a:prstClr val="white"/>
                </a:solidFill>
                <a:latin typeface="微软雅黑" pitchFamily="34" charset="-122"/>
                <a:ea typeface="微软雅黑" pitchFamily="34" charset="-122"/>
              </a:rPr>
              <a:t>限制条件</a:t>
            </a:r>
          </a:p>
        </p:txBody>
      </p:sp>
      <p:sp>
        <p:nvSpPr>
          <p:cNvPr id="9" name="圆角矩形 14">
            <a:extLst>
              <a:ext uri="{FF2B5EF4-FFF2-40B4-BE49-F238E27FC236}">
                <a16:creationId xmlns:a16="http://schemas.microsoft.com/office/drawing/2014/main" id="{3052E9E5-7C99-4034-BD28-C7A07D2C8F57}"/>
              </a:ext>
            </a:extLst>
          </p:cNvPr>
          <p:cNvSpPr/>
          <p:nvPr/>
        </p:nvSpPr>
        <p:spPr>
          <a:xfrm>
            <a:off x="-1" y="2359963"/>
            <a:ext cx="20063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10 </a:t>
            </a:r>
            <a:r>
              <a:rPr lang="zh-CN" altLang="en-US" sz="2400" b="1" dirty="0">
                <a:solidFill>
                  <a:prstClr val="white"/>
                </a:solidFill>
                <a:latin typeface="微软雅黑" pitchFamily="34" charset="-122"/>
                <a:ea typeface="微软雅黑" pitchFamily="34" charset="-122"/>
              </a:rPr>
              <a:t>测试计划</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1200329"/>
          </a:xfrm>
          <a:prstGeom prst="rect">
            <a:avLst/>
          </a:prstGeom>
          <a:noFill/>
        </p:spPr>
        <p:txBody>
          <a:bodyPr wrap="square">
            <a:spAutoFit/>
          </a:bodyPr>
          <a:lstStyle/>
          <a:p>
            <a:r>
              <a:rPr lang="zh-CN" altLang="en-US" sz="2400" dirty="0"/>
              <a:t>         在用户成功登录时，开启游戏，并在游戏中途退出，测试是否可以成功存档。存档完成后测试是否可以成功加载存档。</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31017"/>
            <a:ext cx="8027976" cy="461665"/>
          </a:xfrm>
          <a:prstGeom prst="rect">
            <a:avLst/>
          </a:prstGeom>
          <a:noFill/>
        </p:spPr>
        <p:txBody>
          <a:bodyPr wrap="square">
            <a:spAutoFit/>
          </a:bodyPr>
          <a:lstStyle/>
          <a:p>
            <a:r>
              <a:rPr lang="zh-CN" altLang="en-US" sz="2400" dirty="0"/>
              <a:t>实际代码部分</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9917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尚未解决的问题</a:t>
            </a:r>
          </a:p>
        </p:txBody>
      </p:sp>
    </p:spTree>
    <p:extLst>
      <p:ext uri="{BB962C8B-B14F-4D97-AF65-F5344CB8AC3E}">
        <p14:creationId xmlns:p14="http://schemas.microsoft.com/office/powerpoint/2010/main" val="7899727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多媒体模块设计说明</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12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3554732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461665"/>
          </a:xfrm>
          <a:prstGeom prst="rect">
            <a:avLst/>
          </a:prstGeom>
          <a:noFill/>
        </p:spPr>
        <p:txBody>
          <a:bodyPr wrap="square">
            <a:spAutoFit/>
          </a:bodyPr>
          <a:lstStyle/>
          <a:p>
            <a:r>
              <a:rPr lang="zh-CN" altLang="en-US" sz="2400" dirty="0"/>
              <a:t>该模块为游戏提供背景音乐、角色动画以及场景动画。</a:t>
            </a:r>
            <a:endParaRPr lang="zh-CN" altLang="zh-CN" sz="2400"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 </a:t>
            </a:r>
            <a:r>
              <a:rPr lang="zh-CN" altLang="en-US" sz="2400" b="1" dirty="0">
                <a:solidFill>
                  <a:prstClr val="white"/>
                </a:solidFill>
                <a:latin typeface="微软雅黑" pitchFamily="34" charset="-122"/>
                <a:ea typeface="微软雅黑" pitchFamily="34" charset="-122"/>
              </a:rPr>
              <a:t>模块描述</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功能</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830997"/>
          </a:xfrm>
          <a:prstGeom prst="rect">
            <a:avLst/>
          </a:prstGeom>
          <a:noFill/>
        </p:spPr>
        <p:txBody>
          <a:bodyPr wrap="square">
            <a:spAutoFit/>
          </a:bodyPr>
          <a:lstStyle/>
          <a:p>
            <a:r>
              <a:rPr lang="zh-CN" altLang="en-US" sz="2400" dirty="0"/>
              <a:t>         在用户进行游戏时，为每一关卡播放背景音乐、游戏角色不同动作的动画效果以及场景变化时的动画效果。</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830997"/>
          </a:xfrm>
          <a:prstGeom prst="rect">
            <a:avLst/>
          </a:prstGeom>
          <a:noFill/>
        </p:spPr>
        <p:txBody>
          <a:bodyPr wrap="square">
            <a:spAutoFit/>
          </a:bodyPr>
          <a:lstStyle/>
          <a:p>
            <a:r>
              <a:rPr lang="zh-CN" altLang="en-US" sz="2400" dirty="0"/>
              <a:t>         该模块为游戏提供背景音乐以及动画效果，增加用户的游戏体验。</a:t>
            </a:r>
            <a:endParaRPr lang="en-US"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0" y="4456200"/>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 </a:t>
            </a:r>
            <a:r>
              <a:rPr lang="zh-CN" altLang="en-US" sz="2400" b="1" dirty="0">
                <a:solidFill>
                  <a:prstClr val="white"/>
                </a:solidFill>
                <a:latin typeface="微软雅黑" pitchFamily="34" charset="-122"/>
                <a:ea typeface="微软雅黑" pitchFamily="34" charset="-122"/>
              </a:rPr>
              <a:t>性能</a:t>
            </a:r>
          </a:p>
        </p:txBody>
      </p:sp>
    </p:spTree>
    <p:extLst>
      <p:ext uri="{BB962C8B-B14F-4D97-AF65-F5344CB8AC3E}">
        <p14:creationId xmlns:p14="http://schemas.microsoft.com/office/powerpoint/2010/main" val="35712454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885597"/>
            <a:ext cx="11030900" cy="5257460"/>
          </a:xfrm>
          <a:prstGeom prst="rect">
            <a:avLst/>
          </a:prstGeom>
          <a:noFill/>
          <a:ln w="9525">
            <a:noFill/>
            <a:miter lim="800000"/>
            <a:headEnd/>
            <a:tailEnd/>
          </a:ln>
        </p:spPr>
        <p:txBody>
          <a:bodyPr wrap="square" lIns="85977" tIns="42987" rIns="85977" bIns="42987">
            <a:spAutoFit/>
          </a:bodyPr>
          <a:lstStyle/>
          <a:p>
            <a:r>
              <a:rPr lang="en-US" altLang="zh-CN" sz="2400" dirty="0"/>
              <a:t>1.</a:t>
            </a:r>
            <a:r>
              <a:rPr lang="en-US" altLang="zh-CN" sz="2400" dirty="0">
                <a:solidFill>
                  <a:srgbClr val="FF0000"/>
                </a:solidFill>
              </a:rPr>
              <a:t>HTML5</a:t>
            </a:r>
            <a:r>
              <a:rPr lang="zh-CN" altLang="zh-CN" sz="2400" dirty="0"/>
              <a:t>：万维网的核心语言、标准通用标记语言下的一个应用超文本标记语言（</a:t>
            </a:r>
            <a:r>
              <a:rPr lang="en-US" altLang="zh-CN" sz="2400" dirty="0"/>
              <a:t>HTML</a:t>
            </a:r>
            <a:r>
              <a:rPr lang="zh-CN" altLang="zh-CN" sz="2400" dirty="0"/>
              <a:t>）的第五次重大修改。</a:t>
            </a:r>
            <a:endParaRPr lang="en-US" altLang="zh-CN" sz="2400" dirty="0"/>
          </a:p>
          <a:p>
            <a:endParaRPr lang="zh-CN" altLang="zh-CN" sz="2400" dirty="0"/>
          </a:p>
          <a:p>
            <a:r>
              <a:rPr lang="en-US" altLang="zh-CN" sz="2400" dirty="0"/>
              <a:t>2.</a:t>
            </a:r>
            <a:r>
              <a:rPr lang="en-US" altLang="zh-CN" sz="2400" dirty="0">
                <a:solidFill>
                  <a:srgbClr val="FF0000"/>
                </a:solidFill>
              </a:rPr>
              <a:t>Cocos</a:t>
            </a:r>
            <a:r>
              <a:rPr lang="zh-CN" altLang="zh-CN" sz="2400" dirty="0"/>
              <a:t>：</a:t>
            </a:r>
            <a:r>
              <a:rPr lang="en-US" altLang="zh-CN" sz="2400" dirty="0"/>
              <a:t>Cocos</a:t>
            </a:r>
            <a:r>
              <a:rPr lang="zh-CN" altLang="zh-CN" sz="2400" dirty="0"/>
              <a:t>是由触控科技推出的游戏开发一站式解决方案，包含了从新建立项、游戏制作、到 打包上线的全套流程。开发者可以通过</a:t>
            </a:r>
            <a:r>
              <a:rPr lang="en-US" altLang="zh-CN" sz="2400" dirty="0"/>
              <a:t>Cocos</a:t>
            </a:r>
            <a:r>
              <a:rPr lang="zh-CN" altLang="zh-CN" sz="2400" dirty="0"/>
              <a:t>快速生成代码、编辑资源和动画，最终输出适合于多个平台的游戏产品</a:t>
            </a:r>
            <a:endParaRPr lang="en-US" altLang="zh-CN" sz="2400" dirty="0"/>
          </a:p>
          <a:p>
            <a:endParaRPr lang="zh-CN" altLang="zh-CN" sz="2400" dirty="0"/>
          </a:p>
          <a:p>
            <a:r>
              <a:rPr lang="en-US" altLang="zh-CN" sz="2400" dirty="0"/>
              <a:t>3.</a:t>
            </a:r>
            <a:r>
              <a:rPr lang="en-US" altLang="zh-CN" sz="2400" dirty="0">
                <a:solidFill>
                  <a:srgbClr val="FF0000"/>
                </a:solidFill>
              </a:rPr>
              <a:t>Python</a:t>
            </a:r>
            <a:r>
              <a:rPr lang="zh-CN" altLang="zh-CN" sz="2400" dirty="0"/>
              <a:t>：</a:t>
            </a:r>
            <a:r>
              <a:rPr lang="en-US" altLang="zh-CN" sz="2400" dirty="0"/>
              <a:t>Python</a:t>
            </a:r>
            <a:r>
              <a:rPr lang="zh-CN" altLang="zh-CN" sz="2400" dirty="0"/>
              <a:t>是一种计算机程序设计语言。是一种动态的、面向对象的脚本语言，最初被设计用于编写自动化脚本</a:t>
            </a:r>
            <a:r>
              <a:rPr lang="en-US" altLang="zh-CN" sz="2400" dirty="0"/>
              <a:t>(shell)</a:t>
            </a:r>
            <a:r>
              <a:rPr lang="zh-CN" altLang="zh-CN" sz="2400" dirty="0"/>
              <a:t>，随着版本的不断更新和语言新功能的添加，越来越多被用于独立的、大型项目的开发。</a:t>
            </a:r>
            <a:endParaRPr lang="en-US" altLang="zh-CN" sz="2400" dirty="0"/>
          </a:p>
          <a:p>
            <a:endParaRPr lang="zh-CN" altLang="zh-CN" sz="2400" dirty="0"/>
          </a:p>
          <a:p>
            <a:r>
              <a:rPr lang="en-US" altLang="zh-CN" sz="2400" dirty="0"/>
              <a:t>4.</a:t>
            </a:r>
            <a:r>
              <a:rPr lang="en-US" altLang="zh-CN" sz="2400" dirty="0">
                <a:solidFill>
                  <a:srgbClr val="FF0000"/>
                </a:solidFill>
              </a:rPr>
              <a:t>Unity3D</a:t>
            </a:r>
            <a:r>
              <a:rPr lang="zh-CN" altLang="zh-CN" sz="2400" dirty="0"/>
              <a:t>：</a:t>
            </a:r>
            <a:r>
              <a:rPr lang="en-US" altLang="zh-CN" sz="2400" dirty="0"/>
              <a:t>Unity3D</a:t>
            </a:r>
            <a:r>
              <a:rPr lang="zh-CN" altLang="zh-CN" sz="2400" dirty="0"/>
              <a:t>是由</a:t>
            </a:r>
            <a:r>
              <a:rPr lang="en-US" altLang="zh-CN" sz="2400" dirty="0"/>
              <a:t>Unity Technologies</a:t>
            </a:r>
            <a:r>
              <a:rPr lang="zh-CN" altLang="zh-CN" sz="2400" dirty="0"/>
              <a:t>开发的一个让玩家轻松创建诸如三维视频游戏、建筑可视化、实时三维动画等类型互动内容的多平台的综合型游戏开发工具，是一个全面整合的专业游戏引擎。</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461665"/>
          </a:xfrm>
          <a:prstGeom prst="rect">
            <a:avLst/>
          </a:prstGeom>
          <a:noFill/>
        </p:spPr>
        <p:txBody>
          <a:bodyPr wrap="square">
            <a:spAutoFit/>
          </a:bodyPr>
          <a:lstStyle/>
          <a:p>
            <a:r>
              <a:rPr lang="zh-CN" altLang="en-US" sz="2400" dirty="0"/>
              <a:t>无</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 </a:t>
            </a:r>
            <a:r>
              <a:rPr lang="zh-CN" altLang="en-US" sz="2400" b="1" dirty="0">
                <a:solidFill>
                  <a:prstClr val="white"/>
                </a:solidFill>
                <a:latin typeface="微软雅黑" pitchFamily="34" charset="-122"/>
                <a:ea typeface="微软雅黑" pitchFamily="34" charset="-122"/>
              </a:rPr>
              <a:t>输入项</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 </a:t>
            </a:r>
            <a:r>
              <a:rPr lang="zh-CN" altLang="en-US" sz="2400" b="1" dirty="0">
                <a:solidFill>
                  <a:prstClr val="white"/>
                </a:solidFill>
                <a:latin typeface="微软雅黑" pitchFamily="34" charset="-122"/>
                <a:ea typeface="微软雅黑" pitchFamily="34" charset="-122"/>
              </a:rPr>
              <a:t>输出项</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461665"/>
          </a:xfrm>
          <a:prstGeom prst="rect">
            <a:avLst/>
          </a:prstGeom>
          <a:noFill/>
        </p:spPr>
        <p:txBody>
          <a:bodyPr wrap="square">
            <a:spAutoFit/>
          </a:bodyPr>
          <a:lstStyle/>
          <a:p>
            <a:r>
              <a:rPr lang="zh-CN" altLang="en-US" sz="2400" dirty="0"/>
              <a:t>进入游戏时，系统提供背景音乐和动画效果。</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461665"/>
          </a:xfrm>
          <a:prstGeom prst="rect">
            <a:avLst/>
          </a:prstGeom>
          <a:noFill/>
        </p:spPr>
        <p:txBody>
          <a:bodyPr wrap="square">
            <a:spAutoFit/>
          </a:bodyPr>
          <a:lstStyle/>
          <a:p>
            <a:r>
              <a:rPr lang="zh-CN" altLang="en-US" sz="2400" dirty="0"/>
              <a:t>选择算法</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7609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 </a:t>
            </a:r>
            <a:r>
              <a:rPr lang="zh-CN" altLang="en-US" sz="2400" b="1" dirty="0">
                <a:solidFill>
                  <a:prstClr val="white"/>
                </a:solidFill>
                <a:latin typeface="微软雅黑" pitchFamily="34" charset="-122"/>
                <a:ea typeface="微软雅黑" pitchFamily="34" charset="-122"/>
              </a:rPr>
              <a:t>设计方法（算法）</a:t>
            </a:r>
          </a:p>
        </p:txBody>
      </p:sp>
    </p:spTree>
    <p:extLst>
      <p:ext uri="{BB962C8B-B14F-4D97-AF65-F5344CB8AC3E}">
        <p14:creationId xmlns:p14="http://schemas.microsoft.com/office/powerpoint/2010/main" val="102780498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2019868" y="1249170"/>
            <a:ext cx="8027976" cy="1200329"/>
          </a:xfrm>
          <a:prstGeom prst="rect">
            <a:avLst/>
          </a:prstGeom>
          <a:noFill/>
        </p:spPr>
        <p:txBody>
          <a:bodyPr wrap="square">
            <a:spAutoFit/>
          </a:bodyPr>
          <a:lstStyle/>
          <a:p>
            <a:r>
              <a:rPr lang="en-US" altLang="zh-CN" sz="2400" dirty="0"/>
              <a:t>If </a:t>
            </a:r>
            <a:r>
              <a:rPr lang="zh-CN" altLang="en-US" sz="2400" dirty="0"/>
              <a:t>进入游戏</a:t>
            </a:r>
          </a:p>
          <a:p>
            <a:r>
              <a:rPr lang="en-US" altLang="zh-CN" sz="2400" dirty="0"/>
              <a:t>Then </a:t>
            </a:r>
            <a:r>
              <a:rPr lang="zh-CN" altLang="en-US" sz="2400" dirty="0"/>
              <a:t>系统执行背景音乐、角色动画、场景动画</a:t>
            </a:r>
          </a:p>
          <a:p>
            <a:r>
              <a:rPr lang="en-US" altLang="zh-CN" sz="2400" dirty="0"/>
              <a:t>End if</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7 </a:t>
            </a:r>
            <a:r>
              <a:rPr lang="zh-CN" altLang="en-US" sz="2400" b="1" dirty="0">
                <a:solidFill>
                  <a:prstClr val="white"/>
                </a:solidFill>
                <a:latin typeface="微软雅黑" pitchFamily="34" charset="-122"/>
                <a:ea typeface="微软雅黑" pitchFamily="34" charset="-122"/>
              </a:rPr>
              <a:t>流程逻辑</a:t>
            </a:r>
          </a:p>
        </p:txBody>
      </p:sp>
      <p:sp>
        <p:nvSpPr>
          <p:cNvPr id="9" name="圆角矩形 14">
            <a:extLst>
              <a:ext uri="{FF2B5EF4-FFF2-40B4-BE49-F238E27FC236}">
                <a16:creationId xmlns:a16="http://schemas.microsoft.com/office/drawing/2014/main" id="{3052E9E5-7C99-4034-BD28-C7A07D2C8F57}"/>
              </a:ext>
            </a:extLst>
          </p:cNvPr>
          <p:cNvSpPr/>
          <p:nvPr/>
        </p:nvSpPr>
        <p:spPr>
          <a:xfrm>
            <a:off x="0" y="3003716"/>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8 </a:t>
            </a:r>
            <a:r>
              <a:rPr lang="zh-CN" altLang="en-US" sz="2400" b="1" dirty="0">
                <a:solidFill>
                  <a:prstClr val="white"/>
                </a:solidFill>
                <a:latin typeface="微软雅黑" pitchFamily="34" charset="-122"/>
                <a:ea typeface="微软雅黑" pitchFamily="34" charset="-122"/>
              </a:rPr>
              <a:t>接口</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869008"/>
            <a:ext cx="8027976" cy="830997"/>
          </a:xfrm>
          <a:prstGeom prst="rect">
            <a:avLst/>
          </a:prstGeom>
          <a:noFill/>
        </p:spPr>
        <p:txBody>
          <a:bodyPr wrap="square">
            <a:spAutoFit/>
          </a:bodyPr>
          <a:lstStyle/>
          <a:p>
            <a:r>
              <a:rPr lang="zh-CN" altLang="en-US" sz="2400" dirty="0"/>
              <a:t>         当用户开始进行游戏时，系统会根据不同的游戏进度执行背景音乐、角色动画、场景动画。</a:t>
            </a:r>
          </a:p>
        </p:txBody>
      </p:sp>
    </p:spTree>
    <p:extLst>
      <p:ext uri="{BB962C8B-B14F-4D97-AF65-F5344CB8AC3E}">
        <p14:creationId xmlns:p14="http://schemas.microsoft.com/office/powerpoint/2010/main" val="107067616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830997"/>
          </a:xfrm>
          <a:prstGeom prst="rect">
            <a:avLst/>
          </a:prstGeom>
          <a:noFill/>
        </p:spPr>
        <p:txBody>
          <a:bodyPr wrap="square">
            <a:spAutoFit/>
          </a:bodyPr>
          <a:lstStyle/>
          <a:p>
            <a:r>
              <a:rPr lang="zh-CN" altLang="en-US" sz="2400" dirty="0"/>
              <a:t>         该模块只有在用户进行游戏时才开始运行。由于技术原因，动画效果并不能十分完美。</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9 </a:t>
            </a:r>
            <a:r>
              <a:rPr lang="zh-CN" altLang="en-US" sz="2400" b="1" dirty="0">
                <a:solidFill>
                  <a:prstClr val="white"/>
                </a:solidFill>
                <a:latin typeface="微软雅黑" pitchFamily="34" charset="-122"/>
                <a:ea typeface="微软雅黑" pitchFamily="34" charset="-122"/>
              </a:rPr>
              <a:t>限制条件</a:t>
            </a:r>
          </a:p>
        </p:txBody>
      </p:sp>
      <p:sp>
        <p:nvSpPr>
          <p:cNvPr id="9" name="圆角矩形 14">
            <a:extLst>
              <a:ext uri="{FF2B5EF4-FFF2-40B4-BE49-F238E27FC236}">
                <a16:creationId xmlns:a16="http://schemas.microsoft.com/office/drawing/2014/main" id="{3052E9E5-7C99-4034-BD28-C7A07D2C8F57}"/>
              </a:ext>
            </a:extLst>
          </p:cNvPr>
          <p:cNvSpPr/>
          <p:nvPr/>
        </p:nvSpPr>
        <p:spPr>
          <a:xfrm>
            <a:off x="-1" y="2359963"/>
            <a:ext cx="20063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10 </a:t>
            </a:r>
            <a:r>
              <a:rPr lang="zh-CN" altLang="en-US" sz="2400" b="1" dirty="0">
                <a:solidFill>
                  <a:prstClr val="white"/>
                </a:solidFill>
                <a:latin typeface="微软雅黑" pitchFamily="34" charset="-122"/>
                <a:ea typeface="微软雅黑" pitchFamily="34" charset="-122"/>
              </a:rPr>
              <a:t>测试计划</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830997"/>
          </a:xfrm>
          <a:prstGeom prst="rect">
            <a:avLst/>
          </a:prstGeom>
          <a:noFill/>
        </p:spPr>
        <p:txBody>
          <a:bodyPr wrap="square">
            <a:spAutoFit/>
          </a:bodyPr>
          <a:lstStyle/>
          <a:p>
            <a:r>
              <a:rPr lang="zh-CN" altLang="en-US" sz="2400" dirty="0"/>
              <a:t>         用户成功登录后，开始进行游戏，测试背景音乐是否可以正常播放并体验动画效果。</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31017"/>
            <a:ext cx="8027976" cy="461665"/>
          </a:xfrm>
          <a:prstGeom prst="rect">
            <a:avLst/>
          </a:prstGeom>
          <a:noFill/>
        </p:spPr>
        <p:txBody>
          <a:bodyPr wrap="square">
            <a:spAutoFit/>
          </a:bodyPr>
          <a:lstStyle/>
          <a:p>
            <a:r>
              <a:rPr lang="zh-CN" altLang="en-US" sz="2400" dirty="0"/>
              <a:t>实际代码部分</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9917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尚未解决的问题</a:t>
            </a:r>
          </a:p>
        </p:txBody>
      </p:sp>
    </p:spTree>
    <p:extLst>
      <p:ext uri="{BB962C8B-B14F-4D97-AF65-F5344CB8AC3E}">
        <p14:creationId xmlns:p14="http://schemas.microsoft.com/office/powerpoint/2010/main" val="42277895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1450706"/>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账户管理模块设计说明</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13</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9585376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547853" y="1072864"/>
            <a:ext cx="8027976" cy="1200329"/>
          </a:xfrm>
          <a:prstGeom prst="rect">
            <a:avLst/>
          </a:prstGeom>
          <a:noFill/>
        </p:spPr>
        <p:txBody>
          <a:bodyPr wrap="square">
            <a:spAutoFit/>
          </a:bodyPr>
          <a:lstStyle/>
          <a:p>
            <a:r>
              <a:rPr lang="zh-CN" altLang="en-US" sz="2400" dirty="0"/>
              <a:t>         该模块用于新用户的注册、老用户的登录以及用户查看排行榜功能。不同类型的用户都要通过该模块来登录游戏，只有成功登录后才可以查看排行。</a:t>
            </a:r>
            <a:endParaRPr lang="zh-CN" altLang="zh-CN" sz="2400"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 </a:t>
            </a:r>
            <a:r>
              <a:rPr lang="zh-CN" altLang="en-US" sz="2400" b="1" dirty="0">
                <a:solidFill>
                  <a:prstClr val="white"/>
                </a:solidFill>
                <a:latin typeface="微软雅黑" pitchFamily="34" charset="-122"/>
                <a:ea typeface="微软雅黑" pitchFamily="34" charset="-122"/>
              </a:rPr>
              <a:t>模块描述</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功能</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10449730" cy="1200329"/>
          </a:xfrm>
          <a:prstGeom prst="rect">
            <a:avLst/>
          </a:prstGeom>
          <a:noFill/>
        </p:spPr>
        <p:txBody>
          <a:bodyPr wrap="square">
            <a:spAutoFit/>
          </a:bodyPr>
          <a:lstStyle/>
          <a:p>
            <a:r>
              <a:rPr lang="zh-CN" altLang="en-US" sz="2400" dirty="0"/>
              <a:t>         通过数据库和服务器连接来完成新用户的注册并将账户信息进行存储，然后对用户输入的账户信息进行核对，正确则允许用户登录，错误则拒绝用户登录并提示错误信息。成功登录后，该模块根据用户的操作展示游戏排行。</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302276"/>
            <a:ext cx="8027976" cy="1569660"/>
          </a:xfrm>
          <a:prstGeom prst="rect">
            <a:avLst/>
          </a:prstGeom>
          <a:noFill/>
        </p:spPr>
        <p:txBody>
          <a:bodyPr wrap="square">
            <a:spAutoFit/>
          </a:bodyPr>
          <a:lstStyle/>
          <a:p>
            <a:r>
              <a:rPr lang="zh-CN" altLang="en-US" sz="2400" dirty="0"/>
              <a:t>         该模块将用户信息完整录入数据库并保存，保证用户账号信息的单一性。</a:t>
            </a:r>
          </a:p>
          <a:p>
            <a:r>
              <a:rPr lang="zh-CN" altLang="en-US" sz="2400" dirty="0"/>
              <a:t>         记录每一位用户的最高成绩，并将成绩加入排行，按降序排列。</a:t>
            </a:r>
          </a:p>
        </p:txBody>
      </p:sp>
      <p:sp>
        <p:nvSpPr>
          <p:cNvPr id="13" name="圆角矩形 14">
            <a:extLst>
              <a:ext uri="{FF2B5EF4-FFF2-40B4-BE49-F238E27FC236}">
                <a16:creationId xmlns:a16="http://schemas.microsoft.com/office/drawing/2014/main" id="{ADEDBE16-0427-4D4C-9B60-911BE59FCB90}"/>
              </a:ext>
            </a:extLst>
          </p:cNvPr>
          <p:cNvSpPr/>
          <p:nvPr/>
        </p:nvSpPr>
        <p:spPr>
          <a:xfrm>
            <a:off x="0" y="4456200"/>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 </a:t>
            </a:r>
            <a:r>
              <a:rPr lang="zh-CN" altLang="en-US" sz="2400" b="1" dirty="0">
                <a:solidFill>
                  <a:prstClr val="white"/>
                </a:solidFill>
                <a:latin typeface="微软雅黑" pitchFamily="34" charset="-122"/>
                <a:ea typeface="微软雅黑" pitchFamily="34" charset="-122"/>
              </a:rPr>
              <a:t>性能</a:t>
            </a:r>
          </a:p>
        </p:txBody>
      </p:sp>
    </p:spTree>
    <p:extLst>
      <p:ext uri="{BB962C8B-B14F-4D97-AF65-F5344CB8AC3E}">
        <p14:creationId xmlns:p14="http://schemas.microsoft.com/office/powerpoint/2010/main" val="416734570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1977158" y="547252"/>
            <a:ext cx="8027976" cy="1938992"/>
          </a:xfrm>
          <a:prstGeom prst="rect">
            <a:avLst/>
          </a:prstGeom>
          <a:noFill/>
        </p:spPr>
        <p:txBody>
          <a:bodyPr wrap="square">
            <a:spAutoFit/>
          </a:bodyPr>
          <a:lstStyle/>
          <a:p>
            <a:r>
              <a:rPr lang="zh-CN" altLang="en-US" sz="2400" dirty="0"/>
              <a:t>用户首先选择用户类型：新用户（注册）或者老用户（登录）。</a:t>
            </a:r>
          </a:p>
          <a:p>
            <a:r>
              <a:rPr lang="zh-CN" altLang="en-US" sz="2400" dirty="0"/>
              <a:t>然后根据不用的用户类型进行不同操作：注册：设置账号及密码；登录：输入账号及密码。</a:t>
            </a:r>
          </a:p>
          <a:p>
            <a:r>
              <a:rPr lang="zh-CN" altLang="en-US" sz="2400" dirty="0"/>
              <a:t>用户成功登录后可点击查看排行。</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 </a:t>
            </a:r>
            <a:r>
              <a:rPr lang="zh-CN" altLang="en-US" sz="2400" b="1" dirty="0">
                <a:solidFill>
                  <a:prstClr val="white"/>
                </a:solidFill>
                <a:latin typeface="微软雅黑" pitchFamily="34" charset="-122"/>
                <a:ea typeface="微软雅黑" pitchFamily="34" charset="-122"/>
              </a:rPr>
              <a:t>输入项</a:t>
            </a:r>
          </a:p>
        </p:txBody>
      </p:sp>
      <p:sp>
        <p:nvSpPr>
          <p:cNvPr id="9" name="圆角矩形 14">
            <a:extLst>
              <a:ext uri="{FF2B5EF4-FFF2-40B4-BE49-F238E27FC236}">
                <a16:creationId xmlns:a16="http://schemas.microsoft.com/office/drawing/2014/main" id="{3052E9E5-7C99-4034-BD28-C7A07D2C8F57}"/>
              </a:ext>
            </a:extLst>
          </p:cNvPr>
          <p:cNvSpPr/>
          <p:nvPr/>
        </p:nvSpPr>
        <p:spPr>
          <a:xfrm>
            <a:off x="0" y="2359963"/>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 </a:t>
            </a:r>
            <a:r>
              <a:rPr lang="zh-CN" altLang="en-US" sz="2400" b="1" dirty="0">
                <a:solidFill>
                  <a:prstClr val="white"/>
                </a:solidFill>
                <a:latin typeface="微软雅黑" pitchFamily="34" charset="-122"/>
                <a:ea typeface="微软雅黑" pitchFamily="34" charset="-122"/>
              </a:rPr>
              <a:t>输出项</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197118"/>
            <a:ext cx="8027976" cy="830997"/>
          </a:xfrm>
          <a:prstGeom prst="rect">
            <a:avLst/>
          </a:prstGeom>
          <a:noFill/>
        </p:spPr>
        <p:txBody>
          <a:bodyPr wrap="square">
            <a:spAutoFit/>
          </a:bodyPr>
          <a:lstStyle/>
          <a:p>
            <a:r>
              <a:rPr lang="zh-CN" altLang="en-US" sz="2400" dirty="0"/>
              <a:t>提示用户注册成功（失败），登录成功（失败）。</a:t>
            </a:r>
          </a:p>
          <a:p>
            <a:r>
              <a:rPr lang="zh-CN" altLang="en-US" sz="2400" dirty="0"/>
              <a:t>系统会展示游戏排行，并显示该用户在排行中的位置。</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49863"/>
            <a:ext cx="8027976" cy="461665"/>
          </a:xfrm>
          <a:prstGeom prst="rect">
            <a:avLst/>
          </a:prstGeom>
          <a:noFill/>
        </p:spPr>
        <p:txBody>
          <a:bodyPr wrap="square">
            <a:spAutoFit/>
          </a:bodyPr>
          <a:lstStyle/>
          <a:p>
            <a:r>
              <a:rPr lang="zh-CN" altLang="en-US" sz="2400" dirty="0"/>
              <a:t>选择算法</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76095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6 </a:t>
            </a:r>
            <a:r>
              <a:rPr lang="zh-CN" altLang="en-US" sz="2400" b="1" dirty="0">
                <a:solidFill>
                  <a:prstClr val="white"/>
                </a:solidFill>
                <a:latin typeface="微软雅黑" pitchFamily="34" charset="-122"/>
                <a:ea typeface="微软雅黑" pitchFamily="34" charset="-122"/>
              </a:rPr>
              <a:t>设计方法（算法）</a:t>
            </a:r>
          </a:p>
        </p:txBody>
      </p:sp>
    </p:spTree>
    <p:extLst>
      <p:ext uri="{BB962C8B-B14F-4D97-AF65-F5344CB8AC3E}">
        <p14:creationId xmlns:p14="http://schemas.microsoft.com/office/powerpoint/2010/main" val="355283605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2010990" y="226461"/>
            <a:ext cx="8027976" cy="3416320"/>
          </a:xfrm>
          <a:prstGeom prst="rect">
            <a:avLst/>
          </a:prstGeom>
          <a:noFill/>
        </p:spPr>
        <p:txBody>
          <a:bodyPr wrap="square">
            <a:spAutoFit/>
          </a:bodyPr>
          <a:lstStyle/>
          <a:p>
            <a:r>
              <a:rPr lang="en-US" altLang="zh-CN" sz="2400" dirty="0"/>
              <a:t>If </a:t>
            </a:r>
            <a:r>
              <a:rPr lang="zh-CN" altLang="en-US" sz="2400" dirty="0"/>
              <a:t>新用户（注册）</a:t>
            </a:r>
          </a:p>
          <a:p>
            <a:r>
              <a:rPr lang="en-US" altLang="zh-CN" sz="2400" dirty="0"/>
              <a:t>Then </a:t>
            </a:r>
            <a:r>
              <a:rPr lang="zh-CN" altLang="en-US" sz="2400" dirty="0"/>
              <a:t>设置账号和密码</a:t>
            </a:r>
          </a:p>
          <a:p>
            <a:r>
              <a:rPr lang="en-US" altLang="zh-CN" sz="2400" dirty="0"/>
              <a:t>Else </a:t>
            </a:r>
            <a:r>
              <a:rPr lang="zh-CN" altLang="en-US" sz="2400" dirty="0"/>
              <a:t>老用户（登录）</a:t>
            </a:r>
          </a:p>
          <a:p>
            <a:r>
              <a:rPr lang="en-US" altLang="zh-CN" sz="2400" dirty="0"/>
              <a:t>Then </a:t>
            </a:r>
            <a:r>
              <a:rPr lang="zh-CN" altLang="en-US" sz="2400" dirty="0"/>
              <a:t>输入账号和密码</a:t>
            </a:r>
          </a:p>
          <a:p>
            <a:r>
              <a:rPr lang="en-US" altLang="zh-CN" sz="2400" dirty="0"/>
              <a:t>End if</a:t>
            </a:r>
          </a:p>
          <a:p>
            <a:endParaRPr lang="en-US" altLang="zh-CN" sz="2400" dirty="0"/>
          </a:p>
          <a:p>
            <a:r>
              <a:rPr lang="en-US" altLang="zh-CN" sz="2400" dirty="0"/>
              <a:t>If </a:t>
            </a:r>
            <a:r>
              <a:rPr lang="zh-CN" altLang="en-US" sz="2400" dirty="0"/>
              <a:t>查看排行</a:t>
            </a:r>
          </a:p>
          <a:p>
            <a:r>
              <a:rPr lang="en-US" altLang="zh-CN" sz="2400" dirty="0"/>
              <a:t>Then </a:t>
            </a:r>
            <a:r>
              <a:rPr lang="zh-CN" altLang="en-US" sz="2400" dirty="0"/>
              <a:t>展示排行榜</a:t>
            </a:r>
          </a:p>
          <a:p>
            <a:r>
              <a:rPr lang="en-US" altLang="zh-CN" sz="2400" dirty="0"/>
              <a:t>End if</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7 </a:t>
            </a:r>
            <a:r>
              <a:rPr lang="zh-CN" altLang="en-US" sz="2400" b="1" dirty="0">
                <a:solidFill>
                  <a:prstClr val="white"/>
                </a:solidFill>
                <a:latin typeface="微软雅黑" pitchFamily="34" charset="-122"/>
                <a:ea typeface="微软雅黑" pitchFamily="34" charset="-122"/>
              </a:rPr>
              <a:t>流程逻辑</a:t>
            </a:r>
          </a:p>
        </p:txBody>
      </p:sp>
      <p:sp>
        <p:nvSpPr>
          <p:cNvPr id="9" name="圆角矩形 14">
            <a:extLst>
              <a:ext uri="{FF2B5EF4-FFF2-40B4-BE49-F238E27FC236}">
                <a16:creationId xmlns:a16="http://schemas.microsoft.com/office/drawing/2014/main" id="{3052E9E5-7C99-4034-BD28-C7A07D2C8F57}"/>
              </a:ext>
            </a:extLst>
          </p:cNvPr>
          <p:cNvSpPr/>
          <p:nvPr/>
        </p:nvSpPr>
        <p:spPr>
          <a:xfrm>
            <a:off x="0" y="3003716"/>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8 </a:t>
            </a:r>
            <a:r>
              <a:rPr lang="zh-CN" altLang="en-US" sz="2400" b="1" dirty="0">
                <a:solidFill>
                  <a:prstClr val="white"/>
                </a:solidFill>
                <a:latin typeface="微软雅黑" pitchFamily="34" charset="-122"/>
                <a:ea typeface="微软雅黑" pitchFamily="34" charset="-122"/>
              </a:rPr>
              <a:t>接口</a:t>
            </a:r>
          </a:p>
        </p:txBody>
      </p:sp>
      <p:sp>
        <p:nvSpPr>
          <p:cNvPr id="10" name="TextBox 6">
            <a:extLst>
              <a:ext uri="{FF2B5EF4-FFF2-40B4-BE49-F238E27FC236}">
                <a16:creationId xmlns:a16="http://schemas.microsoft.com/office/drawing/2014/main" id="{D2E1329A-68FA-4D84-ACD7-10E9CD5641FE}"/>
              </a:ext>
            </a:extLst>
          </p:cNvPr>
          <p:cNvSpPr txBox="1"/>
          <p:nvPr/>
        </p:nvSpPr>
        <p:spPr>
          <a:xfrm>
            <a:off x="452049" y="3869008"/>
            <a:ext cx="8027976" cy="1938992"/>
          </a:xfrm>
          <a:prstGeom prst="rect">
            <a:avLst/>
          </a:prstGeom>
          <a:noFill/>
        </p:spPr>
        <p:txBody>
          <a:bodyPr wrap="square">
            <a:spAutoFit/>
          </a:bodyPr>
          <a:lstStyle/>
          <a:p>
            <a:r>
              <a:rPr lang="zh-CN" altLang="en-US" sz="2400" dirty="0"/>
              <a:t>         当用户选择用户类型为新用户（注册）时，系统会执行账号注册功能。</a:t>
            </a:r>
          </a:p>
          <a:p>
            <a:r>
              <a:rPr lang="zh-CN" altLang="en-US" sz="2400" dirty="0"/>
              <a:t>         当用户选择用户类型为老用户（登录）时，系统会执行账号登录功能。</a:t>
            </a:r>
          </a:p>
          <a:p>
            <a:r>
              <a:rPr lang="zh-CN" altLang="en-US" sz="2400" dirty="0"/>
              <a:t>         当用户点击查看排行时，系统会展示排行榜。</a:t>
            </a:r>
          </a:p>
        </p:txBody>
      </p:sp>
    </p:spTree>
    <p:extLst>
      <p:ext uri="{BB962C8B-B14F-4D97-AF65-F5344CB8AC3E}">
        <p14:creationId xmlns:p14="http://schemas.microsoft.com/office/powerpoint/2010/main" val="207434233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 name="TextBox 6"/>
          <p:cNvSpPr txBox="1"/>
          <p:nvPr/>
        </p:nvSpPr>
        <p:spPr>
          <a:xfrm>
            <a:off x="1495887" y="706229"/>
            <a:ext cx="8027976" cy="1569660"/>
          </a:xfrm>
          <a:prstGeom prst="rect">
            <a:avLst/>
          </a:prstGeom>
          <a:noFill/>
        </p:spPr>
        <p:txBody>
          <a:bodyPr wrap="square">
            <a:spAutoFit/>
          </a:bodyPr>
          <a:lstStyle/>
          <a:p>
            <a:r>
              <a:rPr lang="zh-CN" altLang="en-US" sz="2400" dirty="0"/>
              <a:t>         该模块只能保证账号信息的单一性，但在密码复杂度和安全性方面有所欠缺。</a:t>
            </a:r>
          </a:p>
          <a:p>
            <a:r>
              <a:rPr lang="zh-CN" altLang="en-US" sz="2400" dirty="0"/>
              <a:t>         排行功能只记录用户的最高成绩，并不支持用户查看每局游戏的成绩信息。</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圆角矩形 14"/>
          <p:cNvSpPr/>
          <p:nvPr/>
        </p:nvSpPr>
        <p:spPr>
          <a:xfrm>
            <a:off x="0" y="207808"/>
            <a:ext cx="181159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9 </a:t>
            </a:r>
            <a:r>
              <a:rPr lang="zh-CN" altLang="en-US" sz="2400" b="1" dirty="0">
                <a:solidFill>
                  <a:prstClr val="white"/>
                </a:solidFill>
                <a:latin typeface="微软雅黑" pitchFamily="34" charset="-122"/>
                <a:ea typeface="微软雅黑" pitchFamily="34" charset="-122"/>
              </a:rPr>
              <a:t>限制条件</a:t>
            </a:r>
          </a:p>
        </p:txBody>
      </p:sp>
      <p:sp>
        <p:nvSpPr>
          <p:cNvPr id="9" name="圆角矩形 14">
            <a:extLst>
              <a:ext uri="{FF2B5EF4-FFF2-40B4-BE49-F238E27FC236}">
                <a16:creationId xmlns:a16="http://schemas.microsoft.com/office/drawing/2014/main" id="{3052E9E5-7C99-4034-BD28-C7A07D2C8F57}"/>
              </a:ext>
            </a:extLst>
          </p:cNvPr>
          <p:cNvSpPr/>
          <p:nvPr/>
        </p:nvSpPr>
        <p:spPr>
          <a:xfrm>
            <a:off x="-1" y="2359963"/>
            <a:ext cx="20063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10 </a:t>
            </a:r>
            <a:r>
              <a:rPr lang="zh-CN" altLang="en-US" sz="2400" b="1" dirty="0">
                <a:solidFill>
                  <a:prstClr val="white"/>
                </a:solidFill>
                <a:latin typeface="微软雅黑" pitchFamily="34" charset="-122"/>
                <a:ea typeface="微软雅黑" pitchFamily="34" charset="-122"/>
              </a:rPr>
              <a:t>测试计划</a:t>
            </a:r>
          </a:p>
        </p:txBody>
      </p:sp>
      <p:sp>
        <p:nvSpPr>
          <p:cNvPr id="10" name="TextBox 6">
            <a:extLst>
              <a:ext uri="{FF2B5EF4-FFF2-40B4-BE49-F238E27FC236}">
                <a16:creationId xmlns:a16="http://schemas.microsoft.com/office/drawing/2014/main" id="{D2E1329A-68FA-4D84-ACD7-10E9CD5641FE}"/>
              </a:ext>
            </a:extLst>
          </p:cNvPr>
          <p:cNvSpPr txBox="1"/>
          <p:nvPr/>
        </p:nvSpPr>
        <p:spPr>
          <a:xfrm>
            <a:off x="3085188" y="2417609"/>
            <a:ext cx="8027976" cy="2677656"/>
          </a:xfrm>
          <a:prstGeom prst="rect">
            <a:avLst/>
          </a:prstGeom>
          <a:noFill/>
        </p:spPr>
        <p:txBody>
          <a:bodyPr wrap="square">
            <a:spAutoFit/>
          </a:bodyPr>
          <a:lstStyle/>
          <a:p>
            <a:r>
              <a:rPr lang="zh-CN" altLang="en-US" sz="2400" dirty="0"/>
              <a:t>测试分为注册测试、登录测试以及查看排行测试：</a:t>
            </a:r>
          </a:p>
          <a:p>
            <a:r>
              <a:rPr lang="zh-CN" altLang="en-US" sz="2400" dirty="0"/>
              <a:t>注册测试：首先注册一个新的账号，注册完成后检测是否可以登录，然后退出账号并再次验证是否可以登录。</a:t>
            </a:r>
          </a:p>
          <a:p>
            <a:r>
              <a:rPr lang="zh-CN" altLang="en-US" sz="2400" dirty="0"/>
              <a:t>登录测试：测试已经成功注册的账号是否可以正常登录。再测试一个未成功注册的账号是否会被拒绝登录。</a:t>
            </a:r>
          </a:p>
          <a:p>
            <a:r>
              <a:rPr lang="zh-CN" altLang="en-US" sz="2400" dirty="0"/>
              <a:t>查看排行：测试已经成功登录的账号是否可以正常查看排行。</a:t>
            </a:r>
          </a:p>
        </p:txBody>
      </p:sp>
      <p:sp>
        <p:nvSpPr>
          <p:cNvPr id="12" name="TextBox 6">
            <a:extLst>
              <a:ext uri="{FF2B5EF4-FFF2-40B4-BE49-F238E27FC236}">
                <a16:creationId xmlns:a16="http://schemas.microsoft.com/office/drawing/2014/main" id="{934A1F81-0C9E-4309-B7DD-388DA0973742}"/>
              </a:ext>
            </a:extLst>
          </p:cNvPr>
          <p:cNvSpPr txBox="1"/>
          <p:nvPr/>
        </p:nvSpPr>
        <p:spPr>
          <a:xfrm>
            <a:off x="547853" y="5431017"/>
            <a:ext cx="8027976" cy="461665"/>
          </a:xfrm>
          <a:prstGeom prst="rect">
            <a:avLst/>
          </a:prstGeom>
          <a:noFill/>
        </p:spPr>
        <p:txBody>
          <a:bodyPr wrap="square">
            <a:spAutoFit/>
          </a:bodyPr>
          <a:lstStyle/>
          <a:p>
            <a:r>
              <a:rPr lang="zh-CN" altLang="en-US" sz="2400" dirty="0"/>
              <a:t>实际代码部分</a:t>
            </a:r>
            <a:endParaRPr lang="zh-CN" altLang="zh-CN" sz="2400" dirty="0"/>
          </a:p>
        </p:txBody>
      </p:sp>
      <p:sp>
        <p:nvSpPr>
          <p:cNvPr id="13" name="圆角矩形 14">
            <a:extLst>
              <a:ext uri="{FF2B5EF4-FFF2-40B4-BE49-F238E27FC236}">
                <a16:creationId xmlns:a16="http://schemas.microsoft.com/office/drawing/2014/main" id="{ADEDBE16-0427-4D4C-9B60-911BE59FCB90}"/>
              </a:ext>
            </a:extLst>
          </p:cNvPr>
          <p:cNvSpPr/>
          <p:nvPr/>
        </p:nvSpPr>
        <p:spPr>
          <a:xfrm>
            <a:off x="-1" y="4456200"/>
            <a:ext cx="299177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尚未解决的问题</a:t>
            </a:r>
          </a:p>
        </p:txBody>
      </p:sp>
    </p:spTree>
    <p:extLst>
      <p:ext uri="{BB962C8B-B14F-4D97-AF65-F5344CB8AC3E}">
        <p14:creationId xmlns:p14="http://schemas.microsoft.com/office/powerpoint/2010/main" val="10656561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750"/>
                                        <p:tgtEl>
                                          <p:spTgt spid="12"/>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9" grpId="0" animBg="1"/>
      <p:bldP spid="10" grpId="0"/>
      <p:bldP spid="12" grpId="0"/>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结语</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14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354556463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参考资料</a:t>
            </a:r>
          </a:p>
        </p:txBody>
      </p:sp>
      <p:sp>
        <p:nvSpPr>
          <p:cNvPr id="35" name="TextBox 34"/>
          <p:cNvSpPr txBox="1"/>
          <p:nvPr/>
        </p:nvSpPr>
        <p:spPr>
          <a:xfrm>
            <a:off x="877532" y="1481640"/>
            <a:ext cx="10436935" cy="4401205"/>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a:t>
            </a:r>
            <a:r>
              <a:rPr lang="en-US" altLang="zh-CN" sz="2800" dirty="0"/>
              <a:t>ISO</a:t>
            </a:r>
            <a:r>
              <a:rPr lang="zh-CN" altLang="zh-CN" sz="2800" dirty="0"/>
              <a:t>模板网址：</a:t>
            </a:r>
            <a:r>
              <a:rPr lang="en-US" altLang="zh-CN" sz="2800" dirty="0"/>
              <a:t>https://wenku.baidu.com/view/b06aab6327d3240c8447ef23.html</a:t>
            </a:r>
            <a:endParaRPr lang="zh-CN" altLang="zh-CN" sz="2800" dirty="0"/>
          </a:p>
          <a:p>
            <a:r>
              <a:rPr lang="zh-CN" altLang="zh-CN" sz="2800" dirty="0"/>
              <a:t>【</a:t>
            </a:r>
            <a:r>
              <a:rPr lang="en-US" altLang="zh-CN" sz="2800" dirty="0"/>
              <a:t>5</a:t>
            </a:r>
            <a:r>
              <a:rPr lang="zh-CN" altLang="zh-CN" sz="2800" dirty="0"/>
              <a:t>】</a:t>
            </a:r>
            <a:r>
              <a:rPr lang="en-US" altLang="zh-CN" sz="2800" dirty="0"/>
              <a:t>《G15</a:t>
            </a:r>
            <a:r>
              <a:rPr lang="zh-CN" altLang="en-US" sz="2800" dirty="0"/>
              <a:t>项目介绍书</a:t>
            </a:r>
            <a:r>
              <a:rPr lang="en-US" altLang="zh-CN" sz="2800" dirty="0"/>
              <a:t>》</a:t>
            </a:r>
            <a:r>
              <a:rPr lang="zh-CN" altLang="en-US" sz="2800" dirty="0"/>
              <a:t>、</a:t>
            </a:r>
            <a:r>
              <a:rPr lang="en-US" altLang="zh-CN" sz="2800" dirty="0"/>
              <a:t>《G15</a:t>
            </a:r>
            <a:r>
              <a:rPr lang="zh-CN" altLang="en-US" sz="2800" dirty="0"/>
              <a:t>项目计划书</a:t>
            </a:r>
            <a:r>
              <a:rPr lang="en-US" altLang="zh-CN" sz="2800" dirty="0"/>
              <a:t>》</a:t>
            </a:r>
            <a:r>
              <a:rPr lang="zh-CN" altLang="en-US" sz="2800" dirty="0"/>
              <a:t>、</a:t>
            </a:r>
            <a:r>
              <a:rPr lang="en-US" altLang="zh-CN" sz="2800" dirty="0"/>
              <a:t>《G15</a:t>
            </a:r>
            <a:r>
              <a:rPr lang="zh-CN" altLang="en-US" sz="2800" dirty="0"/>
              <a:t>项目可行性分析报告</a:t>
            </a:r>
            <a:r>
              <a:rPr lang="en-US" altLang="zh-CN" sz="2800" dirty="0"/>
              <a:t>》</a:t>
            </a:r>
            <a:r>
              <a:rPr lang="zh-CN" altLang="en-US" sz="2800" dirty="0"/>
              <a:t>、</a:t>
            </a:r>
            <a:r>
              <a:rPr lang="en-US" altLang="zh-CN" sz="2800" dirty="0"/>
              <a:t>《G15</a:t>
            </a:r>
            <a:r>
              <a:rPr lang="zh-CN" altLang="en-US" sz="2800" dirty="0"/>
              <a:t>项目需求分析报告</a:t>
            </a:r>
            <a:r>
              <a:rPr lang="en-US" altLang="zh-CN" sz="2800" dirty="0"/>
              <a:t>》</a:t>
            </a:r>
            <a:endParaRPr lang="zh-CN" altLang="zh-CN" sz="2800" dirty="0"/>
          </a:p>
        </p:txBody>
      </p:sp>
    </p:spTree>
    <p:extLst>
      <p:ext uri="{BB962C8B-B14F-4D97-AF65-F5344CB8AC3E}">
        <p14:creationId xmlns:p14="http://schemas.microsoft.com/office/powerpoint/2010/main" val="335113582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总体设计</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1805705" y="115111"/>
            <a:ext cx="4290295" cy="1366529"/>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a:off x="2682076" y="115109"/>
            <a:ext cx="2537551" cy="787139"/>
          </a:xfrm>
          <a:prstGeom prst="rect">
            <a:avLst/>
          </a:prstGeom>
          <a:noFill/>
          <a:ln w="9525">
            <a:noFill/>
            <a:miter lim="800000"/>
            <a:headEnd/>
            <a:tailEnd/>
          </a:ln>
        </p:spPr>
        <p:txBody>
          <a:bodyPr wrap="squar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作业分工</a:t>
            </a:r>
          </a:p>
        </p:txBody>
      </p:sp>
      <p:sp>
        <p:nvSpPr>
          <p:cNvPr id="35" name="TextBox 34"/>
          <p:cNvSpPr txBox="1"/>
          <p:nvPr/>
        </p:nvSpPr>
        <p:spPr>
          <a:xfrm>
            <a:off x="301841" y="1961925"/>
            <a:ext cx="11514338" cy="1384995"/>
          </a:xfrm>
          <a:prstGeom prst="rect">
            <a:avLst/>
          </a:prstGeom>
          <a:noFill/>
        </p:spPr>
        <p:txBody>
          <a:bodyPr wrap="square">
            <a:spAutoFit/>
          </a:bodyPr>
          <a:lstStyle/>
          <a:p>
            <a:pPr lvl="0"/>
            <a:r>
              <a:rPr lang="zh-CN" altLang="en-US" sz="2800" dirty="0"/>
              <a:t>孙文韬：总体设计、运行设计    评分：</a:t>
            </a:r>
            <a:r>
              <a:rPr lang="en-US" altLang="zh-CN" sz="2800" dirty="0"/>
              <a:t>84</a:t>
            </a:r>
            <a:r>
              <a:rPr lang="zh-CN" altLang="en-US" sz="2800" dirty="0"/>
              <a:t>（</a:t>
            </a:r>
            <a:r>
              <a:rPr lang="en-US" altLang="zh-CN" sz="2800" dirty="0"/>
              <a:t>100</a:t>
            </a:r>
            <a:r>
              <a:rPr lang="zh-CN" altLang="en-US" sz="2800" dirty="0"/>
              <a:t>）</a:t>
            </a:r>
          </a:p>
          <a:p>
            <a:pPr lvl="0"/>
            <a:r>
              <a:rPr lang="zh-CN" altLang="en-US" sz="2800" dirty="0"/>
              <a:t>沈路通：系统数据结构设计、系统出错处理设计    评分：</a:t>
            </a:r>
            <a:r>
              <a:rPr lang="en-US" altLang="zh-CN" sz="2800" dirty="0"/>
              <a:t>80</a:t>
            </a:r>
            <a:r>
              <a:rPr lang="zh-CN" altLang="en-US" sz="2800" dirty="0"/>
              <a:t>（</a:t>
            </a:r>
            <a:r>
              <a:rPr lang="en-US" altLang="zh-CN" sz="2800" dirty="0"/>
              <a:t>100</a:t>
            </a:r>
            <a:r>
              <a:rPr lang="zh-CN" altLang="en-US" sz="2800" dirty="0"/>
              <a:t>）</a:t>
            </a:r>
          </a:p>
          <a:p>
            <a:pPr lvl="0"/>
            <a:r>
              <a:rPr lang="zh-CN" altLang="en-US" sz="2800" dirty="0"/>
              <a:t>韩旭：引言、接口设计、</a:t>
            </a:r>
            <a:r>
              <a:rPr lang="en-US" altLang="zh-CN" sz="2800" dirty="0"/>
              <a:t>PPT</a:t>
            </a:r>
            <a:r>
              <a:rPr lang="zh-CN" altLang="en-US" sz="2800" dirty="0"/>
              <a:t>制作    评分：</a:t>
            </a:r>
            <a:r>
              <a:rPr lang="en-US" altLang="zh-CN" sz="2800" dirty="0"/>
              <a:t>88</a:t>
            </a:r>
            <a:r>
              <a:rPr lang="zh-CN" altLang="en-US" sz="2800" dirty="0"/>
              <a:t>（</a:t>
            </a:r>
            <a:r>
              <a:rPr lang="en-US" altLang="zh-CN" sz="2800" dirty="0"/>
              <a:t>100</a:t>
            </a:r>
            <a:r>
              <a:rPr lang="zh-CN" altLang="en-US" sz="2800" dirty="0"/>
              <a:t>）</a:t>
            </a:r>
            <a:endParaRPr lang="zh-CN" altLang="zh-CN" sz="2800" dirty="0"/>
          </a:p>
        </p:txBody>
      </p:sp>
      <p:pic>
        <p:nvPicPr>
          <p:cNvPr id="6" name="图片 5">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430353" y="3385473"/>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5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35"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0"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1669471"/>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endParaRPr lang="en-US" altLang="zh-CN" sz="5142" b="1" dirty="0">
              <a:solidFill>
                <a:srgbClr val="1A93D0"/>
              </a:solidFill>
              <a:latin typeface="微软雅黑" pitchFamily="34" charset="-122"/>
              <a:ea typeface="微软雅黑" pitchFamily="34" charset="-122"/>
            </a:endParaRPr>
          </a:p>
          <a:p>
            <a:pPr defTabSz="860062" fontAlgn="base">
              <a:spcBef>
                <a:spcPct val="0"/>
              </a:spcBef>
              <a:spcAft>
                <a:spcPct val="0"/>
              </a:spcAft>
            </a:pPr>
            <a:r>
              <a:rPr lang="en-US" altLang="zh-CN" sz="5142" b="1" dirty="0">
                <a:solidFill>
                  <a:srgbClr val="1A93D0"/>
                </a:solidFill>
                <a:latin typeface="微软雅黑" pitchFamily="34" charset="-122"/>
                <a:ea typeface="微软雅黑" pitchFamily="34" charset="-122"/>
              </a:rPr>
              <a:t>          Q&amp;A</a:t>
            </a:r>
            <a:endParaRPr lang="zh-CN" altLang="en-US" sz="5142" b="1" dirty="0">
              <a:solidFill>
                <a:srgbClr val="1A93D0"/>
              </a:solidFill>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par>
                          <p:cTn id="16" fill="hold">
                            <p:stCondLst>
                              <p:cond delay="1300"/>
                            </p:stCondLst>
                            <p:childTnLst>
                              <p:par>
                                <p:cTn id="17" presetID="41" presetClass="entr" presetSubtype="0" fill="hold" nodeType="afterEffect">
                                  <p:stCondLst>
                                    <p:cond delay="0"/>
                                  </p:stCondLst>
                                  <p:iterate type="lt">
                                    <p:tmPct val="10000"/>
                                  </p:iterate>
                                  <p:childTnLst>
                                    <p:set>
                                      <p:cBhvr>
                                        <p:cTn id="18" dur="1" fill="hold">
                                          <p:stCondLst>
                                            <p:cond delay="0"/>
                                          </p:stCondLst>
                                        </p:cTn>
                                        <p:tgtEl>
                                          <p:spTgt spid="16398">
                                            <p:txEl>
                                              <p:pRg st="1" end="1"/>
                                            </p:txEl>
                                          </p:spTgt>
                                        </p:tgtEl>
                                        <p:attrNameLst>
                                          <p:attrName>style.visibility</p:attrName>
                                        </p:attrNameLst>
                                      </p:cBhvr>
                                      <p:to>
                                        <p:strVal val="visible"/>
                                      </p:to>
                                    </p:set>
                                    <p:anim calcmode="lin" valueType="num">
                                      <p:cBhvr>
                                        <p:cTn id="19" dur="500" fill="hold"/>
                                        <p:tgtEl>
                                          <p:spTgt spid="16398">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6398">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16398">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6398">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63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1250185"/>
            <a:ext cx="2451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2.1.1  </a:t>
            </a:r>
            <a:r>
              <a:rPr lang="zh-CN" altLang="en-US" sz="2400" b="1" dirty="0">
                <a:solidFill>
                  <a:prstClr val="white"/>
                </a:solidFill>
                <a:latin typeface="微软雅黑" pitchFamily="34" charset="-122"/>
                <a:ea typeface="微软雅黑" pitchFamily="34" charset="-122"/>
              </a:rPr>
              <a:t>系统功能</a:t>
            </a:r>
          </a:p>
        </p:txBody>
      </p:sp>
      <p:sp>
        <p:nvSpPr>
          <p:cNvPr id="7" name="TextBox 6"/>
          <p:cNvSpPr txBox="1"/>
          <p:nvPr/>
        </p:nvSpPr>
        <p:spPr>
          <a:xfrm>
            <a:off x="7578967" y="948473"/>
            <a:ext cx="3736731" cy="4154984"/>
          </a:xfrm>
          <a:prstGeom prst="rect">
            <a:avLst/>
          </a:prstGeom>
          <a:noFill/>
        </p:spPr>
        <p:txBody>
          <a:bodyPr wrap="square">
            <a:spAutoFit/>
          </a:bodyPr>
          <a:lstStyle/>
          <a:p>
            <a:r>
              <a:rPr lang="zh-CN" altLang="zh-CN" sz="2400" dirty="0"/>
              <a:t>如图所示</a:t>
            </a:r>
            <a:r>
              <a:rPr lang="zh-CN" altLang="en-US" sz="2400" dirty="0"/>
              <a:t>：</a:t>
            </a:r>
            <a:endParaRPr lang="en-US" altLang="zh-CN" sz="2400" dirty="0"/>
          </a:p>
          <a:p>
            <a:r>
              <a:rPr lang="zh-CN" altLang="zh-CN" sz="2400" dirty="0"/>
              <a:t>输入内容为用户使用的账号和运行游戏后生成的新存档，然后通过链接服务器上传新存档覆盖旧存档</a:t>
            </a:r>
            <a:r>
              <a:rPr lang="zh-CN" altLang="zh-CN" sz="2400" dirty="0">
                <a:solidFill>
                  <a:srgbClr val="FF0000"/>
                </a:solidFill>
              </a:rPr>
              <a:t>实现云存储的更新</a:t>
            </a:r>
            <a:r>
              <a:rPr lang="zh-CN" altLang="zh-CN" sz="2400" dirty="0"/>
              <a:t>便于用户在不同机器上登录也能享受相同的游戏进度，软件支持一名玩家进行游戏，支持同时在线的终端也只有一个。</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94562549"/>
              </p:ext>
            </p:extLst>
          </p:nvPr>
        </p:nvGraphicFramePr>
        <p:xfrm>
          <a:off x="230270" y="2322632"/>
          <a:ext cx="6614519" cy="4025942"/>
        </p:xfrm>
        <a:graphic>
          <a:graphicData uri="http://schemas.openxmlformats.org/presentationml/2006/ole">
            <mc:AlternateContent xmlns:mc="http://schemas.openxmlformats.org/markup-compatibility/2006">
              <mc:Choice xmlns:v="urn:schemas-microsoft-com:vml" Requires="v">
                <p:oleObj spid="_x0000_s1037" r:id="rId5" imgW="4770191" imgH="2903267" progId="Visio.Drawing.15">
                  <p:embed/>
                </p:oleObj>
              </mc:Choice>
              <mc:Fallback>
                <p:oleObj r:id="rId5" imgW="4770191" imgH="2903267"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270" y="2322632"/>
                        <a:ext cx="6614519" cy="4025942"/>
                      </a:xfrm>
                      <a:prstGeom prst="rect">
                        <a:avLst/>
                      </a:prstGeom>
                      <a:noFill/>
                    </p:spPr>
                  </p:pic>
                </p:oleObj>
              </mc:Fallback>
            </mc:AlternateContent>
          </a:graphicData>
        </a:graphic>
      </p:graphicFrame>
      <p:sp>
        <p:nvSpPr>
          <p:cNvPr id="11" name="圆角矩形 14"/>
          <p:cNvSpPr/>
          <p:nvPr/>
        </p:nvSpPr>
        <p:spPr>
          <a:xfrm>
            <a:off x="230270" y="110115"/>
            <a:ext cx="332182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需求规定（目标）</a:t>
            </a: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30270" y="98392"/>
            <a:ext cx="2451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2.1.2  </a:t>
            </a:r>
            <a:r>
              <a:rPr lang="zh-CN" altLang="en-US" sz="2400" b="1" dirty="0">
                <a:solidFill>
                  <a:prstClr val="white"/>
                </a:solidFill>
                <a:latin typeface="微软雅黑" pitchFamily="34" charset="-122"/>
                <a:ea typeface="微软雅黑" pitchFamily="34" charset="-122"/>
              </a:rPr>
              <a:t>系统性能</a:t>
            </a:r>
          </a:p>
        </p:txBody>
      </p:sp>
      <p:sp>
        <p:nvSpPr>
          <p:cNvPr id="7" name="TextBox 6"/>
          <p:cNvSpPr txBox="1"/>
          <p:nvPr/>
        </p:nvSpPr>
        <p:spPr>
          <a:xfrm>
            <a:off x="230269" y="1553684"/>
            <a:ext cx="10742530" cy="1015663"/>
          </a:xfrm>
          <a:prstGeom prst="rect">
            <a:avLst/>
          </a:prstGeom>
          <a:noFill/>
        </p:spPr>
        <p:txBody>
          <a:bodyPr wrap="square">
            <a:spAutoFit/>
          </a:bodyPr>
          <a:lstStyle/>
          <a:p>
            <a:r>
              <a:rPr lang="en-US" altLang="zh-CN" sz="2000" dirty="0"/>
              <a:t>        </a:t>
            </a:r>
            <a:r>
              <a:rPr lang="zh-CN" altLang="zh-CN" sz="2000" dirty="0"/>
              <a:t>该程序是要从网络获取游戏数据和存档信息，所以服务器和用户使用终端间传输精度必须要高，避免数据传输错误导致的运行异常，输入信息中的存档信息需要保证完整不然会影响新存档的覆盖。</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圆角矩形 14"/>
          <p:cNvSpPr/>
          <p:nvPr/>
        </p:nvSpPr>
        <p:spPr>
          <a:xfrm>
            <a:off x="230270" y="931985"/>
            <a:ext cx="2126068"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2.1.2.1  </a:t>
            </a:r>
            <a:r>
              <a:rPr lang="zh-CN" altLang="en-US" sz="2000" b="1" dirty="0">
                <a:solidFill>
                  <a:prstClr val="white"/>
                </a:solidFill>
                <a:latin typeface="微软雅黑" pitchFamily="34" charset="-122"/>
                <a:ea typeface="微软雅黑" pitchFamily="34" charset="-122"/>
              </a:rPr>
              <a:t>精度</a:t>
            </a:r>
          </a:p>
        </p:txBody>
      </p:sp>
      <p:sp>
        <p:nvSpPr>
          <p:cNvPr id="10" name="圆角矩形 14"/>
          <p:cNvSpPr/>
          <p:nvPr/>
        </p:nvSpPr>
        <p:spPr>
          <a:xfrm>
            <a:off x="230270" y="2911234"/>
            <a:ext cx="2943753" cy="45024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000" b="1" dirty="0">
                <a:solidFill>
                  <a:prstClr val="white"/>
                </a:solidFill>
                <a:latin typeface="微软雅黑" pitchFamily="34" charset="-122"/>
                <a:ea typeface="微软雅黑" pitchFamily="34" charset="-122"/>
              </a:rPr>
              <a:t>2.1.2.2  </a:t>
            </a:r>
            <a:r>
              <a:rPr lang="zh-CN" altLang="en-US" sz="2000" b="1" dirty="0">
                <a:solidFill>
                  <a:prstClr val="white"/>
                </a:solidFill>
                <a:latin typeface="微软雅黑" pitchFamily="34" charset="-122"/>
                <a:ea typeface="微软雅黑" pitchFamily="34" charset="-122"/>
              </a:rPr>
              <a:t>时间特性要求</a:t>
            </a:r>
          </a:p>
        </p:txBody>
      </p:sp>
      <p:sp>
        <p:nvSpPr>
          <p:cNvPr id="11" name="TextBox 10"/>
          <p:cNvSpPr txBox="1"/>
          <p:nvPr/>
        </p:nvSpPr>
        <p:spPr>
          <a:xfrm>
            <a:off x="230268" y="3570052"/>
            <a:ext cx="11841569" cy="2246769"/>
          </a:xfrm>
          <a:prstGeom prst="rect">
            <a:avLst/>
          </a:prstGeom>
          <a:noFill/>
        </p:spPr>
        <p:txBody>
          <a:bodyPr wrap="square">
            <a:spAutoFit/>
          </a:bodyPr>
          <a:lstStyle/>
          <a:p>
            <a:r>
              <a:rPr lang="en-US" altLang="zh-CN" sz="2000" dirty="0"/>
              <a:t>a.</a:t>
            </a:r>
            <a:r>
              <a:rPr lang="zh-CN" altLang="zh-CN" sz="2000" dirty="0">
                <a:solidFill>
                  <a:srgbClr val="FF0000"/>
                </a:solidFill>
              </a:rPr>
              <a:t>响应时间</a:t>
            </a:r>
            <a:r>
              <a:rPr lang="zh-CN" altLang="zh-CN" sz="2000" dirty="0"/>
              <a:t>：系统应该做到能从服务器得到请求并接受和发送信息，响应时间不能超出服务器的连接时间；</a:t>
            </a:r>
          </a:p>
          <a:p>
            <a:r>
              <a:rPr lang="en-US" altLang="zh-CN" sz="2000" dirty="0"/>
              <a:t>b.</a:t>
            </a:r>
            <a:r>
              <a:rPr lang="zh-CN" altLang="zh-CN" sz="2000" dirty="0">
                <a:solidFill>
                  <a:srgbClr val="FF0000"/>
                </a:solidFill>
              </a:rPr>
              <a:t>更新处理时间</a:t>
            </a:r>
            <a:r>
              <a:rPr lang="zh-CN" altLang="en-US" sz="2000" dirty="0"/>
              <a:t>：</a:t>
            </a:r>
            <a:r>
              <a:rPr lang="zh-CN" altLang="zh-CN" sz="2000" dirty="0"/>
              <a:t>云存储只对用户使用上传存储指令才会执行，平时则为存档点形式保存的本地储存，更新处理时间与用户需求相关；</a:t>
            </a:r>
          </a:p>
          <a:p>
            <a:r>
              <a:rPr lang="en-US" altLang="zh-CN" sz="2000" dirty="0"/>
              <a:t>c.</a:t>
            </a:r>
            <a:r>
              <a:rPr lang="zh-CN" altLang="zh-CN" sz="2000" dirty="0">
                <a:solidFill>
                  <a:srgbClr val="FF0000"/>
                </a:solidFill>
              </a:rPr>
              <a:t>数据的转换和传送时间</a:t>
            </a:r>
            <a:r>
              <a:rPr lang="zh-CN" altLang="zh-CN" sz="2000" dirty="0"/>
              <a:t>：用户需要接受游戏数据才能开始游戏，所以加载时间不能过长影响用户体验，转换由于是网络端所以没有数据转换只要考虑输出传送花费的时间长度即可；</a:t>
            </a:r>
          </a:p>
          <a:p>
            <a:r>
              <a:rPr lang="en-US" altLang="zh-CN" sz="2000" dirty="0"/>
              <a:t>d.</a:t>
            </a:r>
            <a:r>
              <a:rPr lang="zh-CN" altLang="zh-CN" sz="2000" dirty="0">
                <a:solidFill>
                  <a:srgbClr val="FF0000"/>
                </a:solidFill>
              </a:rPr>
              <a:t>解题时间</a:t>
            </a:r>
            <a:r>
              <a:rPr lang="zh-CN" altLang="zh-CN" sz="2000" dirty="0"/>
              <a:t>：用户等待的是服务器发来的游戏文件和存档信息，主要加快存档信息在游戏中加载的时间，避免存档信息不能读入游戏或者存档读入过慢影响游戏运行。</a:t>
            </a:r>
          </a:p>
        </p:txBody>
      </p:sp>
    </p:spTree>
    <p:extLst>
      <p:ext uri="{BB962C8B-B14F-4D97-AF65-F5344CB8AC3E}">
        <p14:creationId xmlns:p14="http://schemas.microsoft.com/office/powerpoint/2010/main" val="130378300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250"/>
                                        <p:tgtEl>
                                          <p:spTgt spid="10"/>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animBg="1"/>
      <p:bldP spid="10" grpId="0" animBg="1"/>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4363</Words>
  <Application>Microsoft Office PowerPoint</Application>
  <PresentationFormat>宽屏</PresentationFormat>
  <Paragraphs>620</Paragraphs>
  <Slides>71</Slides>
  <Notes>57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79"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48</cp:revision>
  <dcterms:created xsi:type="dcterms:W3CDTF">2017-08-30T16:25:13Z</dcterms:created>
  <dcterms:modified xsi:type="dcterms:W3CDTF">2019-05-05T14:07:09Z</dcterms:modified>
</cp:coreProperties>
</file>