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95" r:id="rId2"/>
    <p:sldId id="259" r:id="rId3"/>
    <p:sldId id="260" r:id="rId4"/>
    <p:sldId id="317" r:id="rId5"/>
    <p:sldId id="262" r:id="rId6"/>
    <p:sldId id="313" r:id="rId7"/>
    <p:sldId id="266" r:id="rId8"/>
    <p:sldId id="300" r:id="rId9"/>
    <p:sldId id="321" r:id="rId10"/>
    <p:sldId id="322" r:id="rId11"/>
    <p:sldId id="301" r:id="rId12"/>
    <p:sldId id="323" r:id="rId13"/>
    <p:sldId id="324" r:id="rId14"/>
    <p:sldId id="302" r:id="rId15"/>
    <p:sldId id="325" r:id="rId16"/>
    <p:sldId id="326" r:id="rId17"/>
    <p:sldId id="275" r:id="rId18"/>
    <p:sldId id="304" r:id="rId19"/>
    <p:sldId id="327" r:id="rId20"/>
    <p:sldId id="296" r:id="rId21"/>
    <p:sldId id="307" r:id="rId22"/>
    <p:sldId id="328" r:id="rId23"/>
    <p:sldId id="284" r:id="rId24"/>
    <p:sldId id="311" r:id="rId25"/>
    <p:sldId id="329" r:id="rId26"/>
    <p:sldId id="330" r:id="rId27"/>
    <p:sldId id="310" r:id="rId28"/>
    <p:sldId id="331" r:id="rId29"/>
    <p:sldId id="309" r:id="rId30"/>
    <p:sldId id="332" r:id="rId31"/>
    <p:sldId id="319" r:id="rId32"/>
    <p:sldId id="320" r:id="rId33"/>
    <p:sldId id="312" r:id="rId34"/>
    <p:sldId id="29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6" d="100"/>
          <a:sy n="86" d="100"/>
        </p:scale>
        <p:origin x="46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vsdx"/><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1037084" y="3736012"/>
            <a:ext cx="1052221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软件项目总体设计报告</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30269" y="832714"/>
            <a:ext cx="10900793" cy="830997"/>
          </a:xfrm>
          <a:prstGeom prst="rect">
            <a:avLst/>
          </a:prstGeom>
          <a:noFill/>
        </p:spPr>
        <p:txBody>
          <a:bodyPr wrap="square">
            <a:spAutoFit/>
          </a:bodyPr>
          <a:lstStyle/>
          <a:p>
            <a:r>
              <a:rPr lang="zh-CN" altLang="zh-CN" sz="2400" dirty="0"/>
              <a:t>当游戏出现故障时玩家可以向制作人员进行</a:t>
            </a:r>
            <a:r>
              <a:rPr lang="zh-CN" altLang="zh-CN" sz="2400" dirty="0">
                <a:solidFill>
                  <a:srgbClr val="FF0000"/>
                </a:solidFill>
              </a:rPr>
              <a:t>反馈</a:t>
            </a:r>
            <a:r>
              <a:rPr lang="zh-CN" altLang="zh-CN" sz="2400" dirty="0"/>
              <a:t>，我们也会在第一时间对游戏进行</a:t>
            </a:r>
            <a:r>
              <a:rPr lang="zh-CN" altLang="zh-CN" sz="2400" dirty="0">
                <a:solidFill>
                  <a:srgbClr val="FF0000"/>
                </a:solidFill>
              </a:rPr>
              <a:t>修复</a:t>
            </a:r>
            <a:r>
              <a:rPr lang="zh-CN" altLang="zh-CN" sz="2400" dirty="0"/>
              <a:t>。</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圆角矩形 14"/>
          <p:cNvSpPr/>
          <p:nvPr/>
        </p:nvSpPr>
        <p:spPr>
          <a:xfrm>
            <a:off x="230268" y="219808"/>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2.1.2.3  </a:t>
            </a:r>
            <a:r>
              <a:rPr lang="zh-CN" altLang="en-US" sz="2000" b="1" dirty="0">
                <a:solidFill>
                  <a:prstClr val="white"/>
                </a:solidFill>
                <a:latin typeface="微软雅黑" pitchFamily="34" charset="-122"/>
                <a:ea typeface="微软雅黑" pitchFamily="34" charset="-122"/>
              </a:rPr>
              <a:t>可靠性</a:t>
            </a:r>
          </a:p>
        </p:txBody>
      </p:sp>
      <p:sp>
        <p:nvSpPr>
          <p:cNvPr id="10" name="圆角矩形 14"/>
          <p:cNvSpPr/>
          <p:nvPr/>
        </p:nvSpPr>
        <p:spPr>
          <a:xfrm>
            <a:off x="230268" y="1924310"/>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2.1.2.4  </a:t>
            </a:r>
            <a:r>
              <a:rPr lang="zh-CN" altLang="en-US" sz="2000" b="1" dirty="0">
                <a:solidFill>
                  <a:prstClr val="white"/>
                </a:solidFill>
                <a:latin typeface="微软雅黑" pitchFamily="34" charset="-122"/>
                <a:ea typeface="微软雅黑" pitchFamily="34" charset="-122"/>
              </a:rPr>
              <a:t>灵活性</a:t>
            </a:r>
          </a:p>
        </p:txBody>
      </p:sp>
      <p:sp>
        <p:nvSpPr>
          <p:cNvPr id="11" name="TextBox 10"/>
          <p:cNvSpPr txBox="1"/>
          <p:nvPr/>
        </p:nvSpPr>
        <p:spPr>
          <a:xfrm>
            <a:off x="230271" y="2555448"/>
            <a:ext cx="10900791" cy="830997"/>
          </a:xfrm>
          <a:prstGeom prst="rect">
            <a:avLst/>
          </a:prstGeom>
          <a:noFill/>
        </p:spPr>
        <p:txBody>
          <a:bodyPr wrap="square">
            <a:spAutoFit/>
          </a:bodyPr>
          <a:lstStyle/>
          <a:p>
            <a:r>
              <a:rPr lang="zh-CN" altLang="zh-CN" sz="2400" dirty="0"/>
              <a:t>制作组在收到玩家的游戏体验反馈后会</a:t>
            </a:r>
            <a:r>
              <a:rPr lang="zh-CN" altLang="zh-CN" sz="2400" dirty="0">
                <a:solidFill>
                  <a:srgbClr val="FF0000"/>
                </a:solidFill>
              </a:rPr>
              <a:t>不断更新</a:t>
            </a:r>
            <a:r>
              <a:rPr lang="zh-CN" altLang="zh-CN" sz="2400" dirty="0"/>
              <a:t>该程序的游戏内容，力求达到玩家最大的满意程度。</a:t>
            </a:r>
          </a:p>
        </p:txBody>
      </p:sp>
    </p:spTree>
    <p:extLst>
      <p:ext uri="{BB962C8B-B14F-4D97-AF65-F5344CB8AC3E}">
        <p14:creationId xmlns:p14="http://schemas.microsoft.com/office/powerpoint/2010/main" val="5612305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32514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2.1.3  </a:t>
            </a:r>
            <a:r>
              <a:rPr lang="zh-CN" altLang="en-US" sz="2400" b="1" dirty="0">
                <a:solidFill>
                  <a:prstClr val="white"/>
                </a:solidFill>
                <a:latin typeface="微软雅黑" pitchFamily="34" charset="-122"/>
                <a:ea typeface="微软雅黑" pitchFamily="34" charset="-122"/>
              </a:rPr>
              <a:t>输入输出要求</a:t>
            </a:r>
            <a:r>
              <a:rPr lang="en-US" altLang="zh-CN" sz="2400" b="1" dirty="0">
                <a:solidFill>
                  <a:prstClr val="white"/>
                </a:solidFill>
                <a:latin typeface="微软雅黑" pitchFamily="34" charset="-122"/>
                <a:ea typeface="微软雅黑" pitchFamily="34" charset="-122"/>
              </a:rPr>
              <a:t>  </a:t>
            </a:r>
            <a:r>
              <a:rPr lang="zh-CN" altLang="en-US" sz="2400" b="1" dirty="0">
                <a:solidFill>
                  <a:prstClr val="white"/>
                </a:solidFill>
                <a:latin typeface="微软雅黑" pitchFamily="34" charset="-122"/>
                <a:ea typeface="微软雅黑" pitchFamily="34" charset="-122"/>
              </a:rPr>
              <a:t> </a:t>
            </a:r>
          </a:p>
        </p:txBody>
      </p:sp>
      <p:sp>
        <p:nvSpPr>
          <p:cNvPr id="12" name="圆角矩形 14"/>
          <p:cNvSpPr/>
          <p:nvPr/>
        </p:nvSpPr>
        <p:spPr>
          <a:xfrm>
            <a:off x="291813" y="3066911"/>
            <a:ext cx="3963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2.1.4  </a:t>
            </a:r>
            <a:r>
              <a:rPr lang="zh-CN" altLang="en-US" sz="2400" b="1" dirty="0">
                <a:solidFill>
                  <a:prstClr val="white"/>
                </a:solidFill>
                <a:latin typeface="微软雅黑" pitchFamily="34" charset="-122"/>
                <a:ea typeface="微软雅黑" pitchFamily="34" charset="-122"/>
              </a:rPr>
              <a:t> 数据管理能力要求</a:t>
            </a:r>
          </a:p>
        </p:txBody>
      </p:sp>
      <p:sp>
        <p:nvSpPr>
          <p:cNvPr id="13" name="TextBox 12"/>
          <p:cNvSpPr txBox="1"/>
          <p:nvPr/>
        </p:nvSpPr>
        <p:spPr>
          <a:xfrm>
            <a:off x="291814" y="3836058"/>
            <a:ext cx="10774901" cy="1938992"/>
          </a:xfrm>
          <a:prstGeom prst="rect">
            <a:avLst/>
          </a:prstGeom>
          <a:noFill/>
        </p:spPr>
        <p:txBody>
          <a:bodyPr wrap="square">
            <a:spAutoFit/>
          </a:bodyPr>
          <a:lstStyle/>
          <a:p>
            <a:r>
              <a:rPr lang="zh-CN" altLang="zh-CN" sz="2400" dirty="0"/>
              <a:t>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p>
        </p:txBody>
      </p:sp>
      <p:sp>
        <p:nvSpPr>
          <p:cNvPr id="9" name="TextBox 8"/>
          <p:cNvSpPr txBox="1"/>
          <p:nvPr/>
        </p:nvSpPr>
        <p:spPr>
          <a:xfrm>
            <a:off x="291814" y="907744"/>
            <a:ext cx="10927169" cy="1938992"/>
          </a:xfrm>
          <a:prstGeom prst="rect">
            <a:avLst/>
          </a:prstGeom>
          <a:noFill/>
        </p:spPr>
        <p:txBody>
          <a:bodyPr wrap="square">
            <a:spAutoFit/>
          </a:bodyPr>
          <a:lstStyle/>
          <a:p>
            <a:r>
              <a:rPr lang="zh-CN" altLang="zh-CN" sz="2400" dirty="0"/>
              <a:t>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32514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2.1.5  </a:t>
            </a:r>
            <a:r>
              <a:rPr lang="zh-CN" altLang="en-US" sz="2400" b="1" dirty="0">
                <a:solidFill>
                  <a:prstClr val="white"/>
                </a:solidFill>
                <a:latin typeface="微软雅黑" pitchFamily="34" charset="-122"/>
                <a:ea typeface="微软雅黑" pitchFamily="34" charset="-122"/>
              </a:rPr>
              <a:t>故障处理要求</a:t>
            </a:r>
          </a:p>
        </p:txBody>
      </p:sp>
      <p:sp>
        <p:nvSpPr>
          <p:cNvPr id="12" name="圆角矩形 14"/>
          <p:cNvSpPr/>
          <p:nvPr/>
        </p:nvSpPr>
        <p:spPr>
          <a:xfrm>
            <a:off x="291813" y="3066911"/>
            <a:ext cx="325148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2.1.6  </a:t>
            </a:r>
            <a:r>
              <a:rPr lang="zh-CN" altLang="en-US" sz="2400" b="1" dirty="0">
                <a:solidFill>
                  <a:prstClr val="white"/>
                </a:solidFill>
                <a:latin typeface="微软雅黑" pitchFamily="34" charset="-122"/>
                <a:ea typeface="微软雅黑" pitchFamily="34" charset="-122"/>
              </a:rPr>
              <a:t> 其他专门要求</a:t>
            </a:r>
          </a:p>
        </p:txBody>
      </p:sp>
      <p:sp>
        <p:nvSpPr>
          <p:cNvPr id="13" name="TextBox 12"/>
          <p:cNvSpPr txBox="1"/>
          <p:nvPr/>
        </p:nvSpPr>
        <p:spPr>
          <a:xfrm>
            <a:off x="291814" y="3836058"/>
            <a:ext cx="10774901" cy="830997"/>
          </a:xfrm>
          <a:prstGeom prst="rect">
            <a:avLst/>
          </a:prstGeom>
          <a:noFill/>
        </p:spPr>
        <p:txBody>
          <a:bodyPr wrap="square">
            <a:spAutoFit/>
          </a:bodyPr>
          <a:lstStyle/>
          <a:p>
            <a:r>
              <a:rPr lang="zh-CN" altLang="zh-CN" sz="2400" dirty="0"/>
              <a:t>用户可以随地登录游戏所以账号管理要简便和具备一定安全性比如密码验证登录，环境需要是网站，所以要保证网络的可靠性和网站的可靠性。</a:t>
            </a:r>
          </a:p>
        </p:txBody>
      </p:sp>
      <p:sp>
        <p:nvSpPr>
          <p:cNvPr id="9" name="TextBox 8"/>
          <p:cNvSpPr txBox="1"/>
          <p:nvPr/>
        </p:nvSpPr>
        <p:spPr>
          <a:xfrm>
            <a:off x="291814" y="907744"/>
            <a:ext cx="10927169" cy="1938992"/>
          </a:xfrm>
          <a:prstGeom prst="rect">
            <a:avLst/>
          </a:prstGeom>
          <a:noFill/>
        </p:spPr>
        <p:txBody>
          <a:bodyPr wrap="square">
            <a:spAutoFit/>
          </a:bodyPr>
          <a:lstStyle/>
          <a:p>
            <a:r>
              <a:rPr lang="zh-CN" altLang="zh-CN" sz="2400" dirty="0"/>
              <a:t>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t>bug</a:t>
            </a:r>
            <a:r>
              <a:rPr lang="zh-CN" altLang="zh-CN" sz="2400" dirty="0"/>
              <a:t>尽快回复功能。</a:t>
            </a:r>
          </a:p>
        </p:txBody>
      </p:sp>
    </p:spTree>
    <p:extLst>
      <p:ext uri="{BB962C8B-B14F-4D97-AF65-F5344CB8AC3E}">
        <p14:creationId xmlns:p14="http://schemas.microsoft.com/office/powerpoint/2010/main" val="173020922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2257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运行环境</a:t>
            </a:r>
          </a:p>
        </p:txBody>
      </p:sp>
      <p:sp>
        <p:nvSpPr>
          <p:cNvPr id="13" name="TextBox 12"/>
          <p:cNvSpPr txBox="1"/>
          <p:nvPr/>
        </p:nvSpPr>
        <p:spPr>
          <a:xfrm>
            <a:off x="291814" y="2829885"/>
            <a:ext cx="10774901" cy="461665"/>
          </a:xfrm>
          <a:prstGeom prst="rect">
            <a:avLst/>
          </a:prstGeom>
          <a:noFill/>
        </p:spPr>
        <p:txBody>
          <a:bodyPr wrap="square">
            <a:spAutoFit/>
          </a:bodyPr>
          <a:lstStyle/>
          <a:p>
            <a:r>
              <a:rPr lang="zh-CN" altLang="zh-CN" sz="2400" dirty="0"/>
              <a:t>支持所有能打开网页的电脑端服务</a:t>
            </a:r>
            <a:r>
              <a:rPr lang="zh-CN" altLang="en-US" sz="2400" dirty="0"/>
              <a:t>。</a:t>
            </a:r>
            <a:endParaRPr lang="zh-CN" altLang="zh-CN" sz="2400" dirty="0"/>
          </a:p>
        </p:txBody>
      </p:sp>
      <p:sp>
        <p:nvSpPr>
          <p:cNvPr id="10" name="圆角矩形 14"/>
          <p:cNvSpPr/>
          <p:nvPr/>
        </p:nvSpPr>
        <p:spPr>
          <a:xfrm>
            <a:off x="291814" y="1134208"/>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设备</a:t>
            </a:r>
          </a:p>
        </p:txBody>
      </p:sp>
      <p:sp>
        <p:nvSpPr>
          <p:cNvPr id="11" name="TextBox 10"/>
          <p:cNvSpPr txBox="1"/>
          <p:nvPr/>
        </p:nvSpPr>
        <p:spPr>
          <a:xfrm>
            <a:off x="291813" y="1646150"/>
            <a:ext cx="10774901" cy="461665"/>
          </a:xfrm>
          <a:prstGeom prst="rect">
            <a:avLst/>
          </a:prstGeom>
          <a:noFill/>
        </p:spPr>
        <p:txBody>
          <a:bodyPr wrap="square">
            <a:spAutoFit/>
          </a:bodyPr>
          <a:lstStyle/>
          <a:p>
            <a:r>
              <a:rPr lang="zh-CN" altLang="zh-CN" sz="2400" dirty="0"/>
              <a:t>需要配有键盘并且可以联网的电脑</a:t>
            </a:r>
            <a:r>
              <a:rPr lang="zh-CN" altLang="en-US" sz="2400" dirty="0"/>
              <a:t>。</a:t>
            </a:r>
            <a:endParaRPr lang="zh-CN" altLang="zh-CN" sz="2400" dirty="0"/>
          </a:p>
        </p:txBody>
      </p:sp>
      <p:sp>
        <p:nvSpPr>
          <p:cNvPr id="14" name="圆角矩形 14"/>
          <p:cNvSpPr/>
          <p:nvPr/>
        </p:nvSpPr>
        <p:spPr>
          <a:xfrm>
            <a:off x="291814" y="2221029"/>
            <a:ext cx="225795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支持软件</a:t>
            </a:r>
          </a:p>
        </p:txBody>
      </p:sp>
      <p:sp>
        <p:nvSpPr>
          <p:cNvPr id="15" name="圆角矩形 14"/>
          <p:cNvSpPr/>
          <p:nvPr/>
        </p:nvSpPr>
        <p:spPr>
          <a:xfrm>
            <a:off x="291814" y="3386444"/>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接口</a:t>
            </a:r>
          </a:p>
        </p:txBody>
      </p:sp>
      <p:sp>
        <p:nvSpPr>
          <p:cNvPr id="16" name="圆角矩形 14"/>
          <p:cNvSpPr/>
          <p:nvPr/>
        </p:nvSpPr>
        <p:spPr>
          <a:xfrm>
            <a:off x="291814" y="4540622"/>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控制</a:t>
            </a:r>
          </a:p>
        </p:txBody>
      </p:sp>
      <p:sp>
        <p:nvSpPr>
          <p:cNvPr id="17" name="TextBox 16"/>
          <p:cNvSpPr txBox="1"/>
          <p:nvPr/>
        </p:nvSpPr>
        <p:spPr>
          <a:xfrm>
            <a:off x="291814" y="3942263"/>
            <a:ext cx="10774901" cy="461665"/>
          </a:xfrm>
          <a:prstGeom prst="rect">
            <a:avLst/>
          </a:prstGeom>
          <a:noFill/>
        </p:spPr>
        <p:txBody>
          <a:bodyPr wrap="square">
            <a:spAutoFit/>
          </a:bodyPr>
          <a:lstStyle/>
          <a:p>
            <a:r>
              <a:rPr lang="zh-CN" altLang="zh-CN" sz="2400" dirty="0"/>
              <a:t>接口是通过网页进行连接，所以需要网络传输协议和服务器相关的协议。</a:t>
            </a:r>
          </a:p>
        </p:txBody>
      </p:sp>
      <p:sp>
        <p:nvSpPr>
          <p:cNvPr id="18" name="TextBox 17"/>
          <p:cNvSpPr txBox="1"/>
          <p:nvPr/>
        </p:nvSpPr>
        <p:spPr>
          <a:xfrm>
            <a:off x="291812" y="5097723"/>
            <a:ext cx="10774901" cy="1323439"/>
          </a:xfrm>
          <a:prstGeom prst="rect">
            <a:avLst/>
          </a:prstGeom>
          <a:noFill/>
        </p:spPr>
        <p:txBody>
          <a:bodyPr wrap="square">
            <a:spAutoFit/>
          </a:bodyPr>
          <a:lstStyle/>
          <a:p>
            <a:r>
              <a:rPr lang="zh-CN" altLang="zh-CN" sz="2000" dirty="0"/>
              <a:t>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p>
        </p:txBody>
      </p:sp>
    </p:spTree>
    <p:extLst>
      <p:ext uri="{BB962C8B-B14F-4D97-AF65-F5344CB8AC3E}">
        <p14:creationId xmlns:p14="http://schemas.microsoft.com/office/powerpoint/2010/main" val="206852357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25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25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25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25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25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5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0" grpId="0" animBg="1"/>
      <p:bldP spid="11" grpId="0"/>
      <p:bldP spid="14" grpId="0" animBg="1"/>
      <p:bldP spid="15" grpId="0" animBg="1"/>
      <p:bldP spid="16" grpId="0" animBg="1"/>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45351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项目设计概念和处理流程</a:t>
            </a:r>
          </a:p>
        </p:txBody>
      </p:sp>
      <p:pic>
        <p:nvPicPr>
          <p:cNvPr id="12" name="图片 11"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0553" y="211016"/>
            <a:ext cx="4447781" cy="6454775"/>
          </a:xfrm>
          <a:prstGeom prst="rect">
            <a:avLst/>
          </a:prstGeom>
          <a:noFill/>
          <a:ln>
            <a:noFill/>
          </a:ln>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1809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结构</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129" y="90954"/>
            <a:ext cx="7378248" cy="645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96968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48077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功能需求与系统模块的关系</a:t>
            </a:r>
          </a:p>
        </p:txBody>
      </p:sp>
      <p:graphicFrame>
        <p:nvGraphicFramePr>
          <p:cNvPr id="3" name="表格 2"/>
          <p:cNvGraphicFramePr>
            <a:graphicFrameLocks noGrp="1"/>
          </p:cNvGraphicFramePr>
          <p:nvPr>
            <p:extLst>
              <p:ext uri="{D42A27DB-BD31-4B8C-83A1-F6EECF244321}">
                <p14:modId xmlns:p14="http://schemas.microsoft.com/office/powerpoint/2010/main" val="488168715"/>
              </p:ext>
            </p:extLst>
          </p:nvPr>
        </p:nvGraphicFramePr>
        <p:xfrm>
          <a:off x="291815" y="1169375"/>
          <a:ext cx="5317680" cy="2795957"/>
        </p:xfrm>
        <a:graphic>
          <a:graphicData uri="http://schemas.openxmlformats.org/drawingml/2006/table">
            <a:tbl>
              <a:tblPr firstRow="1" firstCol="1" bandRow="1"/>
              <a:tblGrid>
                <a:gridCol w="667274">
                  <a:extLst>
                    <a:ext uri="{9D8B030D-6E8A-4147-A177-3AD203B41FA5}">
                      <a16:colId xmlns:a16="http://schemas.microsoft.com/office/drawing/2014/main" val="20000"/>
                    </a:ext>
                  </a:extLst>
                </a:gridCol>
                <a:gridCol w="667274">
                  <a:extLst>
                    <a:ext uri="{9D8B030D-6E8A-4147-A177-3AD203B41FA5}">
                      <a16:colId xmlns:a16="http://schemas.microsoft.com/office/drawing/2014/main" val="20001"/>
                    </a:ext>
                  </a:extLst>
                </a:gridCol>
                <a:gridCol w="667915">
                  <a:extLst>
                    <a:ext uri="{9D8B030D-6E8A-4147-A177-3AD203B41FA5}">
                      <a16:colId xmlns:a16="http://schemas.microsoft.com/office/drawing/2014/main" val="20002"/>
                    </a:ext>
                  </a:extLst>
                </a:gridCol>
                <a:gridCol w="667915">
                  <a:extLst>
                    <a:ext uri="{9D8B030D-6E8A-4147-A177-3AD203B41FA5}">
                      <a16:colId xmlns:a16="http://schemas.microsoft.com/office/drawing/2014/main" val="20003"/>
                    </a:ext>
                  </a:extLst>
                </a:gridCol>
                <a:gridCol w="667915">
                  <a:extLst>
                    <a:ext uri="{9D8B030D-6E8A-4147-A177-3AD203B41FA5}">
                      <a16:colId xmlns:a16="http://schemas.microsoft.com/office/drawing/2014/main" val="20004"/>
                    </a:ext>
                  </a:extLst>
                </a:gridCol>
                <a:gridCol w="667915">
                  <a:extLst>
                    <a:ext uri="{9D8B030D-6E8A-4147-A177-3AD203B41FA5}">
                      <a16:colId xmlns:a16="http://schemas.microsoft.com/office/drawing/2014/main" val="20005"/>
                    </a:ext>
                  </a:extLst>
                </a:gridCol>
                <a:gridCol w="667915">
                  <a:extLst>
                    <a:ext uri="{9D8B030D-6E8A-4147-A177-3AD203B41FA5}">
                      <a16:colId xmlns:a16="http://schemas.microsoft.com/office/drawing/2014/main" val="20006"/>
                    </a:ext>
                  </a:extLst>
                </a:gridCol>
                <a:gridCol w="643557">
                  <a:extLst>
                    <a:ext uri="{9D8B030D-6E8A-4147-A177-3AD203B41FA5}">
                      <a16:colId xmlns:a16="http://schemas.microsoft.com/office/drawing/2014/main" val="20007"/>
                    </a:ext>
                  </a:extLst>
                </a:gridCol>
              </a:tblGrid>
              <a:tr h="645221">
                <a:tc>
                  <a:txBody>
                    <a:bodyPr/>
                    <a:lstStyle/>
                    <a:p>
                      <a:pPr algn="just">
                        <a:spcAft>
                          <a:spcPts val="0"/>
                        </a:spcAft>
                      </a:pPr>
                      <a:r>
                        <a:rPr lang="en-US" sz="1050" kern="100" dirty="0">
                          <a:effectLst/>
                          <a:latin typeface="等线"/>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用户输入模块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账户管理模块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存档模块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读档模块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显示信息模块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角色控制模块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游戏数据处理模块</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5074">
                <a:tc>
                  <a:txBody>
                    <a:bodyPr/>
                    <a:lstStyle/>
                    <a:p>
                      <a:pPr algn="just">
                        <a:spcAft>
                          <a:spcPts val="0"/>
                        </a:spcAft>
                      </a:pPr>
                      <a:r>
                        <a:rPr lang="zh-CN" sz="1050" kern="100">
                          <a:effectLst/>
                          <a:latin typeface="Calibri"/>
                          <a:ea typeface="等线"/>
                          <a:cs typeface="Times New Roman"/>
                        </a:rPr>
                        <a:t>注册</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5074">
                <a:tc>
                  <a:txBody>
                    <a:bodyPr/>
                    <a:lstStyle/>
                    <a:p>
                      <a:pPr algn="just">
                        <a:spcAft>
                          <a:spcPts val="0"/>
                        </a:spcAft>
                      </a:pPr>
                      <a:r>
                        <a:rPr lang="zh-CN" sz="1050" kern="100">
                          <a:effectLst/>
                          <a:latin typeface="Calibri"/>
                          <a:ea typeface="等线"/>
                          <a:cs typeface="Times New Roman"/>
                        </a:rPr>
                        <a:t>登录</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0147">
                <a:tc>
                  <a:txBody>
                    <a:bodyPr/>
                    <a:lstStyle/>
                    <a:p>
                      <a:pPr algn="just">
                        <a:spcAft>
                          <a:spcPts val="0"/>
                        </a:spcAft>
                      </a:pPr>
                      <a:r>
                        <a:rPr lang="zh-CN" sz="1050" kern="100">
                          <a:effectLst/>
                          <a:latin typeface="Calibri"/>
                          <a:ea typeface="等线"/>
                          <a:cs typeface="Times New Roman"/>
                        </a:rPr>
                        <a:t>查看排行</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0147">
                <a:tc>
                  <a:txBody>
                    <a:bodyPr/>
                    <a:lstStyle/>
                    <a:p>
                      <a:pPr algn="just">
                        <a:spcAft>
                          <a:spcPts val="0"/>
                        </a:spcAft>
                      </a:pPr>
                      <a:r>
                        <a:rPr lang="zh-CN" sz="1050" kern="100">
                          <a:effectLst/>
                          <a:latin typeface="Calibri"/>
                          <a:ea typeface="等线"/>
                          <a:cs typeface="Times New Roman"/>
                        </a:rPr>
                        <a:t>进入游戏</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0147">
                <a:tc>
                  <a:txBody>
                    <a:bodyPr/>
                    <a:lstStyle/>
                    <a:p>
                      <a:pPr algn="just">
                        <a:spcAft>
                          <a:spcPts val="0"/>
                        </a:spcAft>
                      </a:pPr>
                      <a:r>
                        <a:rPr lang="zh-CN" sz="1050" kern="100">
                          <a:effectLst/>
                          <a:latin typeface="Calibri"/>
                          <a:ea typeface="等线"/>
                          <a:cs typeface="Times New Roman"/>
                        </a:rPr>
                        <a:t>保存游戏</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0147">
                <a:tc>
                  <a:txBody>
                    <a:bodyPr/>
                    <a:lstStyle/>
                    <a:p>
                      <a:pPr algn="just">
                        <a:spcAft>
                          <a:spcPts val="0"/>
                        </a:spcAft>
                      </a:pPr>
                      <a:r>
                        <a:rPr lang="zh-CN" sz="1050" kern="100">
                          <a:effectLst/>
                          <a:latin typeface="Calibri"/>
                          <a:ea typeface="等线"/>
                          <a:cs typeface="Times New Roman"/>
                        </a:rPr>
                        <a:t>操控人物</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等线"/>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等线"/>
                          <a:cs typeface="Times New Roman"/>
                        </a:rPr>
                        <a:t>√</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等线"/>
                          <a:cs typeface="Times New Roman"/>
                        </a:rPr>
                        <a:t>√</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圆角矩形 14"/>
          <p:cNvSpPr/>
          <p:nvPr/>
        </p:nvSpPr>
        <p:spPr>
          <a:xfrm>
            <a:off x="6648652" y="110193"/>
            <a:ext cx="29789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人工处理过程</a:t>
            </a:r>
          </a:p>
        </p:txBody>
      </p:sp>
      <p:sp>
        <p:nvSpPr>
          <p:cNvPr id="10" name="圆角矩形 14"/>
          <p:cNvSpPr/>
          <p:nvPr/>
        </p:nvSpPr>
        <p:spPr>
          <a:xfrm>
            <a:off x="6648652" y="2483678"/>
            <a:ext cx="32163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2.7  </a:t>
            </a:r>
            <a:r>
              <a:rPr lang="zh-CN" altLang="en-US" sz="2400" b="1" dirty="0">
                <a:solidFill>
                  <a:prstClr val="white"/>
                </a:solidFill>
                <a:latin typeface="微软雅黑" pitchFamily="34" charset="-122"/>
                <a:ea typeface="微软雅黑" pitchFamily="34" charset="-122"/>
              </a:rPr>
              <a:t>尚未解决的问题</a:t>
            </a:r>
            <a:endParaRPr lang="en-US" altLang="zh-CN" sz="2400" b="1" dirty="0">
              <a:solidFill>
                <a:prstClr val="white"/>
              </a:solidFill>
              <a:latin typeface="微软雅黑" pitchFamily="34" charset="-122"/>
              <a:ea typeface="微软雅黑" pitchFamily="34" charset="-122"/>
            </a:endParaRPr>
          </a:p>
        </p:txBody>
      </p:sp>
      <p:sp>
        <p:nvSpPr>
          <p:cNvPr id="11" name="TextBox 10"/>
          <p:cNvSpPr txBox="1"/>
          <p:nvPr/>
        </p:nvSpPr>
        <p:spPr>
          <a:xfrm>
            <a:off x="6648652" y="1124926"/>
            <a:ext cx="5484733" cy="461665"/>
          </a:xfrm>
          <a:prstGeom prst="rect">
            <a:avLst/>
          </a:prstGeom>
          <a:noFill/>
        </p:spPr>
        <p:txBody>
          <a:bodyPr wrap="square">
            <a:spAutoFit/>
          </a:bodyPr>
          <a:lstStyle/>
          <a:p>
            <a:r>
              <a:rPr lang="zh-CN" altLang="zh-CN" sz="2400" dirty="0"/>
              <a:t>代码编写，对用户反馈的问题进行解决</a:t>
            </a:r>
            <a:r>
              <a:rPr lang="zh-CN" altLang="en-US" sz="2400" dirty="0"/>
              <a:t>。</a:t>
            </a:r>
            <a:endParaRPr lang="zh-CN" altLang="zh-CN" sz="2400" dirty="0"/>
          </a:p>
        </p:txBody>
      </p:sp>
      <p:sp>
        <p:nvSpPr>
          <p:cNvPr id="12" name="TextBox 11"/>
          <p:cNvSpPr txBox="1"/>
          <p:nvPr/>
        </p:nvSpPr>
        <p:spPr>
          <a:xfrm>
            <a:off x="6648652" y="3572119"/>
            <a:ext cx="5484733" cy="461665"/>
          </a:xfrm>
          <a:prstGeom prst="rect">
            <a:avLst/>
          </a:prstGeom>
          <a:noFill/>
        </p:spPr>
        <p:txBody>
          <a:bodyPr wrap="square">
            <a:spAutoFit/>
          </a:bodyPr>
          <a:lstStyle/>
          <a:p>
            <a:r>
              <a:rPr lang="zh-CN" altLang="zh-CN" sz="2400" dirty="0"/>
              <a:t>代码编写上的技术问题还未完全解决。</a:t>
            </a:r>
          </a:p>
        </p:txBody>
      </p:sp>
    </p:spTree>
    <p:extLst>
      <p:ext uri="{BB962C8B-B14F-4D97-AF65-F5344CB8AC3E}">
        <p14:creationId xmlns:p14="http://schemas.microsoft.com/office/powerpoint/2010/main" val="35023526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25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接口设计</a:t>
            </a:r>
            <a:endParaRPr lang="en-US" altLang="zh-CN"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312953" y="133559"/>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用户接口</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12952" y="1303703"/>
            <a:ext cx="11354439" cy="1938992"/>
          </a:xfrm>
          <a:prstGeom prst="rect">
            <a:avLst/>
          </a:prstGeom>
          <a:noFill/>
        </p:spPr>
        <p:txBody>
          <a:bodyPr wrap="square">
            <a:spAutoFit/>
          </a:bodyPr>
          <a:lstStyle/>
          <a:p>
            <a:r>
              <a:rPr lang="zh-CN" altLang="zh-CN" sz="2400" dirty="0"/>
              <a:t>采用图形用户界面：</a:t>
            </a:r>
          </a:p>
          <a:p>
            <a:pPr lvl="0"/>
            <a:r>
              <a:rPr lang="zh-CN" altLang="zh-CN" sz="2400" dirty="0"/>
              <a:t>登录界面：新用户首先进行用户注册。然后输入用户账号密码信息，提交登录。</a:t>
            </a:r>
          </a:p>
          <a:p>
            <a:pPr lvl="0"/>
            <a:r>
              <a:rPr lang="zh-CN" altLang="zh-CN" sz="2400" dirty="0"/>
              <a:t>开始界面：用户可以选择以下选项：开始游戏、加载存档、排行榜以及退出游戏。</a:t>
            </a:r>
          </a:p>
          <a:p>
            <a:pPr lvl="0"/>
            <a:r>
              <a:rPr lang="zh-CN" altLang="zh-CN" sz="2400" dirty="0"/>
              <a:t>存档界面：用户可以选择新建存档或者加载已经存在的存档。</a:t>
            </a:r>
          </a:p>
          <a:p>
            <a:pPr lvl="0"/>
            <a:r>
              <a:rPr lang="zh-CN" altLang="zh-CN" sz="2400" dirty="0"/>
              <a:t>游戏界面：用户开始进行游戏。</a:t>
            </a:r>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312953" y="133559"/>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外部接口</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12952" y="1303703"/>
            <a:ext cx="11697340" cy="461665"/>
          </a:xfrm>
          <a:prstGeom prst="rect">
            <a:avLst/>
          </a:prstGeom>
          <a:noFill/>
        </p:spPr>
        <p:txBody>
          <a:bodyPr wrap="square">
            <a:spAutoFit/>
          </a:bodyPr>
          <a:lstStyle/>
          <a:p>
            <a:r>
              <a:rPr lang="zh-CN" altLang="zh-CN" sz="2400" dirty="0"/>
              <a:t>通过阿里服务器来存储游戏及用户的各种信息，需要网络传输协议和服务器相关协议。</a:t>
            </a:r>
          </a:p>
        </p:txBody>
      </p:sp>
      <p:sp>
        <p:nvSpPr>
          <p:cNvPr id="9" name="圆角矩形 14"/>
          <p:cNvSpPr/>
          <p:nvPr/>
        </p:nvSpPr>
        <p:spPr>
          <a:xfrm>
            <a:off x="312953" y="2741185"/>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内部接口</a:t>
            </a:r>
          </a:p>
        </p:txBody>
      </p:sp>
      <p:sp>
        <p:nvSpPr>
          <p:cNvPr id="11" name="TextBox 10"/>
          <p:cNvSpPr txBox="1"/>
          <p:nvPr/>
        </p:nvSpPr>
        <p:spPr>
          <a:xfrm>
            <a:off x="312953" y="3909157"/>
            <a:ext cx="11697340" cy="830997"/>
          </a:xfrm>
          <a:prstGeom prst="rect">
            <a:avLst/>
          </a:prstGeom>
          <a:noFill/>
        </p:spPr>
        <p:txBody>
          <a:bodyPr wrap="square">
            <a:spAutoFit/>
          </a:bodyPr>
          <a:lstStyle/>
          <a:p>
            <a:r>
              <a:rPr lang="zh-CN" altLang="zh-CN" sz="2400" dirty="0"/>
              <a:t>用户登录游戏后，客户端根据用户的不同选项进入相对应的操作模块，每个模块根据用户的指令运行。</a:t>
            </a:r>
          </a:p>
        </p:txBody>
      </p:sp>
    </p:spTree>
    <p:extLst>
      <p:ext uri="{BB962C8B-B14F-4D97-AF65-F5344CB8AC3E}">
        <p14:creationId xmlns:p14="http://schemas.microsoft.com/office/powerpoint/2010/main" val="237429756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总体设计</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接口设计</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运行设计</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系统数据结构设计</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系统出错处理设计</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89381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结语</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9841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运行模块组合</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2677656"/>
          </a:xfrm>
          <a:prstGeom prst="rect">
            <a:avLst/>
          </a:prstGeom>
          <a:noFill/>
        </p:spPr>
        <p:txBody>
          <a:bodyPr wrap="square">
            <a:spAutoFit/>
          </a:bodyPr>
          <a:lstStyle/>
          <a:p>
            <a:r>
              <a:rPr lang="zh-CN" altLang="zh-CN" sz="2800" dirty="0"/>
              <a:t>注册：用户输入模块、账户管理模块、显示信息模块</a:t>
            </a:r>
          </a:p>
          <a:p>
            <a:r>
              <a:rPr lang="zh-CN" altLang="zh-CN" sz="2800" dirty="0"/>
              <a:t>登录：用户输入模块、账户管理模块、显示信息模块</a:t>
            </a:r>
          </a:p>
          <a:p>
            <a:r>
              <a:rPr lang="zh-CN" altLang="zh-CN" sz="2800" dirty="0"/>
              <a:t>查看排行：账户管理模块、显示信息模块</a:t>
            </a:r>
          </a:p>
          <a:p>
            <a:r>
              <a:rPr lang="zh-CN" altLang="zh-CN" sz="2800" dirty="0"/>
              <a:t>进入游戏：读档模块、显示信息模块、游戏数据处理模块</a:t>
            </a:r>
          </a:p>
          <a:p>
            <a:r>
              <a:rPr lang="zh-CN" altLang="zh-CN" sz="2800" dirty="0"/>
              <a:t>保存游戏：存档模块、显示信息模块、游戏数据处理模块</a:t>
            </a:r>
          </a:p>
          <a:p>
            <a:r>
              <a:rPr lang="zh-CN" altLang="zh-CN" sz="2800" dirty="0"/>
              <a:t>操控人物：角色控制模块、显示信息模块、游戏数据处理模块</a:t>
            </a:r>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412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运行控制</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1384995"/>
          </a:xfrm>
          <a:prstGeom prst="rect">
            <a:avLst/>
          </a:prstGeom>
          <a:noFill/>
        </p:spPr>
        <p:txBody>
          <a:bodyPr wrap="square">
            <a:spAutoFit/>
          </a:bodyPr>
          <a:lstStyle/>
          <a:p>
            <a:r>
              <a:rPr lang="zh-CN" altLang="zh-CN" sz="2800" dirty="0"/>
              <a:t>注册和登录需要需要用鼠标点击相应的按钮后用键盘输入数据。查看排行、进入游戏和保存游戏都只需要用鼠标点击相应的按钮来完成。操控人物只需要用键盘控制。</a:t>
            </a:r>
          </a:p>
        </p:txBody>
      </p:sp>
      <p:sp>
        <p:nvSpPr>
          <p:cNvPr id="9" name="圆角矩形 14"/>
          <p:cNvSpPr/>
          <p:nvPr/>
        </p:nvSpPr>
        <p:spPr>
          <a:xfrm>
            <a:off x="699814" y="2860927"/>
            <a:ext cx="2412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运行时间</a:t>
            </a:r>
            <a:endParaRPr lang="en-US" altLang="zh-CN" sz="2400" b="1" dirty="0">
              <a:solidFill>
                <a:prstClr val="white"/>
              </a:solidFill>
              <a:latin typeface="微软雅黑" pitchFamily="34" charset="-122"/>
              <a:ea typeface="微软雅黑" pitchFamily="34" charset="-122"/>
            </a:endParaRPr>
          </a:p>
        </p:txBody>
      </p:sp>
      <p:sp>
        <p:nvSpPr>
          <p:cNvPr id="11" name="TextBox 10"/>
          <p:cNvSpPr txBox="1"/>
          <p:nvPr/>
        </p:nvSpPr>
        <p:spPr>
          <a:xfrm>
            <a:off x="699814" y="3754630"/>
            <a:ext cx="10774901" cy="523220"/>
          </a:xfrm>
          <a:prstGeom prst="rect">
            <a:avLst/>
          </a:prstGeom>
          <a:noFill/>
        </p:spPr>
        <p:txBody>
          <a:bodyPr wrap="square">
            <a:spAutoFit/>
          </a:bodyPr>
          <a:lstStyle/>
          <a:p>
            <a:r>
              <a:rPr lang="zh-CN" altLang="zh-CN" sz="2800" dirty="0"/>
              <a:t>打开网页的时间依据玩家的网速，大概需要</a:t>
            </a:r>
            <a:r>
              <a:rPr lang="en-US" altLang="zh-CN" sz="2800" dirty="0"/>
              <a:t>1-2</a:t>
            </a:r>
            <a:r>
              <a:rPr lang="zh-CN" altLang="zh-CN" sz="2800" dirty="0"/>
              <a:t>秒</a:t>
            </a:r>
          </a:p>
        </p:txBody>
      </p:sp>
    </p:spTree>
    <p:extLst>
      <p:ext uri="{BB962C8B-B14F-4D97-AF65-F5344CB8AC3E}">
        <p14:creationId xmlns:p14="http://schemas.microsoft.com/office/powerpoint/2010/main" val="60484372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系统数据结构设计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85109"/>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371392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逻辑结构设计要点</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113078681"/>
              </p:ext>
            </p:extLst>
          </p:nvPr>
        </p:nvGraphicFramePr>
        <p:xfrm>
          <a:off x="1086677" y="1177132"/>
          <a:ext cx="5639438" cy="1064905"/>
        </p:xfrm>
        <a:graphic>
          <a:graphicData uri="http://schemas.openxmlformats.org/drawingml/2006/table">
            <a:tbl>
              <a:tblPr firstRow="1" firstCol="1" bandRow="1"/>
              <a:tblGrid>
                <a:gridCol w="1858746">
                  <a:extLst>
                    <a:ext uri="{9D8B030D-6E8A-4147-A177-3AD203B41FA5}">
                      <a16:colId xmlns:a16="http://schemas.microsoft.com/office/drawing/2014/main" val="20000"/>
                    </a:ext>
                  </a:extLst>
                </a:gridCol>
                <a:gridCol w="2066192">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212981">
                <a:tc gridSpan="3">
                  <a:txBody>
                    <a:bodyPr/>
                    <a:lstStyle/>
                    <a:p>
                      <a:pPr algn="ctr">
                        <a:spcAft>
                          <a:spcPts val="0"/>
                        </a:spcAft>
                      </a:pPr>
                      <a:r>
                        <a:rPr lang="zh-CN" sz="1050" kern="100">
                          <a:effectLst/>
                          <a:latin typeface="Calibri"/>
                          <a:ea typeface="宋体"/>
                          <a:cs typeface="Times New Roman"/>
                        </a:rPr>
                        <a:t>存档列表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12981">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2981">
                <a:tc>
                  <a:txBody>
                    <a:bodyPr/>
                    <a:lstStyle/>
                    <a:p>
                      <a:pPr algn="just">
                        <a:spcAft>
                          <a:spcPts val="0"/>
                        </a:spcAft>
                      </a:pPr>
                      <a:r>
                        <a:rPr lang="zh-CN" sz="1050" kern="100">
                          <a:effectLst/>
                          <a:latin typeface="Calibri"/>
                          <a:ea typeface="宋体"/>
                          <a:cs typeface="Times New Roman"/>
                        </a:rPr>
                        <a:t>存档编号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2981">
                <a:tc>
                  <a:txBody>
                    <a:bodyPr/>
                    <a:lstStyle/>
                    <a:p>
                      <a:pPr algn="just">
                        <a:spcAft>
                          <a:spcPts val="0"/>
                        </a:spcAft>
                      </a:pPr>
                      <a:r>
                        <a:rPr lang="zh-CN" sz="1050" kern="100">
                          <a:effectLst/>
                          <a:latin typeface="Calibri"/>
                          <a:ea typeface="宋体"/>
                          <a:cs typeface="Times New Roman"/>
                        </a:rPr>
                        <a:t>存档名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2981">
                <a:tc>
                  <a:txBody>
                    <a:bodyPr/>
                    <a:lstStyle/>
                    <a:p>
                      <a:pPr algn="just">
                        <a:spcAft>
                          <a:spcPts val="0"/>
                        </a:spcAft>
                      </a:pPr>
                      <a:r>
                        <a:rPr lang="zh-CN" sz="1050" kern="100">
                          <a:effectLst/>
                          <a:latin typeface="Calibri"/>
                          <a:ea typeface="宋体"/>
                          <a:cs typeface="Times New Roman"/>
                        </a:rPr>
                        <a:t>保存时间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858041471"/>
              </p:ext>
            </p:extLst>
          </p:nvPr>
        </p:nvGraphicFramePr>
        <p:xfrm>
          <a:off x="1086677" y="2538095"/>
          <a:ext cx="5648231" cy="1137090"/>
        </p:xfrm>
        <a:graphic>
          <a:graphicData uri="http://schemas.openxmlformats.org/drawingml/2006/table">
            <a:tbl>
              <a:tblPr firstRow="1" firstCol="1" bandRow="1"/>
              <a:tblGrid>
                <a:gridCol w="1841161">
                  <a:extLst>
                    <a:ext uri="{9D8B030D-6E8A-4147-A177-3AD203B41FA5}">
                      <a16:colId xmlns:a16="http://schemas.microsoft.com/office/drawing/2014/main" val="20000"/>
                    </a:ext>
                  </a:extLst>
                </a:gridCol>
                <a:gridCol w="209257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227418">
                <a:tc gridSpan="3">
                  <a:txBody>
                    <a:bodyPr/>
                    <a:lstStyle/>
                    <a:p>
                      <a:pPr algn="ctr">
                        <a:spcAft>
                          <a:spcPts val="0"/>
                        </a:spcAft>
                      </a:pPr>
                      <a:r>
                        <a:rPr lang="zh-CN" sz="1050" kern="100">
                          <a:effectLst/>
                          <a:latin typeface="Calibri"/>
                          <a:ea typeface="宋体"/>
                          <a:cs typeface="Times New Roman"/>
                        </a:rPr>
                        <a:t>排行榜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7418">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418">
                <a:tc>
                  <a:txBody>
                    <a:bodyPr/>
                    <a:lstStyle/>
                    <a:p>
                      <a:pPr algn="just">
                        <a:spcAft>
                          <a:spcPts val="0"/>
                        </a:spcAft>
                      </a:pPr>
                      <a:r>
                        <a:rPr lang="zh-CN" sz="1050" kern="100">
                          <a:effectLst/>
                          <a:latin typeface="Calibri"/>
                          <a:ea typeface="宋体"/>
                          <a:cs typeface="Times New Roman"/>
                        </a:rPr>
                        <a:t>记录编号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7418">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418">
                <a:tc>
                  <a:txBody>
                    <a:bodyPr/>
                    <a:lstStyle/>
                    <a:p>
                      <a:pPr algn="just">
                        <a:spcAft>
                          <a:spcPts val="0"/>
                        </a:spcAft>
                      </a:pPr>
                      <a:r>
                        <a:rPr lang="zh-CN" sz="1050" kern="100">
                          <a:effectLst/>
                          <a:latin typeface="Calibri"/>
                          <a:ea typeface="宋体"/>
                          <a:cs typeface="Times New Roman"/>
                        </a:rPr>
                        <a:t>记录时间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938130313"/>
              </p:ext>
            </p:extLst>
          </p:nvPr>
        </p:nvGraphicFramePr>
        <p:xfrm>
          <a:off x="1086676" y="3981877"/>
          <a:ext cx="5665816" cy="1064910"/>
        </p:xfrm>
        <a:graphic>
          <a:graphicData uri="http://schemas.openxmlformats.org/drawingml/2006/table">
            <a:tbl>
              <a:tblPr firstRow="1" firstCol="1" bandRow="1"/>
              <a:tblGrid>
                <a:gridCol w="1823578">
                  <a:extLst>
                    <a:ext uri="{9D8B030D-6E8A-4147-A177-3AD203B41FA5}">
                      <a16:colId xmlns:a16="http://schemas.microsoft.com/office/drawing/2014/main" val="20000"/>
                    </a:ext>
                  </a:extLst>
                </a:gridCol>
                <a:gridCol w="2101361">
                  <a:extLst>
                    <a:ext uri="{9D8B030D-6E8A-4147-A177-3AD203B41FA5}">
                      <a16:colId xmlns:a16="http://schemas.microsoft.com/office/drawing/2014/main" val="20001"/>
                    </a:ext>
                  </a:extLst>
                </a:gridCol>
                <a:gridCol w="1740877">
                  <a:extLst>
                    <a:ext uri="{9D8B030D-6E8A-4147-A177-3AD203B41FA5}">
                      <a16:colId xmlns:a16="http://schemas.microsoft.com/office/drawing/2014/main" val="20002"/>
                    </a:ext>
                  </a:extLst>
                </a:gridCol>
              </a:tblGrid>
              <a:tr h="212982">
                <a:tc gridSpan="3">
                  <a:txBody>
                    <a:bodyPr/>
                    <a:lstStyle/>
                    <a:p>
                      <a:pPr algn="ctr">
                        <a:spcAft>
                          <a:spcPts val="0"/>
                        </a:spcAft>
                      </a:pPr>
                      <a:r>
                        <a:rPr lang="zh-CN" sz="1050" kern="100" dirty="0">
                          <a:effectLst/>
                          <a:latin typeface="Calibri"/>
                          <a:ea typeface="宋体"/>
                          <a:cs typeface="Times New Roman"/>
                        </a:rPr>
                        <a:t>登陆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12982">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2982">
                <a:tc>
                  <a:txBody>
                    <a:bodyPr/>
                    <a:lstStyle/>
                    <a:p>
                      <a:pPr algn="just">
                        <a:spcAft>
                          <a:spcPts val="0"/>
                        </a:spcAft>
                      </a:pPr>
                      <a:r>
                        <a:rPr lang="zh-CN" sz="1050" kern="100">
                          <a:effectLst/>
                          <a:latin typeface="Calibri"/>
                          <a:ea typeface="宋体"/>
                          <a:cs typeface="Times New Roman"/>
                        </a:rPr>
                        <a:t>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2982">
                <a:tc>
                  <a:txBody>
                    <a:bodyPr/>
                    <a:lstStyle/>
                    <a:p>
                      <a:pPr algn="just">
                        <a:spcAft>
                          <a:spcPts val="0"/>
                        </a:spcAft>
                      </a:pPr>
                      <a:r>
                        <a:rPr lang="zh-CN" sz="1050" kern="100">
                          <a:effectLst/>
                          <a:latin typeface="Calibri"/>
                          <a:ea typeface="宋体"/>
                          <a:cs typeface="Times New Roman"/>
                        </a:rPr>
                        <a:t>密码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2982">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7" name="图片 16"/>
          <p:cNvPicPr/>
          <p:nvPr/>
        </p:nvPicPr>
        <p:blipFill>
          <a:blip r:embed="rId4" cstate="print"/>
          <a:stretch>
            <a:fillRect/>
          </a:stretch>
        </p:blipFill>
        <p:spPr>
          <a:xfrm>
            <a:off x="7118839" y="1010128"/>
            <a:ext cx="4724400" cy="4027863"/>
          </a:xfrm>
          <a:prstGeom prst="rect">
            <a:avLst/>
          </a:prstGeom>
        </p:spPr>
      </p:pic>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5996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物理结构设计要点</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3108543"/>
          </a:xfrm>
          <a:prstGeom prst="rect">
            <a:avLst/>
          </a:prstGeom>
          <a:noFill/>
        </p:spPr>
        <p:txBody>
          <a:bodyPr wrap="square">
            <a:spAutoFit/>
          </a:bodyPr>
          <a:lstStyle/>
          <a:p>
            <a:r>
              <a:rPr lang="zh-CN" altLang="zh-CN" sz="2800" dirty="0"/>
              <a:t>其中账号需要提供密码提供账号的安全性，用户需要在登录界面</a:t>
            </a:r>
            <a:r>
              <a:rPr lang="zh-CN" altLang="zh-CN" sz="2800" dirty="0">
                <a:solidFill>
                  <a:srgbClr val="FF0000"/>
                </a:solidFill>
              </a:rPr>
              <a:t>提供账号密码以便读取云存档</a:t>
            </a:r>
            <a:r>
              <a:rPr lang="zh-CN" altLang="zh-CN" sz="2800" dirty="0"/>
              <a:t>，所以需要账号密码的数据存储都不为空，并且需要提供查找对应账号的数据库方法。</a:t>
            </a:r>
            <a:endParaRPr lang="en-US" altLang="zh-CN" sz="2800" dirty="0"/>
          </a:p>
          <a:p>
            <a:r>
              <a:rPr lang="zh-CN" altLang="zh-CN" sz="2800" dirty="0"/>
              <a:t>排行榜信息需要提供给用户，所以要做到</a:t>
            </a:r>
            <a:r>
              <a:rPr lang="zh-CN" altLang="zh-CN" sz="2800" dirty="0">
                <a:solidFill>
                  <a:srgbClr val="FF0000"/>
                </a:solidFill>
              </a:rPr>
              <a:t>时时更新并发布</a:t>
            </a:r>
            <a:r>
              <a:rPr lang="zh-CN" altLang="zh-CN" sz="2800" dirty="0"/>
              <a:t>，通过记录编号与账号链接确认用户的用户名并显示在排行榜上</a:t>
            </a:r>
            <a:r>
              <a:rPr lang="zh-CN" altLang="en-US" sz="2800" dirty="0"/>
              <a:t>。</a:t>
            </a:r>
            <a:endParaRPr lang="en-US" altLang="zh-CN" sz="2800" dirty="0"/>
          </a:p>
          <a:p>
            <a:r>
              <a:rPr lang="zh-CN" altLang="zh-CN" sz="2800" dirty="0"/>
              <a:t>存档列表需要提供存档的数量及存储时间，需要实现通过用户选择相应的存档</a:t>
            </a:r>
            <a:r>
              <a:rPr lang="zh-CN" altLang="zh-CN" sz="2800" dirty="0">
                <a:solidFill>
                  <a:srgbClr val="FF0000"/>
                </a:solidFill>
              </a:rPr>
              <a:t>下载并同步</a:t>
            </a:r>
            <a:r>
              <a:rPr lang="zh-CN" altLang="zh-CN" sz="2800" dirty="0"/>
              <a:t>。</a:t>
            </a:r>
          </a:p>
        </p:txBody>
      </p:sp>
    </p:spTree>
    <p:extLst>
      <p:ext uri="{BB962C8B-B14F-4D97-AF65-F5344CB8AC3E}">
        <p14:creationId xmlns:p14="http://schemas.microsoft.com/office/powerpoint/2010/main" val="14218966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2431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5.3  </a:t>
            </a:r>
            <a:r>
              <a:rPr lang="zh-CN" altLang="en-US" sz="2400" b="1" dirty="0">
                <a:solidFill>
                  <a:prstClr val="white"/>
                </a:solidFill>
                <a:latin typeface="微软雅黑" pitchFamily="34" charset="-122"/>
                <a:ea typeface="微软雅黑" pitchFamily="34" charset="-122"/>
              </a:rPr>
              <a:t>物理结构与程序的关系</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836776756"/>
              </p:ext>
            </p:extLst>
          </p:nvPr>
        </p:nvGraphicFramePr>
        <p:xfrm>
          <a:off x="699814" y="1251625"/>
          <a:ext cx="6295928" cy="1428112"/>
        </p:xfrm>
        <a:graphic>
          <a:graphicData uri="http://schemas.openxmlformats.org/drawingml/2006/table">
            <a:tbl>
              <a:tblPr firstRow="1" firstCol="1" bandRow="1"/>
              <a:tblGrid>
                <a:gridCol w="1258890">
                  <a:extLst>
                    <a:ext uri="{9D8B030D-6E8A-4147-A177-3AD203B41FA5}">
                      <a16:colId xmlns:a16="http://schemas.microsoft.com/office/drawing/2014/main" val="20000"/>
                    </a:ext>
                  </a:extLst>
                </a:gridCol>
                <a:gridCol w="1258890">
                  <a:extLst>
                    <a:ext uri="{9D8B030D-6E8A-4147-A177-3AD203B41FA5}">
                      <a16:colId xmlns:a16="http://schemas.microsoft.com/office/drawing/2014/main" val="20001"/>
                    </a:ext>
                  </a:extLst>
                </a:gridCol>
                <a:gridCol w="1258890">
                  <a:extLst>
                    <a:ext uri="{9D8B030D-6E8A-4147-A177-3AD203B41FA5}">
                      <a16:colId xmlns:a16="http://schemas.microsoft.com/office/drawing/2014/main" val="20002"/>
                    </a:ext>
                  </a:extLst>
                </a:gridCol>
                <a:gridCol w="1259629">
                  <a:extLst>
                    <a:ext uri="{9D8B030D-6E8A-4147-A177-3AD203B41FA5}">
                      <a16:colId xmlns:a16="http://schemas.microsoft.com/office/drawing/2014/main" val="20003"/>
                    </a:ext>
                  </a:extLst>
                </a:gridCol>
                <a:gridCol w="1259629">
                  <a:extLst>
                    <a:ext uri="{9D8B030D-6E8A-4147-A177-3AD203B41FA5}">
                      <a16:colId xmlns:a16="http://schemas.microsoft.com/office/drawing/2014/main" val="20004"/>
                    </a:ext>
                  </a:extLst>
                </a:gridCol>
              </a:tblGrid>
              <a:tr h="357028">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登录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运行游戏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存档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查看排行榜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028">
                <a:tc>
                  <a:txBody>
                    <a:bodyPr/>
                    <a:lstStyle/>
                    <a:p>
                      <a:pPr algn="just">
                        <a:spcAft>
                          <a:spcPts val="0"/>
                        </a:spcAft>
                      </a:pPr>
                      <a:r>
                        <a:rPr lang="zh-CN" sz="1050" kern="100">
                          <a:effectLst/>
                          <a:latin typeface="Calibri"/>
                          <a:ea typeface="宋体"/>
                          <a:cs typeface="Times New Roman"/>
                        </a:rPr>
                        <a:t>用户信息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028">
                <a:tc>
                  <a:txBody>
                    <a:bodyPr/>
                    <a:lstStyle/>
                    <a:p>
                      <a:pPr algn="just">
                        <a:spcAft>
                          <a:spcPts val="0"/>
                        </a:spcAft>
                      </a:pPr>
                      <a:r>
                        <a:rPr lang="zh-CN" sz="1050" kern="100">
                          <a:effectLst/>
                          <a:latin typeface="Calibri"/>
                          <a:ea typeface="宋体"/>
                          <a:cs typeface="Times New Roman"/>
                        </a:rPr>
                        <a:t>存档信息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028">
                <a:tc>
                  <a:txBody>
                    <a:bodyPr/>
                    <a:lstStyle/>
                    <a:p>
                      <a:pPr algn="just">
                        <a:spcAft>
                          <a:spcPts val="0"/>
                        </a:spcAft>
                      </a:pPr>
                      <a:r>
                        <a:rPr lang="zh-CN" sz="1050" kern="100">
                          <a:effectLst/>
                          <a:latin typeface="Calibri"/>
                          <a:ea typeface="宋体"/>
                          <a:cs typeface="Times New Roman"/>
                        </a:rPr>
                        <a:t>排行榜信息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825644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系统出错处理设计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159547" cy="3108543"/>
          </a:xfrm>
          <a:prstGeom prst="rect">
            <a:avLst/>
          </a:prstGeom>
          <a:noFill/>
        </p:spPr>
        <p:txBody>
          <a:bodyPr wrap="square">
            <a:spAutoFit/>
          </a:bodyPr>
          <a:lstStyle/>
          <a:p>
            <a:r>
              <a:rPr lang="en-US" altLang="zh-CN" sz="2800" dirty="0"/>
              <a:t>1.</a:t>
            </a:r>
            <a:r>
              <a:rPr lang="zh-CN" altLang="zh-CN" sz="2800" dirty="0"/>
              <a:t>网络连接失败信息：无法登录网址显示信息。</a:t>
            </a:r>
          </a:p>
          <a:p>
            <a:r>
              <a:rPr lang="en-US" altLang="zh-CN" sz="2800" dirty="0"/>
              <a:t>2.</a:t>
            </a:r>
            <a:r>
              <a:rPr lang="zh-CN" altLang="zh-CN" sz="2800" dirty="0"/>
              <a:t>游戏加载失败信息：网络端游戏无法显示或运行中途出现程序错误报错。</a:t>
            </a:r>
          </a:p>
          <a:p>
            <a:r>
              <a:rPr lang="en-US" altLang="zh-CN" sz="2800" dirty="0"/>
              <a:t>3.</a:t>
            </a:r>
            <a:r>
              <a:rPr lang="zh-CN" altLang="zh-CN" sz="2800" dirty="0"/>
              <a:t>登录失败信息：输入错误的账号或密码导致登录失败。</a:t>
            </a:r>
          </a:p>
          <a:p>
            <a:r>
              <a:rPr lang="en-US" altLang="zh-CN" sz="2800" dirty="0"/>
              <a:t>4.</a:t>
            </a:r>
            <a:r>
              <a:rPr lang="zh-CN" altLang="zh-CN" sz="2800" dirty="0"/>
              <a:t>存档加载失败信息：无法与云服务器存储信息同步</a:t>
            </a:r>
          </a:p>
          <a:p>
            <a:r>
              <a:rPr lang="en-US" altLang="zh-CN" sz="2800" dirty="0"/>
              <a:t>5.</a:t>
            </a:r>
            <a:r>
              <a:rPr lang="zh-CN" altLang="zh-CN" sz="2800" dirty="0"/>
              <a:t>存档存储失败信息：存档无法上传至服务器或者无法生成存档文件。</a:t>
            </a:r>
          </a:p>
        </p:txBody>
      </p:sp>
      <p:sp>
        <p:nvSpPr>
          <p:cNvPr id="9" name="圆角矩形 14"/>
          <p:cNvSpPr/>
          <p:nvPr/>
        </p:nvSpPr>
        <p:spPr>
          <a:xfrm>
            <a:off x="628612" y="15993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出错信息</a:t>
            </a:r>
          </a:p>
        </p:txBody>
      </p:sp>
    </p:spTree>
    <p:extLst>
      <p:ext uri="{BB962C8B-B14F-4D97-AF65-F5344CB8AC3E}">
        <p14:creationId xmlns:p14="http://schemas.microsoft.com/office/powerpoint/2010/main" val="418847348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589508" cy="4154984"/>
          </a:xfrm>
          <a:prstGeom prst="rect">
            <a:avLst/>
          </a:prstGeom>
          <a:noFill/>
        </p:spPr>
        <p:txBody>
          <a:bodyPr wrap="square">
            <a:spAutoFit/>
          </a:bodyPr>
          <a:lstStyle/>
          <a:p>
            <a:r>
              <a:rPr lang="en-US" altLang="zh-CN" sz="2400" dirty="0"/>
              <a:t>1.</a:t>
            </a:r>
            <a:r>
              <a:rPr lang="zh-CN" altLang="zh-CN" sz="2400" dirty="0"/>
              <a:t>提醒用户检查网络连接性，若网络连通仍无法连接则为网站搭建出现问题需要修复。</a:t>
            </a:r>
          </a:p>
          <a:p>
            <a:r>
              <a:rPr lang="en-US" altLang="zh-CN" sz="2400" dirty="0"/>
              <a:t>2.</a:t>
            </a:r>
            <a:r>
              <a:rPr lang="zh-CN" altLang="zh-CN" sz="2400" dirty="0"/>
              <a:t>查看嵌入程序和游戏脚本是否出现问题并修改</a:t>
            </a:r>
          </a:p>
          <a:p>
            <a:r>
              <a:rPr lang="en-US" altLang="zh-CN" sz="2400" dirty="0"/>
              <a:t>3.</a:t>
            </a:r>
            <a:r>
              <a:rPr lang="zh-CN" altLang="zh-CN" sz="2400" dirty="0"/>
              <a:t>可能是用户输错导致的，若输入正确仍报错可能是数据库查找的方法出现问题，需要修改。</a:t>
            </a:r>
          </a:p>
          <a:p>
            <a:r>
              <a:rPr lang="en-US" altLang="zh-CN" sz="2400" dirty="0"/>
              <a:t>4.</a:t>
            </a:r>
            <a:r>
              <a:rPr lang="zh-CN" altLang="zh-CN" sz="2400" dirty="0"/>
              <a:t>存档加载失败可能是服务器异常需要修复服务器；可能是存档丢失，如果是丢失就需要加载最近存档并提醒用户；可能是网络端无法加载获取的存档，那么可能是存档路径和存档名的问题，需要查看存档名和加载方法是否出现问题并修改。</a:t>
            </a:r>
          </a:p>
          <a:p>
            <a:r>
              <a:rPr lang="en-US" altLang="zh-CN" sz="2400" dirty="0"/>
              <a:t>5.</a:t>
            </a:r>
            <a:r>
              <a:rPr lang="zh-CN" altLang="zh-CN" sz="2400" dirty="0"/>
              <a:t>存档存储失败可能是没有生成存档，需要查看存储方法的文件流是否正确；可能是发送存档至服务器出现数据错误，需要建立检错机制并实现重发。</a:t>
            </a:r>
          </a:p>
        </p:txBody>
      </p:sp>
      <p:sp>
        <p:nvSpPr>
          <p:cNvPr id="9" name="圆角矩形 14"/>
          <p:cNvSpPr/>
          <p:nvPr/>
        </p:nvSpPr>
        <p:spPr>
          <a:xfrm>
            <a:off x="628612" y="15993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6.2  </a:t>
            </a:r>
            <a:r>
              <a:rPr lang="zh-CN" altLang="en-US" sz="2400" b="1" dirty="0">
                <a:solidFill>
                  <a:prstClr val="white"/>
                </a:solidFill>
                <a:latin typeface="微软雅黑" pitchFamily="34" charset="-122"/>
                <a:ea typeface="微软雅黑" pitchFamily="34" charset="-122"/>
              </a:rPr>
              <a:t>补救措施</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589508" cy="1569660"/>
          </a:xfrm>
          <a:prstGeom prst="rect">
            <a:avLst/>
          </a:prstGeom>
          <a:noFill/>
        </p:spPr>
        <p:txBody>
          <a:bodyPr wrap="square">
            <a:spAutoFit/>
          </a:bodyPr>
          <a:lstStyle/>
          <a:p>
            <a:r>
              <a:rPr lang="zh-CN" altLang="zh-CN" sz="2400" dirty="0"/>
              <a:t>设计游戏运行监测模块，监测游戏运行中出现的错误</a:t>
            </a:r>
            <a:endParaRPr lang="en-US" altLang="zh-CN" sz="2400" dirty="0"/>
          </a:p>
          <a:p>
            <a:r>
              <a:rPr lang="zh-CN" altLang="zh-CN" sz="2400" dirty="0"/>
              <a:t>设计网络问题监测模块，监测是否正常连通并执行操作</a:t>
            </a:r>
            <a:endParaRPr lang="en-US" altLang="zh-CN" sz="2400" dirty="0"/>
          </a:p>
          <a:p>
            <a:r>
              <a:rPr lang="zh-CN" altLang="zh-CN" sz="2400" dirty="0"/>
              <a:t>设计数据库错误监测模块，监测进行数据库操作是出现的错误帮助修改程序</a:t>
            </a:r>
            <a:endParaRPr lang="en-US" altLang="zh-CN" sz="2400"/>
          </a:p>
          <a:p>
            <a:r>
              <a:rPr lang="zh-CN" altLang="zh-CN" sz="2400"/>
              <a:t>设计</a:t>
            </a:r>
            <a:r>
              <a:rPr lang="zh-CN" altLang="zh-CN" sz="2400" dirty="0"/>
              <a:t>服务器错误监测模块，服务器出现错误要及时返回信息。</a:t>
            </a:r>
          </a:p>
        </p:txBody>
      </p:sp>
      <p:sp>
        <p:nvSpPr>
          <p:cNvPr id="9" name="圆角矩形 14"/>
          <p:cNvSpPr/>
          <p:nvPr/>
        </p:nvSpPr>
        <p:spPr>
          <a:xfrm>
            <a:off x="628611" y="159936"/>
            <a:ext cx="301140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6.3  </a:t>
            </a:r>
            <a:r>
              <a:rPr lang="zh-CN" altLang="en-US" sz="2400" b="1" dirty="0">
                <a:solidFill>
                  <a:prstClr val="white"/>
                </a:solidFill>
                <a:latin typeface="微软雅黑" pitchFamily="34" charset="-122"/>
                <a:ea typeface="微软雅黑" pitchFamily="34" charset="-122"/>
              </a:rPr>
              <a:t>系统维护设计</a:t>
            </a:r>
          </a:p>
        </p:txBody>
      </p:sp>
    </p:spTree>
    <p:extLst>
      <p:ext uri="{BB962C8B-B14F-4D97-AF65-F5344CB8AC3E}">
        <p14:creationId xmlns:p14="http://schemas.microsoft.com/office/powerpoint/2010/main" val="1154985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结语</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02751" y="1829998"/>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436935" cy="4401205"/>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】可行性分析报告模板网址：</a:t>
            </a:r>
          </a:p>
          <a:p>
            <a:r>
              <a:rPr lang="en-US" altLang="zh-CN" sz="2800" dirty="0"/>
              <a:t>https://wenku.baidu.com/view/56077f31f111f18583d05ac1.html?tdsourcetag=s_pcqq_aiomsg&amp;qq-pf-to=pcqq.group</a:t>
            </a:r>
          </a:p>
          <a:p>
            <a:r>
              <a:rPr lang="zh-CN" altLang="zh-CN" sz="2800" dirty="0"/>
              <a:t>【</a:t>
            </a:r>
            <a:r>
              <a:rPr lang="en-US" altLang="zh-CN" sz="2800" dirty="0"/>
              <a:t>5</a:t>
            </a:r>
            <a:r>
              <a:rPr lang="zh-CN" altLang="zh-CN" sz="2800" dirty="0"/>
              <a:t>】</a:t>
            </a:r>
            <a:r>
              <a:rPr lang="en-US" altLang="zh-CN" sz="2800" dirty="0"/>
              <a:t>《G15</a:t>
            </a:r>
            <a:r>
              <a:rPr lang="zh-CN" altLang="en-US" sz="2800" dirty="0"/>
              <a:t>软件项目计划书</a:t>
            </a:r>
            <a:r>
              <a:rPr lang="en-US" altLang="zh-CN" sz="2800" dirty="0"/>
              <a:t>》</a:t>
            </a:r>
            <a:endParaRPr lang="zh-CN" altLang="zh-CN" sz="28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301841" y="1961925"/>
            <a:ext cx="11514338" cy="1384995"/>
          </a:xfrm>
          <a:prstGeom prst="rect">
            <a:avLst/>
          </a:prstGeom>
          <a:noFill/>
        </p:spPr>
        <p:txBody>
          <a:bodyPr wrap="square">
            <a:spAutoFit/>
          </a:bodyPr>
          <a:lstStyle/>
          <a:p>
            <a:pPr lvl="0"/>
            <a:r>
              <a:rPr lang="zh-CN" altLang="en-US" sz="2800" dirty="0"/>
              <a:t>孙文韬：总体设计、运行设计    评分：</a:t>
            </a:r>
            <a:r>
              <a:rPr lang="en-US" altLang="zh-CN" sz="2800"/>
              <a:t>84</a:t>
            </a:r>
            <a:r>
              <a:rPr lang="zh-CN" altLang="en-US" sz="2800"/>
              <a:t>（</a:t>
            </a:r>
            <a:r>
              <a:rPr lang="en-US" altLang="zh-CN" sz="2800" dirty="0"/>
              <a:t>100</a:t>
            </a:r>
            <a:r>
              <a:rPr lang="zh-CN" altLang="en-US" sz="2800" dirty="0"/>
              <a:t>）</a:t>
            </a:r>
          </a:p>
          <a:p>
            <a:pPr lvl="0"/>
            <a:r>
              <a:rPr lang="zh-CN" altLang="en-US" sz="2800" dirty="0"/>
              <a:t>沈路通：系统数据结构设计、系统出错处理设计    评分：</a:t>
            </a:r>
            <a:r>
              <a:rPr lang="en-US" altLang="zh-CN" sz="2800" dirty="0"/>
              <a:t>80</a:t>
            </a:r>
            <a:r>
              <a:rPr lang="zh-CN" altLang="en-US" sz="2800" dirty="0"/>
              <a:t>（</a:t>
            </a:r>
            <a:r>
              <a:rPr lang="en-US" altLang="zh-CN" sz="2800" dirty="0"/>
              <a:t>100</a:t>
            </a:r>
            <a:r>
              <a:rPr lang="zh-CN" altLang="en-US" sz="2800" dirty="0"/>
              <a:t>）</a:t>
            </a:r>
          </a:p>
          <a:p>
            <a:pPr lvl="0"/>
            <a:r>
              <a:rPr lang="zh-CN" altLang="en-US" sz="2800" dirty="0"/>
              <a:t>韩旭：引言、接口设计、</a:t>
            </a:r>
            <a:r>
              <a:rPr lang="en-US" altLang="zh-CN" sz="2800" dirty="0"/>
              <a:t>PPT</a:t>
            </a:r>
            <a:r>
              <a:rPr lang="zh-CN" altLang="en-US" sz="2800" dirty="0"/>
              <a:t>制作    评分：</a:t>
            </a:r>
            <a:r>
              <a:rPr lang="en-US" altLang="zh-CN" sz="2800" dirty="0"/>
              <a:t>88</a:t>
            </a:r>
            <a:r>
              <a:rPr lang="zh-CN" altLang="en-US" sz="2800" dirty="0"/>
              <a:t>（</a:t>
            </a:r>
            <a:r>
              <a:rPr lang="en-US" altLang="zh-CN" sz="2800" dirty="0"/>
              <a:t>100</a:t>
            </a:r>
            <a:r>
              <a:rPr lang="zh-CN" altLang="en-US" sz="2800" dirty="0"/>
              <a:t>）</a:t>
            </a:r>
            <a:endParaRPr lang="zh-CN" altLang="zh-CN" sz="2800" dirty="0"/>
          </a:p>
        </p:txBody>
      </p:sp>
      <p:pic>
        <p:nvPicPr>
          <p:cNvPr id="6" name="图片 5">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430353" y="3385473"/>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1669471"/>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endParaRPr lang="en-US" altLang="zh-CN" sz="5142" b="1" dirty="0">
              <a:solidFill>
                <a:srgbClr val="1A93D0"/>
              </a:solidFill>
              <a:latin typeface="微软雅黑" pitchFamily="34" charset="-122"/>
              <a:ea typeface="微软雅黑" pitchFamily="34" charset="-122"/>
            </a:endParaRPr>
          </a:p>
          <a:p>
            <a:pPr defTabSz="860062" fontAlgn="base">
              <a:spcBef>
                <a:spcPct val="0"/>
              </a:spcBef>
              <a:spcAft>
                <a:spcPct val="0"/>
              </a:spcAft>
            </a:pPr>
            <a:r>
              <a:rPr lang="en-US" altLang="zh-CN" sz="5142" b="1" dirty="0">
                <a:solidFill>
                  <a:srgbClr val="1A93D0"/>
                </a:solidFill>
                <a:latin typeface="微软雅黑" pitchFamily="34" charset="-122"/>
                <a:ea typeface="微软雅黑" pitchFamily="34" charset="-122"/>
              </a:rPr>
              <a:t>          Q&amp;A</a:t>
            </a:r>
            <a:endParaRPr lang="zh-CN" altLang="en-US" sz="5142" b="1" dirty="0">
              <a:solidFill>
                <a:srgbClr val="1A93D0"/>
              </a:solidFill>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par>
                          <p:cTn id="16" fill="hold">
                            <p:stCondLst>
                              <p:cond delay="1300"/>
                            </p:stCondLst>
                            <p:childTnLst>
                              <p:par>
                                <p:cTn id="17" presetID="41" presetClass="entr" presetSubtype="0" fill="hold" nodeType="afterEffect">
                                  <p:stCondLst>
                                    <p:cond delay="0"/>
                                  </p:stCondLst>
                                  <p:iterate type="lt">
                                    <p:tmPct val="10000"/>
                                  </p:iterate>
                                  <p:childTnLst>
                                    <p:set>
                                      <p:cBhvr>
                                        <p:cTn id="18" dur="1" fill="hold">
                                          <p:stCondLst>
                                            <p:cond delay="0"/>
                                          </p:stCondLst>
                                        </p:cTn>
                                        <p:tgtEl>
                                          <p:spTgt spid="16398">
                                            <p:txEl>
                                              <p:pRg st="1" end="1"/>
                                            </p:txEl>
                                          </p:spTgt>
                                        </p:tgtEl>
                                        <p:attrNameLst>
                                          <p:attrName>style.visibility</p:attrName>
                                        </p:attrNameLst>
                                      </p:cBhvr>
                                      <p:to>
                                        <p:strVal val="visible"/>
                                      </p:to>
                                    </p:set>
                                    <p:anim calcmode="lin" valueType="num">
                                      <p:cBhvr>
                                        <p:cTn id="19" dur="500" fill="hold"/>
                                        <p:tgtEl>
                                          <p:spTgt spid="1639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6398">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1639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639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63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忙于学习任务，没有充足时间玩大型游戏的人群，主要以大学生为主</a:t>
            </a:r>
            <a:r>
              <a:rPr lang="zh-CN" altLang="en-US" sz="2400" dirty="0"/>
              <a:t>。</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1" presetClass="entr" presetSubtype="1" fill="hold"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heel(1)">
                                      <p:cBhvr>
                                        <p:cTn id="18" dur="500"/>
                                        <p:tgtEl>
                                          <p:spTgt spid="87"/>
                                        </p:tgtEl>
                                      </p:cBhvr>
                                    </p:animEffect>
                                  </p:childTnLst>
                                </p:cTn>
                              </p:par>
                              <p:par>
                                <p:cTn id="19" presetID="21" presetClass="entr" presetSubtype="1"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heel(1)">
                                      <p:cBhvr>
                                        <p:cTn id="21" dur="500"/>
                                        <p:tgtEl>
                                          <p:spTgt spid="59"/>
                                        </p:tgtEl>
                                      </p:cBhvr>
                                    </p:animEffect>
                                  </p:childTnLst>
                                </p:cTn>
                              </p:par>
                              <p:par>
                                <p:cTn id="22" presetID="21" presetClass="entr" presetSubtype="1" fill="hold"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wheel(1)">
                                      <p:cBhvr>
                                        <p:cTn id="24" dur="500"/>
                                        <p:tgtEl>
                                          <p:spTgt spid="9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endParaRPr lang="en-US" altLang="zh-CN" sz="2400" dirty="0"/>
          </a:p>
          <a:p>
            <a:endParaRPr lang="zh-CN" altLang="zh-CN" sz="2400" dirty="0"/>
          </a:p>
          <a:p>
            <a:r>
              <a:rPr lang="en-US" altLang="zh-CN" sz="2400" dirty="0"/>
              <a:t>2.</a:t>
            </a:r>
            <a:r>
              <a:rPr lang="en-US" altLang="zh-CN" sz="2400" dirty="0">
                <a:solidFill>
                  <a:srgbClr val="FF0000"/>
                </a:solidFill>
              </a:rPr>
              <a:t>Cocos</a:t>
            </a:r>
            <a:r>
              <a:rPr lang="zh-CN" altLang="zh-CN" sz="2400" dirty="0"/>
              <a:t>：</a:t>
            </a:r>
            <a:r>
              <a:rPr lang="en-US" altLang="zh-CN" sz="2400" dirty="0"/>
              <a:t>Cocos</a:t>
            </a:r>
            <a:r>
              <a:rPr lang="zh-CN" altLang="zh-CN" sz="2400" dirty="0"/>
              <a:t>是由触控科技推出的游戏开发一站式解决方案，包含了从新建立项、游戏制作、到 打包上线的全套流程。开发者可以通过</a:t>
            </a:r>
            <a:r>
              <a:rPr lang="en-US" altLang="zh-CN" sz="2400" dirty="0"/>
              <a:t>Cocos</a:t>
            </a:r>
            <a:r>
              <a:rPr lang="zh-CN" altLang="zh-CN" sz="2400" dirty="0"/>
              <a:t>快速生成代码、编辑资源和动画，最终输出适合于多个平台的游戏产品</a:t>
            </a:r>
            <a:endParaRPr lang="en-US" altLang="zh-CN" sz="2400" dirty="0"/>
          </a:p>
          <a:p>
            <a:endParaRPr lang="zh-CN" altLang="zh-CN" sz="2400" dirty="0"/>
          </a:p>
          <a:p>
            <a:r>
              <a:rPr lang="en-US" altLang="zh-CN" sz="2400" dirty="0"/>
              <a:t>3.</a:t>
            </a:r>
            <a:r>
              <a:rPr lang="en-US" altLang="zh-CN" sz="2400" dirty="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endParaRPr lang="en-US" altLang="zh-CN" sz="2400" dirty="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总体设计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1250185"/>
            <a:ext cx="2451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2.1.1  </a:t>
            </a:r>
            <a:r>
              <a:rPr lang="zh-CN" altLang="en-US" sz="2400" b="1" dirty="0">
                <a:solidFill>
                  <a:prstClr val="white"/>
                </a:solidFill>
                <a:latin typeface="微软雅黑" pitchFamily="34" charset="-122"/>
                <a:ea typeface="微软雅黑" pitchFamily="34" charset="-122"/>
              </a:rPr>
              <a:t>系统功能</a:t>
            </a:r>
          </a:p>
        </p:txBody>
      </p:sp>
      <p:sp>
        <p:nvSpPr>
          <p:cNvPr id="7" name="TextBox 6"/>
          <p:cNvSpPr txBox="1"/>
          <p:nvPr/>
        </p:nvSpPr>
        <p:spPr>
          <a:xfrm>
            <a:off x="7578967" y="948473"/>
            <a:ext cx="3736731" cy="4154984"/>
          </a:xfrm>
          <a:prstGeom prst="rect">
            <a:avLst/>
          </a:prstGeom>
          <a:noFill/>
        </p:spPr>
        <p:txBody>
          <a:bodyPr wrap="square">
            <a:spAutoFit/>
          </a:bodyPr>
          <a:lstStyle/>
          <a:p>
            <a:r>
              <a:rPr lang="zh-CN" altLang="zh-CN" sz="2400" dirty="0"/>
              <a:t>如图所示</a:t>
            </a:r>
            <a:r>
              <a:rPr lang="zh-CN" altLang="en-US" sz="2400" dirty="0"/>
              <a:t>：</a:t>
            </a:r>
            <a:endParaRPr lang="en-US" altLang="zh-CN" sz="2400" dirty="0"/>
          </a:p>
          <a:p>
            <a:r>
              <a:rPr lang="zh-CN" altLang="zh-CN" sz="2400" dirty="0"/>
              <a:t>输入内容为用户使用的账号和运行游戏后生成的新存档，然后通过链接服务器上传新存档覆盖旧存档</a:t>
            </a:r>
            <a:r>
              <a:rPr lang="zh-CN" altLang="zh-CN" sz="2400" dirty="0">
                <a:solidFill>
                  <a:srgbClr val="FF0000"/>
                </a:solidFill>
              </a:rPr>
              <a:t>实现云存储的更新</a:t>
            </a:r>
            <a:r>
              <a:rPr lang="zh-CN" altLang="zh-CN" sz="2400" dirty="0"/>
              <a:t>便于用户在不同机器上登录也能享受相同的游戏进度，软件支持一名玩家进行游戏，支持同时在线的终端也只有一个。</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4562549"/>
              </p:ext>
            </p:extLst>
          </p:nvPr>
        </p:nvGraphicFramePr>
        <p:xfrm>
          <a:off x="230270" y="2322632"/>
          <a:ext cx="6614519" cy="4025942"/>
        </p:xfrm>
        <a:graphic>
          <a:graphicData uri="http://schemas.openxmlformats.org/presentationml/2006/ole">
            <mc:AlternateContent xmlns:mc="http://schemas.openxmlformats.org/markup-compatibility/2006">
              <mc:Choice xmlns:v="urn:schemas-microsoft-com:vml" Requires="v">
                <p:oleObj spid="_x0000_s1035" r:id="rId5" imgW="4770191" imgH="2903267" progId="Visio.Drawing.15">
                  <p:embed/>
                </p:oleObj>
              </mc:Choice>
              <mc:Fallback>
                <p:oleObj r:id="rId5" imgW="4770191" imgH="2903267"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270" y="2322632"/>
                        <a:ext cx="6614519" cy="4025942"/>
                      </a:xfrm>
                      <a:prstGeom prst="rect">
                        <a:avLst/>
                      </a:prstGeom>
                      <a:noFill/>
                    </p:spPr>
                  </p:pic>
                </p:oleObj>
              </mc:Fallback>
            </mc:AlternateContent>
          </a:graphicData>
        </a:graphic>
      </p:graphicFrame>
      <p:sp>
        <p:nvSpPr>
          <p:cNvPr id="11" name="圆角矩形 14"/>
          <p:cNvSpPr/>
          <p:nvPr/>
        </p:nvSpPr>
        <p:spPr>
          <a:xfrm>
            <a:off x="230270" y="110115"/>
            <a:ext cx="332182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需求规定（目标）</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2451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2.1.2  </a:t>
            </a:r>
            <a:r>
              <a:rPr lang="zh-CN" altLang="en-US" sz="2400" b="1" dirty="0">
                <a:solidFill>
                  <a:prstClr val="white"/>
                </a:solidFill>
                <a:latin typeface="微软雅黑" pitchFamily="34" charset="-122"/>
                <a:ea typeface="微软雅黑" pitchFamily="34" charset="-122"/>
              </a:rPr>
              <a:t>系统性能</a:t>
            </a:r>
          </a:p>
        </p:txBody>
      </p:sp>
      <p:sp>
        <p:nvSpPr>
          <p:cNvPr id="7" name="TextBox 6"/>
          <p:cNvSpPr txBox="1"/>
          <p:nvPr/>
        </p:nvSpPr>
        <p:spPr>
          <a:xfrm>
            <a:off x="230269" y="1553684"/>
            <a:ext cx="10742530" cy="1015663"/>
          </a:xfrm>
          <a:prstGeom prst="rect">
            <a:avLst/>
          </a:prstGeom>
          <a:noFill/>
        </p:spPr>
        <p:txBody>
          <a:bodyPr wrap="square">
            <a:spAutoFit/>
          </a:bodyPr>
          <a:lstStyle/>
          <a:p>
            <a:r>
              <a:rPr lang="zh-CN" altLang="zh-CN" sz="2000" dirty="0"/>
              <a:t>该程序是要从网络获取游戏数据和存档信息，所以服务器和用户使用终端间传输精度必须要高，避免数据传输错误导致的运行异常，输入信息中的存档信息需要保证完整不然会影响新存档的覆盖。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圆角矩形 14"/>
          <p:cNvSpPr/>
          <p:nvPr/>
        </p:nvSpPr>
        <p:spPr>
          <a:xfrm>
            <a:off x="230270" y="931985"/>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2.1.2.1  </a:t>
            </a:r>
            <a:r>
              <a:rPr lang="zh-CN" altLang="en-US" sz="2000" b="1" dirty="0">
                <a:solidFill>
                  <a:prstClr val="white"/>
                </a:solidFill>
                <a:latin typeface="微软雅黑" pitchFamily="34" charset="-122"/>
                <a:ea typeface="微软雅黑" pitchFamily="34" charset="-122"/>
              </a:rPr>
              <a:t>精度</a:t>
            </a:r>
          </a:p>
        </p:txBody>
      </p:sp>
      <p:sp>
        <p:nvSpPr>
          <p:cNvPr id="10" name="圆角矩形 14"/>
          <p:cNvSpPr/>
          <p:nvPr/>
        </p:nvSpPr>
        <p:spPr>
          <a:xfrm>
            <a:off x="230270" y="2911234"/>
            <a:ext cx="2943753"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2.1.2.2  </a:t>
            </a:r>
            <a:r>
              <a:rPr lang="zh-CN" altLang="en-US" sz="2000" b="1" dirty="0">
                <a:solidFill>
                  <a:prstClr val="white"/>
                </a:solidFill>
                <a:latin typeface="微软雅黑" pitchFamily="34" charset="-122"/>
                <a:ea typeface="微软雅黑" pitchFamily="34" charset="-122"/>
              </a:rPr>
              <a:t>时间特性要求</a:t>
            </a:r>
          </a:p>
        </p:txBody>
      </p:sp>
      <p:sp>
        <p:nvSpPr>
          <p:cNvPr id="11" name="TextBox 10"/>
          <p:cNvSpPr txBox="1"/>
          <p:nvPr/>
        </p:nvSpPr>
        <p:spPr>
          <a:xfrm>
            <a:off x="230268" y="3570052"/>
            <a:ext cx="11841569" cy="2246769"/>
          </a:xfrm>
          <a:prstGeom prst="rect">
            <a:avLst/>
          </a:prstGeom>
          <a:noFill/>
        </p:spPr>
        <p:txBody>
          <a:bodyPr wrap="square">
            <a:spAutoFit/>
          </a:bodyPr>
          <a:lstStyle/>
          <a:p>
            <a:r>
              <a:rPr lang="en-US" altLang="zh-CN" sz="2000" dirty="0"/>
              <a:t>a.</a:t>
            </a:r>
            <a:r>
              <a:rPr lang="zh-CN" altLang="zh-CN" sz="2000" dirty="0">
                <a:solidFill>
                  <a:srgbClr val="FF0000"/>
                </a:solidFill>
              </a:rPr>
              <a:t>响应时间</a:t>
            </a:r>
            <a:r>
              <a:rPr lang="zh-CN" altLang="zh-CN" sz="2000" dirty="0"/>
              <a:t>：系统应该做到能从服务器得到请求并接受和发送信息，响应时间不能超出服务器的连接时间；</a:t>
            </a:r>
          </a:p>
          <a:p>
            <a:r>
              <a:rPr lang="en-US" altLang="zh-CN" sz="2000" dirty="0"/>
              <a:t>b.</a:t>
            </a:r>
            <a:r>
              <a:rPr lang="zh-CN" altLang="zh-CN" sz="2000" dirty="0">
                <a:solidFill>
                  <a:srgbClr val="FF0000"/>
                </a:solidFill>
              </a:rPr>
              <a:t>更新处理时间</a:t>
            </a:r>
            <a:r>
              <a:rPr lang="zh-CN" altLang="en-US" sz="2000" dirty="0"/>
              <a:t>：</a:t>
            </a:r>
            <a:r>
              <a:rPr lang="zh-CN" altLang="zh-CN" sz="2000" dirty="0"/>
              <a:t>云存储只对用户使用上传存储指令才会执行，平时则为存档点形式保存的本地储存，更新处理时间与用户需求相关；</a:t>
            </a:r>
          </a:p>
          <a:p>
            <a:r>
              <a:rPr lang="en-US" altLang="zh-CN" sz="2000" dirty="0"/>
              <a:t>c.</a:t>
            </a:r>
            <a:r>
              <a:rPr lang="zh-CN" altLang="zh-CN" sz="2000" dirty="0">
                <a:solidFill>
                  <a:srgbClr val="FF0000"/>
                </a:solidFill>
              </a:rPr>
              <a:t>数据的转换和传送时间</a:t>
            </a:r>
            <a:r>
              <a:rPr lang="zh-CN" altLang="zh-CN" sz="2000" dirty="0"/>
              <a:t>：用户需要接受游戏数据才能开始游戏，所以加载时间不能过长影响用户体验，转换由于是网络端所以没有数据转换只要考虑输出传送花费的时间长度即可；</a:t>
            </a:r>
          </a:p>
          <a:p>
            <a:r>
              <a:rPr lang="en-US" altLang="zh-CN" sz="2000" dirty="0"/>
              <a:t>d.</a:t>
            </a:r>
            <a:r>
              <a:rPr lang="zh-CN" altLang="zh-CN" sz="2000" dirty="0">
                <a:solidFill>
                  <a:srgbClr val="FF0000"/>
                </a:solidFill>
              </a:rPr>
              <a:t>解题时间</a:t>
            </a:r>
            <a:r>
              <a:rPr lang="zh-CN" altLang="zh-CN" sz="2000" dirty="0"/>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30378300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250"/>
                                        <p:tgtEl>
                                          <p:spTgt spid="10"/>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animBg="1"/>
      <p:bldP spid="10" grpId="0" animBg="1"/>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2441</Words>
  <Application>Microsoft Office PowerPoint</Application>
  <PresentationFormat>宽屏</PresentationFormat>
  <Paragraphs>292</Paragraphs>
  <Slides>34</Slides>
  <Notes>27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2"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39</cp:revision>
  <dcterms:created xsi:type="dcterms:W3CDTF">2017-08-30T16:25:13Z</dcterms:created>
  <dcterms:modified xsi:type="dcterms:W3CDTF">2019-04-21T12:02:56Z</dcterms:modified>
</cp:coreProperties>
</file>