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95" r:id="rId2"/>
    <p:sldId id="259" r:id="rId3"/>
    <p:sldId id="260" r:id="rId4"/>
    <p:sldId id="320" r:id="rId5"/>
    <p:sldId id="262" r:id="rId6"/>
    <p:sldId id="313" r:id="rId7"/>
    <p:sldId id="299" r:id="rId8"/>
    <p:sldId id="266" r:id="rId9"/>
    <p:sldId id="300" r:id="rId10"/>
    <p:sldId id="301" r:id="rId11"/>
    <p:sldId id="302" r:id="rId12"/>
    <p:sldId id="275" r:id="rId13"/>
    <p:sldId id="304" r:id="rId14"/>
    <p:sldId id="326" r:id="rId15"/>
    <p:sldId id="306" r:id="rId16"/>
    <p:sldId id="322" r:id="rId17"/>
    <p:sldId id="323" r:id="rId18"/>
    <p:sldId id="296" r:id="rId19"/>
    <p:sldId id="307" r:id="rId20"/>
    <p:sldId id="308" r:id="rId21"/>
    <p:sldId id="317" r:id="rId22"/>
    <p:sldId id="324" r:id="rId23"/>
    <p:sldId id="325" r:id="rId24"/>
    <p:sldId id="318" r:id="rId25"/>
    <p:sldId id="312" r:id="rId26"/>
    <p:sldId id="29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p:scale>
          <a:sx n="64" d="100"/>
          <a:sy n="64" d="100"/>
        </p:scale>
        <p:origin x="-91"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1508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2018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8830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__11.vsdx"/><Relationship Id="rId5" Type="http://schemas.openxmlformats.org/officeDocument/2006/relationships/oleObject" Target="../embeddings/oleObject1.bin"/><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enku.baidu.com/view/74ebdaa5a26925c52dc5bf29.html?from=search"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的需求分析</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假定和约束</a:t>
            </a:r>
          </a:p>
        </p:txBody>
      </p:sp>
      <p:grpSp>
        <p:nvGrpSpPr>
          <p:cNvPr id="10" name="组合 9">
            <a:extLst>
              <a:ext uri="{FF2B5EF4-FFF2-40B4-BE49-F238E27FC236}">
                <a16:creationId xmlns:a16="http://schemas.microsoft.com/office/drawing/2014/main" xmlns="" id="{54466CA8-8EDF-4D24-8996-4E583200D97E}"/>
              </a:ext>
            </a:extLst>
          </p:cNvPr>
          <p:cNvGrpSpPr/>
          <p:nvPr/>
        </p:nvGrpSpPr>
        <p:grpSpPr>
          <a:xfrm>
            <a:off x="540692" y="1210020"/>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xmlns=""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xmlns=""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xmlns="" id="{CABB47D6-AE35-4AD8-A889-C0D49412CED5}"/>
              </a:ext>
            </a:extLst>
          </p:cNvPr>
          <p:cNvSpPr txBox="1">
            <a:spLocks noChangeArrowheads="1"/>
          </p:cNvSpPr>
          <p:nvPr/>
        </p:nvSpPr>
        <p:spPr bwMode="auto">
          <a:xfrm>
            <a:off x="1660916" y="1330734"/>
            <a:ext cx="5971183" cy="223753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项目约束：</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1</a:t>
            </a:r>
            <a:r>
              <a:rPr lang="zh-CN" altLang="en-US" sz="2400" dirty="0">
                <a:solidFill>
                  <a:srgbClr val="262626"/>
                </a:solidFill>
                <a:latin typeface="微软雅黑" pitchFamily="34" charset="-122"/>
                <a:ea typeface="微软雅黑" pitchFamily="34" charset="-122"/>
              </a:rPr>
              <a:t>）需要在电脑上运行。</a:t>
            </a: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2</a:t>
            </a:r>
            <a:r>
              <a:rPr lang="zh-CN" altLang="en-US" sz="2400" dirty="0">
                <a:solidFill>
                  <a:srgbClr val="262626"/>
                </a:solidFill>
                <a:latin typeface="微软雅黑" pitchFamily="34" charset="-122"/>
                <a:ea typeface="微软雅黑" pitchFamily="34" charset="-122"/>
              </a:rPr>
              <a:t>）只能进行单人游戏。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16" name="组合 15">
            <a:extLst>
              <a:ext uri="{FF2B5EF4-FFF2-40B4-BE49-F238E27FC236}">
                <a16:creationId xmlns:a16="http://schemas.microsoft.com/office/drawing/2014/main" xmlns="" id="{643DA63C-B185-47AC-9DAA-4BC2FC27FDEC}"/>
              </a:ext>
            </a:extLst>
          </p:cNvPr>
          <p:cNvGrpSpPr/>
          <p:nvPr/>
        </p:nvGrpSpPr>
        <p:grpSpPr>
          <a:xfrm>
            <a:off x="538881" y="3568265"/>
            <a:ext cx="904156" cy="904377"/>
            <a:chOff x="6409426" y="2394908"/>
            <a:chExt cx="962086" cy="962084"/>
          </a:xfrm>
          <a:solidFill>
            <a:schemeClr val="accent1"/>
          </a:solidFill>
        </p:grpSpPr>
        <p:sp>
          <p:nvSpPr>
            <p:cNvPr id="17" name="椭圆 16">
              <a:extLst>
                <a:ext uri="{FF2B5EF4-FFF2-40B4-BE49-F238E27FC236}">
                  <a16:creationId xmlns:a16="http://schemas.microsoft.com/office/drawing/2014/main" xmlns="" id="{4087E69A-CC42-41E3-83CC-494452ECA42A}"/>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8" name="TextBox 60">
              <a:extLst>
                <a:ext uri="{FF2B5EF4-FFF2-40B4-BE49-F238E27FC236}">
                  <a16:creationId xmlns:a16="http://schemas.microsoft.com/office/drawing/2014/main" xmlns="" id="{34842919-6229-4F6C-AE7E-AD53FDFC15F1}"/>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
        <p:nvSpPr>
          <p:cNvPr id="19" name="TextBox 21">
            <a:extLst>
              <a:ext uri="{FF2B5EF4-FFF2-40B4-BE49-F238E27FC236}">
                <a16:creationId xmlns:a16="http://schemas.microsoft.com/office/drawing/2014/main" xmlns="" id="{A5E3BF27-E737-4B16-981A-7014DE525920}"/>
              </a:ext>
            </a:extLst>
          </p:cNvPr>
          <p:cNvSpPr txBox="1">
            <a:spLocks noChangeArrowheads="1"/>
          </p:cNvSpPr>
          <p:nvPr/>
        </p:nvSpPr>
        <p:spPr bwMode="auto">
          <a:xfrm>
            <a:off x="1659105" y="3552729"/>
            <a:ext cx="7690188" cy="211813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经费限制：</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zh-CN" sz="2400" dirty="0">
                <a:latin typeface="微软雅黑" panose="020B0503020204020204" pitchFamily="34" charset="-122"/>
                <a:ea typeface="微软雅黑" panose="020B0503020204020204" pitchFamily="34" charset="-122"/>
              </a:rPr>
              <a:t>因为我们的项目不以营利为目的，所以除去申请服务器等必要开支外，会尽可能减小支出。另外由于制作人员的水平有限，游戏画面可能会略显劣质，游戏性能较普通。</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1"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6" name="组合 5">
            <a:extLst>
              <a:ext uri="{FF2B5EF4-FFF2-40B4-BE49-F238E27FC236}">
                <a16:creationId xmlns:a16="http://schemas.microsoft.com/office/drawing/2014/main" xmlns="" id="{14E6324F-9727-4FD1-83D3-06D86E33FEBA}"/>
              </a:ext>
            </a:extLst>
          </p:cNvPr>
          <p:cNvGrpSpPr/>
          <p:nvPr/>
        </p:nvGrpSpPr>
        <p:grpSpPr>
          <a:xfrm>
            <a:off x="503370" y="487714"/>
            <a:ext cx="904156" cy="904377"/>
            <a:chOff x="6409426" y="2394908"/>
            <a:chExt cx="962086" cy="962084"/>
          </a:xfrm>
          <a:solidFill>
            <a:schemeClr val="accent1"/>
          </a:solidFill>
        </p:grpSpPr>
        <p:sp>
          <p:nvSpPr>
            <p:cNvPr id="9" name="椭圆 8">
              <a:extLst>
                <a:ext uri="{FF2B5EF4-FFF2-40B4-BE49-F238E27FC236}">
                  <a16:creationId xmlns:a16="http://schemas.microsoft.com/office/drawing/2014/main" xmlns="" id="{D6FEF934-BBC5-403F-89AE-88A6E74AB623}"/>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0" name="TextBox 60">
              <a:extLst>
                <a:ext uri="{FF2B5EF4-FFF2-40B4-BE49-F238E27FC236}">
                  <a16:creationId xmlns:a16="http://schemas.microsoft.com/office/drawing/2014/main" xmlns="" id="{610E9D81-3DA9-468B-B596-47A1E1A1B889}"/>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11" name="TextBox 21">
            <a:extLst>
              <a:ext uri="{FF2B5EF4-FFF2-40B4-BE49-F238E27FC236}">
                <a16:creationId xmlns:a16="http://schemas.microsoft.com/office/drawing/2014/main" xmlns="" id="{A4891A0A-A20E-46F6-A3A0-AAB8994637E7}"/>
              </a:ext>
            </a:extLst>
          </p:cNvPr>
          <p:cNvSpPr txBox="1">
            <a:spLocks noChangeArrowheads="1"/>
          </p:cNvSpPr>
          <p:nvPr/>
        </p:nvSpPr>
        <p:spPr bwMode="auto">
          <a:xfrm>
            <a:off x="1480445" y="421736"/>
            <a:ext cx="5971183" cy="9013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4000" b="1" dirty="0">
                <a:solidFill>
                  <a:srgbClr val="262626"/>
                </a:solidFill>
                <a:latin typeface="微软雅黑" pitchFamily="34" charset="-122"/>
                <a:ea typeface="微软雅黑" pitchFamily="34" charset="-122"/>
              </a:rPr>
              <a:t>开发期限</a:t>
            </a:r>
            <a:endParaRPr lang="en-US" altLang="zh-CN" sz="4000" b="1" dirty="0">
              <a:solidFill>
                <a:srgbClr val="262626"/>
              </a:solidFill>
              <a:latin typeface="微软雅黑" pitchFamily="34" charset="-122"/>
              <a:ea typeface="微软雅黑" pitchFamily="34" charset="-122"/>
            </a:endParaRPr>
          </a:p>
        </p:txBody>
      </p:sp>
      <p:pic>
        <p:nvPicPr>
          <p:cNvPr id="12" name="图片 11">
            <a:extLst>
              <a:ext uri="{FF2B5EF4-FFF2-40B4-BE49-F238E27FC236}">
                <a16:creationId xmlns:a16="http://schemas.microsoft.com/office/drawing/2014/main" xmlns="" id="{1A8E7087-8EA0-40E7-B880-5AD2C687FF42}"/>
              </a:ext>
            </a:extLst>
          </p:cNvPr>
          <p:cNvPicPr/>
          <p:nvPr/>
        </p:nvPicPr>
        <p:blipFill>
          <a:blip r:embed="rId4"/>
          <a:stretch>
            <a:fillRect/>
          </a:stretch>
        </p:blipFill>
        <p:spPr>
          <a:xfrm>
            <a:off x="538208" y="1524918"/>
            <a:ext cx="5274310" cy="4845367"/>
          </a:xfrm>
          <a:prstGeom prst="rect">
            <a:avLst/>
          </a:prstGeom>
        </p:spPr>
      </p:pic>
      <p:pic>
        <p:nvPicPr>
          <p:cNvPr id="13" name="图片 12">
            <a:extLst>
              <a:ext uri="{FF2B5EF4-FFF2-40B4-BE49-F238E27FC236}">
                <a16:creationId xmlns:a16="http://schemas.microsoft.com/office/drawing/2014/main" xmlns="" id="{7D6142D6-D4ED-4F14-A212-C8EB062BEFD8}"/>
              </a:ext>
            </a:extLst>
          </p:cNvPr>
          <p:cNvPicPr/>
          <p:nvPr/>
        </p:nvPicPr>
        <p:blipFill>
          <a:blip r:embed="rId5"/>
          <a:stretch>
            <a:fillRect/>
          </a:stretch>
        </p:blipFill>
        <p:spPr>
          <a:xfrm>
            <a:off x="5812518" y="1524917"/>
            <a:ext cx="5709440" cy="4845367"/>
          </a:xfrm>
          <a:prstGeom prst="rect">
            <a:avLst/>
          </a:prstGeom>
        </p:spPr>
      </p:pic>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需求规定</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xmlns="" id="{8A95FEC6-4872-49AD-B7E3-FFAB619CC91F}"/>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601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对功能的规定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3">
            <a:extLst>
              <a:ext uri="{FF2B5EF4-FFF2-40B4-BE49-F238E27FC236}">
                <a16:creationId xmlns:a16="http://schemas.microsoft.com/office/drawing/2014/main" xmlns="" id="{D27B43E3-7D90-4F0C-8E49-59F1A88F4F38}"/>
              </a:ext>
            </a:extLst>
          </p:cNvPr>
          <p:cNvSpPr>
            <a:spLocks noChangeArrowheads="1"/>
          </p:cNvSpPr>
          <p:nvPr/>
        </p:nvSpPr>
        <p:spPr bwMode="auto">
          <a:xfrm>
            <a:off x="1091953" y="997730"/>
            <a:ext cx="16926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xmlns="" id="{A64BB89D-D1C0-4C8B-8E65-4726E7854E7C}"/>
              </a:ext>
            </a:extLst>
          </p:cNvPr>
          <p:cNvGraphicFramePr>
            <a:graphicFrameLocks noChangeAspect="1"/>
          </p:cNvGraphicFramePr>
          <p:nvPr>
            <p:extLst>
              <p:ext uri="{D42A27DB-BD31-4B8C-83A1-F6EECF244321}">
                <p14:modId xmlns:p14="http://schemas.microsoft.com/office/powerpoint/2010/main" val="919344560"/>
              </p:ext>
            </p:extLst>
          </p:nvPr>
        </p:nvGraphicFramePr>
        <p:xfrm>
          <a:off x="1092200" y="996950"/>
          <a:ext cx="6623050" cy="4032250"/>
        </p:xfrm>
        <a:graphic>
          <a:graphicData uri="http://schemas.openxmlformats.org/presentationml/2006/ole">
            <mc:AlternateContent xmlns:mc="http://schemas.openxmlformats.org/markup-compatibility/2006">
              <mc:Choice xmlns:v="urn:schemas-microsoft-com:vml" Requires="v">
                <p:oleObj spid="_x0000_s1089" r:id="rId6" imgW="4770191" imgH="2903267" progId="Visio.Drawing.15">
                  <p:embed/>
                </p:oleObj>
              </mc:Choice>
              <mc:Fallback>
                <p:oleObj r:id="rId6" imgW="4770191" imgH="2903267" progId="Visio.Drawing.15">
                  <p:embed/>
                  <p:pic>
                    <p:nvPicPr>
                      <p:cNvPr id="0" name="Object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200" y="996950"/>
                        <a:ext cx="6623050" cy="4032250"/>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xmlns="" id="{0C292693-6D74-4A90-8D11-647E23D212CE}"/>
              </a:ext>
            </a:extLst>
          </p:cNvPr>
          <p:cNvSpPr txBox="1"/>
          <p:nvPr/>
        </p:nvSpPr>
        <p:spPr>
          <a:xfrm>
            <a:off x="8052098" y="908449"/>
            <a:ext cx="2829262" cy="3139321"/>
          </a:xfrm>
          <a:prstGeom prst="rect">
            <a:avLst/>
          </a:prstGeom>
          <a:noFill/>
        </p:spPr>
        <p:txBody>
          <a:bodyPr wrap="square" rtlCol="0">
            <a:spAutoFit/>
          </a:bodyPr>
          <a:lstStyle/>
          <a:p>
            <a:r>
              <a:rPr lang="en-US" altLang="zh-CN" dirty="0"/>
              <a:t>         </a:t>
            </a:r>
            <a:r>
              <a:rPr lang="zh-CN" altLang="zh-CN" dirty="0"/>
              <a:t>如图所示，输入内容为用户使用的账号和运行游戏后生成的新存档，然后通过链接服务器上传新存档覆盖旧存档实现云存储的更新便于用户在不同机器上登录也能享受相同的游戏进度，软件支持一名玩家进行游戏，支持同时在线的终端也只有一个。</a:t>
            </a:r>
          </a:p>
          <a:p>
            <a:endParaRPr lang="zh-CN" altLang="en-US" dirty="0"/>
          </a:p>
        </p:txBody>
      </p:sp>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xmlns="" id="{AF5CA45E-7EEE-4F60-843D-A0BBA99CD45F}"/>
              </a:ext>
            </a:extLst>
          </p:cNvPr>
          <p:cNvSpPr>
            <a:spLocks noGrp="1"/>
          </p:cNvSpPr>
          <p:nvPr>
            <p:ph idx="1"/>
          </p:nvPr>
        </p:nvSpPr>
        <p:spPr/>
        <p:txBody>
          <a:bodyPr/>
          <a:lstStyle/>
          <a:p>
            <a:endParaRPr lang="zh-CN" altLang="en-US" dirty="0"/>
          </a:p>
        </p:txBody>
      </p:sp>
      <p:sp>
        <p:nvSpPr>
          <p:cNvPr id="8" name="圆角矩形 14">
            <a:extLst>
              <a:ext uri="{FF2B5EF4-FFF2-40B4-BE49-F238E27FC236}">
                <a16:creationId xmlns:a16="http://schemas.microsoft.com/office/drawing/2014/main" xmlns="" id="{08F8FA3D-FA21-4474-8AE2-0EAC41004090}"/>
              </a:ext>
            </a:extLst>
          </p:cNvPr>
          <p:cNvSpPr/>
          <p:nvPr/>
        </p:nvSpPr>
        <p:spPr>
          <a:xfrm>
            <a:off x="-27354" y="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数据字典</a:t>
            </a:r>
          </a:p>
        </p:txBody>
      </p:sp>
      <p:sp>
        <p:nvSpPr>
          <p:cNvPr id="9" name="圆角矩形 14">
            <a:extLst>
              <a:ext uri="{FF2B5EF4-FFF2-40B4-BE49-F238E27FC236}">
                <a16:creationId xmlns:a16="http://schemas.microsoft.com/office/drawing/2014/main" xmlns="" id="{71681534-A3B4-42CF-B505-6317C993C478}"/>
              </a:ext>
            </a:extLst>
          </p:cNvPr>
          <p:cNvSpPr/>
          <p:nvPr/>
        </p:nvSpPr>
        <p:spPr>
          <a:xfrm>
            <a:off x="6633164" y="357018"/>
            <a:ext cx="9604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ER</a:t>
            </a:r>
            <a:r>
              <a:rPr lang="zh-CN" altLang="en-US" sz="2400" b="1" dirty="0">
                <a:solidFill>
                  <a:prstClr val="white"/>
                </a:solidFill>
                <a:latin typeface="微软雅黑" pitchFamily="34" charset="-122"/>
                <a:ea typeface="微软雅黑" pitchFamily="34" charset="-122"/>
              </a:rPr>
              <a:t>图</a:t>
            </a:r>
          </a:p>
        </p:txBody>
      </p:sp>
      <p:pic>
        <p:nvPicPr>
          <p:cNvPr id="5" name="图片 4">
            <a:extLst>
              <a:ext uri="{FF2B5EF4-FFF2-40B4-BE49-F238E27FC236}">
                <a16:creationId xmlns:a16="http://schemas.microsoft.com/office/drawing/2014/main" xmlns="" id="{163CA314-08A8-468C-8D15-4A33195E8E3B}"/>
              </a:ext>
            </a:extLst>
          </p:cNvPr>
          <p:cNvPicPr>
            <a:picLocks noChangeAspect="1"/>
          </p:cNvPicPr>
          <p:nvPr/>
        </p:nvPicPr>
        <p:blipFill>
          <a:blip r:embed="rId3"/>
          <a:stretch>
            <a:fillRect/>
          </a:stretch>
        </p:blipFill>
        <p:spPr>
          <a:xfrm>
            <a:off x="-27354" y="639064"/>
            <a:ext cx="6660518" cy="4314675"/>
          </a:xfrm>
          <a:prstGeom prst="rect">
            <a:avLst/>
          </a:prstGeom>
        </p:spPr>
      </p:pic>
      <p:pic>
        <p:nvPicPr>
          <p:cNvPr id="10" name="图片 9">
            <a:extLst>
              <a:ext uri="{FF2B5EF4-FFF2-40B4-BE49-F238E27FC236}">
                <a16:creationId xmlns:a16="http://schemas.microsoft.com/office/drawing/2014/main" xmlns="" id="{88298493-7FEB-4B75-AC1B-01A8A55E6181}"/>
              </a:ext>
            </a:extLst>
          </p:cNvPr>
          <p:cNvPicPr/>
          <p:nvPr/>
        </p:nvPicPr>
        <p:blipFill>
          <a:blip r:embed="rId4"/>
          <a:stretch>
            <a:fillRect/>
          </a:stretch>
        </p:blipFill>
        <p:spPr>
          <a:xfrm>
            <a:off x="6633165" y="972757"/>
            <a:ext cx="5558836" cy="3980982"/>
          </a:xfrm>
          <a:prstGeom prst="rect">
            <a:avLst/>
          </a:prstGeom>
        </p:spPr>
      </p:pic>
    </p:spTree>
    <p:extLst>
      <p:ext uri="{BB962C8B-B14F-4D97-AF65-F5344CB8AC3E}">
        <p14:creationId xmlns:p14="http://schemas.microsoft.com/office/powerpoint/2010/main" val="71180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对性能的规定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632311"/>
          </a:xfrm>
          <a:prstGeom prst="rect">
            <a:avLst/>
          </a:prstGeom>
          <a:noFill/>
        </p:spPr>
        <p:txBody>
          <a:bodyPr wrap="square">
            <a:spAutoFit/>
          </a:bodyPr>
          <a:lstStyle/>
          <a:p>
            <a:r>
              <a:rPr lang="zh-CN" altLang="en-US" sz="2400" dirty="0">
                <a:solidFill>
                  <a:srgbClr val="FF0000"/>
                </a:solidFill>
                <a:latin typeface="+mj-ea"/>
                <a:ea typeface="+mj-ea"/>
              </a:rPr>
              <a:t>精度</a:t>
            </a:r>
            <a:r>
              <a:rPr lang="zh-CN" altLang="en-US" sz="2400" dirty="0">
                <a:latin typeface="+mj-ea"/>
                <a:ea typeface="+mj-ea"/>
              </a:rPr>
              <a:t>：</a:t>
            </a:r>
            <a:endParaRPr lang="zh-CN" altLang="zh-CN" sz="2400" dirty="0">
              <a:latin typeface="+mj-ea"/>
              <a:ea typeface="+mj-ea"/>
            </a:endParaRPr>
          </a:p>
          <a:p>
            <a:r>
              <a:rPr lang="zh-CN" altLang="en-US" sz="2400" dirty="0">
                <a:latin typeface="+mn-ea"/>
              </a:rPr>
              <a:t>    该程序是要从网络获取游戏数据和存档信息，所以服务器和用户使用终端间传输精度必须要高，避免数据传输错误导致的运行异常，输入信息中的存档信息需要保证完整不然会影响新存档的覆盖。</a:t>
            </a:r>
            <a:endParaRPr lang="en-US" altLang="zh-CN" sz="2400" dirty="0">
              <a:latin typeface="+mn-ea"/>
            </a:endParaRPr>
          </a:p>
          <a:p>
            <a:r>
              <a:rPr lang="zh-CN" altLang="en-US" sz="2400" dirty="0">
                <a:solidFill>
                  <a:srgbClr val="FF0000"/>
                </a:solidFill>
                <a:latin typeface="+mj-ea"/>
                <a:ea typeface="+mj-ea"/>
              </a:rPr>
              <a:t>时间特性要求</a:t>
            </a:r>
            <a:r>
              <a:rPr lang="zh-CN" altLang="en-US" sz="2400" dirty="0">
                <a:latin typeface="+mj-ea"/>
                <a:ea typeface="+mj-ea"/>
              </a:rPr>
              <a:t>：</a:t>
            </a:r>
            <a:endParaRPr lang="en-US" altLang="zh-CN" sz="2400" dirty="0">
              <a:latin typeface="+mj-ea"/>
              <a:ea typeface="+mj-ea"/>
            </a:endParaRPr>
          </a:p>
          <a:p>
            <a:r>
              <a:rPr lang="en-US" altLang="zh-CN" sz="2400" dirty="0">
                <a:solidFill>
                  <a:srgbClr val="FF0000"/>
                </a:solidFill>
                <a:latin typeface="+mn-ea"/>
              </a:rPr>
              <a:t>a.</a:t>
            </a:r>
            <a:r>
              <a:rPr lang="zh-CN" altLang="en-US" sz="2400" dirty="0">
                <a:solidFill>
                  <a:srgbClr val="FF0000"/>
                </a:solidFill>
                <a:latin typeface="+mn-ea"/>
              </a:rPr>
              <a:t>响应时间</a:t>
            </a:r>
            <a:r>
              <a:rPr lang="zh-CN" altLang="en-US" sz="2400" dirty="0">
                <a:latin typeface="+mn-ea"/>
              </a:rPr>
              <a:t>：系统应该做到能从服务器得到请求并接受和发送信息，响应时间不能超出服务器的连接时间；</a:t>
            </a:r>
          </a:p>
          <a:p>
            <a:r>
              <a:rPr lang="en-US" altLang="zh-CN" sz="2400" dirty="0">
                <a:solidFill>
                  <a:srgbClr val="FF0000"/>
                </a:solidFill>
                <a:latin typeface="+mn-ea"/>
              </a:rPr>
              <a:t>b.</a:t>
            </a:r>
            <a:r>
              <a:rPr lang="zh-CN" altLang="en-US" sz="2400" dirty="0">
                <a:solidFill>
                  <a:srgbClr val="FF0000"/>
                </a:solidFill>
                <a:latin typeface="+mn-ea"/>
              </a:rPr>
              <a:t>更新处理时间</a:t>
            </a:r>
            <a:r>
              <a:rPr lang="zh-CN" altLang="en-US" sz="2400" dirty="0">
                <a:latin typeface="+mn-ea"/>
              </a:rPr>
              <a:t>，云存储只对用户使用上传存储指令才会执行，平时则为存档点形式保存的本地储存，更新处理时间与用户需求相关；</a:t>
            </a:r>
          </a:p>
          <a:p>
            <a:r>
              <a:rPr lang="en-US" altLang="zh-CN" sz="2400" dirty="0">
                <a:solidFill>
                  <a:srgbClr val="FF0000"/>
                </a:solidFill>
                <a:latin typeface="+mn-ea"/>
              </a:rPr>
              <a:t>c.</a:t>
            </a:r>
            <a:r>
              <a:rPr lang="zh-CN" altLang="en-US" sz="2400" dirty="0">
                <a:solidFill>
                  <a:srgbClr val="FF0000"/>
                </a:solidFill>
                <a:latin typeface="+mn-ea"/>
              </a:rPr>
              <a:t>数据的转换和传送时间</a:t>
            </a:r>
            <a:r>
              <a:rPr lang="zh-CN" altLang="en-US" sz="2400" dirty="0">
                <a:latin typeface="+mn-ea"/>
              </a:rPr>
              <a:t>：用户需要接受游戏数据才能开始游戏，所以加载时间不能过长影响用户体验，转换由于是网络端所以没有数据转换只要考虑输出传送花费的时间长度即可；</a:t>
            </a:r>
          </a:p>
          <a:p>
            <a:r>
              <a:rPr lang="en-US" altLang="zh-CN" sz="2400" dirty="0">
                <a:solidFill>
                  <a:srgbClr val="FF0000"/>
                </a:solidFill>
                <a:latin typeface="+mn-ea"/>
              </a:rPr>
              <a:t>d.</a:t>
            </a:r>
            <a:r>
              <a:rPr lang="zh-CN" altLang="en-US" sz="2400" dirty="0">
                <a:solidFill>
                  <a:srgbClr val="FF0000"/>
                </a:solidFill>
                <a:latin typeface="+mn-ea"/>
              </a:rPr>
              <a:t>解题时间</a:t>
            </a:r>
            <a:r>
              <a:rPr lang="zh-CN" altLang="en-US" sz="2400" dirty="0">
                <a:latin typeface="+mn-ea"/>
              </a:rPr>
              <a:t>：用户等待的是服务器发来的游戏文件和存档信息，主要加快存档信息在游戏中加载的时间，避免存档信息不能读入游戏或者存档读入过慢影响游戏运行。</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输入输出要求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输入的账户信息是字符串的账号，它是通过数据库和服务器连接来寻找该账号下的云存档，然后导入存档到游戏，直观表现为用户打开游戏可以直接看到自己之前存的存档信息；输入的存档信息是一个文件，它存储了游戏的进度，它通过本地存档或云存档获取并通过用户执行游戏会进行更新，直观表现为存档信息会根据用户体验不断更新。</a:t>
            </a:r>
          </a:p>
        </p:txBody>
      </p:sp>
      <p:sp>
        <p:nvSpPr>
          <p:cNvPr id="9" name="圆角矩形 14">
            <a:extLst>
              <a:ext uri="{FF2B5EF4-FFF2-40B4-BE49-F238E27FC236}">
                <a16:creationId xmlns:a16="http://schemas.microsoft.com/office/drawing/2014/main" xmlns="" id="{CC38765E-36EE-45FF-9614-77512854F47D}"/>
              </a:ext>
            </a:extLst>
          </p:cNvPr>
          <p:cNvSpPr/>
          <p:nvPr/>
        </p:nvSpPr>
        <p:spPr>
          <a:xfrm>
            <a:off x="772315" y="2972350"/>
            <a:ext cx="332029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3.4  </a:t>
            </a:r>
            <a:r>
              <a:rPr lang="zh-CN" altLang="en-US" sz="2400" b="1" dirty="0">
                <a:solidFill>
                  <a:prstClr val="white"/>
                </a:solidFill>
                <a:latin typeface="微软雅黑" pitchFamily="34" charset="-122"/>
                <a:ea typeface="微软雅黑" pitchFamily="34" charset="-122"/>
              </a:rPr>
              <a:t>数据管理能力需求</a:t>
            </a:r>
          </a:p>
        </p:txBody>
      </p:sp>
      <p:sp>
        <p:nvSpPr>
          <p:cNvPr id="11" name="TextBox 9">
            <a:extLst>
              <a:ext uri="{FF2B5EF4-FFF2-40B4-BE49-F238E27FC236}">
                <a16:creationId xmlns:a16="http://schemas.microsoft.com/office/drawing/2014/main" xmlns="" id="{8DEC2BBF-B1AC-4BFE-8C63-68B486F62F08}"/>
              </a:ext>
            </a:extLst>
          </p:cNvPr>
          <p:cNvSpPr txBox="1"/>
          <p:nvPr/>
        </p:nvSpPr>
        <p:spPr>
          <a:xfrm>
            <a:off x="699814" y="3671959"/>
            <a:ext cx="10774901" cy="1938992"/>
          </a:xfrm>
          <a:prstGeom prst="rect">
            <a:avLst/>
          </a:prstGeom>
          <a:noFill/>
        </p:spPr>
        <p:txBody>
          <a:bodyPr wrap="square">
            <a:spAutoFit/>
          </a:bodyPr>
          <a:lstStyle/>
          <a:p>
            <a:r>
              <a:rPr lang="zh-CN" altLang="en-US" sz="2400" dirty="0">
                <a:latin typeface="+mn-ea"/>
              </a:rPr>
              <a:t>    需要进行服务器信息，账户信息，存档信息和游戏数据的管理，服务器信息通过租借服务器可以解决，账户信息需要存储账号字符串，存储量小而存档信息只是游戏的小部分信息，其储存要求也不是很高，而游戏数据需要上传到网站才能运行，要保证数据传输不出错才能正常地运行游戏，所以游戏数据的存储要求较高。</a:t>
            </a:r>
            <a:endParaRPr lang="zh-CN" altLang="zh-CN" sz="2400" dirty="0">
              <a:latin typeface="+mn-ea"/>
            </a:endParaRPr>
          </a:p>
        </p:txBody>
      </p:sp>
    </p:spTree>
    <p:extLst>
      <p:ext uri="{BB962C8B-B14F-4D97-AF65-F5344CB8AC3E}">
        <p14:creationId xmlns:p14="http://schemas.microsoft.com/office/powerpoint/2010/main" val="30456741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3.5  </a:t>
            </a:r>
            <a:r>
              <a:rPr lang="zh-CN" altLang="en-US" sz="2400" b="1" dirty="0">
                <a:solidFill>
                  <a:prstClr val="white"/>
                </a:solidFill>
                <a:latin typeface="微软雅黑" pitchFamily="34" charset="-122"/>
                <a:ea typeface="微软雅黑" pitchFamily="34" charset="-122"/>
              </a:rPr>
              <a:t>故障处理要求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可能会出现服务器本身故障，由于是租借服务器所以会和持有方协商进行修复；可能会出现存档信息出错，如果是本地出错那么告知用户本地存档被破坏并试图加载云存档覆盖现存档；可能会出现云存档出错那么告知用户云存储失效并把现在本地存档或试图加载上一个云存档；可能会出现游戏数据错误，那可能是游戏加载出现问题，会尽快修复</a:t>
            </a:r>
            <a:r>
              <a:rPr lang="en-US" altLang="zh-CN" sz="2400" dirty="0">
                <a:latin typeface="+mn-ea"/>
              </a:rPr>
              <a:t>bug</a:t>
            </a:r>
            <a:r>
              <a:rPr lang="zh-CN" altLang="en-US" sz="2400" dirty="0">
                <a:latin typeface="+mn-ea"/>
              </a:rPr>
              <a:t>尽快回复功能。</a:t>
            </a:r>
          </a:p>
        </p:txBody>
      </p:sp>
      <p:sp>
        <p:nvSpPr>
          <p:cNvPr id="9" name="圆角矩形 14">
            <a:extLst>
              <a:ext uri="{FF2B5EF4-FFF2-40B4-BE49-F238E27FC236}">
                <a16:creationId xmlns:a16="http://schemas.microsoft.com/office/drawing/2014/main" xmlns="" id="{548B3842-8D1C-4A04-A483-7BD4882C3A23}"/>
              </a:ext>
            </a:extLst>
          </p:cNvPr>
          <p:cNvSpPr/>
          <p:nvPr/>
        </p:nvSpPr>
        <p:spPr>
          <a:xfrm>
            <a:off x="699813" y="2972350"/>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3.6  </a:t>
            </a:r>
            <a:r>
              <a:rPr lang="zh-CN" altLang="en-US" sz="2400" b="1" dirty="0">
                <a:solidFill>
                  <a:prstClr val="white"/>
                </a:solidFill>
                <a:latin typeface="微软雅黑" pitchFamily="34" charset="-122"/>
                <a:ea typeface="微软雅黑" pitchFamily="34" charset="-122"/>
              </a:rPr>
              <a:t>其它专门要求</a:t>
            </a:r>
          </a:p>
        </p:txBody>
      </p:sp>
      <p:sp>
        <p:nvSpPr>
          <p:cNvPr id="11" name="TextBox 9">
            <a:extLst>
              <a:ext uri="{FF2B5EF4-FFF2-40B4-BE49-F238E27FC236}">
                <a16:creationId xmlns:a16="http://schemas.microsoft.com/office/drawing/2014/main" xmlns="" id="{596864B1-8EBF-4ABF-A23F-BBDCB590AEE9}"/>
              </a:ext>
            </a:extLst>
          </p:cNvPr>
          <p:cNvSpPr txBox="1"/>
          <p:nvPr/>
        </p:nvSpPr>
        <p:spPr>
          <a:xfrm>
            <a:off x="699813" y="3797283"/>
            <a:ext cx="10774901" cy="830997"/>
          </a:xfrm>
          <a:prstGeom prst="rect">
            <a:avLst/>
          </a:prstGeom>
          <a:noFill/>
        </p:spPr>
        <p:txBody>
          <a:bodyPr wrap="square">
            <a:spAutoFit/>
          </a:bodyPr>
          <a:lstStyle/>
          <a:p>
            <a:r>
              <a:rPr lang="zh-CN" altLang="en-US" sz="2400" dirty="0">
                <a:latin typeface="+mn-ea"/>
              </a:rPr>
              <a:t>    用户可以随地登录游戏所以账号管理要简便和具备一定安全性比如密码验证登录，环境需要时网站，所以要保证网络的可靠性和网站的可靠性。</a:t>
            </a:r>
          </a:p>
        </p:txBody>
      </p:sp>
    </p:spTree>
    <p:extLst>
      <p:ext uri="{BB962C8B-B14F-4D97-AF65-F5344CB8AC3E}">
        <p14:creationId xmlns:p14="http://schemas.microsoft.com/office/powerpoint/2010/main" val="350499120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运行环境规定</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xmlns="" id="{B0FCA9E8-00C1-4920-896E-A87CDDECD57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5817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设备</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3220"/>
          </a:xfrm>
          <a:prstGeom prst="rect">
            <a:avLst/>
          </a:prstGeom>
          <a:noFill/>
        </p:spPr>
        <p:txBody>
          <a:bodyPr wrap="square">
            <a:spAutoFit/>
          </a:bodyPr>
          <a:lstStyle/>
          <a:p>
            <a:r>
              <a:rPr lang="zh-CN" altLang="en-US" sz="2800" dirty="0"/>
              <a:t>需要配有键盘的电脑</a:t>
            </a:r>
            <a:endParaRPr lang="en-US" altLang="zh-CN" sz="2800" dirty="0"/>
          </a:p>
        </p:txBody>
      </p:sp>
      <p:sp>
        <p:nvSpPr>
          <p:cNvPr id="9" name="圆角矩形 14">
            <a:extLst>
              <a:ext uri="{FF2B5EF4-FFF2-40B4-BE49-F238E27FC236}">
                <a16:creationId xmlns:a16="http://schemas.microsoft.com/office/drawing/2014/main" xmlns="" id="{80FA80B5-27A8-48B8-A5D0-4D34397EA7A0}"/>
              </a:ext>
            </a:extLst>
          </p:cNvPr>
          <p:cNvSpPr/>
          <p:nvPr/>
        </p:nvSpPr>
        <p:spPr>
          <a:xfrm>
            <a:off x="699815" y="1894796"/>
            <a:ext cx="222122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支持软件</a:t>
            </a:r>
          </a:p>
        </p:txBody>
      </p:sp>
      <p:sp>
        <p:nvSpPr>
          <p:cNvPr id="11" name="TextBox 9">
            <a:extLst>
              <a:ext uri="{FF2B5EF4-FFF2-40B4-BE49-F238E27FC236}">
                <a16:creationId xmlns:a16="http://schemas.microsoft.com/office/drawing/2014/main" xmlns="" id="{BE45165A-D8D0-4E9B-86F1-59BB101E6993}"/>
              </a:ext>
            </a:extLst>
          </p:cNvPr>
          <p:cNvSpPr txBox="1"/>
          <p:nvPr/>
        </p:nvSpPr>
        <p:spPr>
          <a:xfrm>
            <a:off x="699814" y="2661133"/>
            <a:ext cx="10774901" cy="523220"/>
          </a:xfrm>
          <a:prstGeom prst="rect">
            <a:avLst/>
          </a:prstGeom>
          <a:noFill/>
        </p:spPr>
        <p:txBody>
          <a:bodyPr wrap="square">
            <a:spAutoFit/>
          </a:bodyPr>
          <a:lstStyle/>
          <a:p>
            <a:r>
              <a:rPr lang="zh-CN" altLang="en-US" sz="2800" dirty="0"/>
              <a:t>支持所有能打开网页的电脑端服务</a:t>
            </a:r>
            <a:endParaRPr lang="en-US" altLang="zh-CN" sz="2800" dirty="0"/>
          </a:p>
        </p:txBody>
      </p:sp>
      <p:sp>
        <p:nvSpPr>
          <p:cNvPr id="12" name="圆角矩形 14">
            <a:extLst>
              <a:ext uri="{FF2B5EF4-FFF2-40B4-BE49-F238E27FC236}">
                <a16:creationId xmlns:a16="http://schemas.microsoft.com/office/drawing/2014/main" xmlns="" id="{A99DB959-5F95-4076-82B2-6C966C333F6E}"/>
              </a:ext>
            </a:extLst>
          </p:cNvPr>
          <p:cNvSpPr/>
          <p:nvPr/>
        </p:nvSpPr>
        <p:spPr>
          <a:xfrm>
            <a:off x="761957" y="3556055"/>
            <a:ext cx="151960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接口</a:t>
            </a:r>
          </a:p>
        </p:txBody>
      </p:sp>
      <p:sp>
        <p:nvSpPr>
          <p:cNvPr id="13" name="TextBox 9">
            <a:extLst>
              <a:ext uri="{FF2B5EF4-FFF2-40B4-BE49-F238E27FC236}">
                <a16:creationId xmlns:a16="http://schemas.microsoft.com/office/drawing/2014/main" xmlns="" id="{AA022286-B5EF-4F2D-A074-2BEA22264547}"/>
              </a:ext>
            </a:extLst>
          </p:cNvPr>
          <p:cNvSpPr txBox="1"/>
          <p:nvPr/>
        </p:nvSpPr>
        <p:spPr>
          <a:xfrm>
            <a:off x="699813" y="4419275"/>
            <a:ext cx="10774901" cy="954107"/>
          </a:xfrm>
          <a:prstGeom prst="rect">
            <a:avLst/>
          </a:prstGeom>
          <a:noFill/>
        </p:spPr>
        <p:txBody>
          <a:bodyPr wrap="square">
            <a:spAutoFit/>
          </a:bodyPr>
          <a:lstStyle/>
          <a:p>
            <a:r>
              <a:rPr lang="en-US" altLang="zh-CN" sz="2800" dirty="0"/>
              <a:t>        </a:t>
            </a:r>
            <a:r>
              <a:rPr lang="zh-CN" altLang="en-US" sz="2800" dirty="0"/>
              <a:t>接口是通过网络进行连接，所以需要网络传输协议和服务器相关的协议。</a:t>
            </a:r>
            <a:endParaRPr lang="en-US"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250"/>
                                        <p:tgtEl>
                                          <p:spTgt spid="12"/>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任务概述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需求规定</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运行环境规定</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72378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控制</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2246769"/>
          </a:xfrm>
          <a:prstGeom prst="rect">
            <a:avLst/>
          </a:prstGeom>
          <a:noFill/>
        </p:spPr>
        <p:txBody>
          <a:bodyPr wrap="square">
            <a:spAutoFit/>
          </a:bodyPr>
          <a:lstStyle/>
          <a:p>
            <a:r>
              <a:rPr lang="zh-CN" altLang="en-US" sz="2800" dirty="0"/>
              <a:t>         首先是网络信号，测试用户能否登录网站，这个由用户端控制，然后是游戏加载信号负责管理游戏是否成功加载，有服务器端发出，之后是存档读取信号用来确认云存储的信息是否失效，也是由服务端发出，之后是游戏运行信号管理游戏是否持续运行是否出现问题，如果有问题则由编译器本身发送。</a:t>
            </a:r>
            <a:endParaRPr lang="zh-CN" altLang="zh-CN" sz="2800" dirty="0"/>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5" name="WordArt 72">
            <a:extLst>
              <a:ext uri="{FF2B5EF4-FFF2-40B4-BE49-F238E27FC236}">
                <a16:creationId xmlns:a16="http://schemas.microsoft.com/office/drawing/2014/main" xmlns="" id="{18F7D8D3-DCB7-49CD-80B7-99FDE9034DE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xmlns="" id="{3CF5BE42-3528-4697-B507-4D1FA6C99916}"/>
              </a:ext>
            </a:extLst>
          </p:cNvPr>
          <p:cNvSpPr/>
          <p:nvPr/>
        </p:nvSpPr>
        <p:spPr>
          <a:xfrm>
            <a:off x="0" y="16861"/>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界面原型</a:t>
            </a:r>
          </a:p>
        </p:txBody>
      </p:sp>
      <p:pic>
        <p:nvPicPr>
          <p:cNvPr id="7" name="图片 6">
            <a:extLst>
              <a:ext uri="{FF2B5EF4-FFF2-40B4-BE49-F238E27FC236}">
                <a16:creationId xmlns:a16="http://schemas.microsoft.com/office/drawing/2014/main" xmlns="" id="{97F8CB31-FF12-464A-81FC-6EFFE088EA29}"/>
              </a:ext>
            </a:extLst>
          </p:cNvPr>
          <p:cNvPicPr>
            <a:picLocks noChangeAspect="1"/>
          </p:cNvPicPr>
          <p:nvPr/>
        </p:nvPicPr>
        <p:blipFill>
          <a:blip r:embed="rId3"/>
          <a:stretch>
            <a:fillRect/>
          </a:stretch>
        </p:blipFill>
        <p:spPr>
          <a:xfrm>
            <a:off x="0" y="2494162"/>
            <a:ext cx="6714876" cy="4363838"/>
          </a:xfrm>
          <a:prstGeom prst="rect">
            <a:avLst/>
          </a:prstGeom>
        </p:spPr>
      </p:pic>
      <p:pic>
        <p:nvPicPr>
          <p:cNvPr id="8" name="图片 7">
            <a:extLst>
              <a:ext uri="{FF2B5EF4-FFF2-40B4-BE49-F238E27FC236}">
                <a16:creationId xmlns:a16="http://schemas.microsoft.com/office/drawing/2014/main" xmlns="" id="{9D04FEF9-C8FF-4DB8-A1FE-7C0AC24EE70E}"/>
              </a:ext>
            </a:extLst>
          </p:cNvPr>
          <p:cNvPicPr>
            <a:picLocks noChangeAspect="1"/>
          </p:cNvPicPr>
          <p:nvPr/>
        </p:nvPicPr>
        <p:blipFill>
          <a:blip r:embed="rId4"/>
          <a:stretch>
            <a:fillRect/>
          </a:stretch>
        </p:blipFill>
        <p:spPr>
          <a:xfrm>
            <a:off x="6430781" y="1531158"/>
            <a:ext cx="5761219" cy="5326842"/>
          </a:xfrm>
          <a:prstGeom prst="rect">
            <a:avLst/>
          </a:prstGeom>
        </p:spPr>
      </p:pic>
      <p:sp>
        <p:nvSpPr>
          <p:cNvPr id="9" name="圆角矩形 14">
            <a:extLst>
              <a:ext uri="{FF2B5EF4-FFF2-40B4-BE49-F238E27FC236}">
                <a16:creationId xmlns:a16="http://schemas.microsoft.com/office/drawing/2014/main" xmlns="" id="{A083FB51-898D-466F-8D2B-0C6C3D817680}"/>
              </a:ext>
            </a:extLst>
          </p:cNvPr>
          <p:cNvSpPr/>
          <p:nvPr/>
        </p:nvSpPr>
        <p:spPr>
          <a:xfrm>
            <a:off x="0" y="1855097"/>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开始界面</a:t>
            </a:r>
          </a:p>
        </p:txBody>
      </p:sp>
      <p:sp>
        <p:nvSpPr>
          <p:cNvPr id="10" name="圆角矩形 14">
            <a:extLst>
              <a:ext uri="{FF2B5EF4-FFF2-40B4-BE49-F238E27FC236}">
                <a16:creationId xmlns:a16="http://schemas.microsoft.com/office/drawing/2014/main" xmlns="" id="{994ED185-E1CD-4D3A-B44E-BE18EC154B86}"/>
              </a:ext>
            </a:extLst>
          </p:cNvPr>
          <p:cNvSpPr/>
          <p:nvPr/>
        </p:nvSpPr>
        <p:spPr>
          <a:xfrm>
            <a:off x="6430781" y="94869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存档界面</a:t>
            </a:r>
          </a:p>
        </p:txBody>
      </p:sp>
    </p:spTree>
    <p:extLst>
      <p:ext uri="{BB962C8B-B14F-4D97-AF65-F5344CB8AC3E}">
        <p14:creationId xmlns:p14="http://schemas.microsoft.com/office/powerpoint/2010/main" val="174002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xmlns="" id="{AF5CA45E-7EEE-4F60-843D-A0BBA99CD45F}"/>
              </a:ext>
            </a:extLst>
          </p:cNvPr>
          <p:cNvSpPr>
            <a:spLocks noGrp="1"/>
          </p:cNvSpPr>
          <p:nvPr>
            <p:ph idx="1"/>
          </p:nvPr>
        </p:nvSpPr>
        <p:spPr/>
        <p:txBody>
          <a:bodyPr/>
          <a:lstStyle/>
          <a:p>
            <a:endParaRPr lang="zh-CN" altLang="en-US"/>
          </a:p>
        </p:txBody>
      </p:sp>
      <p:pic>
        <p:nvPicPr>
          <p:cNvPr id="2" name="图片 1">
            <a:extLst>
              <a:ext uri="{FF2B5EF4-FFF2-40B4-BE49-F238E27FC236}">
                <a16:creationId xmlns:a16="http://schemas.microsoft.com/office/drawing/2014/main" xmlns="" id="{3ABDF833-C69C-46CE-BB79-DF99F7517F60}"/>
              </a:ext>
            </a:extLst>
          </p:cNvPr>
          <p:cNvPicPr>
            <a:picLocks noChangeAspect="1"/>
          </p:cNvPicPr>
          <p:nvPr/>
        </p:nvPicPr>
        <p:blipFill>
          <a:blip r:embed="rId3"/>
          <a:stretch>
            <a:fillRect/>
          </a:stretch>
        </p:blipFill>
        <p:spPr>
          <a:xfrm>
            <a:off x="5580797" y="2262105"/>
            <a:ext cx="6616174" cy="4595895"/>
          </a:xfrm>
          <a:prstGeom prst="rect">
            <a:avLst/>
          </a:prstGeom>
        </p:spPr>
      </p:pic>
      <p:pic>
        <p:nvPicPr>
          <p:cNvPr id="7" name="图片 6">
            <a:extLst>
              <a:ext uri="{FF2B5EF4-FFF2-40B4-BE49-F238E27FC236}">
                <a16:creationId xmlns:a16="http://schemas.microsoft.com/office/drawing/2014/main" xmlns="" id="{98C8DA1E-0227-47D0-A461-0B637B224B93}"/>
              </a:ext>
            </a:extLst>
          </p:cNvPr>
          <p:cNvPicPr>
            <a:picLocks noChangeAspect="1"/>
          </p:cNvPicPr>
          <p:nvPr/>
        </p:nvPicPr>
        <p:blipFill>
          <a:blip r:embed="rId4"/>
          <a:stretch>
            <a:fillRect/>
          </a:stretch>
        </p:blipFill>
        <p:spPr>
          <a:xfrm>
            <a:off x="0" y="829880"/>
            <a:ext cx="5585768" cy="6028120"/>
          </a:xfrm>
          <a:prstGeom prst="rect">
            <a:avLst/>
          </a:prstGeom>
        </p:spPr>
      </p:pic>
      <p:sp>
        <p:nvSpPr>
          <p:cNvPr id="8" name="圆角矩形 14">
            <a:extLst>
              <a:ext uri="{FF2B5EF4-FFF2-40B4-BE49-F238E27FC236}">
                <a16:creationId xmlns:a16="http://schemas.microsoft.com/office/drawing/2014/main" xmlns="" id="{08F8FA3D-FA21-4474-8AE2-0EAC41004090}"/>
              </a:ext>
            </a:extLst>
          </p:cNvPr>
          <p:cNvSpPr/>
          <p:nvPr/>
        </p:nvSpPr>
        <p:spPr>
          <a:xfrm>
            <a:off x="0" y="190815"/>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排行界面</a:t>
            </a:r>
          </a:p>
        </p:txBody>
      </p:sp>
      <p:sp>
        <p:nvSpPr>
          <p:cNvPr id="9" name="圆角矩形 14">
            <a:extLst>
              <a:ext uri="{FF2B5EF4-FFF2-40B4-BE49-F238E27FC236}">
                <a16:creationId xmlns:a16="http://schemas.microsoft.com/office/drawing/2014/main" xmlns="" id="{71681534-A3B4-42CF-B505-6317C993C478}"/>
              </a:ext>
            </a:extLst>
          </p:cNvPr>
          <p:cNvSpPr/>
          <p:nvPr/>
        </p:nvSpPr>
        <p:spPr>
          <a:xfrm>
            <a:off x="5585768" y="162304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登陆界面</a:t>
            </a:r>
          </a:p>
        </p:txBody>
      </p:sp>
    </p:spTree>
    <p:extLst>
      <p:ext uri="{BB962C8B-B14F-4D97-AF65-F5344CB8AC3E}">
        <p14:creationId xmlns:p14="http://schemas.microsoft.com/office/powerpoint/2010/main" val="1438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xmlns="" id="{3CF5BE42-3528-4697-B507-4D1FA6C99916}"/>
              </a:ext>
            </a:extLst>
          </p:cNvPr>
          <p:cNvSpPr/>
          <p:nvPr/>
        </p:nvSpPr>
        <p:spPr>
          <a:xfrm>
            <a:off x="612251" y="412228"/>
            <a:ext cx="298899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全部项目的配置管理</a:t>
            </a:r>
          </a:p>
        </p:txBody>
      </p:sp>
      <p:pic>
        <p:nvPicPr>
          <p:cNvPr id="6" name="图片 5">
            <a:extLst>
              <a:ext uri="{FF2B5EF4-FFF2-40B4-BE49-F238E27FC236}">
                <a16:creationId xmlns:a16="http://schemas.microsoft.com/office/drawing/2014/main" xmlns="" id="{C3606903-A9E3-4FDE-AE3F-D73B43C0F91D}"/>
              </a:ext>
            </a:extLst>
          </p:cNvPr>
          <p:cNvPicPr>
            <a:picLocks noChangeAspect="1"/>
          </p:cNvPicPr>
          <p:nvPr/>
        </p:nvPicPr>
        <p:blipFill>
          <a:blip r:embed="rId3"/>
          <a:stretch>
            <a:fillRect/>
          </a:stretch>
        </p:blipFill>
        <p:spPr>
          <a:xfrm>
            <a:off x="609202" y="1051293"/>
            <a:ext cx="9899238" cy="3619814"/>
          </a:xfrm>
          <a:prstGeom prst="rect">
            <a:avLst/>
          </a:prstGeom>
        </p:spPr>
      </p:pic>
      <p:pic>
        <p:nvPicPr>
          <p:cNvPr id="2" name="图片 1">
            <a:extLst>
              <a:ext uri="{FF2B5EF4-FFF2-40B4-BE49-F238E27FC236}">
                <a16:creationId xmlns:a16="http://schemas.microsoft.com/office/drawing/2014/main" xmlns="" id="{7B8B6112-E54A-4080-8421-D657D3638BD6}"/>
              </a:ext>
            </a:extLst>
          </p:cNvPr>
          <p:cNvPicPr>
            <a:picLocks noChangeAspect="1"/>
          </p:cNvPicPr>
          <p:nvPr/>
        </p:nvPicPr>
        <p:blipFill>
          <a:blip r:embed="rId4"/>
          <a:stretch>
            <a:fillRect/>
          </a:stretch>
        </p:blipFill>
        <p:spPr>
          <a:xfrm>
            <a:off x="609202" y="5460635"/>
            <a:ext cx="5654530" cy="731583"/>
          </a:xfrm>
          <a:prstGeom prst="rect">
            <a:avLst/>
          </a:prstGeom>
        </p:spPr>
      </p:pic>
      <p:sp>
        <p:nvSpPr>
          <p:cNvPr id="7" name="圆角矩形 14">
            <a:extLst>
              <a:ext uri="{FF2B5EF4-FFF2-40B4-BE49-F238E27FC236}">
                <a16:creationId xmlns:a16="http://schemas.microsoft.com/office/drawing/2014/main" xmlns="" id="{F33E8219-BCAE-4E98-B4A9-92FDCA8A472A}"/>
              </a:ext>
            </a:extLst>
          </p:cNvPr>
          <p:cNvSpPr/>
          <p:nvPr/>
        </p:nvSpPr>
        <p:spPr>
          <a:xfrm>
            <a:off x="609202" y="4821570"/>
            <a:ext cx="14975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会议记录</a:t>
            </a:r>
          </a:p>
        </p:txBody>
      </p:sp>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a:t>
            </a:r>
            <a:r>
              <a:rPr lang="en-US" altLang="zh-CN" sz="3200" dirty="0"/>
              <a:t> PPT</a:t>
            </a:r>
            <a:r>
              <a:rPr lang="zh-CN" altLang="en-US" sz="3200" dirty="0"/>
              <a:t>制作及修改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沈路通：需求规定和运行环境规定    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韩旭：引言和任务概述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xmlns=""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3" name="TextBox 72"/>
          <p:cNvSpPr txBox="1">
            <a:spLocks noChangeArrowheads="1"/>
          </p:cNvSpPr>
          <p:nvPr/>
        </p:nvSpPr>
        <p:spPr bwMode="auto">
          <a:xfrm>
            <a:off x="1247088" y="875343"/>
            <a:ext cx="9300537" cy="555754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t>        </a:t>
            </a:r>
            <a:r>
              <a:rPr lang="zh-CN" altLang="en-US" sz="2400" dirty="0"/>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同时前段时间</a:t>
            </a:r>
            <a:r>
              <a:rPr lang="en-US" altLang="zh-CN" sz="2400" dirty="0"/>
              <a:t>《</a:t>
            </a:r>
            <a:r>
              <a:rPr lang="zh-CN" altLang="en-US" sz="2400" dirty="0"/>
              <a:t>工作细胞</a:t>
            </a:r>
            <a:r>
              <a:rPr lang="en-US" altLang="zh-CN" sz="2400" dirty="0"/>
              <a:t>》</a:t>
            </a:r>
            <a:r>
              <a:rPr lang="zh-CN" altLang="en-US" sz="2400" dirty="0"/>
              <a:t>这部动漫大火，吸引了大量的粉丝，我们以这部动漫作为游戏背景也能吸引一部分这个动漫的粉丝。</a:t>
            </a:r>
            <a:endParaRPr lang="zh-CN" altLang="en-US" sz="2400" dirty="0">
              <a:solidFill>
                <a:srgbClr val="262626"/>
              </a:solidFill>
              <a:latin typeface="微软雅黑" pitchFamily="34" charset="-122"/>
              <a:ea typeface="微软雅黑" pitchFamily="34" charset="-122"/>
            </a:endParaRPr>
          </a:p>
        </p:txBody>
      </p:sp>
      <p:sp>
        <p:nvSpPr>
          <p:cNvPr id="98" name="圆角矩形 14"/>
          <p:cNvSpPr/>
          <p:nvPr/>
        </p:nvSpPr>
        <p:spPr>
          <a:xfrm>
            <a:off x="46337" y="118139"/>
            <a:ext cx="22174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3484470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57758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项目提出者及开发者：</a:t>
            </a:r>
            <a:r>
              <a:rPr lang="zh-CN" altLang="zh-CN" sz="2400" dirty="0"/>
              <a:t>孙文韬</a:t>
            </a:r>
            <a:r>
              <a:rPr lang="zh-CN" altLang="en-US" sz="2400" dirty="0"/>
              <a:t>、</a:t>
            </a:r>
            <a:r>
              <a:rPr lang="zh-CN" altLang="zh-CN" sz="2400" dirty="0"/>
              <a:t>沈路通和韩旭</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5" y="4099797"/>
            <a:ext cx="9300537"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实现该软件的计算站或计算机网络：</a:t>
            </a:r>
            <a:r>
              <a:rPr lang="zh-CN" altLang="en-US" sz="2400" dirty="0"/>
              <a:t>在阿里云上租用服务器并建设一个网站，将软件放在该网站上使用。</a:t>
            </a: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575537"/>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51567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000" dirty="0">
                <a:solidFill>
                  <a:srgbClr val="FF0000"/>
                </a:solidFill>
                <a:latin typeface="+mn-ea"/>
              </a:rPr>
              <a:t>HTML5</a:t>
            </a:r>
            <a:r>
              <a:rPr lang="zh-CN" altLang="en-US" sz="2000" dirty="0">
                <a:solidFill>
                  <a:srgbClr val="262626"/>
                </a:solidFill>
                <a:latin typeface="+mn-ea"/>
              </a:rPr>
              <a:t>：万维网的核心语言、标准通用标记语言下的一个应用超文本标记语言（</a:t>
            </a:r>
            <a:r>
              <a:rPr lang="en-US" altLang="zh-CN" sz="2000" dirty="0">
                <a:solidFill>
                  <a:srgbClr val="262626"/>
                </a:solidFill>
                <a:latin typeface="+mn-ea"/>
              </a:rPr>
              <a:t>HTML</a:t>
            </a:r>
            <a:r>
              <a:rPr lang="zh-CN" altLang="en-US" sz="2000" dirty="0">
                <a:solidFill>
                  <a:srgbClr val="262626"/>
                </a:solidFill>
                <a:latin typeface="+mn-ea"/>
              </a:rPr>
              <a:t>）的第五次重大修改。</a:t>
            </a:r>
          </a:p>
          <a:p>
            <a:pPr defTabSz="1083041" fontAlgn="base">
              <a:lnSpc>
                <a:spcPct val="150000"/>
              </a:lnSpc>
              <a:spcBef>
                <a:spcPct val="0"/>
              </a:spcBef>
              <a:spcAft>
                <a:spcPct val="0"/>
              </a:spcAft>
            </a:pPr>
            <a:r>
              <a:rPr lang="en-US" altLang="zh-CN" sz="2000" dirty="0">
                <a:solidFill>
                  <a:srgbClr val="FF0000"/>
                </a:solidFill>
                <a:latin typeface="+mn-ea"/>
              </a:rPr>
              <a:t>Cocos</a:t>
            </a:r>
            <a:r>
              <a:rPr lang="zh-CN" altLang="en-US" sz="2000" dirty="0">
                <a:solidFill>
                  <a:srgbClr val="262626"/>
                </a:solidFill>
                <a:latin typeface="+mn-ea"/>
              </a:rPr>
              <a:t>：</a:t>
            </a:r>
            <a:r>
              <a:rPr lang="en-US" altLang="zh-CN" sz="2000" dirty="0">
                <a:solidFill>
                  <a:srgbClr val="262626"/>
                </a:solidFill>
                <a:latin typeface="+mn-ea"/>
              </a:rPr>
              <a:t>Cocos</a:t>
            </a:r>
            <a:r>
              <a:rPr lang="zh-CN" altLang="en-US" sz="2000" dirty="0">
                <a:solidFill>
                  <a:srgbClr val="262626"/>
                </a:solidFill>
                <a:latin typeface="+mn-ea"/>
              </a:rPr>
              <a:t>是由触控科技推出的游戏开发一站式解决方案，包含了从新建立项、游戏制作、到 打包上线的全套流程。开发者可以通过</a:t>
            </a:r>
            <a:r>
              <a:rPr lang="en-US" altLang="zh-CN" sz="2000" dirty="0" err="1">
                <a:solidFill>
                  <a:srgbClr val="262626"/>
                </a:solidFill>
                <a:latin typeface="+mn-ea"/>
              </a:rPr>
              <a:t>Cocos</a:t>
            </a:r>
            <a:r>
              <a:rPr lang="zh-CN" altLang="en-US" sz="2000" dirty="0">
                <a:solidFill>
                  <a:srgbClr val="262626"/>
                </a:solidFill>
                <a:latin typeface="+mn-ea"/>
              </a:rPr>
              <a:t>快速生成代码、编辑资源和动画，最终输出适合于多个平台的游戏产品</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Python</a:t>
            </a:r>
            <a:r>
              <a:rPr lang="zh-CN" altLang="en-US" sz="2000" dirty="0">
                <a:solidFill>
                  <a:srgbClr val="262626"/>
                </a:solidFill>
                <a:latin typeface="+mn-ea"/>
              </a:rPr>
              <a:t>：</a:t>
            </a:r>
            <a:r>
              <a:rPr lang="en-US" altLang="zh-CN" sz="2000" dirty="0">
                <a:solidFill>
                  <a:srgbClr val="262626"/>
                </a:solidFill>
                <a:latin typeface="+mn-ea"/>
              </a:rPr>
              <a:t>Python</a:t>
            </a:r>
            <a:r>
              <a:rPr lang="zh-CN" altLang="en-US" sz="2000" dirty="0">
                <a:solidFill>
                  <a:srgbClr val="262626"/>
                </a:solidFill>
                <a:latin typeface="+mn-ea"/>
              </a:rPr>
              <a:t>是一种计算机程序设计语言。是一种动态的、面向对象的脚本语言，最初被设计用于编写自动化脚本</a:t>
            </a:r>
            <a:r>
              <a:rPr lang="en-US" altLang="zh-CN" sz="2000" dirty="0">
                <a:solidFill>
                  <a:srgbClr val="262626"/>
                </a:solidFill>
                <a:latin typeface="+mn-ea"/>
              </a:rPr>
              <a:t>(shell)</a:t>
            </a:r>
            <a:r>
              <a:rPr lang="zh-CN" altLang="en-US" sz="2000" dirty="0">
                <a:solidFill>
                  <a:srgbClr val="262626"/>
                </a:solidFill>
                <a:latin typeface="+mn-ea"/>
              </a:rPr>
              <a:t>，随着版本的不断更新和语言新功能的添加，越来越多被用于独立的、大型项目的开发。</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Unity3D</a:t>
            </a:r>
            <a:r>
              <a:rPr lang="zh-CN" altLang="zh-CN" sz="2000" dirty="0">
                <a:latin typeface="+mn-ea"/>
              </a:rPr>
              <a:t>：</a:t>
            </a:r>
            <a:r>
              <a:rPr lang="en-US" altLang="zh-CN" sz="2000" dirty="0">
                <a:latin typeface="+mn-ea"/>
              </a:rPr>
              <a:t>Unity3D</a:t>
            </a:r>
            <a:r>
              <a:rPr lang="zh-CN" altLang="zh-CN" sz="2000" dirty="0">
                <a:latin typeface="+mn-ea"/>
              </a:rPr>
              <a:t>是由</a:t>
            </a:r>
            <a:r>
              <a:rPr lang="en-US" altLang="zh-CN" sz="2000" dirty="0">
                <a:latin typeface="+mn-ea"/>
              </a:rPr>
              <a:t>Unity Technologies</a:t>
            </a:r>
            <a:r>
              <a:rPr lang="zh-CN" altLang="zh-CN" sz="2000" dirty="0">
                <a:latin typeface="+mn-ea"/>
              </a:rPr>
              <a:t>开发的一个让玩家轻松创建诸如三维视频游戏、建筑可视化、实时三维动画等类型互动内容的多平台的综合型游戏开发工具，是一个全面整合的专业游戏引擎。</a:t>
            </a:r>
          </a:p>
          <a:p>
            <a:pPr defTabSz="1083041" fontAlgn="base">
              <a:lnSpc>
                <a:spcPct val="150000"/>
              </a:lnSpc>
              <a:spcBef>
                <a:spcPct val="0"/>
              </a:spcBef>
              <a:spcAft>
                <a:spcPct val="0"/>
              </a:spcAft>
            </a:pPr>
            <a:endParaRPr lang="zh-CN" altLang="en-US" dirty="0">
              <a:solidFill>
                <a:srgbClr val="262626"/>
              </a:solidFill>
              <a:latin typeface="+mn-ea"/>
            </a:endParaRP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1.4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4832092"/>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hlinkClick r:id="rId4"/>
              </a:rPr>
              <a:t>https://</a:t>
            </a:r>
            <a:r>
              <a:rPr lang="en-US" altLang="zh-CN" sz="2800" dirty="0" smtClean="0">
                <a:hlinkClick r:id="rId4"/>
              </a:rPr>
              <a:t>wenku.baidu.com/view/74ebdaa5a26925c52dc5bf29.html?from=search</a:t>
            </a:r>
            <a:endParaRPr lang="en-US" altLang="zh-CN" sz="2800" dirty="0" smtClean="0"/>
          </a:p>
          <a:p>
            <a:r>
              <a:rPr lang="zh-CN" altLang="zh-CN" sz="2800" dirty="0"/>
              <a:t>【</a:t>
            </a:r>
            <a:r>
              <a:rPr lang="en-US" altLang="zh-CN" sz="2800" dirty="0"/>
              <a:t>5</a:t>
            </a:r>
            <a:r>
              <a:rPr lang="zh-CN" altLang="zh-CN" sz="2800" dirty="0"/>
              <a:t>】《</a:t>
            </a:r>
            <a:r>
              <a:rPr lang="en-US" altLang="zh-CN" sz="2800" dirty="0"/>
              <a:t>G15</a:t>
            </a:r>
            <a:r>
              <a:rPr lang="zh-CN" altLang="zh-CN" sz="2800" dirty="0"/>
              <a:t>项目介绍》、《</a:t>
            </a:r>
            <a:r>
              <a:rPr lang="en-US" altLang="zh-CN" sz="2800" dirty="0"/>
              <a:t>G15</a:t>
            </a:r>
            <a:r>
              <a:rPr lang="zh-CN" altLang="zh-CN" sz="2800" dirty="0"/>
              <a:t>软件项目计划书》、《</a:t>
            </a:r>
            <a:r>
              <a:rPr lang="en-US" altLang="zh-CN" sz="2800" dirty="0"/>
              <a:t>G15</a:t>
            </a:r>
            <a:r>
              <a:rPr lang="zh-CN" altLang="zh-CN" sz="2800"/>
              <a:t>项目可行性分析</a:t>
            </a:r>
            <a:r>
              <a:rPr lang="zh-CN" altLang="zh-CN" sz="2800"/>
              <a:t>报告</a:t>
            </a:r>
            <a:r>
              <a:rPr lang="zh-CN" altLang="zh-CN" sz="2800" smtClean="0"/>
              <a:t>》</a:t>
            </a:r>
            <a:endParaRPr lang="zh-CN" altLang="zh-CN" sz="2800"/>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任务概述</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xmlns="" id="{D38DCBF1-1BDA-4A9C-AFF5-D9F090885770}"/>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159451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目标</a:t>
            </a:r>
          </a:p>
        </p:txBody>
      </p:sp>
      <p:sp>
        <p:nvSpPr>
          <p:cNvPr id="7" name="TextBox 6"/>
          <p:cNvSpPr txBox="1"/>
          <p:nvPr/>
        </p:nvSpPr>
        <p:spPr>
          <a:xfrm>
            <a:off x="708549" y="1305565"/>
            <a:ext cx="10774901" cy="954107"/>
          </a:xfrm>
          <a:prstGeom prst="rect">
            <a:avLst/>
          </a:prstGeom>
          <a:noFill/>
        </p:spPr>
        <p:txBody>
          <a:bodyPr wrap="square">
            <a:spAutoFit/>
          </a:bodyPr>
          <a:lstStyle/>
          <a:p>
            <a:r>
              <a:rPr lang="en-US" altLang="zh-CN" sz="2800" dirty="0">
                <a:latin typeface="+mn-ea"/>
              </a:rPr>
              <a:t>    </a:t>
            </a:r>
            <a:r>
              <a:rPr lang="zh-CN" altLang="zh-CN" sz="2800" dirty="0">
                <a:latin typeface="+mn-ea"/>
              </a:rPr>
              <a:t>在网站上能够正常运行并且能够实现要求的功能，能在</a:t>
            </a:r>
            <a:r>
              <a:rPr lang="en-US" altLang="zh-CN" sz="2800" dirty="0">
                <a:latin typeface="+mn-ea"/>
              </a:rPr>
              <a:t>3-5</a:t>
            </a:r>
            <a:r>
              <a:rPr lang="zh-CN" altLang="zh-CN" sz="2800" dirty="0">
                <a:latin typeface="+mn-ea"/>
              </a:rPr>
              <a:t>分钟内完成闯关，在碎片化的时间内起到最大的娱乐效果。</a:t>
            </a:r>
          </a:p>
        </p:txBody>
      </p:sp>
      <p:sp>
        <p:nvSpPr>
          <p:cNvPr id="6" name="圆角矩形 14">
            <a:extLst>
              <a:ext uri="{FF2B5EF4-FFF2-40B4-BE49-F238E27FC236}">
                <a16:creationId xmlns:a16="http://schemas.microsoft.com/office/drawing/2014/main" xmlns="" id="{9A715A45-74E1-492A-B1CA-DD58517A9BBF}"/>
              </a:ext>
            </a:extLst>
          </p:cNvPr>
          <p:cNvSpPr/>
          <p:nvPr/>
        </p:nvSpPr>
        <p:spPr>
          <a:xfrm>
            <a:off x="731431" y="3172970"/>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用户的特点</a:t>
            </a:r>
          </a:p>
        </p:txBody>
      </p:sp>
      <p:sp>
        <p:nvSpPr>
          <p:cNvPr id="2" name="矩形 1">
            <a:extLst>
              <a:ext uri="{FF2B5EF4-FFF2-40B4-BE49-F238E27FC236}">
                <a16:creationId xmlns:a16="http://schemas.microsoft.com/office/drawing/2014/main" xmlns="" id="{F8CE0995-69A9-42F6-A8FE-C5043F80FA08}"/>
              </a:ext>
            </a:extLst>
          </p:cNvPr>
          <p:cNvSpPr/>
          <p:nvPr/>
        </p:nvSpPr>
        <p:spPr>
          <a:xfrm>
            <a:off x="639193" y="3817392"/>
            <a:ext cx="11552808" cy="2677656"/>
          </a:xfrm>
          <a:prstGeom prst="rect">
            <a:avLst/>
          </a:prstGeom>
        </p:spPr>
        <p:txBody>
          <a:bodyPr wrap="squar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能够使用电脑，拥有空余的碎片化时间的人群，以大学生为主。</a:t>
            </a:r>
            <a:endParaRPr lang="en-US" altLang="zh-CN" sz="2800" kern="100" dirty="0">
              <a:latin typeface="Calibri" panose="020F0502020204030204" pitchFamily="34" charset="0"/>
              <a:cs typeface="Times New Roman" panose="02020603050405020304" pitchFamily="18" charset="0"/>
            </a:endParaRPr>
          </a:p>
          <a:p>
            <a:pPr algn="just">
              <a:spcAft>
                <a:spcPts val="0"/>
              </a:spcAft>
            </a:pP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zh-CN" altLang="en-US" sz="2800" kern="100" dirty="0">
                <a:latin typeface="Calibri" panose="020F0502020204030204" pitchFamily="34" charset="0"/>
                <a:cs typeface="Times New Roman" panose="02020603050405020304" pitchFamily="18" charset="0"/>
              </a:rPr>
              <a:t>用户代表：</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1.</a:t>
            </a:r>
            <a:r>
              <a:rPr lang="zh-CN" altLang="en-US" sz="2800" kern="100" dirty="0">
                <a:latin typeface="Calibri" panose="020F0502020204030204" pitchFamily="34" charset="0"/>
                <a:cs typeface="Times New Roman" panose="02020603050405020304" pitchFamily="18" charset="0"/>
              </a:rPr>
              <a:t>城市学院统计专业的金同学（男，偶尔玩主机游戏）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2.</a:t>
            </a:r>
            <a:r>
              <a:rPr lang="zh-CN" altLang="en-US" sz="2800" kern="100" dirty="0">
                <a:latin typeface="Calibri" panose="020F0502020204030204" pitchFamily="34" charset="0"/>
                <a:cs typeface="Times New Roman" panose="02020603050405020304" pitchFamily="18" charset="0"/>
              </a:rPr>
              <a:t>杭师大软工专业的林同学（男，经常玩手机游戏和</a:t>
            </a:r>
            <a:r>
              <a:rPr lang="en-US" altLang="zh-CN" sz="2800" kern="100" dirty="0">
                <a:latin typeface="Calibri" panose="020F0502020204030204" pitchFamily="34" charset="0"/>
                <a:cs typeface="Times New Roman" panose="02020603050405020304" pitchFamily="18" charset="0"/>
              </a:rPr>
              <a:t>PC</a:t>
            </a:r>
            <a:r>
              <a:rPr lang="zh-CN" altLang="en-US" sz="2800" kern="100" dirty="0">
                <a:latin typeface="Calibri" panose="020F0502020204030204" pitchFamily="34" charset="0"/>
                <a:cs typeface="Times New Roman" panose="02020603050405020304" pitchFamily="18" charset="0"/>
              </a:rPr>
              <a:t>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3.</a:t>
            </a:r>
            <a:r>
              <a:rPr lang="zh-CN" altLang="en-US" sz="2800" kern="100" dirty="0">
                <a:latin typeface="Calibri" panose="020F0502020204030204" pitchFamily="34" charset="0"/>
                <a:cs typeface="Times New Roman" panose="02020603050405020304" pitchFamily="18" charset="0"/>
              </a:rPr>
              <a:t>浙财经会计专业的邵同学（女，很少玩游戏，但玩过</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超级马里奥</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1700</Words>
  <Application>Microsoft Office PowerPoint</Application>
  <PresentationFormat>自定义</PresentationFormat>
  <Paragraphs>127</Paragraphs>
  <Slides>26</Slides>
  <Notes>17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Hanzy</cp:lastModifiedBy>
  <cp:revision>53</cp:revision>
  <dcterms:created xsi:type="dcterms:W3CDTF">2017-08-30T16:25:13Z</dcterms:created>
  <dcterms:modified xsi:type="dcterms:W3CDTF">2019-04-15T10:33:12Z</dcterms:modified>
</cp:coreProperties>
</file>