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1"/>
  </p:notesMasterIdLst>
  <p:sldIdLst>
    <p:sldId id="258" r:id="rId3"/>
    <p:sldId id="287" r:id="rId4"/>
    <p:sldId id="262" r:id="rId5"/>
    <p:sldId id="263" r:id="rId6"/>
    <p:sldId id="293" r:id="rId7"/>
    <p:sldId id="294" r:id="rId8"/>
    <p:sldId id="292" r:id="rId9"/>
    <p:sldId id="283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59"/>
  </p:normalViewPr>
  <p:slideViewPr>
    <p:cSldViewPr snapToGrid="0" snapToObjects="1">
      <p:cViewPr varScale="1">
        <p:scale>
          <a:sx n="112" d="100"/>
          <a:sy n="112" d="100"/>
        </p:scale>
        <p:origin x="414" y="114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316;&#19994;\&#31639;&#27861;\&#23454;&#39564;2&#26368;&#36817;&#28857;&#23545;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316;&#19994;\&#31639;&#27861;\&#23454;&#39564;2&#26368;&#36817;&#28857;&#23545;\&#24037;&#20316;&#31807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316;&#19994;\&#31639;&#27861;\&#23454;&#39564;2&#26368;&#36817;&#28857;&#23545;\&#24037;&#20316;&#31807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/>
              <a:t>分治法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Sheet1!$T$28</c:f>
              <c:strCache>
                <c:ptCount val="1"/>
                <c:pt idx="0">
                  <c:v>实际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Sheet1!$U$27:$AD$27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Sheet1!$U$28:$AD$28</c:f>
              <c:numCache>
                <c:formatCode>General</c:formatCode>
                <c:ptCount val="10"/>
                <c:pt idx="0">
                  <c:v>0.13374</c:v>
                </c:pt>
                <c:pt idx="1">
                  <c:v>0.27734799999999998</c:v>
                </c:pt>
                <c:pt idx="2">
                  <c:v>0.43472124999999995</c:v>
                </c:pt>
                <c:pt idx="3">
                  <c:v>0.57430150000000002</c:v>
                </c:pt>
                <c:pt idx="4">
                  <c:v>0.71553175000000002</c:v>
                </c:pt>
                <c:pt idx="5">
                  <c:v>0.86613724999999997</c:v>
                </c:pt>
                <c:pt idx="6">
                  <c:v>1.045315</c:v>
                </c:pt>
                <c:pt idx="7">
                  <c:v>1.2584</c:v>
                </c:pt>
                <c:pt idx="8">
                  <c:v>1.3736925</c:v>
                </c:pt>
                <c:pt idx="9">
                  <c:v>1.5597400000000001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Sheet1!$T$29</c:f>
              <c:strCache>
                <c:ptCount val="1"/>
                <c:pt idx="0">
                  <c:v>预测</c:v>
                </c:pt>
              </c:strCache>
            </c:strRef>
          </c:tx>
          <c:spPr>
            <a:ln w="19050" cap="rnd">
              <a:solidFill>
                <a:schemeClr val="accent2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Sheet1!$U$27:$AD$27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Sheet1!$U$29:$AD$29</c:f>
              <c:numCache>
                <c:formatCode>General</c:formatCode>
                <c:ptCount val="10"/>
                <c:pt idx="0">
                  <c:v>0.13374</c:v>
                </c:pt>
                <c:pt idx="1">
                  <c:v>0.28358390064804034</c:v>
                </c:pt>
                <c:pt idx="2">
                  <c:v>0.43950611796372457</c:v>
                </c:pt>
                <c:pt idx="3">
                  <c:v>0.59937560259216138</c:v>
                </c:pt>
                <c:pt idx="4">
                  <c:v>0.76218024837989906</c:v>
                </c:pt>
                <c:pt idx="5">
                  <c:v>0.92732393787157008</c:v>
                </c:pt>
                <c:pt idx="6">
                  <c:v>1.0944127766201093</c:v>
                </c:pt>
                <c:pt idx="7">
                  <c:v>1.2631668077764842</c:v>
                </c:pt>
                <c:pt idx="8">
                  <c:v>1.4333767077823476</c:v>
                </c:pt>
                <c:pt idx="9">
                  <c:v>1.6048800000000001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394256"/>
        <c:axId val="2060399152"/>
      </c:scatterChart>
      <c:valAx>
        <c:axId val="2060394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0399152"/>
        <c:crosses val="autoZero"/>
        <c:crossBetween val="midCat"/>
      </c:valAx>
      <c:valAx>
        <c:axId val="206039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0394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暴力法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Sheet1!$T$38</c:f>
              <c:strCache>
                <c:ptCount val="1"/>
                <c:pt idx="0">
                  <c:v>实际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Sheet1!$U$37:$AD$37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Sheet1!$U$38:$AD$38</c:f>
              <c:numCache>
                <c:formatCode>General</c:formatCode>
                <c:ptCount val="10"/>
                <c:pt idx="0">
                  <c:v>35.489699999999999</c:v>
                </c:pt>
                <c:pt idx="1">
                  <c:v>140.23599999999999</c:v>
                </c:pt>
                <c:pt idx="2">
                  <c:v>329.89850000000001</c:v>
                </c:pt>
                <c:pt idx="3">
                  <c:v>557.476</c:v>
                </c:pt>
                <c:pt idx="4">
                  <c:v>869.89699999999993</c:v>
                </c:pt>
                <c:pt idx="5">
                  <c:v>1232.93</c:v>
                </c:pt>
                <c:pt idx="6">
                  <c:v>1684.02</c:v>
                </c:pt>
                <c:pt idx="7">
                  <c:v>2226.2449999999999</c:v>
                </c:pt>
                <c:pt idx="8">
                  <c:v>2910.81</c:v>
                </c:pt>
                <c:pt idx="9">
                  <c:v>3496.915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Sheet1!$T$39</c:f>
              <c:strCache>
                <c:ptCount val="1"/>
                <c:pt idx="0">
                  <c:v>预测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Sheet1!$U$37:$AD$37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Sheet1!$U$39:$AD$39</c:f>
              <c:numCache>
                <c:formatCode>General</c:formatCode>
                <c:ptCount val="10"/>
                <c:pt idx="0">
                  <c:v>35.489699999999999</c:v>
                </c:pt>
                <c:pt idx="1">
                  <c:v>141.9588</c:v>
                </c:pt>
                <c:pt idx="2">
                  <c:v>319.40729999999996</c:v>
                </c:pt>
                <c:pt idx="3">
                  <c:v>567.83519999999999</c:v>
                </c:pt>
                <c:pt idx="4">
                  <c:v>887.24249999999995</c:v>
                </c:pt>
                <c:pt idx="5">
                  <c:v>1277.6291999999999</c:v>
                </c:pt>
                <c:pt idx="6">
                  <c:v>1738.9953</c:v>
                </c:pt>
                <c:pt idx="7">
                  <c:v>2271.3407999999999</c:v>
                </c:pt>
                <c:pt idx="8">
                  <c:v>2874.6657</c:v>
                </c:pt>
                <c:pt idx="9">
                  <c:v>3548.97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402960"/>
        <c:axId val="2060390448"/>
      </c:scatterChart>
      <c:valAx>
        <c:axId val="206040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0390448"/>
        <c:crosses val="autoZero"/>
        <c:crossBetween val="midCat"/>
      </c:valAx>
      <c:valAx>
        <c:axId val="206039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040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Sheet1!$T$50</c:f>
              <c:strCache>
                <c:ptCount val="1"/>
                <c:pt idx="0">
                  <c:v>暴力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Sheet1!$U$49:$AD$49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Sheet1!$U$50:$AD$50</c:f>
              <c:numCache>
                <c:formatCode>General</c:formatCode>
                <c:ptCount val="10"/>
                <c:pt idx="0">
                  <c:v>35.489699999999999</c:v>
                </c:pt>
                <c:pt idx="1">
                  <c:v>140.23599999999999</c:v>
                </c:pt>
                <c:pt idx="2">
                  <c:v>329.89850000000001</c:v>
                </c:pt>
                <c:pt idx="3">
                  <c:v>557.476</c:v>
                </c:pt>
                <c:pt idx="4">
                  <c:v>869.89699999999993</c:v>
                </c:pt>
                <c:pt idx="5">
                  <c:v>1232.93</c:v>
                </c:pt>
                <c:pt idx="6">
                  <c:v>1684.02</c:v>
                </c:pt>
                <c:pt idx="7">
                  <c:v>2226.2449999999999</c:v>
                </c:pt>
                <c:pt idx="8">
                  <c:v>2910.81</c:v>
                </c:pt>
                <c:pt idx="9">
                  <c:v>3496.915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Sheet1!$T$51</c:f>
              <c:strCache>
                <c:ptCount val="1"/>
                <c:pt idx="0">
                  <c:v>分治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Sheet1!$U$49:$AD$49</c:f>
              <c:numCache>
                <c:formatCode>General</c:formatCode>
                <c:ptCount val="1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xVal>
          <c:yVal>
            <c:numRef>
              <c:f>Sheet1!$U$51:$AD$51</c:f>
              <c:numCache>
                <c:formatCode>General</c:formatCode>
                <c:ptCount val="10"/>
                <c:pt idx="0">
                  <c:v>0.13374</c:v>
                </c:pt>
                <c:pt idx="1">
                  <c:v>0.27734799999999998</c:v>
                </c:pt>
                <c:pt idx="2">
                  <c:v>0.43472124999999995</c:v>
                </c:pt>
                <c:pt idx="3">
                  <c:v>0.57430150000000002</c:v>
                </c:pt>
                <c:pt idx="4">
                  <c:v>0.71553175000000002</c:v>
                </c:pt>
                <c:pt idx="5">
                  <c:v>0.86613724999999997</c:v>
                </c:pt>
                <c:pt idx="6">
                  <c:v>1.045315</c:v>
                </c:pt>
                <c:pt idx="7">
                  <c:v>1.2584</c:v>
                </c:pt>
                <c:pt idx="8">
                  <c:v>1.3736925</c:v>
                </c:pt>
                <c:pt idx="9">
                  <c:v>1.5597400000000001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400240"/>
        <c:axId val="2060393168"/>
      </c:scatterChart>
      <c:valAx>
        <c:axId val="206040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0393168"/>
        <c:crosses val="autoZero"/>
        <c:crossBetween val="midCat"/>
      </c:valAx>
      <c:valAx>
        <c:axId val="206039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0400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动画演示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118719"/>
            <a:ext cx="807865" cy="586334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动画演示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586681" y="1408670"/>
            <a:ext cx="403654" cy="370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008076" y="1865869"/>
            <a:ext cx="403654" cy="370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530811" y="1037967"/>
            <a:ext cx="403654" cy="370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309817" y="2034745"/>
            <a:ext cx="403654" cy="370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511113" y="2570205"/>
            <a:ext cx="403654" cy="370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11573" y="3159210"/>
            <a:ext cx="403654" cy="370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3987114" y="3410464"/>
            <a:ext cx="403654" cy="370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902410" y="1565187"/>
            <a:ext cx="403654" cy="370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434649" y="3966519"/>
            <a:ext cx="403654" cy="370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9753600" y="3410463"/>
            <a:ext cx="403654" cy="370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>
            <a:stCxn id="69" idx="4"/>
          </p:cNvCxnSpPr>
          <p:nvPr/>
        </p:nvCxnSpPr>
        <p:spPr>
          <a:xfrm>
            <a:off x="1511644" y="2405448"/>
            <a:ext cx="0" cy="282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61319" y="5231027"/>
            <a:ext cx="10659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1" idx="4"/>
          </p:cNvCxnSpPr>
          <p:nvPr/>
        </p:nvCxnSpPr>
        <p:spPr>
          <a:xfrm>
            <a:off x="2313400" y="3529913"/>
            <a:ext cx="1" cy="170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788508" y="1779373"/>
            <a:ext cx="0" cy="345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2" idx="4"/>
          </p:cNvCxnSpPr>
          <p:nvPr/>
        </p:nvCxnSpPr>
        <p:spPr>
          <a:xfrm>
            <a:off x="4188941" y="3781167"/>
            <a:ext cx="0" cy="144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4720282" y="1408670"/>
            <a:ext cx="0" cy="382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721179" y="2924432"/>
            <a:ext cx="0" cy="230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6104237" y="1935890"/>
            <a:ext cx="0" cy="329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4" idx="4"/>
          </p:cNvCxnSpPr>
          <p:nvPr/>
        </p:nvCxnSpPr>
        <p:spPr>
          <a:xfrm>
            <a:off x="7636476" y="4337222"/>
            <a:ext cx="0" cy="89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67" idx="4"/>
          </p:cNvCxnSpPr>
          <p:nvPr/>
        </p:nvCxnSpPr>
        <p:spPr>
          <a:xfrm>
            <a:off x="9209903" y="2236572"/>
            <a:ext cx="0" cy="299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75" idx="4"/>
          </p:cNvCxnSpPr>
          <p:nvPr/>
        </p:nvCxnSpPr>
        <p:spPr>
          <a:xfrm>
            <a:off x="9955427" y="3781166"/>
            <a:ext cx="0" cy="144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61319" y="782595"/>
            <a:ext cx="1" cy="444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4" idx="2"/>
          </p:cNvCxnSpPr>
          <p:nvPr/>
        </p:nvCxnSpPr>
        <p:spPr>
          <a:xfrm flipH="1" flipV="1">
            <a:off x="461320" y="1594021"/>
            <a:ext cx="21253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 flipV="1">
            <a:off x="461320" y="1223318"/>
            <a:ext cx="4069492" cy="1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69" idx="2"/>
          </p:cNvCxnSpPr>
          <p:nvPr/>
        </p:nvCxnSpPr>
        <p:spPr>
          <a:xfrm flipH="1">
            <a:off x="461321" y="2220097"/>
            <a:ext cx="848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461321" y="1779373"/>
            <a:ext cx="5441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461319" y="2755557"/>
            <a:ext cx="50703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 flipV="1">
            <a:off x="461319" y="3344562"/>
            <a:ext cx="16352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>
            <a:off x="461319" y="3599217"/>
            <a:ext cx="3536096" cy="1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461321" y="2034745"/>
            <a:ext cx="8546756" cy="1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461319" y="4151871"/>
            <a:ext cx="7000105" cy="2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461319" y="3622233"/>
            <a:ext cx="9316994" cy="1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4720282" y="411886"/>
            <a:ext cx="12356" cy="5352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2774719" y="463735"/>
            <a:ext cx="12356" cy="5352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V="1">
            <a:off x="1511644" y="1594022"/>
            <a:ext cx="1276864" cy="6260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1278925" y="782595"/>
            <a:ext cx="0" cy="503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4295775" y="642430"/>
            <a:ext cx="0" cy="503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1278925" y="2940908"/>
            <a:ext cx="301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266294" y="3429000"/>
            <a:ext cx="301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511644" y="2220096"/>
            <a:ext cx="801757" cy="112446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280083" y="4620356"/>
            <a:ext cx="301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2313401" y="3344563"/>
            <a:ext cx="1875540" cy="26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7638536" y="411886"/>
            <a:ext cx="12356" cy="5352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5712940" y="1750538"/>
            <a:ext cx="391297" cy="10050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 flipV="1">
            <a:off x="9215465" y="2032086"/>
            <a:ext cx="739962" cy="15513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6391275" y="642430"/>
            <a:ext cx="0" cy="503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8875395" y="642430"/>
            <a:ext cx="0" cy="503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3495675" y="642430"/>
            <a:ext cx="0" cy="503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5979795" y="642430"/>
            <a:ext cx="0" cy="503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V="1">
            <a:off x="3495675" y="2316480"/>
            <a:ext cx="248412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3487437" y="4009686"/>
            <a:ext cx="248412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 flipH="1">
            <a:off x="4188941" y="2755558"/>
            <a:ext cx="1523999" cy="8402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V="1">
            <a:off x="3494851" y="4670495"/>
            <a:ext cx="248412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flipV="1">
            <a:off x="4180266" y="1209748"/>
            <a:ext cx="544457" cy="23980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  <p:bldP spid="69" grpId="0" animBg="1"/>
      <p:bldP spid="70" grpId="0" animBg="1"/>
      <p:bldP spid="70" grpId="1" animBg="1"/>
      <p:bldP spid="71" grpId="0" animBg="1"/>
      <p:bldP spid="72" grpId="0" animBg="1"/>
      <p:bldP spid="7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伪代码及其性能分析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9124" y="1152728"/>
            <a:ext cx="4562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dichotomy_pair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sort(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sort(</a:t>
            </a:r>
            <a:r>
              <a:rPr lang="en-US" altLang="zh-CN" sz="1200" dirty="0" err="1" smtClean="0"/>
              <a:t>vecy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_</a:t>
            </a:r>
            <a:r>
              <a:rPr lang="en-US" altLang="zh-CN" sz="1200" dirty="0" err="1" smtClean="0"/>
              <a:t>dichotomy_pair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vecy</a:t>
            </a:r>
            <a:r>
              <a:rPr lang="en-US" altLang="zh-CN" sz="1200" dirty="0" smtClean="0"/>
              <a:t>, 0, 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)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_</a:t>
            </a:r>
            <a:r>
              <a:rPr lang="en-US" altLang="zh-CN" sz="1200" dirty="0" err="1" smtClean="0"/>
              <a:t>dichotomy_pair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if (l == r) return max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if (l+1 == r) return dis(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(l), 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(r))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mid = (</a:t>
            </a:r>
            <a:r>
              <a:rPr lang="en-US" altLang="zh-CN" sz="1200" dirty="0" err="1" smtClean="0"/>
              <a:t>l+r</a:t>
            </a:r>
            <a:r>
              <a:rPr lang="en-US" altLang="zh-CN" sz="1200" dirty="0" smtClean="0"/>
              <a:t>) &gt;&gt; 1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for I in </a:t>
            </a:r>
            <a:r>
              <a:rPr lang="en-US" altLang="zh-CN" sz="1200" dirty="0" err="1" smtClean="0"/>
              <a:t>vecy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if </a:t>
            </a:r>
            <a:r>
              <a:rPr lang="en-US" altLang="zh-CN" sz="1200" dirty="0" err="1" smtClean="0"/>
              <a:t>vecy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].x &lt; 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[mid].x </a:t>
            </a:r>
            <a:r>
              <a:rPr lang="en-US" altLang="zh-CN" sz="1200" dirty="0" err="1"/>
              <a:t>ly.push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vecy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</a:t>
            </a:r>
          </a:p>
          <a:p>
            <a:r>
              <a:rPr lang="en-US" altLang="zh-CN" sz="1200" dirty="0" smtClean="0"/>
              <a:t>        else </a:t>
            </a:r>
            <a:r>
              <a:rPr lang="en-US" altLang="zh-CN" sz="1200" dirty="0" err="1"/>
              <a:t>ry.push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vecy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 smtClean="0"/>
              <a:t>])</a:t>
            </a:r>
          </a:p>
          <a:p>
            <a:r>
              <a:rPr lang="en-US" altLang="zh-CN" sz="1200" dirty="0" smtClean="0"/>
              <a:t>    m = MIN(</a:t>
            </a:r>
            <a:r>
              <a:rPr lang="en-US" altLang="zh-CN" sz="1200" dirty="0" err="1" smtClean="0"/>
              <a:t>dichotomy_pair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ly</a:t>
            </a:r>
            <a:r>
              <a:rPr lang="en-US" altLang="zh-CN" sz="1200" dirty="0" smtClean="0"/>
              <a:t>, 0, mid),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</a:t>
            </a:r>
            <a:r>
              <a:rPr lang="en-US" altLang="zh-CN" sz="1200" dirty="0" err="1" smtClean="0"/>
              <a:t>dichotomy_pair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vecx</a:t>
            </a:r>
            <a:r>
              <a:rPr lang="en-US" altLang="zh-CN" sz="1200" dirty="0"/>
              <a:t>, </a:t>
            </a:r>
            <a:r>
              <a:rPr lang="en-US" altLang="zh-CN" sz="1200" dirty="0" err="1" smtClean="0"/>
              <a:t>ry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mid+1, r))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for I in </a:t>
            </a:r>
            <a:r>
              <a:rPr lang="en-US" altLang="zh-CN" sz="1200" dirty="0" err="1" smtClean="0"/>
              <a:t>vecy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 smtClean="0"/>
              <a:t>        if(abs(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[mid].x-</a:t>
            </a:r>
            <a:r>
              <a:rPr lang="en-US" altLang="zh-CN" sz="1200" dirty="0" err="1" smtClean="0"/>
              <a:t>vecy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].x))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</a:t>
            </a:r>
            <a:r>
              <a:rPr lang="en-US" altLang="zh-CN" sz="1200" dirty="0" err="1" smtClean="0"/>
              <a:t>tmp.push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vecy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for I in 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do j=I , </a:t>
            </a:r>
            <a:r>
              <a:rPr lang="en-US" altLang="zh-CN" sz="1200" dirty="0" err="1" smtClean="0"/>
              <a:t>tmp.length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if </a:t>
            </a:r>
            <a:r>
              <a:rPr lang="en-US" altLang="zh-CN" sz="1200" dirty="0"/>
              <a:t>abs(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 smtClean="0"/>
              <a:t>].y- 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[j</a:t>
            </a:r>
            <a:r>
              <a:rPr lang="en-US" altLang="zh-CN" sz="1200" dirty="0" smtClean="0"/>
              <a:t>].y)&lt;d) break      </a:t>
            </a:r>
            <a:r>
              <a:rPr lang="zh-CN" altLang="en-US" sz="1200" dirty="0" smtClean="0"/>
              <a:t>最多扫描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 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if (distance(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], 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[j])&lt;min)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min = distance(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], 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[j])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return min</a:t>
            </a:r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067717"/>
              </p:ext>
            </p:extLst>
          </p:nvPr>
        </p:nvGraphicFramePr>
        <p:xfrm>
          <a:off x="6366427" y="3534806"/>
          <a:ext cx="5682698" cy="238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93959"/>
              </p:ext>
            </p:extLst>
          </p:nvPr>
        </p:nvGraphicFramePr>
        <p:xfrm>
          <a:off x="5362577" y="2467847"/>
          <a:ext cx="6686548" cy="843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868"/>
                <a:gridCol w="607868"/>
                <a:gridCol w="607868"/>
                <a:gridCol w="607868"/>
                <a:gridCol w="607868"/>
                <a:gridCol w="607868"/>
                <a:gridCol w="607868"/>
                <a:gridCol w="607868"/>
                <a:gridCol w="607868"/>
                <a:gridCol w="607868"/>
                <a:gridCol w="607868"/>
              </a:tblGrid>
              <a:tr h="28130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100000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13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实际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0.13374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0.277348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0.434721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0.574302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0.715532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0.866137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1.045315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1.2584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1.373693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1.55974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813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预测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0.13374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0.283584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0.439506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0.599376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0.76218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0.927324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1.094413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1.263167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1.433377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1.60488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366427" y="829677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法曲线与预测曲线基本吻合。</a:t>
            </a:r>
            <a:endParaRPr lang="en-US" altLang="zh-CN" dirty="0" smtClean="0"/>
          </a:p>
          <a:p>
            <a:r>
              <a:rPr lang="zh-CN" altLang="en-US" dirty="0" smtClean="0"/>
              <a:t>其递推式为</a:t>
            </a:r>
            <a:endParaRPr lang="en-US" altLang="zh-CN" dirty="0" smtClean="0"/>
          </a:p>
          <a:p>
            <a:r>
              <a:rPr lang="en-US" altLang="zh-CN" dirty="0" smtClean="0"/>
              <a:t>T(n) = 2T(n/2) + f(n)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f(n) </a:t>
            </a:r>
            <a:r>
              <a:rPr lang="zh-CN" altLang="en-US" dirty="0" smtClean="0"/>
              <a:t>为线性效率。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9124" y="1152728"/>
            <a:ext cx="4762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I in </a:t>
            </a:r>
            <a:r>
              <a:rPr lang="en-US" altLang="zh-CN" dirty="0" err="1" smtClean="0"/>
              <a:t>vecy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if(abs(</a:t>
            </a:r>
            <a:r>
              <a:rPr lang="en-US" altLang="zh-CN" dirty="0" err="1" smtClean="0"/>
              <a:t>vecx</a:t>
            </a:r>
            <a:r>
              <a:rPr lang="en-US" altLang="zh-CN" dirty="0" smtClean="0"/>
              <a:t>[mid].x-</a:t>
            </a:r>
            <a:r>
              <a:rPr lang="en-US" altLang="zh-CN" dirty="0" err="1" smtClean="0"/>
              <a:t>vecy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].x))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tmp.push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vecy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  <a:p>
            <a:r>
              <a:rPr lang="en-US" altLang="zh-CN" dirty="0" smtClean="0"/>
              <a:t>for I in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do j=I , </a:t>
            </a:r>
            <a:r>
              <a:rPr lang="en-US" altLang="zh-CN" dirty="0" err="1" smtClean="0"/>
              <a:t>tmp.length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abs(</a:t>
            </a:r>
            <a:r>
              <a:rPr lang="en-US" altLang="zh-CN" dirty="0" err="1"/>
              <a:t>tmp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 smtClean="0"/>
              <a:t>].y- </a:t>
            </a:r>
            <a:r>
              <a:rPr lang="en-US" altLang="zh-CN" dirty="0" err="1"/>
              <a:t>tmp</a:t>
            </a:r>
            <a:r>
              <a:rPr lang="en-US" altLang="zh-CN" dirty="0"/>
              <a:t>[j</a:t>
            </a:r>
            <a:r>
              <a:rPr lang="en-US" altLang="zh-CN" dirty="0" smtClean="0"/>
              <a:t>].y)&lt;d) break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(distance(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[j])&lt;min)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min = distance(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[j])</a:t>
            </a:r>
          </a:p>
          <a:p>
            <a:r>
              <a:rPr lang="en-US" altLang="zh-CN" dirty="0" smtClean="0"/>
              <a:t>return min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5381625" y="1152728"/>
            <a:ext cx="219075" cy="895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29300" y="1275665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此处为线性扫描长度为</a:t>
            </a:r>
            <a:r>
              <a:rPr lang="en-US" altLang="zh-CN" dirty="0" smtClean="0"/>
              <a:t>n/2^i</a:t>
            </a:r>
            <a:r>
              <a:rPr lang="zh-CN" altLang="en-US" dirty="0" smtClean="0"/>
              <a:t>长度的数组，故而在递归中此处效率为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>
            <a:off x="5381626" y="2086279"/>
            <a:ext cx="228600" cy="1342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29300" y="2181225"/>
            <a:ext cx="413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此处为扫描上个循环得到的在</a:t>
            </a:r>
            <a:r>
              <a:rPr lang="en-US" altLang="zh-CN" dirty="0" smtClean="0"/>
              <a:t>[mid-d, </a:t>
            </a:r>
            <a:r>
              <a:rPr lang="en-US" altLang="zh-CN" dirty="0" err="1" smtClean="0"/>
              <a:t>mid+d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中，按照</a:t>
            </a:r>
            <a:r>
              <a:rPr lang="en-US" altLang="zh-CN" dirty="0" smtClean="0"/>
              <a:t>y</a:t>
            </a:r>
            <a:r>
              <a:rPr lang="zh-CN" altLang="en-US" dirty="0"/>
              <a:t>排好</a:t>
            </a:r>
            <a:r>
              <a:rPr lang="zh-CN" altLang="en-US" dirty="0" smtClean="0"/>
              <a:t>序的数组。但由于鸽槽定理，可以知道其第二步最多扫描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次，故而也为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1594" y="4105275"/>
            <a:ext cx="1011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pl</a:t>
            </a:r>
            <a:r>
              <a:rPr lang="en-US" altLang="zh-CN" dirty="0" smtClean="0"/>
              <a:t> </a:t>
            </a:r>
            <a:r>
              <a:rPr lang="zh-CN" altLang="en-US" dirty="0" smtClean="0"/>
              <a:t>∈ </a:t>
            </a:r>
            <a:r>
              <a:rPr lang="en-US" altLang="zh-CN" dirty="0" smtClean="0"/>
              <a:t>PL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</a:t>
            </a:r>
            <a:r>
              <a:rPr lang="zh-CN" altLang="en-US" dirty="0" smtClean="0"/>
              <a:t>∈</a:t>
            </a:r>
            <a:r>
              <a:rPr lang="en-US" altLang="zh-CN" dirty="0" smtClean="0"/>
              <a:t>PR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PL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</a:t>
            </a:r>
            <a:r>
              <a:rPr lang="zh-CN" altLang="en-US" dirty="0" smtClean="0"/>
              <a:t>间的距离小于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单位，则，它们必定位于一个以直线</a:t>
            </a:r>
            <a:r>
              <a:rPr lang="en-US" altLang="zh-CN" dirty="0" smtClean="0"/>
              <a:t>mid</a:t>
            </a:r>
            <a:r>
              <a:rPr lang="zh-CN" altLang="en-US" dirty="0" smtClean="0"/>
              <a:t>为中心线的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*</a:t>
            </a:r>
            <a:r>
              <a:rPr lang="en-US" altLang="zh-CN" dirty="0" smtClean="0"/>
              <a:t>2d</a:t>
            </a:r>
            <a:r>
              <a:rPr lang="zh-CN" altLang="en-US" dirty="0" smtClean="0"/>
              <a:t>的矩形区域内。</a:t>
            </a:r>
            <a:endParaRPr lang="en-US" altLang="zh-CN" dirty="0" smtClean="0"/>
          </a:p>
          <a:p>
            <a:r>
              <a:rPr lang="zh-CN" altLang="en-US" dirty="0" smtClean="0"/>
              <a:t>此时的矩形，左边四个点，右边四个点，其中中间两个点重合，故而只需</a:t>
            </a:r>
            <a:r>
              <a:rPr lang="zh-CN" altLang="en-US" smtClean="0"/>
              <a:t>要</a:t>
            </a:r>
            <a:r>
              <a:rPr lang="zh-CN" altLang="en-US" smtClean="0"/>
              <a:t>扫描六次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1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伪代码及性能分析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9124" y="1152728"/>
            <a:ext cx="456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traversal_pair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min = MAX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for I in 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do j=I to </a:t>
            </a:r>
            <a:r>
              <a:rPr lang="en-US" altLang="zh-CN" sz="1200" dirty="0" err="1" smtClean="0"/>
              <a:t>vecx.length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if(dis(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], 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[j]) &lt; min)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min = dis(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], </a:t>
            </a:r>
            <a:r>
              <a:rPr lang="en-US" altLang="zh-CN" sz="1200" dirty="0" err="1" smtClean="0"/>
              <a:t>vecx</a:t>
            </a:r>
            <a:r>
              <a:rPr lang="en-US" altLang="zh-CN" sz="1200" dirty="0" smtClean="0"/>
              <a:t>[j])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return min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66427" y="829677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做两次内循环遍历，故复杂度为</a:t>
            </a:r>
            <a:r>
              <a:rPr lang="en-US" altLang="zh-CN" dirty="0" smtClean="0"/>
              <a:t>O(n^2)</a:t>
            </a:r>
          </a:p>
          <a:p>
            <a:r>
              <a:rPr lang="zh-CN" altLang="en-US" dirty="0" smtClean="0"/>
              <a:t>其曲线基本拟合。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12967"/>
              </p:ext>
            </p:extLst>
          </p:nvPr>
        </p:nvGraphicFramePr>
        <p:xfrm>
          <a:off x="4505325" y="2897505"/>
          <a:ext cx="7543800" cy="531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实际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35.4897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140.236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329.8985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557.476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869.897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1232.93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1684.02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2226.245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2910.81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3496.915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预测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35.4897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141.9588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319.4073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567.8352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887.2425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1277.629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1738.995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2271.341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2874.666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3548.97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467429"/>
              </p:ext>
            </p:extLst>
          </p:nvPr>
        </p:nvGraphicFramePr>
        <p:xfrm>
          <a:off x="7052227" y="3477453"/>
          <a:ext cx="4583596" cy="2782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36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算法对比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58920" y="4318968"/>
            <a:ext cx="104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如图可以看到，当我们的测试量够大的时候，分治法是远远快于暴力法的。</a:t>
            </a:r>
            <a:endParaRPr lang="zh-CN" altLang="en-US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285749"/>
              </p:ext>
            </p:extLst>
          </p:nvPr>
        </p:nvGraphicFramePr>
        <p:xfrm>
          <a:off x="3889927" y="829677"/>
          <a:ext cx="4583596" cy="2782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8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095" y="2658386"/>
            <a:ext cx="7589808" cy="1032886"/>
          </a:xfrm>
        </p:spPr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554</Words>
  <Application>Microsoft Office PowerPoint</Application>
  <PresentationFormat>宽屏</PresentationFormat>
  <Paragraphs>131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吴汇杰</cp:lastModifiedBy>
  <cp:revision>148</cp:revision>
  <dcterms:created xsi:type="dcterms:W3CDTF">2015-08-18T02:51:41Z</dcterms:created>
  <dcterms:modified xsi:type="dcterms:W3CDTF">2017-10-12T15:57:53Z</dcterms:modified>
  <cp:category/>
</cp:coreProperties>
</file>