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sldIdLst>
    <p:sldId id="258" r:id="rId3"/>
    <p:sldId id="287" r:id="rId4"/>
    <p:sldId id="298" r:id="rId5"/>
    <p:sldId id="262" r:id="rId6"/>
    <p:sldId id="263" r:id="rId7"/>
    <p:sldId id="295" r:id="rId8"/>
    <p:sldId id="294" r:id="rId9"/>
    <p:sldId id="296" r:id="rId10"/>
    <p:sldId id="297" r:id="rId11"/>
    <p:sldId id="29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59"/>
  </p:normalViewPr>
  <p:slideViewPr>
    <p:cSldViewPr snapToGrid="0" snapToObjects="1">
      <p:cViewPr varScale="1">
        <p:scale>
          <a:sx n="116" d="100"/>
          <a:sy n="116" d="100"/>
        </p:scale>
        <p:origin x="336" y="126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执行次数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Sheet1!$B$1:$M$1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Sheet1!$B$2:$M$2</c:f>
              <c:numCache>
                <c:formatCode>General</c:formatCode>
                <c:ptCount val="12"/>
                <c:pt idx="0">
                  <c:v>256</c:v>
                </c:pt>
                <c:pt idx="1">
                  <c:v>3125</c:v>
                </c:pt>
                <c:pt idx="2">
                  <c:v>46656</c:v>
                </c:pt>
                <c:pt idx="3">
                  <c:v>823543</c:v>
                </c:pt>
                <c:pt idx="4">
                  <c:v>16777216</c:v>
                </c:pt>
                <c:pt idx="5">
                  <c:v>387420489</c:v>
                </c:pt>
                <c:pt idx="6">
                  <c:v>10000000000</c:v>
                </c:pt>
                <c:pt idx="7">
                  <c:v>285311670611</c:v>
                </c:pt>
                <c:pt idx="8">
                  <c:v>8916100448256</c:v>
                </c:pt>
                <c:pt idx="9">
                  <c:v>302875106592253</c:v>
                </c:pt>
                <c:pt idx="10">
                  <c:v>1.1112006825558016E+16</c:v>
                </c:pt>
                <c:pt idx="11">
                  <c:v>4.3789389038085939E+17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189920"/>
        <c:axId val="1441804800"/>
      </c:scatterChart>
      <c:valAx>
        <c:axId val="131118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4800"/>
        <c:crosses val="autoZero"/>
        <c:crossBetween val="midCat"/>
      </c:valAx>
      <c:valAx>
        <c:axId val="14418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18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执行次数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Sheet1!$B$24:$M$24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Sheet1!$B$25:$M$25</c:f>
              <c:numCache>
                <c:formatCode>General</c:formatCode>
                <c:ptCount val="12"/>
                <c:pt idx="0">
                  <c:v>57</c:v>
                </c:pt>
                <c:pt idx="1">
                  <c:v>200</c:v>
                </c:pt>
                <c:pt idx="2">
                  <c:v>884</c:v>
                </c:pt>
                <c:pt idx="3">
                  <c:v>3464</c:v>
                </c:pt>
                <c:pt idx="4">
                  <c:v>15398</c:v>
                </c:pt>
                <c:pt idx="5">
                  <c:v>70970</c:v>
                </c:pt>
                <c:pt idx="6">
                  <c:v>344892</c:v>
                </c:pt>
                <c:pt idx="7">
                  <c:v>1793306</c:v>
                </c:pt>
                <c:pt idx="8">
                  <c:v>10025768</c:v>
                </c:pt>
                <c:pt idx="9">
                  <c:v>59373042</c:v>
                </c:pt>
                <c:pt idx="10">
                  <c:v>375525024</c:v>
                </c:pt>
                <c:pt idx="11">
                  <c:v>2516794032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6432"/>
        <c:axId val="1441802624"/>
      </c:scatterChart>
      <c:valAx>
        <c:axId val="144180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2624"/>
        <c:crosses val="autoZero"/>
        <c:crossBetween val="midCat"/>
      </c:valAx>
      <c:valAx>
        <c:axId val="144180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三种方式对比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Sheet1!$A$53</c:f>
              <c:strCache>
                <c:ptCount val="1"/>
                <c:pt idx="0">
                  <c:v>递归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Sheet1!$B$53:$M$53</c:f>
              <c:numCache>
                <c:formatCode>0.00E+00</c:formatCode>
                <c:ptCount val="12"/>
                <c:pt idx="0">
                  <c:v>5.9213600000000003E-6</c:v>
                </c:pt>
                <c:pt idx="1">
                  <c:v>2.80278E-5</c:v>
                </c:pt>
                <c:pt idx="2">
                  <c:v>4.8160400000000001E-5</c:v>
                </c:pt>
                <c:pt idx="3">
                  <c:v>9.9873700000000006E-5</c:v>
                </c:pt>
                <c:pt idx="4" formatCode="General">
                  <c:v>4.9660500000000001E-4</c:v>
                </c:pt>
                <c:pt idx="5" formatCode="General">
                  <c:v>2.3468299999999998E-3</c:v>
                </c:pt>
                <c:pt idx="6" formatCode="General">
                  <c:v>1.14752E-2</c:v>
                </c:pt>
                <c:pt idx="7" formatCode="General">
                  <c:v>7.1074899999999996E-2</c:v>
                </c:pt>
                <c:pt idx="8" formatCode="General">
                  <c:v>0.27620800000000001</c:v>
                </c:pt>
                <c:pt idx="9" formatCode="General">
                  <c:v>1.508</c:v>
                </c:pt>
                <c:pt idx="10" formatCode="General">
                  <c:v>8.9439899999999994</c:v>
                </c:pt>
                <c:pt idx="11" formatCode="General">
                  <c:v>61.001100000000001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Sheet1!$A$54</c:f>
              <c:strCache>
                <c:ptCount val="1"/>
                <c:pt idx="0">
                  <c:v>循环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Sheet1!$B$54:$M$54</c:f>
              <c:numCache>
                <c:formatCode>0.00E+00</c:formatCode>
                <c:ptCount val="12"/>
                <c:pt idx="0">
                  <c:v>5.1318499999999998E-6</c:v>
                </c:pt>
                <c:pt idx="1">
                  <c:v>1.1842699999999999E-5</c:v>
                </c:pt>
                <c:pt idx="2">
                  <c:v>2.72383E-5</c:v>
                </c:pt>
                <c:pt idx="3" formatCode="General">
                  <c:v>2.1277399999999999E-4</c:v>
                </c:pt>
                <c:pt idx="4" formatCode="General">
                  <c:v>4.14101E-4</c:v>
                </c:pt>
                <c:pt idx="5" formatCode="General">
                  <c:v>1.6556100000000001E-3</c:v>
                </c:pt>
                <c:pt idx="6" formatCode="General">
                  <c:v>9.7730100000000004E-3</c:v>
                </c:pt>
                <c:pt idx="7" formatCode="General">
                  <c:v>5.8649899999999998E-2</c:v>
                </c:pt>
                <c:pt idx="8" formatCode="General">
                  <c:v>0.21867400000000001</c:v>
                </c:pt>
                <c:pt idx="9" formatCode="General">
                  <c:v>1.1268499999999999</c:v>
                </c:pt>
                <c:pt idx="10" formatCode="General">
                  <c:v>6.8164199999999999</c:v>
                </c:pt>
                <c:pt idx="11" formatCode="General">
                  <c:v>46.478900000000003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Sheet1!$A$55</c:f>
              <c:strCache>
                <c:ptCount val="1"/>
                <c:pt idx="0">
                  <c:v>位运算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Sheet1!$B$55:$M$55</c:f>
              <c:numCache>
                <c:formatCode>0.00E+00</c:formatCode>
                <c:ptCount val="12"/>
                <c:pt idx="0">
                  <c:v>3.9475800000000002E-7</c:v>
                </c:pt>
                <c:pt idx="1">
                  <c:v>7.8951500000000001E-7</c:v>
                </c:pt>
                <c:pt idx="2">
                  <c:v>2.36855E-6</c:v>
                </c:pt>
                <c:pt idx="3">
                  <c:v>5.9213600000000003E-6</c:v>
                </c:pt>
                <c:pt idx="4">
                  <c:v>2.3685499999999999E-5</c:v>
                </c:pt>
                <c:pt idx="5">
                  <c:v>8.5267599999999997E-5</c:v>
                </c:pt>
                <c:pt idx="6" formatCode="General">
                  <c:v>4.0502099999999998E-4</c:v>
                </c:pt>
                <c:pt idx="7" formatCode="General">
                  <c:v>1.72825E-3</c:v>
                </c:pt>
                <c:pt idx="8" formatCode="General">
                  <c:v>1.0807300000000001E-2</c:v>
                </c:pt>
                <c:pt idx="9" formatCode="General">
                  <c:v>6.4296099999999995E-2</c:v>
                </c:pt>
                <c:pt idx="10" formatCode="General">
                  <c:v>0.38241900000000001</c:v>
                </c:pt>
                <c:pt idx="11" formatCode="General">
                  <c:v>1.7568999999999999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2080"/>
        <c:axId val="1441805344"/>
      </c:scatterChart>
      <c:valAx>
        <c:axId val="144180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5344"/>
        <c:crosses val="autoZero"/>
        <c:crossBetween val="midCat"/>
      </c:valAx>
      <c:valAx>
        <c:axId val="144180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执行次数对比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Sheet1!$A$46</c:f>
              <c:strCache>
                <c:ptCount val="1"/>
                <c:pt idx="0">
                  <c:v>回溯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Sheet1!$B$45:$M$45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Sheet1!$B$46:$M$46</c:f>
              <c:numCache>
                <c:formatCode>General</c:formatCode>
                <c:ptCount val="12"/>
                <c:pt idx="0">
                  <c:v>57</c:v>
                </c:pt>
                <c:pt idx="1">
                  <c:v>200</c:v>
                </c:pt>
                <c:pt idx="2">
                  <c:v>884</c:v>
                </c:pt>
                <c:pt idx="3">
                  <c:v>3464</c:v>
                </c:pt>
                <c:pt idx="4">
                  <c:v>15398</c:v>
                </c:pt>
                <c:pt idx="5">
                  <c:v>70970</c:v>
                </c:pt>
                <c:pt idx="6">
                  <c:v>344892</c:v>
                </c:pt>
                <c:pt idx="7">
                  <c:v>1793306</c:v>
                </c:pt>
                <c:pt idx="8">
                  <c:v>10025768</c:v>
                </c:pt>
                <c:pt idx="9">
                  <c:v>59373042</c:v>
                </c:pt>
                <c:pt idx="10">
                  <c:v>375525024</c:v>
                </c:pt>
                <c:pt idx="11">
                  <c:v>2516794032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Sheet1!$A$47</c:f>
              <c:strCache>
                <c:ptCount val="1"/>
                <c:pt idx="0">
                  <c:v>暴力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Sheet1!$B$45:$M$45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Sheet1!$B$47:$M$47</c:f>
              <c:numCache>
                <c:formatCode>General</c:formatCode>
                <c:ptCount val="12"/>
                <c:pt idx="0">
                  <c:v>256</c:v>
                </c:pt>
                <c:pt idx="1">
                  <c:v>3125</c:v>
                </c:pt>
                <c:pt idx="2">
                  <c:v>46656</c:v>
                </c:pt>
                <c:pt idx="3">
                  <c:v>823543</c:v>
                </c:pt>
                <c:pt idx="4">
                  <c:v>16777216</c:v>
                </c:pt>
                <c:pt idx="5">
                  <c:v>387420489</c:v>
                </c:pt>
                <c:pt idx="6">
                  <c:v>10000000000</c:v>
                </c:pt>
                <c:pt idx="7">
                  <c:v>285311670611</c:v>
                </c:pt>
                <c:pt idx="8">
                  <c:v>8916100448256</c:v>
                </c:pt>
                <c:pt idx="9">
                  <c:v>302875106592253</c:v>
                </c:pt>
                <c:pt idx="10">
                  <c:v>1.1112006825558016E+16</c:v>
                </c:pt>
                <c:pt idx="11">
                  <c:v>4.3789389038085939E+17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5888"/>
        <c:axId val="1441796640"/>
      </c:scatterChart>
      <c:valAx>
        <c:axId val="144180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796640"/>
        <c:crosses val="autoZero"/>
        <c:crossBetween val="midCat"/>
      </c:valAx>
      <c:valAx>
        <c:axId val="144179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5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动画演示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算法对比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62898" y="4872760"/>
            <a:ext cx="104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如图可以看到，当我们的测试量够大的</a:t>
            </a:r>
            <a:r>
              <a:rPr lang="zh-CN" altLang="en-US" smtClean="0"/>
              <a:t>时候，回溯法通过剪枝得到的操作次数远少于暴力法。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16416"/>
              </p:ext>
            </p:extLst>
          </p:nvPr>
        </p:nvGraphicFramePr>
        <p:xfrm>
          <a:off x="1185527" y="1180541"/>
          <a:ext cx="9347200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239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723900"/>
                <a:gridCol w="723900"/>
                <a:gridCol w="800100"/>
                <a:gridCol w="8890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回溯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70970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1793306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10025768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59373042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375525024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2516794032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暴力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823543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16777216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3.87E+08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2.85E+11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8.92E+12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3.03E+14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1.111E+16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4.37894E+17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04263"/>
              </p:ext>
            </p:extLst>
          </p:nvPr>
        </p:nvGraphicFramePr>
        <p:xfrm>
          <a:off x="3810000" y="19207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8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658386"/>
            <a:ext cx="7589808" cy="1032886"/>
          </a:xfrm>
        </p:spPr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动画演示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5900" y="470602"/>
            <a:ext cx="482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以四皇后为例子</a:t>
            </a:r>
            <a:endParaRPr lang="zh-CN" altLang="en-US" dirty="0"/>
          </a:p>
        </p:txBody>
      </p:sp>
      <p:cxnSp>
        <p:nvCxnSpPr>
          <p:cNvPr id="56" name="曲线连接符 55"/>
          <p:cNvCxnSpPr/>
          <p:nvPr/>
        </p:nvCxnSpPr>
        <p:spPr>
          <a:xfrm rot="10800000">
            <a:off x="2660823" y="2866768"/>
            <a:ext cx="3311615" cy="593128"/>
          </a:xfrm>
          <a:prstGeom prst="curvedConnector3">
            <a:avLst>
              <a:gd name="adj1" fmla="val 100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/>
          <p:nvPr/>
        </p:nvCxnSpPr>
        <p:spPr>
          <a:xfrm flipV="1">
            <a:off x="5972440" y="3001649"/>
            <a:ext cx="3179798" cy="458249"/>
          </a:xfrm>
          <a:prstGeom prst="curvedConnector3">
            <a:avLst>
              <a:gd name="adj1" fmla="val 99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/>
          <p:nvPr/>
        </p:nvCxnSpPr>
        <p:spPr>
          <a:xfrm rot="10800000" flipV="1">
            <a:off x="2594920" y="3459899"/>
            <a:ext cx="3377521" cy="428359"/>
          </a:xfrm>
          <a:prstGeom prst="curvedConnector3">
            <a:avLst>
              <a:gd name="adj1" fmla="val 9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/>
          <p:nvPr/>
        </p:nvCxnSpPr>
        <p:spPr>
          <a:xfrm>
            <a:off x="5972441" y="3459900"/>
            <a:ext cx="3179797" cy="428360"/>
          </a:xfrm>
          <a:prstGeom prst="curvedConnector3">
            <a:avLst>
              <a:gd name="adj1" fmla="val 99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/>
          <p:nvPr/>
        </p:nvCxnSpPr>
        <p:spPr>
          <a:xfrm rot="10800000">
            <a:off x="535459" y="2553730"/>
            <a:ext cx="2125365" cy="313038"/>
          </a:xfrm>
          <a:prstGeom prst="curvedConnector3">
            <a:avLst>
              <a:gd name="adj1" fmla="val 1007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/>
          <p:nvPr/>
        </p:nvCxnSpPr>
        <p:spPr>
          <a:xfrm rot="10800000">
            <a:off x="1598141" y="2553731"/>
            <a:ext cx="1062684" cy="313038"/>
          </a:xfrm>
          <a:prstGeom prst="curvedConnector3">
            <a:avLst>
              <a:gd name="adj1" fmla="val 100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/>
          <p:nvPr/>
        </p:nvCxnSpPr>
        <p:spPr>
          <a:xfrm flipV="1">
            <a:off x="2660825" y="2553728"/>
            <a:ext cx="1268624" cy="313038"/>
          </a:xfrm>
          <a:prstGeom prst="curvedConnector3">
            <a:avLst>
              <a:gd name="adj1" fmla="val 100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曲线连接符 168"/>
          <p:cNvCxnSpPr/>
          <p:nvPr/>
        </p:nvCxnSpPr>
        <p:spPr>
          <a:xfrm flipV="1">
            <a:off x="2660821" y="2553731"/>
            <a:ext cx="2331311" cy="308916"/>
          </a:xfrm>
          <a:prstGeom prst="curvedConnector3">
            <a:avLst>
              <a:gd name="adj1" fmla="val 10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曲线连接符 173"/>
          <p:cNvCxnSpPr/>
          <p:nvPr/>
        </p:nvCxnSpPr>
        <p:spPr>
          <a:xfrm rot="10800000">
            <a:off x="6956858" y="2688606"/>
            <a:ext cx="2125365" cy="313038"/>
          </a:xfrm>
          <a:prstGeom prst="curvedConnector3">
            <a:avLst>
              <a:gd name="adj1" fmla="val 100775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/>
          <p:cNvCxnSpPr/>
          <p:nvPr/>
        </p:nvCxnSpPr>
        <p:spPr>
          <a:xfrm rot="10800000">
            <a:off x="8019540" y="2688607"/>
            <a:ext cx="1062684" cy="313038"/>
          </a:xfrm>
          <a:prstGeom prst="curvedConnector3">
            <a:avLst>
              <a:gd name="adj1" fmla="val 1003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/>
          <p:nvPr/>
        </p:nvCxnSpPr>
        <p:spPr>
          <a:xfrm flipV="1">
            <a:off x="9082224" y="2688604"/>
            <a:ext cx="1268624" cy="313038"/>
          </a:xfrm>
          <a:prstGeom prst="curvedConnector3">
            <a:avLst>
              <a:gd name="adj1" fmla="val 10064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76"/>
          <p:cNvCxnSpPr/>
          <p:nvPr/>
        </p:nvCxnSpPr>
        <p:spPr>
          <a:xfrm flipV="1">
            <a:off x="9082220" y="2688607"/>
            <a:ext cx="2331311" cy="308916"/>
          </a:xfrm>
          <a:prstGeom prst="curvedConnector3">
            <a:avLst>
              <a:gd name="adj1" fmla="val 10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2347915" y="2905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9282184" y="30016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2282013" y="3585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9282184" y="367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46416" y="2473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235744" y="2473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87250" y="2430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5012926" y="2430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87" name="曲线连接符 186"/>
          <p:cNvCxnSpPr/>
          <p:nvPr/>
        </p:nvCxnSpPr>
        <p:spPr>
          <a:xfrm rot="10800000">
            <a:off x="459323" y="2163444"/>
            <a:ext cx="3486579" cy="386162"/>
          </a:xfrm>
          <a:prstGeom prst="curvedConnector3">
            <a:avLst>
              <a:gd name="adj1" fmla="val 1003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曲线连接符 189"/>
          <p:cNvCxnSpPr/>
          <p:nvPr/>
        </p:nvCxnSpPr>
        <p:spPr>
          <a:xfrm rot="10800000">
            <a:off x="841483" y="2179274"/>
            <a:ext cx="3114816" cy="371380"/>
          </a:xfrm>
          <a:prstGeom prst="curvedConnector3">
            <a:avLst>
              <a:gd name="adj1" fmla="val 10025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线连接符 197"/>
          <p:cNvCxnSpPr/>
          <p:nvPr/>
        </p:nvCxnSpPr>
        <p:spPr>
          <a:xfrm rot="10800000">
            <a:off x="1392198" y="2195710"/>
            <a:ext cx="2553705" cy="350823"/>
          </a:xfrm>
          <a:prstGeom prst="curvedConnector3">
            <a:avLst>
              <a:gd name="adj1" fmla="val 10032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/>
          <p:nvPr/>
        </p:nvCxnSpPr>
        <p:spPr>
          <a:xfrm rot="10800000">
            <a:off x="1898502" y="2212894"/>
            <a:ext cx="2057797" cy="337761"/>
          </a:xfrm>
          <a:prstGeom prst="curvedConnector3">
            <a:avLst>
              <a:gd name="adj1" fmla="val 100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125742" y="206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5" name="文本框 204"/>
          <p:cNvSpPr txBox="1"/>
          <p:nvPr/>
        </p:nvSpPr>
        <p:spPr>
          <a:xfrm>
            <a:off x="518239" y="1997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1019464" y="1990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525768" y="1998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08" name="曲线连接符 207"/>
          <p:cNvCxnSpPr/>
          <p:nvPr/>
        </p:nvCxnSpPr>
        <p:spPr>
          <a:xfrm rot="10800000">
            <a:off x="2887344" y="2163444"/>
            <a:ext cx="2104789" cy="390284"/>
          </a:xfrm>
          <a:prstGeom prst="curvedConnector3">
            <a:avLst>
              <a:gd name="adj1" fmla="val 9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曲线连接符 210"/>
          <p:cNvCxnSpPr/>
          <p:nvPr/>
        </p:nvCxnSpPr>
        <p:spPr>
          <a:xfrm rot="10800000">
            <a:off x="3295137" y="2150421"/>
            <a:ext cx="1694934" cy="399186"/>
          </a:xfrm>
          <a:prstGeom prst="curvedConnector3">
            <a:avLst>
              <a:gd name="adj1" fmla="val 10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/>
          <p:nvPr/>
        </p:nvCxnSpPr>
        <p:spPr>
          <a:xfrm rot="10800000">
            <a:off x="3966576" y="2182349"/>
            <a:ext cx="1020452" cy="363136"/>
          </a:xfrm>
          <a:prstGeom prst="curvedConnector3">
            <a:avLst>
              <a:gd name="adj1" fmla="val 1000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曲线连接符 219"/>
          <p:cNvCxnSpPr/>
          <p:nvPr/>
        </p:nvCxnSpPr>
        <p:spPr>
          <a:xfrm rot="10800000">
            <a:off x="4580238" y="2212894"/>
            <a:ext cx="406788" cy="332592"/>
          </a:xfrm>
          <a:prstGeom prst="curvedConnector3">
            <a:avLst>
              <a:gd name="adj1" fmla="val 986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2477739" y="2055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2947098" y="2060297"/>
            <a:ext cx="359162" cy="38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5" name="文本框 224"/>
          <p:cNvSpPr txBox="1"/>
          <p:nvPr/>
        </p:nvSpPr>
        <p:spPr>
          <a:xfrm>
            <a:off x="3560760" y="2047936"/>
            <a:ext cx="359162" cy="38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4165978" y="2042653"/>
            <a:ext cx="359162" cy="38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27" name="曲线连接符 226"/>
          <p:cNvCxnSpPr/>
          <p:nvPr/>
        </p:nvCxnSpPr>
        <p:spPr>
          <a:xfrm rot="10800000">
            <a:off x="1600203" y="1764258"/>
            <a:ext cx="1694934" cy="399186"/>
          </a:xfrm>
          <a:prstGeom prst="curvedConnector3">
            <a:avLst>
              <a:gd name="adj1" fmla="val 100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曲线连接符 227"/>
          <p:cNvCxnSpPr/>
          <p:nvPr/>
        </p:nvCxnSpPr>
        <p:spPr>
          <a:xfrm rot="10800000">
            <a:off x="2332661" y="1774059"/>
            <a:ext cx="960270" cy="394225"/>
          </a:xfrm>
          <a:prstGeom prst="curvedConnector3">
            <a:avLst>
              <a:gd name="adj1" fmla="val 988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曲线连接符 234"/>
          <p:cNvCxnSpPr/>
          <p:nvPr/>
        </p:nvCxnSpPr>
        <p:spPr>
          <a:xfrm flipV="1">
            <a:off x="3289462" y="1824928"/>
            <a:ext cx="829862" cy="331653"/>
          </a:xfrm>
          <a:prstGeom prst="curvedConnector3">
            <a:avLst>
              <a:gd name="adj1" fmla="val 100626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曲线连接符 237"/>
          <p:cNvCxnSpPr/>
          <p:nvPr/>
        </p:nvCxnSpPr>
        <p:spPr>
          <a:xfrm flipV="1">
            <a:off x="3285793" y="1834871"/>
            <a:ext cx="1766094" cy="325832"/>
          </a:xfrm>
          <a:prstGeom prst="curvedConnector3">
            <a:avLst>
              <a:gd name="adj1" fmla="val 999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1250079" y="1666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2" name="文本框 241"/>
          <p:cNvSpPr txBox="1"/>
          <p:nvPr/>
        </p:nvSpPr>
        <p:spPr>
          <a:xfrm>
            <a:off x="1937861" y="1639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3" name="文本框 242"/>
          <p:cNvSpPr txBox="1"/>
          <p:nvPr/>
        </p:nvSpPr>
        <p:spPr>
          <a:xfrm>
            <a:off x="3740341" y="1640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4" name="文本框 243"/>
          <p:cNvSpPr txBox="1"/>
          <p:nvPr/>
        </p:nvSpPr>
        <p:spPr>
          <a:xfrm>
            <a:off x="4693474" y="1684141"/>
            <a:ext cx="359162" cy="38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54" name="曲线连接符 253"/>
          <p:cNvCxnSpPr/>
          <p:nvPr/>
        </p:nvCxnSpPr>
        <p:spPr>
          <a:xfrm rot="10800000">
            <a:off x="7389341" y="2035762"/>
            <a:ext cx="4024190" cy="652842"/>
          </a:xfrm>
          <a:prstGeom prst="curvedConnector3">
            <a:avLst>
              <a:gd name="adj1" fmla="val 10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曲线连接符 255"/>
          <p:cNvCxnSpPr/>
          <p:nvPr/>
        </p:nvCxnSpPr>
        <p:spPr>
          <a:xfrm rot="10800000">
            <a:off x="8013274" y="2042654"/>
            <a:ext cx="3395151" cy="641829"/>
          </a:xfrm>
          <a:prstGeom prst="curvedConnector3">
            <a:avLst>
              <a:gd name="adj1" fmla="val 999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曲线连接符 258"/>
          <p:cNvCxnSpPr/>
          <p:nvPr/>
        </p:nvCxnSpPr>
        <p:spPr>
          <a:xfrm rot="10800000">
            <a:off x="8690920" y="2066640"/>
            <a:ext cx="2712813" cy="630528"/>
          </a:xfrm>
          <a:prstGeom prst="curvedConnector3">
            <a:avLst>
              <a:gd name="adj1" fmla="val 9980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曲线连接符 261"/>
          <p:cNvCxnSpPr/>
          <p:nvPr/>
        </p:nvCxnSpPr>
        <p:spPr>
          <a:xfrm rot="10800000">
            <a:off x="9473524" y="2073857"/>
            <a:ext cx="1918427" cy="630529"/>
          </a:xfrm>
          <a:prstGeom prst="curvedConnector3">
            <a:avLst>
              <a:gd name="adj1" fmla="val 9938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6528680" y="2503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6" name="文本框 265"/>
          <p:cNvSpPr txBox="1"/>
          <p:nvPr/>
        </p:nvSpPr>
        <p:spPr>
          <a:xfrm>
            <a:off x="7665319" y="2564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7" name="文本框 266"/>
          <p:cNvSpPr txBox="1"/>
          <p:nvPr/>
        </p:nvSpPr>
        <p:spPr>
          <a:xfrm>
            <a:off x="10385897" y="2628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529181" y="2632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9" name="文本框 268"/>
          <p:cNvSpPr txBox="1"/>
          <p:nvPr/>
        </p:nvSpPr>
        <p:spPr>
          <a:xfrm>
            <a:off x="6992001" y="1990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0" name="文本框 269"/>
          <p:cNvSpPr txBox="1"/>
          <p:nvPr/>
        </p:nvSpPr>
        <p:spPr>
          <a:xfrm>
            <a:off x="7669623" y="1959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1" name="文本框 270"/>
          <p:cNvSpPr txBox="1"/>
          <p:nvPr/>
        </p:nvSpPr>
        <p:spPr>
          <a:xfrm>
            <a:off x="8371241" y="1959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2" name="文本框 271"/>
          <p:cNvSpPr txBox="1"/>
          <p:nvPr/>
        </p:nvSpPr>
        <p:spPr>
          <a:xfrm>
            <a:off x="9152238" y="1959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74" name="曲线连接符 273"/>
          <p:cNvCxnSpPr/>
          <p:nvPr/>
        </p:nvCxnSpPr>
        <p:spPr>
          <a:xfrm rot="10800000">
            <a:off x="5708823" y="1342769"/>
            <a:ext cx="1680519" cy="699885"/>
          </a:xfrm>
          <a:prstGeom prst="curvedConnector3">
            <a:avLst>
              <a:gd name="adj1" fmla="val 10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曲线连接符 275"/>
          <p:cNvCxnSpPr/>
          <p:nvPr/>
        </p:nvCxnSpPr>
        <p:spPr>
          <a:xfrm rot="10800000">
            <a:off x="6549083" y="1362843"/>
            <a:ext cx="840261" cy="684964"/>
          </a:xfrm>
          <a:prstGeom prst="curvedConnector3">
            <a:avLst>
              <a:gd name="adj1" fmla="val 10196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曲线连接符 278"/>
          <p:cNvCxnSpPr/>
          <p:nvPr/>
        </p:nvCxnSpPr>
        <p:spPr>
          <a:xfrm flipV="1">
            <a:off x="7376990" y="1369049"/>
            <a:ext cx="1905196" cy="673607"/>
          </a:xfrm>
          <a:prstGeom prst="curvedConnector3">
            <a:avLst>
              <a:gd name="adj1" fmla="val 10015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曲线连接符 283"/>
          <p:cNvCxnSpPr/>
          <p:nvPr/>
        </p:nvCxnSpPr>
        <p:spPr>
          <a:xfrm flipV="1">
            <a:off x="7376990" y="1430444"/>
            <a:ext cx="994251" cy="616339"/>
          </a:xfrm>
          <a:prstGeom prst="curvedConnector3">
            <a:avLst>
              <a:gd name="adj1" fmla="val 10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5325232" y="1204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8" name="文本框 287"/>
          <p:cNvSpPr txBox="1"/>
          <p:nvPr/>
        </p:nvSpPr>
        <p:spPr>
          <a:xfrm>
            <a:off x="6137872" y="12054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9" name="文本框 288"/>
          <p:cNvSpPr txBox="1"/>
          <p:nvPr/>
        </p:nvSpPr>
        <p:spPr>
          <a:xfrm>
            <a:off x="8442223" y="1197622"/>
            <a:ext cx="32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0" name="文本框 289"/>
          <p:cNvSpPr txBox="1"/>
          <p:nvPr/>
        </p:nvSpPr>
        <p:spPr>
          <a:xfrm>
            <a:off x="9342939" y="1197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92" name="曲线连接符 291"/>
          <p:cNvCxnSpPr/>
          <p:nvPr/>
        </p:nvCxnSpPr>
        <p:spPr>
          <a:xfrm rot="10800000" flipV="1">
            <a:off x="459323" y="3888260"/>
            <a:ext cx="2135597" cy="486032"/>
          </a:xfrm>
          <a:prstGeom prst="curvedConnector3">
            <a:avLst>
              <a:gd name="adj1" fmla="val 99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曲线连接符 293"/>
          <p:cNvCxnSpPr/>
          <p:nvPr/>
        </p:nvCxnSpPr>
        <p:spPr>
          <a:xfrm rot="10800000" flipV="1">
            <a:off x="1682221" y="3892678"/>
            <a:ext cx="911346" cy="481613"/>
          </a:xfrm>
          <a:prstGeom prst="curvedConnector3">
            <a:avLst>
              <a:gd name="adj1" fmla="val 9881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曲线连接符 296"/>
          <p:cNvCxnSpPr/>
          <p:nvPr/>
        </p:nvCxnSpPr>
        <p:spPr>
          <a:xfrm>
            <a:off x="2594920" y="3888260"/>
            <a:ext cx="1046204" cy="432167"/>
          </a:xfrm>
          <a:prstGeom prst="curvedConnector3">
            <a:avLst>
              <a:gd name="adj1" fmla="val 100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曲线连接符 299"/>
          <p:cNvCxnSpPr/>
          <p:nvPr/>
        </p:nvCxnSpPr>
        <p:spPr>
          <a:xfrm>
            <a:off x="2593567" y="3892678"/>
            <a:ext cx="2575812" cy="364914"/>
          </a:xfrm>
          <a:prstGeom prst="curvedConnector3">
            <a:avLst>
              <a:gd name="adj1" fmla="val 9989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153964" y="41043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4" name="文本框 303"/>
          <p:cNvSpPr txBox="1"/>
          <p:nvPr/>
        </p:nvSpPr>
        <p:spPr>
          <a:xfrm>
            <a:off x="1289228" y="4054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3706453" y="4058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5255651" y="39563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07" name="曲线连接符 306"/>
          <p:cNvCxnSpPr/>
          <p:nvPr/>
        </p:nvCxnSpPr>
        <p:spPr>
          <a:xfrm rot="10800000" flipV="1">
            <a:off x="6928698" y="3895454"/>
            <a:ext cx="2135597" cy="486032"/>
          </a:xfrm>
          <a:prstGeom prst="curvedConnector3">
            <a:avLst>
              <a:gd name="adj1" fmla="val 99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曲线连接符 307"/>
          <p:cNvCxnSpPr/>
          <p:nvPr/>
        </p:nvCxnSpPr>
        <p:spPr>
          <a:xfrm rot="10800000" flipV="1">
            <a:off x="8151596" y="3899872"/>
            <a:ext cx="911346" cy="481613"/>
          </a:xfrm>
          <a:prstGeom prst="curvedConnector3">
            <a:avLst>
              <a:gd name="adj1" fmla="val 988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线连接符 308"/>
          <p:cNvCxnSpPr/>
          <p:nvPr/>
        </p:nvCxnSpPr>
        <p:spPr>
          <a:xfrm>
            <a:off x="9064295" y="3895454"/>
            <a:ext cx="1046204" cy="432167"/>
          </a:xfrm>
          <a:prstGeom prst="curvedConnector3">
            <a:avLst>
              <a:gd name="adj1" fmla="val 100394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曲线连接符 309"/>
          <p:cNvCxnSpPr/>
          <p:nvPr/>
        </p:nvCxnSpPr>
        <p:spPr>
          <a:xfrm>
            <a:off x="9062942" y="3899872"/>
            <a:ext cx="2575812" cy="364914"/>
          </a:xfrm>
          <a:prstGeom prst="curvedConnector3">
            <a:avLst>
              <a:gd name="adj1" fmla="val 9989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/>
          <p:cNvSpPr txBox="1"/>
          <p:nvPr/>
        </p:nvSpPr>
        <p:spPr>
          <a:xfrm>
            <a:off x="6623339" y="4111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7758603" y="4061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10175828" y="40652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1725026" y="39635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15" name="曲线连接符 314"/>
          <p:cNvCxnSpPr/>
          <p:nvPr/>
        </p:nvCxnSpPr>
        <p:spPr>
          <a:xfrm>
            <a:off x="459323" y="4374292"/>
            <a:ext cx="4710056" cy="502508"/>
          </a:xfrm>
          <a:prstGeom prst="curvedConnector3">
            <a:avLst>
              <a:gd name="adj1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曲线连接符 318"/>
          <p:cNvCxnSpPr/>
          <p:nvPr/>
        </p:nvCxnSpPr>
        <p:spPr>
          <a:xfrm>
            <a:off x="465886" y="4369555"/>
            <a:ext cx="3240567" cy="519926"/>
          </a:xfrm>
          <a:prstGeom prst="curvedConnector3">
            <a:avLst>
              <a:gd name="adj1" fmla="val 1003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曲线连接符 321"/>
          <p:cNvCxnSpPr/>
          <p:nvPr/>
        </p:nvCxnSpPr>
        <p:spPr>
          <a:xfrm>
            <a:off x="462604" y="4356874"/>
            <a:ext cx="1300293" cy="481812"/>
          </a:xfrm>
          <a:prstGeom prst="curvedConnector3">
            <a:avLst>
              <a:gd name="adj1" fmla="val 97515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线连接符 324"/>
          <p:cNvCxnSpPr/>
          <p:nvPr/>
        </p:nvCxnSpPr>
        <p:spPr>
          <a:xfrm rot="16200000" flipH="1">
            <a:off x="192745" y="4617954"/>
            <a:ext cx="528131" cy="11588"/>
          </a:xfrm>
          <a:prstGeom prst="curvedConnector3">
            <a:avLst>
              <a:gd name="adj1" fmla="val 500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138109" y="4594938"/>
            <a:ext cx="2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1370939" y="456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3710063" y="4594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5255651" y="4594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32" name="曲线连接符 331"/>
          <p:cNvCxnSpPr/>
          <p:nvPr/>
        </p:nvCxnSpPr>
        <p:spPr>
          <a:xfrm rot="10800000" flipV="1">
            <a:off x="438445" y="4878335"/>
            <a:ext cx="4728840" cy="590978"/>
          </a:xfrm>
          <a:prstGeom prst="curvedConnector3">
            <a:avLst>
              <a:gd name="adj1" fmla="val 9982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曲线连接符 332"/>
          <p:cNvCxnSpPr/>
          <p:nvPr/>
        </p:nvCxnSpPr>
        <p:spPr>
          <a:xfrm rot="10800000" flipV="1">
            <a:off x="1695288" y="4873597"/>
            <a:ext cx="3478563" cy="622015"/>
          </a:xfrm>
          <a:prstGeom prst="curvedConnector3">
            <a:avLst>
              <a:gd name="adj1" fmla="val 99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曲线连接符 333"/>
          <p:cNvCxnSpPr/>
          <p:nvPr/>
        </p:nvCxnSpPr>
        <p:spPr>
          <a:xfrm rot="10800000" flipV="1">
            <a:off x="3212760" y="4860917"/>
            <a:ext cx="1957806" cy="549538"/>
          </a:xfrm>
          <a:prstGeom prst="curvedConnector3">
            <a:avLst>
              <a:gd name="adj1" fmla="val 10007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曲线连接符 334"/>
          <p:cNvCxnSpPr/>
          <p:nvPr/>
        </p:nvCxnSpPr>
        <p:spPr>
          <a:xfrm rot="16200000" flipH="1">
            <a:off x="4900707" y="5121997"/>
            <a:ext cx="528132" cy="115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文本框 336"/>
          <p:cNvSpPr txBox="1"/>
          <p:nvPr/>
        </p:nvSpPr>
        <p:spPr>
          <a:xfrm>
            <a:off x="3295137" y="513832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5256229" y="513832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332370" y="520719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36045" y="5184605"/>
            <a:ext cx="2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57" name="曲线连接符 356"/>
          <p:cNvCxnSpPr/>
          <p:nvPr/>
        </p:nvCxnSpPr>
        <p:spPr>
          <a:xfrm flipH="1">
            <a:off x="6230348" y="4354093"/>
            <a:ext cx="705897" cy="642406"/>
          </a:xfrm>
          <a:prstGeom prst="curvedConnector3">
            <a:avLst>
              <a:gd name="adj1" fmla="val 10298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曲线连接符 362"/>
          <p:cNvCxnSpPr/>
          <p:nvPr/>
        </p:nvCxnSpPr>
        <p:spPr>
          <a:xfrm rot="5400000">
            <a:off x="6454380" y="4520218"/>
            <a:ext cx="642406" cy="333999"/>
          </a:xfrm>
          <a:prstGeom prst="curvedConnector3">
            <a:avLst>
              <a:gd name="adj1" fmla="val 3845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曲线连接符 365"/>
          <p:cNvCxnSpPr/>
          <p:nvPr/>
        </p:nvCxnSpPr>
        <p:spPr>
          <a:xfrm rot="16200000" flipH="1">
            <a:off x="6804432" y="4495006"/>
            <a:ext cx="604248" cy="334284"/>
          </a:xfrm>
          <a:prstGeom prst="curvedConnector3">
            <a:avLst>
              <a:gd name="adj1" fmla="val 40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曲线连接符 368"/>
          <p:cNvCxnSpPr/>
          <p:nvPr/>
        </p:nvCxnSpPr>
        <p:spPr>
          <a:xfrm>
            <a:off x="6942583" y="4356874"/>
            <a:ext cx="878679" cy="581735"/>
          </a:xfrm>
          <a:prstGeom prst="curvedConnector3">
            <a:avLst>
              <a:gd name="adj1" fmla="val 90314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曲线连接符 371"/>
          <p:cNvCxnSpPr/>
          <p:nvPr/>
        </p:nvCxnSpPr>
        <p:spPr>
          <a:xfrm>
            <a:off x="8155548" y="4382864"/>
            <a:ext cx="3569478" cy="455822"/>
          </a:xfrm>
          <a:prstGeom prst="curvedConnector3">
            <a:avLst>
              <a:gd name="adj1" fmla="val 9892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曲线连接符 372"/>
          <p:cNvCxnSpPr/>
          <p:nvPr/>
        </p:nvCxnSpPr>
        <p:spPr>
          <a:xfrm>
            <a:off x="8161885" y="4394786"/>
            <a:ext cx="2097981" cy="542437"/>
          </a:xfrm>
          <a:prstGeom prst="curvedConnector3">
            <a:avLst>
              <a:gd name="adj1" fmla="val 955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曲线连接符 373"/>
          <p:cNvCxnSpPr/>
          <p:nvPr/>
        </p:nvCxnSpPr>
        <p:spPr>
          <a:xfrm rot="16200000" flipH="1">
            <a:off x="8023734" y="4523777"/>
            <a:ext cx="604248" cy="334284"/>
          </a:xfrm>
          <a:prstGeom prst="curvedConnector3">
            <a:avLst>
              <a:gd name="adj1" fmla="val 404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曲线连接符 374"/>
          <p:cNvCxnSpPr/>
          <p:nvPr/>
        </p:nvCxnSpPr>
        <p:spPr>
          <a:xfrm>
            <a:off x="8161885" y="4385645"/>
            <a:ext cx="878679" cy="581735"/>
          </a:xfrm>
          <a:prstGeom prst="curvedConnector3">
            <a:avLst>
              <a:gd name="adj1" fmla="val 90314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曲线连接符 392"/>
          <p:cNvCxnSpPr/>
          <p:nvPr/>
        </p:nvCxnSpPr>
        <p:spPr>
          <a:xfrm>
            <a:off x="7273698" y="4949689"/>
            <a:ext cx="4118253" cy="626834"/>
          </a:xfrm>
          <a:prstGeom prst="curvedConnector3">
            <a:avLst>
              <a:gd name="adj1" fmla="val 100008"/>
            </a:avLst>
          </a:prstGeom>
          <a:ln>
            <a:solidFill>
              <a:srgbClr val="E73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曲线连接符 395"/>
          <p:cNvCxnSpPr/>
          <p:nvPr/>
        </p:nvCxnSpPr>
        <p:spPr>
          <a:xfrm>
            <a:off x="7271486" y="4960769"/>
            <a:ext cx="2976389" cy="564397"/>
          </a:xfrm>
          <a:prstGeom prst="curvedConnector3">
            <a:avLst>
              <a:gd name="adj1" fmla="val 99542"/>
            </a:avLst>
          </a:prstGeom>
          <a:ln>
            <a:solidFill>
              <a:srgbClr val="F2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曲线连接符 398"/>
          <p:cNvCxnSpPr/>
          <p:nvPr/>
        </p:nvCxnSpPr>
        <p:spPr>
          <a:xfrm>
            <a:off x="7264920" y="4964272"/>
            <a:ext cx="1711129" cy="511781"/>
          </a:xfrm>
          <a:prstGeom prst="curvedConnector3">
            <a:avLst>
              <a:gd name="adj1" fmla="val 99106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曲线连接符 401"/>
          <p:cNvCxnSpPr/>
          <p:nvPr/>
        </p:nvCxnSpPr>
        <p:spPr>
          <a:xfrm>
            <a:off x="7256374" y="4959383"/>
            <a:ext cx="658682" cy="469458"/>
          </a:xfrm>
          <a:prstGeom prst="curvedConnector3">
            <a:avLst>
              <a:gd name="adj1" fmla="val 98775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文本框 404"/>
          <p:cNvSpPr txBox="1"/>
          <p:nvPr/>
        </p:nvSpPr>
        <p:spPr>
          <a:xfrm>
            <a:off x="5917442" y="475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6" name="文本框 405"/>
          <p:cNvSpPr txBox="1"/>
          <p:nvPr/>
        </p:nvSpPr>
        <p:spPr>
          <a:xfrm>
            <a:off x="6279653" y="475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7" name="文本框 406"/>
          <p:cNvSpPr txBox="1"/>
          <p:nvPr/>
        </p:nvSpPr>
        <p:spPr>
          <a:xfrm>
            <a:off x="6992001" y="47304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8" name="文本框 407"/>
          <p:cNvSpPr txBox="1"/>
          <p:nvPr/>
        </p:nvSpPr>
        <p:spPr>
          <a:xfrm>
            <a:off x="7799032" y="4664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9" name="文本框 408"/>
          <p:cNvSpPr txBox="1"/>
          <p:nvPr/>
        </p:nvSpPr>
        <p:spPr>
          <a:xfrm>
            <a:off x="8174188" y="468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0" name="文本框 409"/>
          <p:cNvSpPr txBox="1"/>
          <p:nvPr/>
        </p:nvSpPr>
        <p:spPr>
          <a:xfrm>
            <a:off x="8693090" y="4642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1" name="文本框 410"/>
          <p:cNvSpPr txBox="1"/>
          <p:nvPr/>
        </p:nvSpPr>
        <p:spPr>
          <a:xfrm>
            <a:off x="9862922" y="46225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2" name="文本框 411"/>
          <p:cNvSpPr txBox="1"/>
          <p:nvPr/>
        </p:nvSpPr>
        <p:spPr>
          <a:xfrm>
            <a:off x="11372728" y="45760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3" name="文本框 412"/>
          <p:cNvSpPr txBox="1"/>
          <p:nvPr/>
        </p:nvSpPr>
        <p:spPr>
          <a:xfrm>
            <a:off x="7513170" y="5202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4" name="文本框 413"/>
          <p:cNvSpPr txBox="1"/>
          <p:nvPr/>
        </p:nvSpPr>
        <p:spPr>
          <a:xfrm>
            <a:off x="8610802" y="52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5" name="文本框 414"/>
          <p:cNvSpPr txBox="1"/>
          <p:nvPr/>
        </p:nvSpPr>
        <p:spPr>
          <a:xfrm>
            <a:off x="9924580" y="5284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6" name="文本框 415"/>
          <p:cNvSpPr txBox="1"/>
          <p:nvPr/>
        </p:nvSpPr>
        <p:spPr>
          <a:xfrm>
            <a:off x="11062075" y="53289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8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0" grpId="0"/>
      <p:bldP spid="181" grpId="0"/>
      <p:bldP spid="182" grpId="0"/>
      <p:bldP spid="182" grpId="1"/>
      <p:bldP spid="183" grpId="0"/>
      <p:bldP spid="183" grpId="1"/>
      <p:bldP spid="184" grpId="0"/>
      <p:bldP spid="185" grpId="0"/>
      <p:bldP spid="204" grpId="0"/>
      <p:bldP spid="204" grpId="1"/>
      <p:bldP spid="205" grpId="0"/>
      <p:bldP spid="205" grpId="1"/>
      <p:bldP spid="206" grpId="0"/>
      <p:bldP spid="206" grpId="1"/>
      <p:bldP spid="207" grpId="0"/>
      <p:bldP spid="207" grpId="1"/>
      <p:bldP spid="223" grpId="0"/>
      <p:bldP spid="223" grpId="1"/>
      <p:bldP spid="224" grpId="0"/>
      <p:bldP spid="225" grpId="0"/>
      <p:bldP spid="225" grpId="1"/>
      <p:bldP spid="226" grpId="0"/>
      <p:bldP spid="226" grpId="1"/>
      <p:bldP spid="241" grpId="0"/>
      <p:bldP spid="241" grpId="1"/>
      <p:bldP spid="242" grpId="0"/>
      <p:bldP spid="242" grpId="1"/>
      <p:bldP spid="243" grpId="0"/>
      <p:bldP spid="243" grpId="1"/>
      <p:bldP spid="244" grpId="0"/>
      <p:bldP spid="244" grpId="1"/>
      <p:bldP spid="265" grpId="0"/>
      <p:bldP spid="265" grpId="1"/>
      <p:bldP spid="266" grpId="0"/>
      <p:bldP spid="266" grpId="1"/>
      <p:bldP spid="267" grpId="0"/>
      <p:bldP spid="267" grpId="1"/>
      <p:bldP spid="268" grpId="0"/>
      <p:bldP spid="269" grpId="0"/>
      <p:bldP spid="270" grpId="0"/>
      <p:bldP spid="270" grpId="1"/>
      <p:bldP spid="271" grpId="0"/>
      <p:bldP spid="271" grpId="1"/>
      <p:bldP spid="272" grpId="0"/>
      <p:bldP spid="272" grpId="1"/>
      <p:bldP spid="287" grpId="0"/>
      <p:bldP spid="287" grpId="1"/>
      <p:bldP spid="288" grpId="0"/>
      <p:bldP spid="288" grpId="1"/>
      <p:bldP spid="289" grpId="0"/>
      <p:bldP spid="290" grpId="0"/>
      <p:bldP spid="290" grpId="1"/>
      <p:bldP spid="303" grpId="0"/>
      <p:bldP spid="304" grpId="0"/>
      <p:bldP spid="304" grpId="1"/>
      <p:bldP spid="305" grpId="0"/>
      <p:bldP spid="305" grpId="1"/>
      <p:bldP spid="306" grpId="0"/>
      <p:bldP spid="306" grpId="1"/>
      <p:bldP spid="311" grpId="0"/>
      <p:bldP spid="312" grpId="0"/>
      <p:bldP spid="313" grpId="0"/>
      <p:bldP spid="313" grpId="1"/>
      <p:bldP spid="314" grpId="0"/>
      <p:bldP spid="314" grpId="1"/>
      <p:bldP spid="328" grpId="0"/>
      <p:bldP spid="328" grpId="1"/>
      <p:bldP spid="329" grpId="0"/>
      <p:bldP spid="329" grpId="1"/>
      <p:bldP spid="330" grpId="0"/>
      <p:bldP spid="330" grpId="1"/>
      <p:bldP spid="331" grpId="0"/>
      <p:bldP spid="337" grpId="0"/>
      <p:bldP spid="337" grpId="1"/>
      <p:bldP spid="338" grpId="0"/>
      <p:bldP spid="338" grpId="1"/>
      <p:bldP spid="350" grpId="0"/>
      <p:bldP spid="351" grpId="0"/>
      <p:bldP spid="351" grpId="1"/>
      <p:bldP spid="405" grpId="0"/>
      <p:bldP spid="405" grpId="1"/>
      <p:bldP spid="406" grpId="0"/>
      <p:bldP spid="406" grpId="1"/>
      <p:bldP spid="407" grpId="0"/>
      <p:bldP spid="408" grpId="0"/>
      <p:bldP spid="408" grpId="1"/>
      <p:bldP spid="409" grpId="0"/>
      <p:bldP spid="409" grpId="1"/>
      <p:bldP spid="410" grpId="0"/>
      <p:bldP spid="410" grpId="1"/>
      <p:bldP spid="411" grpId="0"/>
      <p:bldP spid="411" grpId="1"/>
      <p:bldP spid="412" grpId="0"/>
      <p:bldP spid="412" grpId="1"/>
      <p:bldP spid="413" grpId="0"/>
      <p:bldP spid="413" grpId="1"/>
      <p:bldP spid="414" grpId="0"/>
      <p:bldP spid="414" grpId="1"/>
      <p:bldP spid="415" grpId="0"/>
      <p:bldP spid="415" grpId="1"/>
      <p:bldP spid="416" grpId="0"/>
      <p:bldP spid="4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动画演示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5900" y="470602"/>
            <a:ext cx="482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以四皇后为例子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942924" y="1005016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直接连接符 8"/>
          <p:cNvCxnSpPr>
            <a:stCxn id="7" idx="2"/>
          </p:cNvCxnSpPr>
          <p:nvPr/>
        </p:nvCxnSpPr>
        <p:spPr>
          <a:xfrm flipH="1">
            <a:off x="2042984" y="1194487"/>
            <a:ext cx="3899940" cy="114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" idx="3"/>
            <a:endCxn id="143" idx="0"/>
          </p:cNvCxnSpPr>
          <p:nvPr/>
        </p:nvCxnSpPr>
        <p:spPr>
          <a:xfrm flipH="1">
            <a:off x="4695812" y="1328462"/>
            <a:ext cx="1308639" cy="101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7" idx="5"/>
            <a:endCxn id="144" idx="0"/>
          </p:cNvCxnSpPr>
          <p:nvPr/>
        </p:nvCxnSpPr>
        <p:spPr>
          <a:xfrm>
            <a:off x="6301527" y="1328462"/>
            <a:ext cx="2184450" cy="101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" idx="6"/>
            <a:endCxn id="145" idx="0"/>
          </p:cNvCxnSpPr>
          <p:nvPr/>
        </p:nvCxnSpPr>
        <p:spPr>
          <a:xfrm>
            <a:off x="6363054" y="1194487"/>
            <a:ext cx="4738693" cy="114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832919" y="2339545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4485747" y="2339545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275912" y="2339545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891682" y="2339544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9" name="直接连接符 18"/>
          <p:cNvCxnSpPr>
            <a:stCxn id="141" idx="2"/>
          </p:cNvCxnSpPr>
          <p:nvPr/>
        </p:nvCxnSpPr>
        <p:spPr>
          <a:xfrm flipH="1">
            <a:off x="1129329" y="2529016"/>
            <a:ext cx="703590" cy="7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1" idx="3"/>
          </p:cNvCxnSpPr>
          <p:nvPr/>
        </p:nvCxnSpPr>
        <p:spPr>
          <a:xfrm flipH="1">
            <a:off x="1724025" y="2662991"/>
            <a:ext cx="170421" cy="57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1" idx="5"/>
          </p:cNvCxnSpPr>
          <p:nvPr/>
        </p:nvCxnSpPr>
        <p:spPr>
          <a:xfrm>
            <a:off x="2191522" y="2662991"/>
            <a:ext cx="238135" cy="57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6"/>
          </p:cNvCxnSpPr>
          <p:nvPr/>
        </p:nvCxnSpPr>
        <p:spPr>
          <a:xfrm>
            <a:off x="2253049" y="2529016"/>
            <a:ext cx="611051" cy="626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82782" y="3237471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1513960" y="3237471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40" name="直接连接符 39"/>
          <p:cNvCxnSpPr>
            <a:stCxn id="192" idx="2"/>
          </p:cNvCxnSpPr>
          <p:nvPr/>
        </p:nvCxnSpPr>
        <p:spPr>
          <a:xfrm flipH="1">
            <a:off x="616317" y="3426942"/>
            <a:ext cx="266465" cy="14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2" idx="3"/>
          </p:cNvCxnSpPr>
          <p:nvPr/>
        </p:nvCxnSpPr>
        <p:spPr>
          <a:xfrm>
            <a:off x="944309" y="3560917"/>
            <a:ext cx="0" cy="136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1203079" y="3560917"/>
            <a:ext cx="0" cy="136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2" idx="6"/>
          </p:cNvCxnSpPr>
          <p:nvPr/>
        </p:nvCxnSpPr>
        <p:spPr>
          <a:xfrm>
            <a:off x="1302912" y="3426942"/>
            <a:ext cx="211048" cy="14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09272" y="4852086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837264" y="4930346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00" name="椭圆 199"/>
          <p:cNvSpPr/>
          <p:nvPr/>
        </p:nvSpPr>
        <p:spPr>
          <a:xfrm>
            <a:off x="1112881" y="4926227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02" name="椭圆 201"/>
          <p:cNvSpPr/>
          <p:nvPr/>
        </p:nvSpPr>
        <p:spPr>
          <a:xfrm>
            <a:off x="1421967" y="4871962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19" name="椭圆 218"/>
          <p:cNvSpPr/>
          <p:nvPr/>
        </p:nvSpPr>
        <p:spPr>
          <a:xfrm>
            <a:off x="2687089" y="3156544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21" name="直接连接符 220"/>
          <p:cNvCxnSpPr>
            <a:stCxn id="219" idx="2"/>
          </p:cNvCxnSpPr>
          <p:nvPr/>
        </p:nvCxnSpPr>
        <p:spPr>
          <a:xfrm flipH="1">
            <a:off x="2420624" y="3346015"/>
            <a:ext cx="266465" cy="14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19" idx="3"/>
          </p:cNvCxnSpPr>
          <p:nvPr/>
        </p:nvCxnSpPr>
        <p:spPr>
          <a:xfrm>
            <a:off x="2748616" y="3479990"/>
            <a:ext cx="0" cy="136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3007386" y="3479990"/>
            <a:ext cx="0" cy="136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9" idx="6"/>
          </p:cNvCxnSpPr>
          <p:nvPr/>
        </p:nvCxnSpPr>
        <p:spPr>
          <a:xfrm>
            <a:off x="3107219" y="3346015"/>
            <a:ext cx="211048" cy="14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2313579" y="4771159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32" name="椭圆 231"/>
          <p:cNvSpPr/>
          <p:nvPr/>
        </p:nvSpPr>
        <p:spPr>
          <a:xfrm>
            <a:off x="2641571" y="4849419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2917188" y="4845300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3226274" y="4791035"/>
            <a:ext cx="214090" cy="18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36" name="椭圆 235"/>
          <p:cNvSpPr/>
          <p:nvPr/>
        </p:nvSpPr>
        <p:spPr>
          <a:xfrm>
            <a:off x="2200555" y="3237470"/>
            <a:ext cx="420130" cy="37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kumimoji="1"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6057" y="3954162"/>
            <a:ext cx="7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伪代码及其性能分析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124" y="838571"/>
            <a:ext cx="4562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Queue_loop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count = 0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each = [0]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end = now = n-1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isFinish</a:t>
            </a:r>
            <a:r>
              <a:rPr lang="en-US" altLang="zh-CN" sz="1200" dirty="0" smtClean="0"/>
              <a:t> = false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while true: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if now = end: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 judge(each, n):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count++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while each[now] == end: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each[now] = 0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now—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  now = -1: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en-US" altLang="zh-CN" sz="1200" dirty="0" err="1" smtClean="0"/>
              <a:t>isFinish</a:t>
            </a:r>
            <a:r>
              <a:rPr lang="en-US" altLang="zh-CN" sz="1200" dirty="0" smtClean="0"/>
              <a:t> = true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break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if </a:t>
            </a:r>
            <a:r>
              <a:rPr lang="en-US" altLang="zh-CN" sz="1200" dirty="0" err="1" smtClean="0"/>
              <a:t>isFinish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break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each[now]++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now = end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Judge: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isFail</a:t>
            </a:r>
            <a:r>
              <a:rPr lang="en-US" altLang="zh-CN" sz="1200" dirty="0" smtClean="0"/>
              <a:t> = false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for I=0 to len-1: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for j=</a:t>
            </a:r>
            <a:r>
              <a:rPr lang="en-US" altLang="zh-CN" sz="1200" dirty="0"/>
              <a:t>I</a:t>
            </a:r>
            <a:r>
              <a:rPr lang="en-US" altLang="zh-CN" sz="1200" dirty="0" smtClean="0"/>
              <a:t> to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 c[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c[j] or c[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– c[j] = abs(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-j):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en-US" altLang="zh-CN" sz="1200" dirty="0" err="1" smtClean="0"/>
              <a:t>isFail</a:t>
            </a:r>
            <a:r>
              <a:rPr lang="en-US" altLang="zh-CN" sz="1200" dirty="0" smtClean="0"/>
              <a:t> = true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return !</a:t>
            </a:r>
            <a:r>
              <a:rPr lang="en-US" altLang="zh-CN" sz="1200" dirty="0" err="1" smtClean="0"/>
              <a:t>isFail</a:t>
            </a:r>
            <a:endParaRPr lang="en-US" altLang="zh-CN" sz="12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366427" y="829677"/>
            <a:ext cx="542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蛮力法调用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的次数为</a:t>
            </a:r>
            <a:r>
              <a:rPr lang="en-US" altLang="zh-CN" dirty="0" err="1" smtClean="0"/>
              <a:t>n^n</a:t>
            </a:r>
            <a:r>
              <a:rPr lang="zh-CN" altLang="en-US" dirty="0" smtClean="0"/>
              <a:t>次，故而其在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稍微大一点</a:t>
            </a:r>
            <a:r>
              <a:rPr lang="zh-CN" altLang="en-US" smtClean="0"/>
              <a:t>的时候就需要花费几近天文数字的时间。此处的蛮力法使用循环完成，在后面讨论剪枝操作时，会详细讲递归和循环的区别。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47980"/>
              </p:ext>
            </p:extLst>
          </p:nvPr>
        </p:nvGraphicFramePr>
        <p:xfrm>
          <a:off x="4847774" y="2773817"/>
          <a:ext cx="7201352" cy="521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830"/>
                <a:gridCol w="308195"/>
                <a:gridCol w="369834"/>
                <a:gridCol w="415943"/>
                <a:gridCol w="553950"/>
                <a:gridCol w="553950"/>
                <a:gridCol w="553950"/>
                <a:gridCol w="553950"/>
                <a:gridCol w="553950"/>
                <a:gridCol w="553950"/>
                <a:gridCol w="553950"/>
                <a:gridCol w="553950"/>
                <a:gridCol w="55395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执行次数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823543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16777216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3.87E+08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2.85E+11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8.92E+12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3.03E+14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1.11E+16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4.38E+17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790388"/>
              </p:ext>
            </p:extLst>
          </p:nvPr>
        </p:nvGraphicFramePr>
        <p:xfrm>
          <a:off x="6366427" y="34756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124" y="954301"/>
            <a:ext cx="4562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Queue_cut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 smtClean="0"/>
              <a:t>   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end = n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while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judge(each, now+1):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if now !=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each[++now]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else: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while each[now] 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    each[now--]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each[now]++</a:t>
            </a:r>
          </a:p>
          <a:p>
            <a:r>
              <a:rPr lang="en-US" altLang="zh-CN" sz="1050" dirty="0" smtClean="0"/>
              <a:t>        else:</a:t>
            </a:r>
          </a:p>
          <a:p>
            <a:r>
              <a:rPr lang="en-US" altLang="zh-CN" sz="1050" dirty="0"/>
              <a:t>            while each[now] = end:</a:t>
            </a:r>
          </a:p>
          <a:p>
            <a:r>
              <a:rPr lang="en-US" altLang="zh-CN" sz="1050" dirty="0"/>
              <a:t>                each[now--] = 0</a:t>
            </a:r>
          </a:p>
          <a:p>
            <a:r>
              <a:rPr lang="en-US" altLang="zh-CN" sz="1050" dirty="0"/>
              <a:t>                if now = -1:</a:t>
            </a:r>
          </a:p>
          <a:p>
            <a:r>
              <a:rPr lang="en-US" altLang="zh-CN" sz="1050" dirty="0"/>
              <a:t>                    </a:t>
            </a:r>
            <a:r>
              <a:rPr lang="en-US" altLang="zh-CN" sz="1050" dirty="0" err="1"/>
              <a:t>canContinue</a:t>
            </a:r>
            <a:r>
              <a:rPr lang="en-US" altLang="zh-CN" sz="1050" dirty="0"/>
              <a:t> = false</a:t>
            </a:r>
          </a:p>
          <a:p>
            <a:r>
              <a:rPr lang="en-US" altLang="zh-CN" sz="1050" dirty="0"/>
              <a:t>                    break</a:t>
            </a:r>
          </a:p>
          <a:p>
            <a:r>
              <a:rPr lang="en-US" altLang="zh-CN" sz="1050" dirty="0"/>
              <a:t>                each[now]++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366427" y="829677"/>
            <a:ext cx="542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此处使用回溯法，在不符合条件的位置直接不执行其后续的判断，这能够大大减少我们的判断次数，下表统计了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与判断次数的关系。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94001"/>
              </p:ext>
            </p:extLst>
          </p:nvPr>
        </p:nvGraphicFramePr>
        <p:xfrm>
          <a:off x="4618368" y="2711876"/>
          <a:ext cx="7170220" cy="521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29"/>
                <a:gridCol w="528229"/>
                <a:gridCol w="528229"/>
                <a:gridCol w="528229"/>
                <a:gridCol w="528229"/>
                <a:gridCol w="528229"/>
                <a:gridCol w="528229"/>
                <a:gridCol w="528229"/>
                <a:gridCol w="528229"/>
                <a:gridCol w="557575"/>
                <a:gridCol w="557575"/>
                <a:gridCol w="616267"/>
                <a:gridCol w="684742"/>
              </a:tblGrid>
              <a:tr h="13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315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执行次数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70970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1793306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10025768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59373042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375525024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2516794032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195003"/>
              </p:ext>
            </p:extLst>
          </p:nvPr>
        </p:nvGraphicFramePr>
        <p:xfrm>
          <a:off x="6366427" y="32338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4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0591" y="954301"/>
            <a:ext cx="4562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Queue_cut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 smtClean="0"/>
              <a:t>   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end = n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while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judge(each, now+1):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if now !=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each[++now]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else: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while each[now] 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    each[now--]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each[now]++</a:t>
            </a:r>
          </a:p>
          <a:p>
            <a:r>
              <a:rPr lang="en-US" altLang="zh-CN" sz="1050" dirty="0" smtClean="0"/>
              <a:t>        else:</a:t>
            </a:r>
          </a:p>
          <a:p>
            <a:r>
              <a:rPr lang="en-US" altLang="zh-CN" sz="1050" dirty="0"/>
              <a:t>            while each[now] = end:</a:t>
            </a:r>
          </a:p>
          <a:p>
            <a:r>
              <a:rPr lang="en-US" altLang="zh-CN" sz="1050" dirty="0"/>
              <a:t>                each[now--] = 0</a:t>
            </a:r>
          </a:p>
          <a:p>
            <a:r>
              <a:rPr lang="en-US" altLang="zh-CN" sz="1050" dirty="0"/>
              <a:t>                if now = -1:</a:t>
            </a:r>
          </a:p>
          <a:p>
            <a:r>
              <a:rPr lang="en-US" altLang="zh-CN" sz="1050" dirty="0"/>
              <a:t>                    </a:t>
            </a:r>
            <a:r>
              <a:rPr lang="en-US" altLang="zh-CN" sz="1050" dirty="0" err="1"/>
              <a:t>canContinue</a:t>
            </a:r>
            <a:r>
              <a:rPr lang="en-US" altLang="zh-CN" sz="1050" dirty="0"/>
              <a:t> = false</a:t>
            </a:r>
          </a:p>
          <a:p>
            <a:r>
              <a:rPr lang="en-US" altLang="zh-CN" sz="1050" dirty="0"/>
              <a:t>                    break</a:t>
            </a:r>
          </a:p>
          <a:p>
            <a:r>
              <a:rPr lang="en-US" altLang="zh-CN" sz="1050" dirty="0"/>
              <a:t>                each[now]++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08642" y="954301"/>
            <a:ext cx="45624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(each, 0, n)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judge(a, n+1)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n = m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return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a[n+1]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(a, n+1, m)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if a[n] = m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return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a[n]++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(a, n, m)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621386" y="1023042"/>
            <a:ext cx="2489703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u = (1&lt;&lt;n)-1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(0, 0, 0)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, p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row = u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= u &amp; (~(row | l | r))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while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p =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&amp; ( -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– p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( </a:t>
            </a:r>
            <a:r>
              <a:rPr lang="en-US" altLang="zh-CN" sz="1050" dirty="0" err="1" smtClean="0"/>
              <a:t>row|p</a:t>
            </a:r>
            <a:r>
              <a:rPr lang="en-US" altLang="zh-CN" sz="1050" dirty="0" smtClean="0"/>
              <a:t>,  (l | p) &lt;&lt; 1, (r | p) &lt;&lt; 1)</a:t>
            </a: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936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698771"/>
              </p:ext>
            </p:extLst>
          </p:nvPr>
        </p:nvGraphicFramePr>
        <p:xfrm>
          <a:off x="3554077" y="28993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74276"/>
              </p:ext>
            </p:extLst>
          </p:nvPr>
        </p:nvGraphicFramePr>
        <p:xfrm>
          <a:off x="1359025" y="1175819"/>
          <a:ext cx="93472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239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723900"/>
                <a:gridCol w="723900"/>
                <a:gridCol w="800100"/>
                <a:gridCol w="8890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0.002347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0.011475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0.071075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0.276208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61.0011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0.001656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0.05865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0.218674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1.12685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6.81642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46.4789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位运算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0.001728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0.010807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0.064296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0.382419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1.7569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5764"/>
              </p:ext>
            </p:extLst>
          </p:nvPr>
        </p:nvGraphicFramePr>
        <p:xfrm>
          <a:off x="1185527" y="1620927"/>
          <a:ext cx="20955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239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61.0011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6.81642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46.4789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比值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1.312124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1.312447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0019"/>
              </p:ext>
            </p:extLst>
          </p:nvPr>
        </p:nvGraphicFramePr>
        <p:xfrm>
          <a:off x="8191856" y="1620927"/>
          <a:ext cx="20955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239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35.8536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245.917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25.5685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比值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1.402257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1.396121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03699" y="352179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可能存在尾递归优化导致其递归并没有想象中那么慢，循环快过递归的速度优先。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</TotalTime>
  <Words>1152</Words>
  <Application>Microsoft Office PowerPoint</Application>
  <PresentationFormat>宽屏</PresentationFormat>
  <Paragraphs>412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吴汇杰</cp:lastModifiedBy>
  <cp:revision>173</cp:revision>
  <dcterms:created xsi:type="dcterms:W3CDTF">2015-08-18T02:51:41Z</dcterms:created>
  <dcterms:modified xsi:type="dcterms:W3CDTF">2017-10-28T06:17:50Z</dcterms:modified>
  <cp:category/>
</cp:coreProperties>
</file>