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5"/>
  </p:notesMasterIdLst>
  <p:sldIdLst>
    <p:sldId id="258" r:id="rId3"/>
    <p:sldId id="287" r:id="rId4"/>
    <p:sldId id="299" r:id="rId5"/>
    <p:sldId id="298" r:id="rId6"/>
    <p:sldId id="262" r:id="rId7"/>
    <p:sldId id="263" r:id="rId8"/>
    <p:sldId id="300" r:id="rId9"/>
    <p:sldId id="301" r:id="rId10"/>
    <p:sldId id="302" r:id="rId11"/>
    <p:sldId id="296" r:id="rId12"/>
    <p:sldId id="297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659"/>
  </p:normalViewPr>
  <p:slideViewPr>
    <p:cSldViewPr snapToGrid="0" snapToObjects="1">
      <p:cViewPr varScale="1">
        <p:scale>
          <a:sx n="87" d="100"/>
          <a:sy n="87" d="100"/>
        </p:scale>
        <p:origin x="60" y="572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3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3\Desktop\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效率对比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过程表优化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Sheet1!$B$15:$K$15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Sheet1!$B$16:$K$16</c:f>
              <c:numCache>
                <c:formatCode>General</c:formatCode>
                <c:ptCount val="10"/>
                <c:pt idx="0">
                  <c:v>0.52273199999999997</c:v>
                </c:pt>
                <c:pt idx="1">
                  <c:v>4.0235300000000001</c:v>
                </c:pt>
                <c:pt idx="2">
                  <c:v>13.392799999999999</c:v>
                </c:pt>
                <c:pt idx="3">
                  <c:v>31.466000000000001</c:v>
                </c:pt>
                <c:pt idx="4">
                  <c:v>61.479900000000001</c:v>
                </c:pt>
                <c:pt idx="5">
                  <c:v>106.437</c:v>
                </c:pt>
                <c:pt idx="6">
                  <c:v>167.215</c:v>
                </c:pt>
                <c:pt idx="7">
                  <c:v>252.12299999999999</c:v>
                </c:pt>
                <c:pt idx="8">
                  <c:v>361.39600000000002</c:v>
                </c:pt>
                <c:pt idx="9">
                  <c:v>488.94299999999998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A5-4DBA-A330-CA753FC27D6B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未优化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Sheet1!$B$15:$K$15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Sheet1!$B$17:$K$17</c:f>
              <c:numCache>
                <c:formatCode>General</c:formatCode>
                <c:ptCount val="10"/>
                <c:pt idx="0">
                  <c:v>0.60703399999999996</c:v>
                </c:pt>
                <c:pt idx="1">
                  <c:v>4.5863199999999997</c:v>
                </c:pt>
                <c:pt idx="2">
                  <c:v>15.149800000000001</c:v>
                </c:pt>
                <c:pt idx="3">
                  <c:v>36.022500000000001</c:v>
                </c:pt>
                <c:pt idx="4">
                  <c:v>70.120099999999994</c:v>
                </c:pt>
                <c:pt idx="5">
                  <c:v>121.98399999999999</c:v>
                </c:pt>
                <c:pt idx="6">
                  <c:v>194.851</c:v>
                </c:pt>
                <c:pt idx="7">
                  <c:v>287.22500000000002</c:v>
                </c:pt>
                <c:pt idx="8">
                  <c:v>408.85899999999998</c:v>
                </c:pt>
                <c:pt idx="9">
                  <c:v>560.01900000000001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A5-4DBA-A330-CA753FC27D6B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使用外存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Sheet1!$B$15:$K$15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Sheet1!$B$18:$K$18</c:f>
              <c:numCache>
                <c:formatCode>General</c:formatCode>
                <c:ptCount val="10"/>
                <c:pt idx="0">
                  <c:v>0.92053099999999999</c:v>
                </c:pt>
                <c:pt idx="1">
                  <c:v>4.8805899999999998</c:v>
                </c:pt>
                <c:pt idx="2">
                  <c:v>14.2135</c:v>
                </c:pt>
                <c:pt idx="3">
                  <c:v>30.312799999999999</c:v>
                </c:pt>
                <c:pt idx="4">
                  <c:v>56.297600000000003</c:v>
                </c:pt>
                <c:pt idx="5">
                  <c:v>93.480800000000002</c:v>
                </c:pt>
                <c:pt idx="6">
                  <c:v>143.80600000000001</c:v>
                </c:pt>
                <c:pt idx="7">
                  <c:v>217.57400000000001</c:v>
                </c:pt>
                <c:pt idx="8">
                  <c:v>295.49900000000002</c:v>
                </c:pt>
                <c:pt idx="9">
                  <c:v>398.82499999999999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A5-4DBA-A330-CA753FC27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495119"/>
        <c:axId val="1434498863"/>
      </c:scatterChart>
      <c:valAx>
        <c:axId val="1434495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4498863"/>
        <c:crosses val="autoZero"/>
        <c:crossBetween val="midCat"/>
      </c:valAx>
      <c:valAx>
        <c:axId val="143449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44951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使用外存的情况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Sheet1!$B$47:$M$47</c:f>
              <c:numCache>
                <c:formatCode>General</c:formatCode>
                <c:ptCount val="12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20000</c:v>
                </c:pt>
                <c:pt idx="11">
                  <c:v>30000</c:v>
                </c:pt>
              </c:numCache>
            </c:numRef>
          </c:xVal>
          <c:yVal>
            <c:numRef>
              <c:f>Sheet1!$B$48:$M$48</c:f>
              <c:numCache>
                <c:formatCode>General</c:formatCode>
                <c:ptCount val="12"/>
                <c:pt idx="0">
                  <c:v>0.92053099999999999</c:v>
                </c:pt>
                <c:pt idx="1">
                  <c:v>4.8805899999999998</c:v>
                </c:pt>
                <c:pt idx="2">
                  <c:v>14.2135</c:v>
                </c:pt>
                <c:pt idx="3">
                  <c:v>30.312799999999999</c:v>
                </c:pt>
                <c:pt idx="4">
                  <c:v>56.297600000000003</c:v>
                </c:pt>
                <c:pt idx="5">
                  <c:v>93.480800000000002</c:v>
                </c:pt>
                <c:pt idx="6">
                  <c:v>143.80600000000001</c:v>
                </c:pt>
                <c:pt idx="7">
                  <c:v>217.57400000000001</c:v>
                </c:pt>
                <c:pt idx="8">
                  <c:v>295.49900000000002</c:v>
                </c:pt>
                <c:pt idx="9">
                  <c:v>398.82499999999999</c:v>
                </c:pt>
                <c:pt idx="10">
                  <c:v>2996.4</c:v>
                </c:pt>
                <c:pt idx="11">
                  <c:v>13110.4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20-448F-AFA3-925A1010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9658160"/>
        <c:axId val="1319656496"/>
      </c:scatterChart>
      <c:valAx>
        <c:axId val="131965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9656496"/>
        <c:crosses val="autoZero"/>
        <c:crossBetween val="midCat"/>
      </c:valAx>
      <c:valAx>
        <c:axId val="131965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9658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算法描述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311468"/>
              </p:ext>
            </p:extLst>
          </p:nvPr>
        </p:nvGraphicFramePr>
        <p:xfrm>
          <a:off x="2119811" y="1314559"/>
          <a:ext cx="7264400" cy="875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97179365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4833697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260700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0777363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486587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04086912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087583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4859095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174082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342993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6599705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46869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过程表优化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0.522732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4.02353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13.3928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31.466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61.4799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106.437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167.215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252.123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361.396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488.943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54621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未优化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0.607034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4.58632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15.1498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36.0225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70.1201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121.984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194.851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287.225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408.859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560.019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13419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使用外存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0.920531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4.88059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14.2135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30.3128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56.2976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93.4808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143.806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217.574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295.499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398.825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072562"/>
                  </a:ext>
                </a:extLst>
              </a:tr>
            </a:tbl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696585"/>
              </p:ext>
            </p:extLst>
          </p:nvPr>
        </p:nvGraphicFramePr>
        <p:xfrm>
          <a:off x="2119811" y="2301946"/>
          <a:ext cx="7264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08194" y="504514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的原因，越是对空间进行优化越能加快速度。（到使用外存甚至存储到外存的时间反而没有加速的幅度大的，于是能够出现使用外存反而比只做表优化的速度要快）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67771" y="367967"/>
            <a:ext cx="1868569" cy="337086"/>
          </a:xfrm>
        </p:spPr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29305" y="1042218"/>
            <a:ext cx="967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此处放置使用外存之后的结果：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839464"/>
              </p:ext>
            </p:extLst>
          </p:nvPr>
        </p:nvGraphicFramePr>
        <p:xfrm>
          <a:off x="1524000" y="1538020"/>
          <a:ext cx="5974080" cy="2814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18344"/>
              </p:ext>
            </p:extLst>
          </p:nvPr>
        </p:nvGraphicFramePr>
        <p:xfrm>
          <a:off x="1524000" y="4479014"/>
          <a:ext cx="79248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5183092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3287453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615836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91245611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526744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119585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850476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8731311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977266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7384075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5354887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947327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75728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0.920531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4.88059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14.2135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30.3128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56.2976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93.4808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143.806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217.574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295.499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398.825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2996.4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13110.4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82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658386"/>
            <a:ext cx="7589808" cy="1032886"/>
          </a:xfrm>
        </p:spPr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蛮力法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015" y="1242467"/>
            <a:ext cx="10616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个零件分配到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个工厂，需要生成其对应的所有可能，再将生成的可能进行测试，保存最大值结果即可完成我们的运算。</a:t>
            </a:r>
            <a:endParaRPr lang="en-US" altLang="zh-CN" dirty="0" smtClean="0"/>
          </a:p>
          <a:p>
            <a:r>
              <a:rPr lang="zh-CN" altLang="en-US" dirty="0" smtClean="0"/>
              <a:t>如对于</a:t>
            </a:r>
            <a:r>
              <a:rPr lang="en-US" altLang="zh-CN" dirty="0"/>
              <a:t>2</a:t>
            </a:r>
            <a:r>
              <a:rPr lang="zh-CN" altLang="en-US" dirty="0" smtClean="0"/>
              <a:t>个零件分配给</a:t>
            </a:r>
            <a:r>
              <a:rPr lang="en-US" altLang="zh-CN" dirty="0"/>
              <a:t>2</a:t>
            </a:r>
            <a:r>
              <a:rPr lang="zh-CN" altLang="en-US" dirty="0" smtClean="0"/>
              <a:t>个工厂，需要生成序列（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）这些序列进行测试，但此处生成的是包括（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）的可能性，符合累加结果小于等于</a:t>
            </a:r>
            <a:r>
              <a:rPr lang="en-US" altLang="zh-CN" dirty="0"/>
              <a:t>2</a:t>
            </a:r>
            <a:r>
              <a:rPr lang="zh-CN" altLang="en-US" dirty="0" smtClean="0"/>
              <a:t>的才继续进行测试能产生多少的价值。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生成符合序列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对于每个序列进行值的计算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获取结果最大的序列并输出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18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蛮力法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015" y="1242467"/>
            <a:ext cx="1061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由于其需要生成所有可能性，即遍历每种分配方案，故而其实际是需要遍历的情况个数为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 = (m+1)^n (</a:t>
            </a:r>
            <a:r>
              <a:rPr lang="zh-CN" altLang="en-US" dirty="0" smtClean="0"/>
              <a:t>不计算没有公司的情况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5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118719"/>
            <a:ext cx="807865" cy="5863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算法描述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动态规划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2916" y="956281"/>
            <a:ext cx="11210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由于可以将前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个车间的最优解建立在前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上划分最优的基础上，从而达到整体最优。（最优子结构）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且第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个车间的分配不会影响到前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个车间的最优分配。（无后效性）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在分配第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个车间需要前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个车间的解。（子问题重叠）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故此问题可以使用动态规划来解决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其递推式为：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value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[i][j]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max(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v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alue[i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][j],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v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alue[i-1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][k]+profit[i][j-k]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10066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最初的动态规划法：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table[m+1][n+1] = 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route[m+1][n+1] = 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c[m+1][n+1] = </a:t>
            </a:r>
            <a:r>
              <a:rPr lang="en-US" altLang="zh-CN" dirty="0" err="1" smtClean="0"/>
              <a:t>initRand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j=1 to m: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for k=0 to j: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if table[i-1][k] +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][j-k] &gt; table[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table[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table[i-1][k] +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][j-k]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route[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j-k</a:t>
            </a:r>
          </a:p>
          <a:p>
            <a:endParaRPr lang="en-US" altLang="zh-CN" dirty="0"/>
          </a:p>
          <a:p>
            <a:r>
              <a:rPr lang="zh-CN" altLang="en-US" dirty="0" smtClean="0"/>
              <a:t>需要用到的空间：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 </a:t>
            </a:r>
            <a:r>
              <a:rPr lang="zh-CN" altLang="en-US" dirty="0" smtClean="0"/>
              <a:t>分别存储每一步的最优利润、每一步的选择以及每一步的利润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1006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由于三个表都是二维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型的表，故而其占用的空间大小如下表：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7860"/>
              </p:ext>
            </p:extLst>
          </p:nvPr>
        </p:nvGraphicFramePr>
        <p:xfrm>
          <a:off x="1185527" y="1600630"/>
          <a:ext cx="7514592" cy="84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432">
                  <a:extLst>
                    <a:ext uri="{9D8B030D-6E8A-4147-A177-3AD203B41FA5}">
                      <a16:colId xmlns:a16="http://schemas.microsoft.com/office/drawing/2014/main" val="4004149383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val="1331753747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val="3900932501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val="510945601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val="3579584184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val="2744682387"/>
                    </a:ext>
                  </a:extLst>
                </a:gridCol>
              </a:tblGrid>
              <a:tr h="4248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m,n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1000000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5562736"/>
                  </a:ext>
                </a:extLst>
              </a:tr>
              <a:tr h="4248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3.73E-05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0.003725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0.372529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37.2529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3725.29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244919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85527" y="3710866"/>
            <a:ext cx="696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故而在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张二维表的情况下，最多达到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左右的规模就最少需要</a:t>
            </a:r>
            <a:r>
              <a:rPr lang="en-US" altLang="zh-CN" dirty="0" smtClean="0"/>
              <a:t>4G</a:t>
            </a:r>
            <a:r>
              <a:rPr lang="zh-CN" altLang="en-US" dirty="0" smtClean="0"/>
              <a:t>内存。</a:t>
            </a:r>
            <a:endParaRPr lang="en-US" altLang="zh-CN" dirty="0" smtClean="0"/>
          </a:p>
          <a:p>
            <a:r>
              <a:rPr lang="zh-CN" altLang="en-US" dirty="0" smtClean="0"/>
              <a:t>故此处对存储的表进行优化已帮助我们进行后续运算。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28788"/>
              </p:ext>
            </p:extLst>
          </p:nvPr>
        </p:nvGraphicFramePr>
        <p:xfrm>
          <a:off x="2420892" y="2443824"/>
          <a:ext cx="6279225" cy="100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845">
                  <a:extLst>
                    <a:ext uri="{9D8B030D-6E8A-4147-A177-3AD203B41FA5}">
                      <a16:colId xmlns:a16="http://schemas.microsoft.com/office/drawing/2014/main" val="3066938104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val="3446679679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val="3203282737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val="3069852732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val="3542112010"/>
                    </a:ext>
                  </a:extLst>
                </a:gridCol>
              </a:tblGrid>
              <a:tr h="50479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3932199"/>
                  </a:ext>
                </a:extLst>
              </a:tr>
              <a:tr h="50479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0.372529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1.490116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3.352761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5.960464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9.313226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445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5472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优化了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表：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[m+1] = 0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[m+1] = 0</a:t>
            </a:r>
            <a:endParaRPr lang="en-US" altLang="zh-CN" dirty="0"/>
          </a:p>
          <a:p>
            <a:r>
              <a:rPr lang="en-US" altLang="zh-CN" dirty="0" smtClean="0"/>
              <a:t>       route[m][n] = 0</a:t>
            </a:r>
          </a:p>
          <a:p>
            <a:r>
              <a:rPr lang="en-US" altLang="zh-CN" dirty="0" smtClean="0"/>
              <a:t> 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c[m+1] = </a:t>
            </a:r>
            <a:r>
              <a:rPr lang="en-US" altLang="zh-CN" dirty="0" err="1" smtClean="0"/>
              <a:t>initRand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j=1 to m: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for k=0 to j: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if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[k] + c[j-k] &gt;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[j]: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[j] =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[k] + c[j-k]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route[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j-k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k=0 to m: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[k] =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[k]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[k] = 0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89" y="1020932"/>
            <a:ext cx="4403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需要用到的空间：</a:t>
            </a:r>
            <a:endParaRPr lang="en-US" altLang="zh-CN" dirty="0"/>
          </a:p>
          <a:p>
            <a:r>
              <a:rPr lang="zh-CN" altLang="en-US" dirty="0"/>
              <a:t>由于每一步的利润可以随机更新生成，故而此处选择了将价值表写成一维表</a:t>
            </a:r>
            <a:endParaRPr lang="en-US" altLang="zh-CN" dirty="0"/>
          </a:p>
          <a:p>
            <a:r>
              <a:rPr lang="zh-CN" altLang="en-US" dirty="0"/>
              <a:t>又由于利润表只需要用到现在的这个和前一个，故而也能将二维的优化成两个一维的</a:t>
            </a:r>
            <a:endParaRPr lang="en-US" altLang="zh-CN" dirty="0"/>
          </a:p>
          <a:p>
            <a:r>
              <a:rPr lang="zh-CN" altLang="en-US" dirty="0"/>
              <a:t>但由于还有个二维的</a:t>
            </a:r>
            <a:r>
              <a:rPr lang="en-US" altLang="zh-CN" dirty="0"/>
              <a:t>route</a:t>
            </a:r>
            <a:r>
              <a:rPr lang="zh-CN" altLang="en-US" dirty="0"/>
              <a:t>，故而治标不治本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92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55200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放至外存：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/>
              <a:t>fro_table</a:t>
            </a:r>
            <a:r>
              <a:rPr lang="en-US" altLang="zh-CN" dirty="0"/>
              <a:t>[m+1] = 0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now_table</a:t>
            </a:r>
            <a:r>
              <a:rPr lang="en-US" altLang="zh-CN" dirty="0"/>
              <a:t>[m+1] = 0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route[</a:t>
            </a:r>
            <a:r>
              <a:rPr lang="en-US" altLang="zh-CN" dirty="0" err="1" smtClean="0"/>
              <a:t>cut_size</a:t>
            </a:r>
            <a:r>
              <a:rPr lang="en-US" altLang="zh-CN" dirty="0" smtClean="0"/>
              <a:t>][n+1] </a:t>
            </a:r>
            <a:r>
              <a:rPr lang="en-US" altLang="zh-CN" dirty="0"/>
              <a:t>= 0</a:t>
            </a:r>
          </a:p>
          <a:p>
            <a:r>
              <a:rPr lang="en-US" altLang="zh-CN" dirty="0"/>
              <a:t>       for </a:t>
            </a:r>
            <a:r>
              <a:rPr lang="en-US" altLang="zh-CN" dirty="0" err="1"/>
              <a:t>i</a:t>
            </a:r>
            <a:r>
              <a:rPr lang="en-US" altLang="zh-CN" dirty="0"/>
              <a:t>=1 to n:</a:t>
            </a:r>
          </a:p>
          <a:p>
            <a:r>
              <a:rPr lang="en-US" altLang="zh-CN" dirty="0"/>
              <a:t>           c[m+1] = </a:t>
            </a:r>
            <a:r>
              <a:rPr lang="en-US" altLang="zh-CN" dirty="0" err="1"/>
              <a:t>initRand</a:t>
            </a:r>
            <a:endParaRPr lang="en-US" altLang="zh-CN" dirty="0"/>
          </a:p>
          <a:p>
            <a:r>
              <a:rPr lang="en-US" altLang="zh-CN" dirty="0"/>
              <a:t>           for j=1 to m:</a:t>
            </a:r>
          </a:p>
          <a:p>
            <a:r>
              <a:rPr lang="en-US" altLang="zh-CN" dirty="0"/>
              <a:t>               for k=0 to j:</a:t>
            </a:r>
          </a:p>
          <a:p>
            <a:r>
              <a:rPr lang="en-US" altLang="zh-CN" dirty="0"/>
              <a:t>                   if </a:t>
            </a:r>
            <a:r>
              <a:rPr lang="en-US" altLang="zh-CN" dirty="0" err="1"/>
              <a:t>fro_table</a:t>
            </a:r>
            <a:r>
              <a:rPr lang="en-US" altLang="zh-CN" dirty="0"/>
              <a:t>[k] + c[j-k] &gt; </a:t>
            </a:r>
            <a:r>
              <a:rPr lang="en-US" altLang="zh-CN" dirty="0" err="1"/>
              <a:t>now_table</a:t>
            </a:r>
            <a:r>
              <a:rPr lang="en-US" altLang="zh-CN" dirty="0"/>
              <a:t>[j]: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err="1"/>
              <a:t>now_table</a:t>
            </a:r>
            <a:r>
              <a:rPr lang="en-US" altLang="zh-CN" dirty="0"/>
              <a:t>[j] = </a:t>
            </a:r>
            <a:r>
              <a:rPr lang="en-US" altLang="zh-CN" dirty="0" err="1"/>
              <a:t>fro_table</a:t>
            </a:r>
            <a:r>
              <a:rPr lang="en-US" altLang="zh-CN" dirty="0"/>
              <a:t>[k] + c[j-k]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smtClean="0"/>
              <a:t>route[i%10][</a:t>
            </a:r>
            <a:r>
              <a:rPr lang="en-US" altLang="zh-CN" dirty="0"/>
              <a:t>j] = </a:t>
            </a:r>
            <a:r>
              <a:rPr lang="en-US" altLang="zh-CN" dirty="0" smtClean="0"/>
              <a:t>j-k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if </a:t>
            </a:r>
            <a:r>
              <a:rPr lang="en-US" altLang="zh-CN" dirty="0" err="1" smtClean="0"/>
              <a:t>i%cut_size</a:t>
            </a:r>
            <a:r>
              <a:rPr lang="en-US" altLang="zh-CN" dirty="0" smtClean="0"/>
              <a:t> == cut_size-1: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saveAndClean</a:t>
            </a:r>
            <a:r>
              <a:rPr lang="en-US" altLang="zh-CN" dirty="0" smtClean="0"/>
              <a:t>(route)</a:t>
            </a:r>
            <a:endParaRPr lang="en-US" altLang="zh-CN" dirty="0"/>
          </a:p>
          <a:p>
            <a:r>
              <a:rPr lang="en-US" altLang="zh-CN" dirty="0"/>
              <a:t>           for k=0 to m: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fro_table</a:t>
            </a:r>
            <a:r>
              <a:rPr lang="en-US" altLang="zh-CN" dirty="0"/>
              <a:t>[k] = </a:t>
            </a:r>
            <a:r>
              <a:rPr lang="en-US" altLang="zh-CN" dirty="0" err="1"/>
              <a:t>now_table</a:t>
            </a:r>
            <a:r>
              <a:rPr lang="en-US" altLang="zh-CN" dirty="0"/>
              <a:t>[k]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now_table</a:t>
            </a:r>
            <a:r>
              <a:rPr lang="en-US" altLang="zh-CN" dirty="0"/>
              <a:t>[k] = 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saveAndClean</a:t>
            </a:r>
            <a:r>
              <a:rPr lang="en-US" altLang="zh-CN" dirty="0" smtClean="0"/>
              <a:t>(route)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535333" y="1049867"/>
            <a:ext cx="4157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这里就用到了外存，其实其一开始开的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可以更大一点，这里使用了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作为我们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数组的列维度。</a:t>
            </a:r>
            <a:endParaRPr lang="en-US" altLang="zh-CN" dirty="0" smtClean="0"/>
          </a:p>
          <a:p>
            <a:r>
              <a:rPr lang="zh-CN" altLang="en-US" dirty="0" smtClean="0"/>
              <a:t>若是分配的更大点可以提升性能。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</TotalTime>
  <Words>980</Words>
  <Application>Microsoft Office PowerPoint</Application>
  <PresentationFormat>宽屏</PresentationFormat>
  <Paragraphs>188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吴汇杰</cp:lastModifiedBy>
  <cp:revision>194</cp:revision>
  <dcterms:created xsi:type="dcterms:W3CDTF">2015-08-18T02:51:41Z</dcterms:created>
  <dcterms:modified xsi:type="dcterms:W3CDTF">2017-11-16T17:01:16Z</dcterms:modified>
  <cp:category/>
</cp:coreProperties>
</file>