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9EE93E-3548-A8FB-C0C4-28E7ED3D74C8}" v="245" dt="2023-04-20T08:07:24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87335-43D3-470F-A164-55FB53C1834F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DB4F6-A42B-4529-8922-CCEF5075E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4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DB4F6-A42B-4529-8922-CCEF5075EF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6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7FDB-EABE-4B46-93C0-6419DD8F0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09086-4757-454D-9561-EFDB1C169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AA492-6C67-40E2-9435-D099ACE2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797DD-9C09-488D-B498-A9A7E83B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3809E-C33D-4FEB-A908-D606218C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AEC2-7D34-4E86-96C1-817E83D1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802CC-579D-4D6F-9DA7-368FD195D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49C75-CCC0-449F-B589-1C4BF207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799EF-BC50-485D-9676-9DE4CDEE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F5CDB-BA42-49E6-88CA-CD5725AE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3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93992-B13A-4254-9E7C-AFB4B4529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090CB-59F9-478E-B2B0-505E6FC47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A43EF-964F-4DB6-A1A0-7E9E209D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88B54-DAA1-4589-AF8D-1237451E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1E34-4730-4447-A47C-485F4638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4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A631-7E90-4AB9-AAAE-95D9AF8E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3B4CD-2B3E-47A8-A8BA-7397B2A67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E2C06-6ABC-4901-A4A0-30A8BF23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530D3-7644-4BC7-9DAC-5EA1898A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A939D-0963-4F29-A8BC-E98B86B4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8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F453-2E3D-4BDE-90A0-2D8036F3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DC36E-8EEF-41A6-948B-6556B0EFA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54647-707F-46E7-B718-7FB9965E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B886-E22C-4396-B7B9-1D5132DF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4CF62-D45F-48B9-8428-E1098A0E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8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C5ED-FBA0-4CCA-8269-8225A95F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20C7-B44E-48C1-AC45-025E40DE3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D59FB-C24A-4F48-9141-1B8B699AE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8090B-1FF6-4B92-BDE6-48519EC4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926CE-682F-40BB-8AE1-30695D39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3BB33-67B6-4E54-ADA8-69B9F04F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1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48AF-FDEF-4232-82DC-4586BA7F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2D3FD-E586-4CA3-B254-9F1049F17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EDFE9-C244-48EC-BB05-B520A0602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0AC2E-3ABF-4723-9725-5920E20BD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E2E4E-F030-4393-8DC7-049DBA165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42E13A-64DB-4F03-8FAD-672D2FE7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387C4-4E90-4978-8F17-0ECEAC1A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DE74B-2BD4-487A-855B-15E90D1D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1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4959-36EE-4851-9D6C-45B626FD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79F46-02FC-47F6-A412-5B0AB5B4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EE87-3519-45BD-882C-988AB51B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B6543-A73D-4448-86D6-E9320527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8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3D435-E679-403A-92A9-FC8E5034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10EA4-92F3-4864-BC72-ED08E4AC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A7CEA-87F9-4481-BF97-D6BE1956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AB84-83C2-4E12-8287-CDA2375E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55F4-3AE4-4FFB-BD6E-EE330C64C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35D63-EA9D-4028-BCB9-7826E2F9A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89997-767F-4580-B9C9-4E3225A5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0CF8B-2B43-42E2-86BB-E5CBF730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4A917-0CFB-4E63-9242-EAC398B0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3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1AA1-08B3-43D7-A0A6-166AF40F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BF9E0-BEA6-4134-B324-B2626531C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92121-A07C-4951-9C7A-5854F048F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48179-7B8B-4B4E-B5F9-E6837512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BA01-E0CC-42E5-A42A-789AA3232A5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FE8A0-5F73-423F-B456-FF2FB578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BAA32-B2BC-47FA-B6BB-BB051074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4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2DE16-3BA7-4924-950E-A9F4A2EF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8652C-3B3D-4343-BD63-7EFAFBA15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DA037-583F-4575-8AAC-5ED207BC9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8BA01-E0CC-42E5-A42A-789AA3232A5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E9E97-1CEE-409F-A205-780F84DF8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C3EE8-B6BD-4AA0-BDBE-427862423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E8A0E-4272-4C68-9E35-56FE609AB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9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o.int/violence_injury_prevention/road_safety_status/2015/e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7168B-D61C-4068-A502-1DF703505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solidFill>
                  <a:schemeClr val="accent1"/>
                </a:solidFill>
              </a:rPr>
              <a:t>Prediction of Accident Severity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8E307E8-1DB5-4B59-9999-66BF51055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u="sng" dirty="0">
                <a:cs typeface="Calibri"/>
              </a:rPr>
              <a:t>Created By-</a:t>
            </a:r>
            <a:endParaRPr lang="en-US" u="sng" dirty="0"/>
          </a:p>
          <a:p>
            <a:pPr algn="l"/>
            <a:r>
              <a:rPr lang="en-US" dirty="0"/>
              <a:t>Aakrit Bhargava (209303131)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790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8F336-84B9-46A5-9943-C4717A0C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What worked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 What not worked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3BAE1-91D4-461A-933F-181593A28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Under Sampling</a:t>
            </a:r>
          </a:p>
          <a:p>
            <a:r>
              <a:rPr lang="en-US" sz="2400" dirty="0"/>
              <a:t>Fine tuning the parameters</a:t>
            </a:r>
          </a:p>
          <a:p>
            <a:r>
              <a:rPr lang="en-US" sz="2400" dirty="0"/>
              <a:t>Data Preprocessing</a:t>
            </a:r>
          </a:p>
          <a:p>
            <a:endParaRPr lang="en-US" sz="2400" dirty="0"/>
          </a:p>
          <a:p>
            <a:r>
              <a:rPr lang="en-US" sz="2400" dirty="0"/>
              <a:t>Over Sampling</a:t>
            </a:r>
          </a:p>
          <a:p>
            <a:r>
              <a:rPr lang="en-US" sz="2400" dirty="0">
                <a:cs typeface="Calibri"/>
              </a:rPr>
              <a:t>Keeping data with 0 values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886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A8EEB-C658-41AC-B91E-44C148C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21C2-DF90-4E2F-B503-149A769C9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In conclusion, most of the algorithms are biased towards most frequent class. However, efficient pre-processing and corresponding imbalanced data techniques should give optimal results.</a:t>
            </a:r>
          </a:p>
        </p:txBody>
      </p:sp>
    </p:spTree>
    <p:extLst>
      <p:ext uri="{BB962C8B-B14F-4D97-AF65-F5344CB8AC3E}">
        <p14:creationId xmlns:p14="http://schemas.microsoft.com/office/powerpoint/2010/main" val="3219439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F6FA1-1DCD-4769-BC4E-9C2D9BC0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References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969B4-23F9-4944-833F-A3F676BE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[1]  Global Status Report on Road Safety 2019</a:t>
            </a:r>
            <a:endParaRPr lang="en-US" sz="2400" b="0" dirty="0">
              <a:effectLst/>
            </a:endParaRPr>
          </a:p>
          <a:p>
            <a:pPr marL="0" indent="0">
              <a:buNone/>
            </a:pPr>
            <a:r>
              <a:rPr lang="en-US" sz="2400" u="sng" dirty="0">
                <a:hlinkClick r:id="rId2"/>
              </a:rPr>
              <a:t>http://www.who.int/violence_injury_prevention/road_safety_status/2019/en/</a:t>
            </a:r>
            <a:endParaRPr lang="en-US" sz="2400" b="0" dirty="0">
              <a:effectLst/>
            </a:endParaRPr>
          </a:p>
          <a:p>
            <a:pPr marL="0" indent="0">
              <a:buNone/>
            </a:pPr>
            <a:br>
              <a:rPr lang="en-US" sz="2400" dirty="0"/>
            </a:b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457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AB7ED-0F20-4CC7-A490-E88F3300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42854-F523-4EEE-8CBA-B29EA926F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r>
              <a:rPr lang="en-US" sz="1600" u="sng" dirty="0"/>
              <a:t>Motivation</a:t>
            </a:r>
          </a:p>
          <a:p>
            <a:r>
              <a:rPr lang="en-US" sz="1600" dirty="0"/>
              <a:t>Traffic accidents are severe concern for most of the countries </a:t>
            </a:r>
          </a:p>
          <a:p>
            <a:r>
              <a:rPr lang="en-US" sz="1600" dirty="0"/>
              <a:t>Approx. 1.25 million people deaths caused because of road accident injuries in a year [1]</a:t>
            </a:r>
          </a:p>
          <a:p>
            <a:r>
              <a:rPr lang="en-US" sz="1600" dirty="0"/>
              <a:t>Complexity of dataset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u="sng" dirty="0"/>
              <a:t>Objective</a:t>
            </a:r>
            <a:endParaRPr lang="en-US" sz="1600" dirty="0"/>
          </a:p>
          <a:p>
            <a:r>
              <a:rPr lang="en-US" sz="1600" dirty="0"/>
              <a:t>To help traffic control authorities predict the accident severity</a:t>
            </a:r>
          </a:p>
          <a:p>
            <a:r>
              <a:rPr lang="en-US" sz="1600" dirty="0"/>
              <a:t>Effectively able to predict “Serious” accidents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153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85496-C5A2-4BA4-8DB1-48216C04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Dataset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F8EB-FFC0-4984-873A-8351DAA4D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Size of Dataset: ~730 MB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Number of records: ~250k Rows</a:t>
            </a:r>
            <a:endParaRPr lang="en-US" sz="2000" dirty="0">
              <a:cs typeface="Calibri" panose="020F0502020204030204"/>
            </a:endParaRPr>
          </a:p>
          <a:p>
            <a:r>
              <a:rPr lang="en-US" sz="2000" dirty="0"/>
              <a:t>Number of columns: 70 Columns</a:t>
            </a:r>
            <a:endParaRPr lang="en-US" sz="2000" dirty="0">
              <a:cs typeface="Calibri" panose="020F0502020204030204"/>
            </a:endParaRPr>
          </a:p>
          <a:p>
            <a:r>
              <a:rPr lang="en-US" sz="2000" dirty="0"/>
              <a:t>Source: </a:t>
            </a:r>
            <a:r>
              <a:rPr lang="en-US" sz="2000" dirty="0">
                <a:ea typeface="+mn-lt"/>
                <a:cs typeface="+mn-lt"/>
              </a:rPr>
              <a:t>https://www.kaggle.com/datasets/akshay4/road-accidents-incidence</a:t>
            </a:r>
            <a:endParaRPr lang="en-US" sz="2000" dirty="0">
              <a:cs typeface="Calibri" panose="020F0502020204030204"/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715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91418-AF6B-4215-AA83-038EFED0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Data Pre-processing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1CA8E-5E4D-46E2-9331-8E4AA3241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Data missing values are imputed by the most frequent value of the column</a:t>
            </a:r>
          </a:p>
          <a:p>
            <a:r>
              <a:rPr lang="en-US" sz="2000" dirty="0"/>
              <a:t>Categorical data labelled with numerical values</a:t>
            </a:r>
          </a:p>
          <a:p>
            <a:r>
              <a:rPr lang="en-US" sz="2000" dirty="0"/>
              <a:t>Merged similar categorical values</a:t>
            </a:r>
          </a:p>
          <a:p>
            <a:r>
              <a:rPr lang="en-US" sz="2000" dirty="0">
                <a:cs typeface="Calibri"/>
              </a:rPr>
              <a:t>Physically removed some Columns</a:t>
            </a:r>
          </a:p>
          <a:p>
            <a:r>
              <a:rPr lang="en-US" sz="2000" dirty="0"/>
              <a:t>Merged Serious and Fatal classes as Serious class</a:t>
            </a:r>
            <a:endParaRPr lang="en-US" sz="2000">
              <a:cs typeface="Calibri"/>
            </a:endParaRP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431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C5A05-6B94-4453-AF4A-0D9D658C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Data Visualization </a:t>
            </a:r>
          </a:p>
        </p:txBody>
      </p:sp>
      <p:pic>
        <p:nvPicPr>
          <p:cNvPr id="1028" name="Picture 4" descr="https://lh6.googleusercontent.com/RfKSgIIbEoLR4J_5V7RRtI1sMlf9ePG-C_ZJdl7gjP2b8pZv0j_TKOdZdH1MVIPoDOeDPKEAlWGXto2Dh3tV78-IxNFe1BAL05dYlkuY1s0GjNllRIfJ-tgD_pX0JJ5etCn94-eQ">
            <a:extLst>
              <a:ext uri="{FF2B5EF4-FFF2-40B4-BE49-F238E27FC236}">
                <a16:creationId xmlns:a16="http://schemas.microsoft.com/office/drawing/2014/main" id="{28035F8B-F48F-4422-B9C9-0CF313BA2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15" y="1326332"/>
            <a:ext cx="3747088" cy="18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h3.googleusercontent.com/LI6dcH1cbPn6PLEJ0_NadNlYb8rdenQ4Ped55AKHwcJ3CWglDJPRaZsP_MXms00geUfC_0r6t1q8HZWh4c2ClqDbf2TWeHpSLVGCuZcncBfzzooOQY6bQ9xsRCHuSNXD05CI6MWk">
            <a:extLst>
              <a:ext uri="{FF2B5EF4-FFF2-40B4-BE49-F238E27FC236}">
                <a16:creationId xmlns:a16="http://schemas.microsoft.com/office/drawing/2014/main" id="{8BE5643A-FAA6-4144-AE3F-684AEB40DF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843" y="1028315"/>
            <a:ext cx="3760092" cy="239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>
            <a:extLst>
              <a:ext uri="{FF2B5EF4-FFF2-40B4-BE49-F238E27FC236}">
                <a16:creationId xmlns:a16="http://schemas.microsoft.com/office/drawing/2014/main" id="{F5B35ABD-6386-B539-CAE1-83241417A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502" y="884601"/>
            <a:ext cx="3848846" cy="288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8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E690E-44ED-43E4-A2E4-C892ACA3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Algorithms Used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7DD9-F28D-4212-834C-7C969C58F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K- Nearest Neighbor</a:t>
            </a:r>
          </a:p>
          <a:p>
            <a:pPr marL="0" indent="0">
              <a:buNone/>
            </a:pPr>
            <a:r>
              <a:rPr lang="en-US" sz="2400" dirty="0"/>
              <a:t>Naïve Bayes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 dirty="0"/>
              <a:t>Random Forest </a:t>
            </a: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/>
              <a:t>SVM</a:t>
            </a:r>
          </a:p>
          <a:p>
            <a:pPr marL="0" indent="0">
              <a:buNone/>
            </a:pPr>
            <a:r>
              <a:rPr lang="en-US" sz="2400" dirty="0"/>
              <a:t>Logistic Regression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877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35347-8BD6-4A09-B8B9-042B8ABE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Comparative Analysis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42B690B8-F28A-EEB5-9E1E-F56F4036B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1964" y="216094"/>
            <a:ext cx="5591846" cy="4195828"/>
          </a:xfrm>
        </p:spPr>
      </p:pic>
      <p:pic>
        <p:nvPicPr>
          <p:cNvPr id="8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272A96A0-22D5-E2A5-AA29-94C110300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35" y="215382"/>
            <a:ext cx="5596812" cy="419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9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63D29-CD15-43D9-A098-50A2B78A7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Handling Imbalanced Data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3F37-024A-4FDD-A357-59D8469FD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Over Sampling</a:t>
            </a:r>
          </a:p>
          <a:p>
            <a:r>
              <a:rPr lang="en-US" sz="2400" dirty="0"/>
              <a:t>Under Sampling</a:t>
            </a:r>
          </a:p>
          <a:p>
            <a:r>
              <a:rPr lang="en-US" sz="2400" dirty="0"/>
              <a:t>Mis-classification penalty </a:t>
            </a:r>
          </a:p>
          <a:p>
            <a:r>
              <a:rPr lang="en-US" sz="2400" dirty="0"/>
              <a:t>Ensemble methods</a:t>
            </a:r>
          </a:p>
        </p:txBody>
      </p:sp>
    </p:spTree>
    <p:extLst>
      <p:ext uri="{BB962C8B-B14F-4D97-AF65-F5344CB8AC3E}">
        <p14:creationId xmlns:p14="http://schemas.microsoft.com/office/powerpoint/2010/main" val="199539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A0AA1-A0E4-48A3-B13C-9AB57B76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Challenges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598A6-C835-487D-B387-51C61C287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Cannot run most of the algorithms on local machines</a:t>
            </a:r>
          </a:p>
          <a:p>
            <a:r>
              <a:rPr lang="en-US" sz="2400" dirty="0"/>
              <a:t>Not able to test over sampling </a:t>
            </a:r>
          </a:p>
          <a:p>
            <a:r>
              <a:rPr lang="en-US" sz="2400" dirty="0"/>
              <a:t>Highly imbalanced classes</a:t>
            </a:r>
          </a:p>
          <a:p>
            <a:r>
              <a:rPr lang="en-US" sz="2400" dirty="0" err="1">
                <a:cs typeface="Calibri" panose="020F0502020204030204"/>
              </a:rPr>
              <a:t>NaN</a:t>
            </a:r>
            <a:r>
              <a:rPr lang="en-US" sz="2400" dirty="0">
                <a:cs typeface="Calibri" panose="020F0502020204030204"/>
              </a:rPr>
              <a:t> and 0 Value data</a:t>
            </a:r>
          </a:p>
          <a:p>
            <a:endParaRPr lang="en-US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39147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Prediction of Accident Severity</vt:lpstr>
      <vt:lpstr>Introduction</vt:lpstr>
      <vt:lpstr>Dataset </vt:lpstr>
      <vt:lpstr>Data Pre-processing</vt:lpstr>
      <vt:lpstr>Data Visualization </vt:lpstr>
      <vt:lpstr>Algorithms Used</vt:lpstr>
      <vt:lpstr>Comparative Analysis</vt:lpstr>
      <vt:lpstr>Handling Imbalanced Data</vt:lpstr>
      <vt:lpstr>Challenges</vt:lpstr>
      <vt:lpstr>What worked   What not worked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Accident Severity</dc:title>
  <dc:creator>desu saiteja</dc:creator>
  <cp:lastModifiedBy>desu saiteja</cp:lastModifiedBy>
  <cp:revision>52</cp:revision>
  <dcterms:created xsi:type="dcterms:W3CDTF">2018-12-05T08:08:40Z</dcterms:created>
  <dcterms:modified xsi:type="dcterms:W3CDTF">2023-04-20T08:08:10Z</dcterms:modified>
</cp:coreProperties>
</file>