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5" r:id="rId4"/>
    <p:sldId id="257" r:id="rId5"/>
    <p:sldId id="263" r:id="rId6"/>
    <p:sldId id="264" r:id="rId7"/>
    <p:sldId id="268" r:id="rId8"/>
    <p:sldId id="259" r:id="rId9"/>
    <p:sldId id="260" r:id="rId10"/>
    <p:sldId id="266" r:id="rId11"/>
    <p:sldId id="267" r:id="rId12"/>
    <p:sldId id="269" r:id="rId13"/>
    <p:sldId id="270" r:id="rId14"/>
    <p:sldId id="271" r:id="rId15"/>
    <p:sldId id="26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176104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4F3D5-6FEF-4747-8ADA-90FF428C64E0}"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203340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BE4F3D5-6FEF-4747-8ADA-90FF428C64E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005809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BE4F3D5-6FEF-4747-8ADA-90FF428C64E0}"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30586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261414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91257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166198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4F3D5-6FEF-4747-8ADA-90FF428C64E0}"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02129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4F3D5-6FEF-4747-8ADA-90FF428C64E0}"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57714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4F3D5-6FEF-4747-8ADA-90FF428C64E0}"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06594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E4F3D5-6FEF-4747-8ADA-90FF428C64E0}"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53691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4F3D5-6FEF-4747-8ADA-90FF428C64E0}"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30723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4F3D5-6FEF-4747-8ADA-90FF428C64E0}"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237874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BE4F3D5-6FEF-4747-8ADA-90FF428C64E0}" type="datetimeFigureOut">
              <a:rPr lang="en-US" smtClean="0"/>
              <a:t>12/8/2022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27912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BE4F3D5-6FEF-4747-8ADA-90FF428C64E0}" type="datetimeFigureOut">
              <a:rPr lang="en-US" smtClean="0"/>
              <a:t>12/8/2022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C940B6C-E0E3-4BFF-AE09-F32852E00F1A}" type="slidenum">
              <a:rPr lang="en-US" smtClean="0"/>
              <a:t>‹#›</a:t>
            </a:fld>
            <a:endParaRPr lang="en-US"/>
          </a:p>
        </p:txBody>
      </p:sp>
    </p:spTree>
    <p:extLst>
      <p:ext uri="{BB962C8B-B14F-4D97-AF65-F5344CB8AC3E}">
        <p14:creationId xmlns:p14="http://schemas.microsoft.com/office/powerpoint/2010/main" val="216781778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8" Type="http://schemas.openxmlformats.org/officeDocument/2006/relationships/hyperlink" Target="https://www.wolframalpha.com/input?i=sigmoid%28x%29" TargetMode="External"/><Relationship Id="rId3" Type="http://schemas.openxmlformats.org/officeDocument/2006/relationships/hyperlink" Target="https://www.r-bloggers.com/2021/01/machine-learning-with-r-a-complete-guide-to-logistic-regression/" TargetMode="External"/><Relationship Id="rId7" Type="http://schemas.openxmlformats.org/officeDocument/2006/relationships/hyperlink" Target="https://online.stat.psu.edu/stat462/node/207/" TargetMode="External"/><Relationship Id="rId12" Type="http://schemas.openxmlformats.org/officeDocument/2006/relationships/hyperlink" Target="https://www.datacamp.com/community/tutorials/decision-trees-R" TargetMode="Externa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hyperlink" Target="https://www.r-bloggers.com/2013/09/roc-curves-and-classification/" TargetMode="External"/><Relationship Id="rId11" Type="http://schemas.openxmlformats.org/officeDocument/2006/relationships/hyperlink" Target="https://machinelearningmastery.com/logistic-regression-tutorial-for-machine-learning/" TargetMode="External"/><Relationship Id="rId5" Type="http://schemas.openxmlformats.org/officeDocument/2006/relationships/hyperlink" Target="https://www.kaggle.com/competitions/titanic/discussion" TargetMode="External"/><Relationship Id="rId10" Type="http://schemas.openxmlformats.org/officeDocument/2006/relationships/hyperlink" Target="https://towardsdatascience.com/predicting-whos-going-to-survive-on-titanic-dataset-7400cc67b8d9" TargetMode="External"/><Relationship Id="rId4" Type="http://schemas.openxmlformats.org/officeDocument/2006/relationships/hyperlink" Target="https://rpubs.com/zheshuen/596809" TargetMode="External"/><Relationship Id="rId9" Type="http://schemas.openxmlformats.org/officeDocument/2006/relationships/hyperlink" Target="https://stats.stackexchange.com/questions/105501/understanding-roc-curve/105577#1055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mpetitions/titanic/overview"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AED1-7A73-4AA3-A4F7-E641B1571433}"/>
              </a:ext>
            </a:extLst>
          </p:cNvPr>
          <p:cNvSpPr>
            <a:spLocks noGrp="1"/>
          </p:cNvSpPr>
          <p:nvPr>
            <p:ph type="ctrTitle"/>
          </p:nvPr>
        </p:nvSpPr>
        <p:spPr/>
        <p:txBody>
          <a:bodyPr/>
          <a:lstStyle/>
          <a:p>
            <a:r>
              <a:rPr lang="en-US" dirty="0"/>
              <a:t>PREDICTING PASSENGER SURVIVABILITY USING SUPERVISED MACHINE LEARNING</a:t>
            </a:r>
          </a:p>
        </p:txBody>
      </p:sp>
      <p:sp>
        <p:nvSpPr>
          <p:cNvPr id="3" name="Subtitle 2">
            <a:extLst>
              <a:ext uri="{FF2B5EF4-FFF2-40B4-BE49-F238E27FC236}">
                <a16:creationId xmlns:a16="http://schemas.microsoft.com/office/drawing/2014/main" id="{11281CCE-191D-4EC0-9303-29C3A82AC270}"/>
              </a:ext>
            </a:extLst>
          </p:cNvPr>
          <p:cNvSpPr>
            <a:spLocks noGrp="1"/>
          </p:cNvSpPr>
          <p:nvPr>
            <p:ph type="subTitle" idx="1"/>
          </p:nvPr>
        </p:nvSpPr>
        <p:spPr>
          <a:xfrm>
            <a:off x="0" y="5745706"/>
            <a:ext cx="8676222" cy="987189"/>
          </a:xfrm>
        </p:spPr>
        <p:txBody>
          <a:bodyPr/>
          <a:lstStyle/>
          <a:p>
            <a:pPr algn="l"/>
            <a:r>
              <a:rPr lang="en-US" b="1" dirty="0"/>
              <a:t>By,</a:t>
            </a:r>
          </a:p>
          <a:p>
            <a:pPr algn="l"/>
            <a:r>
              <a:rPr lang="en-US" b="1" dirty="0"/>
              <a:t>ANUBHAV SHANKAR (01951462)</a:t>
            </a:r>
          </a:p>
        </p:txBody>
      </p:sp>
    </p:spTree>
    <p:extLst>
      <p:ext uri="{BB962C8B-B14F-4D97-AF65-F5344CB8AC3E}">
        <p14:creationId xmlns:p14="http://schemas.microsoft.com/office/powerpoint/2010/main" val="2784215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LOGISTIC REGRESSION (Contd.)</a:t>
            </a:r>
          </a:p>
        </p:txBody>
      </p:sp>
      <p:pic>
        <p:nvPicPr>
          <p:cNvPr id="5" name="Picture 4">
            <a:extLst>
              <a:ext uri="{FF2B5EF4-FFF2-40B4-BE49-F238E27FC236}">
                <a16:creationId xmlns:a16="http://schemas.microsoft.com/office/drawing/2014/main" id="{F6A84FA8-4CCD-4F5E-9DCF-0774B6AF5144}"/>
              </a:ext>
            </a:extLst>
          </p:cNvPr>
          <p:cNvPicPr>
            <a:picLocks noChangeAspect="1"/>
          </p:cNvPicPr>
          <p:nvPr/>
        </p:nvPicPr>
        <p:blipFill>
          <a:blip r:embed="rId3"/>
          <a:stretch>
            <a:fillRect/>
          </a:stretch>
        </p:blipFill>
        <p:spPr>
          <a:xfrm>
            <a:off x="136374" y="2265527"/>
            <a:ext cx="6168892" cy="4016787"/>
          </a:xfrm>
          <a:prstGeom prst="rect">
            <a:avLst/>
          </a:prstGeom>
        </p:spPr>
      </p:pic>
      <p:pic>
        <p:nvPicPr>
          <p:cNvPr id="9" name="Picture 8">
            <a:extLst>
              <a:ext uri="{FF2B5EF4-FFF2-40B4-BE49-F238E27FC236}">
                <a16:creationId xmlns:a16="http://schemas.microsoft.com/office/drawing/2014/main" id="{05BF8E02-0874-4DC1-93C2-926609037BB7}"/>
              </a:ext>
            </a:extLst>
          </p:cNvPr>
          <p:cNvPicPr>
            <a:picLocks noChangeAspect="1"/>
          </p:cNvPicPr>
          <p:nvPr/>
        </p:nvPicPr>
        <p:blipFill>
          <a:blip r:embed="rId4"/>
          <a:stretch>
            <a:fillRect/>
          </a:stretch>
        </p:blipFill>
        <p:spPr>
          <a:xfrm>
            <a:off x="6578221" y="2265527"/>
            <a:ext cx="5477405" cy="4016787"/>
          </a:xfrm>
          <a:prstGeom prst="rect">
            <a:avLst/>
          </a:prstGeom>
        </p:spPr>
      </p:pic>
    </p:spTree>
    <p:extLst>
      <p:ext uri="{BB962C8B-B14F-4D97-AF65-F5344CB8AC3E}">
        <p14:creationId xmlns:p14="http://schemas.microsoft.com/office/powerpoint/2010/main" val="362575699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LOGISTIC REGRESSION: EVALUATION</a:t>
            </a:r>
          </a:p>
        </p:txBody>
      </p:sp>
      <p:graphicFrame>
        <p:nvGraphicFramePr>
          <p:cNvPr id="4" name="Table 5">
            <a:extLst>
              <a:ext uri="{FF2B5EF4-FFF2-40B4-BE49-F238E27FC236}">
                <a16:creationId xmlns:a16="http://schemas.microsoft.com/office/drawing/2014/main" id="{C3F1CAEC-4B99-4AE6-92C5-8255A4C4BC57}"/>
              </a:ext>
            </a:extLst>
          </p:cNvPr>
          <p:cNvGraphicFramePr>
            <a:graphicFrameLocks noGrp="1"/>
          </p:cNvGraphicFramePr>
          <p:nvPr>
            <p:extLst>
              <p:ext uri="{D42A27DB-BD31-4B8C-83A1-F6EECF244321}">
                <p14:modId xmlns:p14="http://schemas.microsoft.com/office/powerpoint/2010/main" val="4218263230"/>
              </p:ext>
            </p:extLst>
          </p:nvPr>
        </p:nvGraphicFramePr>
        <p:xfrm>
          <a:off x="1731749" y="2698591"/>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11785840"/>
                    </a:ext>
                  </a:extLst>
                </a:gridCol>
                <a:gridCol w="2709333">
                  <a:extLst>
                    <a:ext uri="{9D8B030D-6E8A-4147-A177-3AD203B41FA5}">
                      <a16:colId xmlns:a16="http://schemas.microsoft.com/office/drawing/2014/main" val="2008545739"/>
                    </a:ext>
                  </a:extLst>
                </a:gridCol>
                <a:gridCol w="2709333">
                  <a:extLst>
                    <a:ext uri="{9D8B030D-6E8A-4147-A177-3AD203B41FA5}">
                      <a16:colId xmlns:a16="http://schemas.microsoft.com/office/drawing/2014/main" val="1342257072"/>
                    </a:ext>
                  </a:extLst>
                </a:gridCol>
              </a:tblGrid>
              <a:tr h="370840">
                <a:tc>
                  <a:txBody>
                    <a:bodyPr/>
                    <a:lstStyle/>
                    <a:p>
                      <a:pPr algn="ctr"/>
                      <a:r>
                        <a:rPr lang="en-US" dirty="0"/>
                        <a:t>Metric</a:t>
                      </a:r>
                    </a:p>
                  </a:txBody>
                  <a:tcPr/>
                </a:tc>
                <a:tc>
                  <a:txBody>
                    <a:bodyPr/>
                    <a:lstStyle/>
                    <a:p>
                      <a:pPr algn="ctr"/>
                      <a:r>
                        <a:rPr lang="en-US" dirty="0"/>
                        <a:t>Testing</a:t>
                      </a:r>
                    </a:p>
                  </a:txBody>
                  <a:tcPr/>
                </a:tc>
                <a:tc>
                  <a:txBody>
                    <a:bodyPr/>
                    <a:lstStyle/>
                    <a:p>
                      <a:pPr algn="ctr"/>
                      <a:r>
                        <a:rPr lang="en-US" sz="1800" b="1" kern="1200" dirty="0">
                          <a:solidFill>
                            <a:schemeClr val="lt1"/>
                          </a:solidFill>
                          <a:effectLst/>
                          <a:latin typeface="+mn-lt"/>
                          <a:ea typeface="+mn-ea"/>
                          <a:cs typeface="+mn-cs"/>
                        </a:rPr>
                        <a:t>Training</a:t>
                      </a:r>
                      <a:endParaRPr lang="en-US" dirty="0"/>
                    </a:p>
                  </a:txBody>
                  <a:tcPr/>
                </a:tc>
                <a:extLst>
                  <a:ext uri="{0D108BD9-81ED-4DB2-BD59-A6C34878D82A}">
                    <a16:rowId xmlns:a16="http://schemas.microsoft.com/office/drawing/2014/main" val="356943407"/>
                  </a:ext>
                </a:extLst>
              </a:tr>
              <a:tr h="370840">
                <a:tc>
                  <a:txBody>
                    <a:bodyPr/>
                    <a:lstStyle/>
                    <a:p>
                      <a:r>
                        <a:rPr lang="en-US" dirty="0"/>
                        <a:t>Accuracy</a:t>
                      </a:r>
                    </a:p>
                  </a:txBody>
                  <a:tcPr/>
                </a:tc>
                <a:tc>
                  <a:txBody>
                    <a:bodyPr/>
                    <a:lstStyle/>
                    <a:p>
                      <a:r>
                        <a:rPr lang="en-US" dirty="0"/>
                        <a:t>0.746</a:t>
                      </a:r>
                    </a:p>
                  </a:txBody>
                  <a:tcPr/>
                </a:tc>
                <a:tc>
                  <a:txBody>
                    <a:bodyPr/>
                    <a:lstStyle/>
                    <a:p>
                      <a:r>
                        <a:rPr lang="en-US" dirty="0"/>
                        <a:t>0.805</a:t>
                      </a:r>
                    </a:p>
                  </a:txBody>
                  <a:tcPr/>
                </a:tc>
                <a:extLst>
                  <a:ext uri="{0D108BD9-81ED-4DB2-BD59-A6C34878D82A}">
                    <a16:rowId xmlns:a16="http://schemas.microsoft.com/office/drawing/2014/main" val="418687171"/>
                  </a:ext>
                </a:extLst>
              </a:tr>
              <a:tr h="370840">
                <a:tc>
                  <a:txBody>
                    <a:bodyPr/>
                    <a:lstStyle/>
                    <a:p>
                      <a:r>
                        <a:rPr lang="en-US" dirty="0"/>
                        <a:t>Sensitivity</a:t>
                      </a:r>
                    </a:p>
                  </a:txBody>
                  <a:tcPr/>
                </a:tc>
                <a:tc>
                  <a:txBody>
                    <a:bodyPr/>
                    <a:lstStyle/>
                    <a:p>
                      <a:r>
                        <a:rPr lang="en-US" dirty="0"/>
                        <a:t>0.711</a:t>
                      </a:r>
                    </a:p>
                  </a:txBody>
                  <a:tcPr/>
                </a:tc>
                <a:tc>
                  <a:txBody>
                    <a:bodyPr/>
                    <a:lstStyle/>
                    <a:p>
                      <a:r>
                        <a:rPr lang="en-US" dirty="0"/>
                        <a:t>0.865</a:t>
                      </a:r>
                    </a:p>
                  </a:txBody>
                  <a:tcPr/>
                </a:tc>
                <a:extLst>
                  <a:ext uri="{0D108BD9-81ED-4DB2-BD59-A6C34878D82A}">
                    <a16:rowId xmlns:a16="http://schemas.microsoft.com/office/drawing/2014/main" val="3306725167"/>
                  </a:ext>
                </a:extLst>
              </a:tr>
              <a:tr h="370840">
                <a:tc>
                  <a:txBody>
                    <a:bodyPr/>
                    <a:lstStyle/>
                    <a:p>
                      <a:r>
                        <a:rPr lang="en-US" dirty="0"/>
                        <a:t>Specificity</a:t>
                      </a:r>
                    </a:p>
                  </a:txBody>
                  <a:tcPr/>
                </a:tc>
                <a:tc>
                  <a:txBody>
                    <a:bodyPr/>
                    <a:lstStyle/>
                    <a:p>
                      <a:r>
                        <a:rPr lang="en-US" dirty="0"/>
                        <a:t>1</a:t>
                      </a:r>
                    </a:p>
                  </a:txBody>
                  <a:tcPr/>
                </a:tc>
                <a:tc>
                  <a:txBody>
                    <a:bodyPr/>
                    <a:lstStyle/>
                    <a:p>
                      <a:r>
                        <a:rPr lang="en-US" dirty="0"/>
                        <a:t>0.710</a:t>
                      </a:r>
                    </a:p>
                  </a:txBody>
                  <a:tcPr/>
                </a:tc>
                <a:extLst>
                  <a:ext uri="{0D108BD9-81ED-4DB2-BD59-A6C34878D82A}">
                    <a16:rowId xmlns:a16="http://schemas.microsoft.com/office/drawing/2014/main" val="2447041259"/>
                  </a:ext>
                </a:extLst>
              </a:tr>
              <a:tr h="370840">
                <a:tc>
                  <a:txBody>
                    <a:bodyPr/>
                    <a:lstStyle/>
                    <a:p>
                      <a:r>
                        <a:rPr lang="en-US" dirty="0"/>
                        <a:t>PPV</a:t>
                      </a:r>
                    </a:p>
                  </a:txBody>
                  <a:tcPr/>
                </a:tc>
                <a:tc>
                  <a:txBody>
                    <a:bodyPr/>
                    <a:lstStyle/>
                    <a:p>
                      <a:r>
                        <a:rPr lang="en-US" dirty="0"/>
                        <a:t>1</a:t>
                      </a:r>
                    </a:p>
                  </a:txBody>
                  <a:tcPr/>
                </a:tc>
                <a:tc>
                  <a:txBody>
                    <a:bodyPr/>
                    <a:lstStyle/>
                    <a:p>
                      <a:r>
                        <a:rPr lang="en-US" dirty="0"/>
                        <a:t>0.827</a:t>
                      </a:r>
                    </a:p>
                  </a:txBody>
                  <a:tcPr/>
                </a:tc>
                <a:extLst>
                  <a:ext uri="{0D108BD9-81ED-4DB2-BD59-A6C34878D82A}">
                    <a16:rowId xmlns:a16="http://schemas.microsoft.com/office/drawing/2014/main" val="3705149533"/>
                  </a:ext>
                </a:extLst>
              </a:tr>
              <a:tr h="370840">
                <a:tc>
                  <a:txBody>
                    <a:bodyPr/>
                    <a:lstStyle/>
                    <a:p>
                      <a:r>
                        <a:rPr lang="en-US" sz="1800" kern="1200" dirty="0">
                          <a:solidFill>
                            <a:schemeClr val="dk1"/>
                          </a:solidFill>
                          <a:effectLst/>
                          <a:latin typeface="+mn-lt"/>
                          <a:ea typeface="+mn-ea"/>
                          <a:cs typeface="+mn-cs"/>
                        </a:rPr>
                        <a:t>NPV</a:t>
                      </a:r>
                      <a:endParaRPr lang="en-US" dirty="0"/>
                    </a:p>
                  </a:txBody>
                  <a:tcPr/>
                </a:tc>
                <a:tc>
                  <a:txBody>
                    <a:bodyPr/>
                    <a:lstStyle/>
                    <a:p>
                      <a:r>
                        <a:rPr lang="en-US" dirty="0"/>
                        <a:t>0.320</a:t>
                      </a:r>
                    </a:p>
                  </a:txBody>
                  <a:tcPr/>
                </a:tc>
                <a:tc>
                  <a:txBody>
                    <a:bodyPr/>
                    <a:lstStyle/>
                    <a:p>
                      <a:r>
                        <a:rPr lang="en-US" dirty="0"/>
                        <a:t>0.766</a:t>
                      </a:r>
                    </a:p>
                  </a:txBody>
                  <a:tcPr/>
                </a:tc>
                <a:extLst>
                  <a:ext uri="{0D108BD9-81ED-4DB2-BD59-A6C34878D82A}">
                    <a16:rowId xmlns:a16="http://schemas.microsoft.com/office/drawing/2014/main" val="3636561222"/>
                  </a:ext>
                </a:extLst>
              </a:tr>
              <a:tr h="370840">
                <a:tc>
                  <a:txBody>
                    <a:bodyPr/>
                    <a:lstStyle/>
                    <a:p>
                      <a:r>
                        <a:rPr lang="en-US" dirty="0"/>
                        <a:t>AUC</a:t>
                      </a:r>
                    </a:p>
                  </a:txBody>
                  <a:tcPr/>
                </a:tc>
                <a:tc>
                  <a:txBody>
                    <a:bodyPr/>
                    <a:lstStyle/>
                    <a:p>
                      <a:r>
                        <a:rPr lang="en-US" dirty="0"/>
                        <a:t>0.973</a:t>
                      </a:r>
                    </a:p>
                  </a:txBody>
                  <a:tcPr/>
                </a:tc>
                <a:tc>
                  <a:txBody>
                    <a:bodyPr/>
                    <a:lstStyle/>
                    <a:p>
                      <a:r>
                        <a:rPr lang="en-US" dirty="0"/>
                        <a:t>0.856</a:t>
                      </a:r>
                    </a:p>
                  </a:txBody>
                  <a:tcPr/>
                </a:tc>
                <a:extLst>
                  <a:ext uri="{0D108BD9-81ED-4DB2-BD59-A6C34878D82A}">
                    <a16:rowId xmlns:a16="http://schemas.microsoft.com/office/drawing/2014/main" val="1271586016"/>
                  </a:ext>
                </a:extLst>
              </a:tr>
            </a:tbl>
          </a:graphicData>
        </a:graphic>
      </p:graphicFrame>
    </p:spTree>
    <p:extLst>
      <p:ext uri="{BB962C8B-B14F-4D97-AF65-F5344CB8AC3E}">
        <p14:creationId xmlns:p14="http://schemas.microsoft.com/office/powerpoint/2010/main" val="6039850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CLASSIFICATION TREE</a:t>
            </a:r>
          </a:p>
        </p:txBody>
      </p:sp>
      <p:pic>
        <p:nvPicPr>
          <p:cNvPr id="5" name="Picture 4">
            <a:extLst>
              <a:ext uri="{FF2B5EF4-FFF2-40B4-BE49-F238E27FC236}">
                <a16:creationId xmlns:a16="http://schemas.microsoft.com/office/drawing/2014/main" id="{5516219C-01D8-46CA-AF79-3C4263ECD5FE}"/>
              </a:ext>
            </a:extLst>
          </p:cNvPr>
          <p:cNvPicPr>
            <a:picLocks noChangeAspect="1"/>
          </p:cNvPicPr>
          <p:nvPr/>
        </p:nvPicPr>
        <p:blipFill>
          <a:blip r:embed="rId3"/>
          <a:stretch>
            <a:fillRect/>
          </a:stretch>
        </p:blipFill>
        <p:spPr>
          <a:xfrm>
            <a:off x="158080" y="2188872"/>
            <a:ext cx="4091143" cy="2480256"/>
          </a:xfrm>
          <a:prstGeom prst="rect">
            <a:avLst/>
          </a:prstGeom>
        </p:spPr>
      </p:pic>
      <p:pic>
        <p:nvPicPr>
          <p:cNvPr id="6" name="Picture 5">
            <a:extLst>
              <a:ext uri="{FF2B5EF4-FFF2-40B4-BE49-F238E27FC236}">
                <a16:creationId xmlns:a16="http://schemas.microsoft.com/office/drawing/2014/main" id="{1424A1A7-A81D-47B9-903B-6E96416CD627}"/>
              </a:ext>
            </a:extLst>
          </p:cNvPr>
          <p:cNvPicPr>
            <a:picLocks noChangeAspect="1"/>
          </p:cNvPicPr>
          <p:nvPr/>
        </p:nvPicPr>
        <p:blipFill>
          <a:blip r:embed="rId4"/>
          <a:stretch>
            <a:fillRect/>
          </a:stretch>
        </p:blipFill>
        <p:spPr>
          <a:xfrm>
            <a:off x="7902043" y="2188871"/>
            <a:ext cx="4020980" cy="2437719"/>
          </a:xfrm>
          <a:prstGeom prst="rect">
            <a:avLst/>
          </a:prstGeom>
        </p:spPr>
      </p:pic>
      <p:pic>
        <p:nvPicPr>
          <p:cNvPr id="9" name="Picture 8">
            <a:extLst>
              <a:ext uri="{FF2B5EF4-FFF2-40B4-BE49-F238E27FC236}">
                <a16:creationId xmlns:a16="http://schemas.microsoft.com/office/drawing/2014/main" id="{AE708D54-9155-4124-AA09-6EB0FE61F531}"/>
              </a:ext>
            </a:extLst>
          </p:cNvPr>
          <p:cNvPicPr>
            <a:picLocks noChangeAspect="1"/>
          </p:cNvPicPr>
          <p:nvPr/>
        </p:nvPicPr>
        <p:blipFill>
          <a:blip r:embed="rId5"/>
          <a:stretch>
            <a:fillRect/>
          </a:stretch>
        </p:blipFill>
        <p:spPr>
          <a:xfrm>
            <a:off x="4148909" y="3531459"/>
            <a:ext cx="3753134" cy="2732863"/>
          </a:xfrm>
          <a:prstGeom prst="rect">
            <a:avLst/>
          </a:prstGeom>
        </p:spPr>
      </p:pic>
    </p:spTree>
    <p:extLst>
      <p:ext uri="{BB962C8B-B14F-4D97-AF65-F5344CB8AC3E}">
        <p14:creationId xmlns:p14="http://schemas.microsoft.com/office/powerpoint/2010/main" val="31496571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CLASSIFICATION TREE: EVALUATION</a:t>
            </a:r>
          </a:p>
        </p:txBody>
      </p:sp>
      <p:graphicFrame>
        <p:nvGraphicFramePr>
          <p:cNvPr id="3" name="Table 2">
            <a:extLst>
              <a:ext uri="{FF2B5EF4-FFF2-40B4-BE49-F238E27FC236}">
                <a16:creationId xmlns:a16="http://schemas.microsoft.com/office/drawing/2014/main" id="{7E7FA315-F510-4043-B830-EACD9436AEAE}"/>
              </a:ext>
            </a:extLst>
          </p:cNvPr>
          <p:cNvGraphicFramePr>
            <a:graphicFrameLocks noGrp="1"/>
          </p:cNvGraphicFramePr>
          <p:nvPr>
            <p:extLst>
              <p:ext uri="{D42A27DB-BD31-4B8C-83A1-F6EECF244321}">
                <p14:modId xmlns:p14="http://schemas.microsoft.com/office/powerpoint/2010/main" val="1974791187"/>
              </p:ext>
            </p:extLst>
          </p:nvPr>
        </p:nvGraphicFramePr>
        <p:xfrm>
          <a:off x="3043451" y="2511189"/>
          <a:ext cx="6931822" cy="3112649"/>
        </p:xfrm>
        <a:graphic>
          <a:graphicData uri="http://schemas.openxmlformats.org/drawingml/2006/table">
            <a:tbl>
              <a:tblPr firstRow="1" firstCol="1" bandRow="1">
                <a:tableStyleId>{5C22544A-7EE6-4342-B048-85BDC9FD1C3A}</a:tableStyleId>
              </a:tblPr>
              <a:tblGrid>
                <a:gridCol w="1583967">
                  <a:extLst>
                    <a:ext uri="{9D8B030D-6E8A-4147-A177-3AD203B41FA5}">
                      <a16:colId xmlns:a16="http://schemas.microsoft.com/office/drawing/2014/main" val="1981047519"/>
                    </a:ext>
                  </a:extLst>
                </a:gridCol>
                <a:gridCol w="1326183">
                  <a:extLst>
                    <a:ext uri="{9D8B030D-6E8A-4147-A177-3AD203B41FA5}">
                      <a16:colId xmlns:a16="http://schemas.microsoft.com/office/drawing/2014/main" val="1545624171"/>
                    </a:ext>
                  </a:extLst>
                </a:gridCol>
                <a:gridCol w="1663439">
                  <a:extLst>
                    <a:ext uri="{9D8B030D-6E8A-4147-A177-3AD203B41FA5}">
                      <a16:colId xmlns:a16="http://schemas.microsoft.com/office/drawing/2014/main" val="2270261282"/>
                    </a:ext>
                  </a:extLst>
                </a:gridCol>
                <a:gridCol w="2358233">
                  <a:extLst>
                    <a:ext uri="{9D8B030D-6E8A-4147-A177-3AD203B41FA5}">
                      <a16:colId xmlns:a16="http://schemas.microsoft.com/office/drawing/2014/main" val="1891194430"/>
                    </a:ext>
                  </a:extLst>
                </a:gridCol>
              </a:tblGrid>
              <a:tr h="505229">
                <a:tc gridSpan="2">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2000">
                          <a:effectLst/>
                        </a:rPr>
                        <a:t>Unpruned Tree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Pruned Tree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9452567"/>
                  </a:ext>
                </a:extLst>
              </a:tr>
              <a:tr h="505229">
                <a:tc gridSpan="2">
                  <a:txBody>
                    <a:bodyPr/>
                    <a:lstStyle/>
                    <a:p>
                      <a:pPr marL="0" marR="0" algn="ctr">
                        <a:lnSpc>
                          <a:spcPct val="107000"/>
                        </a:lnSpc>
                        <a:spcBef>
                          <a:spcPts val="0"/>
                        </a:spcBef>
                        <a:spcAft>
                          <a:spcPts val="0"/>
                        </a:spcAft>
                      </a:pPr>
                      <a:r>
                        <a:rPr lang="en-US" sz="2000" dirty="0">
                          <a:effectLst/>
                        </a:rPr>
                        <a:t>Tree Size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6455861"/>
                  </a:ext>
                </a:extLst>
              </a:tr>
              <a:tr h="505229">
                <a:tc rowSpan="3">
                  <a:txBody>
                    <a:bodyPr/>
                    <a:lstStyle/>
                    <a:p>
                      <a:pPr marL="0" marR="0" algn="ctr">
                        <a:lnSpc>
                          <a:spcPct val="107000"/>
                        </a:lnSpc>
                        <a:spcBef>
                          <a:spcPts val="0"/>
                        </a:spcBef>
                        <a:spcAft>
                          <a:spcPts val="0"/>
                        </a:spcAft>
                      </a:pPr>
                      <a:r>
                        <a:rPr lang="en-US" sz="2000">
                          <a:effectLst/>
                        </a:rPr>
                        <a:t>Accuracy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dirty="0">
                          <a:effectLst/>
                        </a:rPr>
                        <a:t>Train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0.839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0.839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5678713"/>
                  </a:ext>
                </a:extLst>
              </a:tr>
              <a:tr h="505229">
                <a:tc vMerge="1">
                  <a:txBody>
                    <a:bodyPr/>
                    <a:lstStyle/>
                    <a:p>
                      <a:endParaRPr lang="en-US"/>
                    </a:p>
                  </a:txBody>
                  <a:tcPr/>
                </a:tc>
                <a:tc>
                  <a:txBody>
                    <a:bodyPr/>
                    <a:lstStyle/>
                    <a:p>
                      <a:pPr marL="0" marR="0">
                        <a:lnSpc>
                          <a:spcPct val="107000"/>
                        </a:lnSpc>
                        <a:spcBef>
                          <a:spcPts val="0"/>
                        </a:spcBef>
                        <a:spcAft>
                          <a:spcPts val="0"/>
                        </a:spcAft>
                      </a:pPr>
                      <a:r>
                        <a:rPr lang="en-US" sz="2000">
                          <a:effectLst/>
                        </a:rPr>
                        <a:t>Test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0.753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0.753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8412732"/>
                  </a:ext>
                </a:extLst>
              </a:tr>
              <a:tr h="899704">
                <a:tc vMerge="1">
                  <a:txBody>
                    <a:bodyPr/>
                    <a:lstStyle/>
                    <a:p>
                      <a:endParaRPr lang="en-US"/>
                    </a:p>
                  </a:txBody>
                  <a:tcPr/>
                </a:tc>
                <a:tc>
                  <a:txBody>
                    <a:bodyPr/>
                    <a:lstStyle/>
                    <a:p>
                      <a:pPr marL="0" marR="0">
                        <a:lnSpc>
                          <a:spcPct val="107000"/>
                        </a:lnSpc>
                        <a:spcBef>
                          <a:spcPts val="0"/>
                        </a:spcBef>
                        <a:spcAft>
                          <a:spcPts val="0"/>
                        </a:spcAft>
                      </a:pPr>
                      <a:r>
                        <a:rPr lang="en-US" sz="2000">
                          <a:effectLst/>
                        </a:rPr>
                        <a:t>All (Cross-validated)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0.810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0.810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3689003"/>
                  </a:ext>
                </a:extLst>
              </a:tr>
            </a:tbl>
          </a:graphicData>
        </a:graphic>
      </p:graphicFrame>
    </p:spTree>
    <p:extLst>
      <p:ext uri="{BB962C8B-B14F-4D97-AF65-F5344CB8AC3E}">
        <p14:creationId xmlns:p14="http://schemas.microsoft.com/office/powerpoint/2010/main" val="297106379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6632-338C-4151-8A9A-569731F6F53D}"/>
              </a:ext>
            </a:extLst>
          </p:cNvPr>
          <p:cNvSpPr>
            <a:spLocks noGrp="1"/>
          </p:cNvSpPr>
          <p:nvPr>
            <p:ph type="title"/>
          </p:nvPr>
        </p:nvSpPr>
        <p:spPr/>
        <p:txBody>
          <a:bodyPr/>
          <a:lstStyle/>
          <a:p>
            <a:r>
              <a:rPr lang="en-US" dirty="0"/>
              <a:t>ADDITIONAL STEP</a:t>
            </a:r>
          </a:p>
        </p:txBody>
      </p:sp>
      <p:pic>
        <p:nvPicPr>
          <p:cNvPr id="4" name="Content Placeholder 3">
            <a:extLst>
              <a:ext uri="{FF2B5EF4-FFF2-40B4-BE49-F238E27FC236}">
                <a16:creationId xmlns:a16="http://schemas.microsoft.com/office/drawing/2014/main" id="{11EDD7EC-D43F-40E6-A37B-DDAB45C5BAB6}"/>
              </a:ext>
            </a:extLst>
          </p:cNvPr>
          <p:cNvPicPr>
            <a:picLocks noGrp="1" noChangeAspect="1"/>
          </p:cNvPicPr>
          <p:nvPr>
            <p:ph idx="1"/>
          </p:nvPr>
        </p:nvPicPr>
        <p:blipFill>
          <a:blip r:embed="rId2"/>
          <a:stretch>
            <a:fillRect/>
          </a:stretch>
        </p:blipFill>
        <p:spPr>
          <a:xfrm>
            <a:off x="259466" y="2352386"/>
            <a:ext cx="9021011" cy="4335018"/>
          </a:xfrm>
          <a:prstGeom prst="rect">
            <a:avLst/>
          </a:prstGeom>
        </p:spPr>
      </p:pic>
      <p:sp>
        <p:nvSpPr>
          <p:cNvPr id="5" name="Callout: Line with Accent Bar 4">
            <a:extLst>
              <a:ext uri="{FF2B5EF4-FFF2-40B4-BE49-F238E27FC236}">
                <a16:creationId xmlns:a16="http://schemas.microsoft.com/office/drawing/2014/main" id="{E11A9543-10FF-4EF0-9E93-73362399E19F}"/>
              </a:ext>
            </a:extLst>
          </p:cNvPr>
          <p:cNvSpPr/>
          <p:nvPr/>
        </p:nvSpPr>
        <p:spPr>
          <a:xfrm>
            <a:off x="9580728" y="2033516"/>
            <a:ext cx="2497540" cy="3166281"/>
          </a:xfrm>
          <a:prstGeom prst="accentCallout1">
            <a:avLst>
              <a:gd name="adj1" fmla="val 18750"/>
              <a:gd name="adj2" fmla="val -8333"/>
              <a:gd name="adj3" fmla="val 32759"/>
              <a:gd name="adj4" fmla="val -328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following are the results from running multiple models using the “caret” package and submitting them on Kaggle.</a:t>
            </a:r>
          </a:p>
          <a:p>
            <a:endParaRPr lang="en-US" dirty="0"/>
          </a:p>
        </p:txBody>
      </p:sp>
    </p:spTree>
    <p:extLst>
      <p:ext uri="{BB962C8B-B14F-4D97-AF65-F5344CB8AC3E}">
        <p14:creationId xmlns:p14="http://schemas.microsoft.com/office/powerpoint/2010/main" val="304990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CONCLUSION &amp; ADDITIONAL SCOPE</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lstStyle/>
          <a:p>
            <a:r>
              <a:rPr lang="en-US" dirty="0">
                <a:latin typeface="+mj-lt"/>
                <a:cs typeface="Times New Roman" panose="02020603050405020304" pitchFamily="18" charset="0"/>
              </a:rPr>
              <a:t>The performance of both the Logistic and Classification Tree models are near about similar</a:t>
            </a:r>
          </a:p>
          <a:p>
            <a:r>
              <a:rPr lang="en-US" dirty="0">
                <a:latin typeface="+mj-lt"/>
                <a:cs typeface="Times New Roman" panose="02020603050405020304" pitchFamily="18" charset="0"/>
              </a:rPr>
              <a:t> Classification trees, though seem to be working a tad bit better for this dataset as can be seen from the Test set accuracies in both caret and non-caret models.</a:t>
            </a:r>
          </a:p>
          <a:p>
            <a:r>
              <a:rPr lang="en-US" dirty="0">
                <a:latin typeface="+mj-lt"/>
                <a:cs typeface="Times New Roman" panose="02020603050405020304" pitchFamily="18" charset="0"/>
              </a:rPr>
              <a:t>I really enjoyed making a pseudo-randomized dataset for the analysis and the performance of my modeling was near about similar with respect to having access to the ground truth.</a:t>
            </a:r>
          </a:p>
          <a:p>
            <a:r>
              <a:rPr lang="en-US" dirty="0">
                <a:latin typeface="+mj-lt"/>
                <a:cs typeface="Times New Roman" panose="02020603050405020304" pitchFamily="18" charset="0"/>
              </a:rPr>
              <a:t>The model can definitely be improved by using more advanced methods like </a:t>
            </a:r>
            <a:r>
              <a:rPr lang="en-US" dirty="0" err="1">
                <a:latin typeface="+mj-lt"/>
                <a:cs typeface="Times New Roman" panose="02020603050405020304" pitchFamily="18" charset="0"/>
              </a:rPr>
              <a:t>Xgboost</a:t>
            </a:r>
            <a:r>
              <a:rPr lang="en-US" dirty="0">
                <a:latin typeface="+mj-lt"/>
                <a:cs typeface="Times New Roman" panose="02020603050405020304" pitchFamily="18" charset="0"/>
              </a:rPr>
              <a:t>, Random Forest, and more pertinent feature engineering</a:t>
            </a:r>
          </a:p>
          <a:p>
            <a:r>
              <a:rPr lang="en-US" dirty="0">
                <a:latin typeface="+mj-lt"/>
                <a:cs typeface="Times New Roman" panose="02020603050405020304" pitchFamily="18" charset="0"/>
              </a:rPr>
              <a:t>Possible scope of using unsupervised methods like Support Vector Machines.</a:t>
            </a:r>
          </a:p>
        </p:txBody>
      </p:sp>
    </p:spTree>
    <p:extLst>
      <p:ext uri="{BB962C8B-B14F-4D97-AF65-F5344CB8AC3E}">
        <p14:creationId xmlns:p14="http://schemas.microsoft.com/office/powerpoint/2010/main" val="307592976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4052048"/>
          </a:xfrm>
        </p:spPr>
        <p:txBody>
          <a:bodyPr anchor="t">
            <a:normAutofit fontScale="92500" lnSpcReduction="20000"/>
          </a:bodyPr>
          <a:lstStyle/>
          <a:p>
            <a:r>
              <a:rPr lang="en-US" dirty="0">
                <a:latin typeface="+mj-lt"/>
                <a:cs typeface="Times New Roman" panose="02020603050405020304" pitchFamily="18" charset="0"/>
                <a:hlinkClick r:id="rId3"/>
              </a:rPr>
              <a:t>https://www.r-bloggers.com/2021/01/machine-learning-with-r-a-complete-guide-to-logistic-regression/</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4"/>
              </a:rPr>
              <a:t>https://rpubs.com/zheshuen/596809</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5"/>
              </a:rPr>
              <a:t>https://www.kaggle.com/competitions/titanic/discussion</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6"/>
              </a:rPr>
              <a:t>https://www.r-bloggers.com/2013/09/roc-curves-and-classification/</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7"/>
              </a:rPr>
              <a:t>https://online.stat.psu.edu/stat462/node/207/</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8"/>
              </a:rPr>
              <a:t>https://www.wolframalpha.com/input?i=sigmoid%28x%29</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9"/>
              </a:rPr>
              <a:t>https://stats.stackexchange.com/questions/105501/understanding-roc-curve/105577#105577</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10"/>
              </a:rPr>
              <a:t>https://towardsdatascience.com/predicting-whos-going-to-survive-on-titanic-dataset-7400cc67b8d9</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11"/>
              </a:rPr>
              <a:t>https://machinelearningmastery.com/logistic-regression-tutorial-for-machine-learning/</a:t>
            </a:r>
            <a:endParaRPr lang="en-US" dirty="0">
              <a:latin typeface="+mj-lt"/>
              <a:cs typeface="Times New Roman" panose="02020603050405020304" pitchFamily="18" charset="0"/>
            </a:endParaRPr>
          </a:p>
          <a:p>
            <a:r>
              <a:rPr lang="en-US" dirty="0">
                <a:latin typeface="+mj-lt"/>
                <a:cs typeface="Times New Roman" panose="02020603050405020304" pitchFamily="18" charset="0"/>
                <a:hlinkClick r:id="rId12"/>
              </a:rPr>
              <a:t>https://www.datacamp.com/community/tutorials/decision-trees-R</a:t>
            </a: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183762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2D65-C54A-42E7-B3A7-977DB4F767B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EB93126-7765-4297-91C0-3791F6E3C30F}"/>
              </a:ext>
            </a:extLst>
          </p:cNvPr>
          <p:cNvSpPr>
            <a:spLocks noGrp="1"/>
          </p:cNvSpPr>
          <p:nvPr>
            <p:ph idx="1"/>
          </p:nvPr>
        </p:nvSpPr>
        <p:spPr>
          <a:xfrm>
            <a:off x="810000" y="2386060"/>
            <a:ext cx="10554574" cy="3636511"/>
          </a:xfrm>
        </p:spPr>
        <p:txBody>
          <a:bodyPr anchor="t"/>
          <a:lstStyle/>
          <a:p>
            <a:r>
              <a:rPr lang="en-US" dirty="0"/>
              <a:t>To develop a more thorough understanding of the ML concepts learned in MTH522</a:t>
            </a:r>
          </a:p>
          <a:p>
            <a:r>
              <a:rPr lang="en-US" dirty="0"/>
              <a:t>Develop and hone skills concerning data wrangling with a special focus on Feature Engineering to make the data either analyzable or to introduce new variables for analysis.</a:t>
            </a:r>
          </a:p>
          <a:p>
            <a:r>
              <a:rPr lang="en-US" dirty="0"/>
              <a:t>Get familiar with Kaggle’s submission formats and, thus, modify the final output accordingly</a:t>
            </a:r>
          </a:p>
        </p:txBody>
      </p:sp>
    </p:spTree>
    <p:extLst>
      <p:ext uri="{BB962C8B-B14F-4D97-AF65-F5344CB8AC3E}">
        <p14:creationId xmlns:p14="http://schemas.microsoft.com/office/powerpoint/2010/main" val="174564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2D65-C54A-42E7-B3A7-977DB4F767B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8EB93126-7765-4297-91C0-3791F6E3C30F}"/>
              </a:ext>
            </a:extLst>
          </p:cNvPr>
          <p:cNvSpPr>
            <a:spLocks noGrp="1"/>
          </p:cNvSpPr>
          <p:nvPr>
            <p:ph idx="1"/>
          </p:nvPr>
        </p:nvSpPr>
        <p:spPr/>
        <p:txBody>
          <a:bodyPr anchor="t"/>
          <a:lstStyle/>
          <a:p>
            <a:r>
              <a:rPr lang="en-US" dirty="0"/>
              <a:t>Machine Learning methodologies are the talk of the town these days and rightfully so as they can be used to decipher patterns and thus, solve a lot of (previously) incomprehensible problems</a:t>
            </a:r>
          </a:p>
          <a:p>
            <a:r>
              <a:rPr lang="en-US" dirty="0"/>
              <a:t>Machine Learning methods can be broken down into two main groups -&gt; Supervised and Unsupervised</a:t>
            </a:r>
          </a:p>
          <a:p>
            <a:r>
              <a:rPr lang="en-US" dirty="0"/>
              <a:t>In this project, I’ll be using Supervised methods, namely Logistic Regression and Classification Trees to predict the survival status of the passengers on the Titanic</a:t>
            </a:r>
          </a:p>
          <a:p>
            <a:r>
              <a:rPr lang="en-US" dirty="0"/>
              <a:t>The methodologies will primarily be judged basis of their accuracies. However, we’ll also be looking at metrics like Specificity, Sensitivity, etc. for Logistic and the Accuracy of the pruned and unpruned classification trees</a:t>
            </a:r>
          </a:p>
          <a:p>
            <a:pPr marL="0" indent="0">
              <a:buNone/>
            </a:pPr>
            <a:endParaRPr lang="en-US" dirty="0"/>
          </a:p>
        </p:txBody>
      </p:sp>
    </p:spTree>
    <p:extLst>
      <p:ext uri="{BB962C8B-B14F-4D97-AF65-F5344CB8AC3E}">
        <p14:creationId xmlns:p14="http://schemas.microsoft.com/office/powerpoint/2010/main" val="64610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lstStyle/>
          <a:p>
            <a:r>
              <a:rPr lang="en-US" dirty="0"/>
              <a:t>For this project, I’ll be using the Titanic dataset from </a:t>
            </a:r>
            <a:r>
              <a:rPr lang="en-US" dirty="0">
                <a:hlinkClick r:id="rId3"/>
              </a:rPr>
              <a:t>Kaggle</a:t>
            </a:r>
            <a:r>
              <a:rPr lang="en-US" dirty="0"/>
              <a:t>.</a:t>
            </a:r>
          </a:p>
          <a:p>
            <a:r>
              <a:rPr lang="en-US" dirty="0"/>
              <a:t>The competition entails predicting the survival of passengers in one of the best-known shipwrecks in the world.</a:t>
            </a:r>
          </a:p>
          <a:p>
            <a:pPr marL="0" indent="0">
              <a:buNone/>
            </a:pPr>
            <a:endParaRPr lang="en-US" dirty="0"/>
          </a:p>
          <a:p>
            <a:pPr marL="0" indent="0">
              <a:buNone/>
            </a:pP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0D88A8-A3CE-400E-A1B1-A03487049BA7}"/>
              </a:ext>
            </a:extLst>
          </p:cNvPr>
          <p:cNvPicPr>
            <a:picLocks noChangeAspect="1"/>
          </p:cNvPicPr>
          <p:nvPr/>
        </p:nvPicPr>
        <p:blipFill>
          <a:blip r:embed="rId4"/>
          <a:stretch>
            <a:fillRect/>
          </a:stretch>
        </p:blipFill>
        <p:spPr>
          <a:xfrm>
            <a:off x="1200853" y="4296262"/>
            <a:ext cx="9210675" cy="2114550"/>
          </a:xfrm>
          <a:prstGeom prst="rect">
            <a:avLst/>
          </a:prstGeom>
        </p:spPr>
      </p:pic>
    </p:spTree>
    <p:extLst>
      <p:ext uri="{BB962C8B-B14F-4D97-AF65-F5344CB8AC3E}">
        <p14:creationId xmlns:p14="http://schemas.microsoft.com/office/powerpoint/2010/main" val="266716228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DATASET – VARIABLES OVERVIEW</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lstStyle/>
          <a:p>
            <a:endParaRPr lang="en-US" dirty="0"/>
          </a:p>
          <a:p>
            <a:pPr marL="0" indent="0">
              <a:buNone/>
            </a:pPr>
            <a:endParaRPr lang="en-US" dirty="0"/>
          </a:p>
          <a:p>
            <a:pPr marL="0" indent="0">
              <a:buNone/>
            </a:pP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5FCA4F13-AF2D-439D-AF77-EBEED3B68D46}"/>
              </a:ext>
            </a:extLst>
          </p:cNvPr>
          <p:cNvGraphicFramePr>
            <a:graphicFrameLocks noGrp="1"/>
          </p:cNvGraphicFramePr>
          <p:nvPr>
            <p:extLst>
              <p:ext uri="{D42A27DB-BD31-4B8C-83A1-F6EECF244321}">
                <p14:modId xmlns:p14="http://schemas.microsoft.com/office/powerpoint/2010/main" val="1888202599"/>
              </p:ext>
            </p:extLst>
          </p:nvPr>
        </p:nvGraphicFramePr>
        <p:xfrm>
          <a:off x="0" y="2260600"/>
          <a:ext cx="12192000" cy="4419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85566743"/>
                    </a:ext>
                  </a:extLst>
                </a:gridCol>
                <a:gridCol w="4064000">
                  <a:extLst>
                    <a:ext uri="{9D8B030D-6E8A-4147-A177-3AD203B41FA5}">
                      <a16:colId xmlns:a16="http://schemas.microsoft.com/office/drawing/2014/main" val="3593826680"/>
                    </a:ext>
                  </a:extLst>
                </a:gridCol>
                <a:gridCol w="4064000">
                  <a:extLst>
                    <a:ext uri="{9D8B030D-6E8A-4147-A177-3AD203B41FA5}">
                      <a16:colId xmlns:a16="http://schemas.microsoft.com/office/drawing/2014/main" val="131114853"/>
                    </a:ext>
                  </a:extLst>
                </a:gridCol>
              </a:tblGrid>
              <a:tr h="0">
                <a:tc>
                  <a:txBody>
                    <a:bodyPr/>
                    <a:lstStyle/>
                    <a:p>
                      <a:r>
                        <a:rPr lang="en-US" sz="1600" dirty="0"/>
                        <a:t>Variable</a:t>
                      </a:r>
                    </a:p>
                  </a:txBody>
                  <a:tcPr/>
                </a:tc>
                <a:tc>
                  <a:txBody>
                    <a:bodyPr/>
                    <a:lstStyle/>
                    <a:p>
                      <a:r>
                        <a:rPr lang="en-US" sz="1600" dirty="0"/>
                        <a:t>Definition</a:t>
                      </a:r>
                    </a:p>
                  </a:txBody>
                  <a:tcPr/>
                </a:tc>
                <a:tc>
                  <a:txBody>
                    <a:bodyPr/>
                    <a:lstStyle/>
                    <a:p>
                      <a:r>
                        <a:rPr lang="en-US" sz="1600" dirty="0"/>
                        <a:t>Key</a:t>
                      </a:r>
                    </a:p>
                  </a:txBody>
                  <a:tcPr/>
                </a:tc>
                <a:extLst>
                  <a:ext uri="{0D108BD9-81ED-4DB2-BD59-A6C34878D82A}">
                    <a16:rowId xmlns:a16="http://schemas.microsoft.com/office/drawing/2014/main" val="3952390994"/>
                  </a:ext>
                </a:extLst>
              </a:tr>
              <a:tr h="320678">
                <a:tc>
                  <a:txBody>
                    <a:bodyPr/>
                    <a:lstStyle/>
                    <a:p>
                      <a:r>
                        <a:rPr lang="en-US" sz="1600" b="0" i="0" kern="1200" dirty="0">
                          <a:solidFill>
                            <a:schemeClr val="dk1"/>
                          </a:solidFill>
                          <a:effectLst/>
                          <a:latin typeface="+mn-lt"/>
                          <a:ea typeface="+mn-ea"/>
                          <a:cs typeface="+mn-cs"/>
                        </a:rPr>
                        <a:t>survival</a:t>
                      </a:r>
                      <a:endParaRPr lang="en-US" sz="1600" dirty="0"/>
                    </a:p>
                  </a:txBody>
                  <a:tcPr/>
                </a:tc>
                <a:tc>
                  <a:txBody>
                    <a:bodyPr/>
                    <a:lstStyle/>
                    <a:p>
                      <a:r>
                        <a:rPr lang="en-US" sz="1600" b="0" i="0" kern="1200" dirty="0">
                          <a:solidFill>
                            <a:schemeClr val="dk1"/>
                          </a:solidFill>
                          <a:effectLst/>
                          <a:latin typeface="+mn-lt"/>
                          <a:ea typeface="+mn-ea"/>
                          <a:cs typeface="+mn-cs"/>
                        </a:rPr>
                        <a:t>Survival Status</a:t>
                      </a:r>
                      <a:endParaRPr lang="en-US" sz="1600" dirty="0"/>
                    </a:p>
                  </a:txBody>
                  <a:tcPr/>
                </a:tc>
                <a:tc>
                  <a:txBody>
                    <a:bodyPr/>
                    <a:lstStyle/>
                    <a:p>
                      <a:r>
                        <a:rPr lang="en-US" sz="1600" b="0" i="0" kern="1200" dirty="0">
                          <a:solidFill>
                            <a:schemeClr val="dk1"/>
                          </a:solidFill>
                          <a:effectLst/>
                          <a:latin typeface="+mn-lt"/>
                          <a:ea typeface="+mn-ea"/>
                          <a:cs typeface="+mn-cs"/>
                        </a:rPr>
                        <a:t>0 = Died, 1 = Survived</a:t>
                      </a:r>
                      <a:endParaRPr lang="en-US" sz="1600" dirty="0"/>
                    </a:p>
                  </a:txBody>
                  <a:tcPr/>
                </a:tc>
                <a:extLst>
                  <a:ext uri="{0D108BD9-81ED-4DB2-BD59-A6C34878D82A}">
                    <a16:rowId xmlns:a16="http://schemas.microsoft.com/office/drawing/2014/main" val="233347587"/>
                  </a:ext>
                </a:extLst>
              </a:tr>
              <a:tr h="320678">
                <a:tc>
                  <a:txBody>
                    <a:bodyPr/>
                    <a:lstStyle/>
                    <a:p>
                      <a:r>
                        <a:rPr lang="en-US" sz="1600" b="0" i="0" kern="1200" dirty="0" err="1">
                          <a:solidFill>
                            <a:schemeClr val="dk1"/>
                          </a:solidFill>
                          <a:effectLst/>
                          <a:latin typeface="+mn-lt"/>
                          <a:ea typeface="+mn-ea"/>
                          <a:cs typeface="+mn-cs"/>
                        </a:rPr>
                        <a:t>pclass</a:t>
                      </a:r>
                      <a:endParaRPr lang="en-US" sz="1600" dirty="0"/>
                    </a:p>
                  </a:txBody>
                  <a:tcPr/>
                </a:tc>
                <a:tc>
                  <a:txBody>
                    <a:bodyPr/>
                    <a:lstStyle/>
                    <a:p>
                      <a:r>
                        <a:rPr lang="en-US" sz="1600" b="0" i="0" kern="1200" dirty="0">
                          <a:solidFill>
                            <a:schemeClr val="dk1"/>
                          </a:solidFill>
                          <a:effectLst/>
                          <a:latin typeface="+mn-lt"/>
                          <a:ea typeface="+mn-ea"/>
                          <a:cs typeface="+mn-cs"/>
                        </a:rPr>
                        <a:t>Ticket class</a:t>
                      </a:r>
                      <a:endParaRPr lang="en-US" sz="1600" dirty="0"/>
                    </a:p>
                  </a:txBody>
                  <a:tcPr/>
                </a:tc>
                <a:tc>
                  <a:txBody>
                    <a:bodyPr/>
                    <a:lstStyle/>
                    <a:p>
                      <a:r>
                        <a:rPr lang="en-US" sz="1600" b="0" i="0" kern="1200" dirty="0">
                          <a:solidFill>
                            <a:schemeClr val="dk1"/>
                          </a:solidFill>
                          <a:effectLst/>
                          <a:latin typeface="+mn-lt"/>
                          <a:ea typeface="+mn-ea"/>
                          <a:cs typeface="+mn-cs"/>
                        </a:rPr>
                        <a:t>1 = 1st, 2 = 2nd, 3 = 3rd</a:t>
                      </a:r>
                      <a:endParaRPr lang="en-US" sz="1600" dirty="0"/>
                    </a:p>
                  </a:txBody>
                  <a:tcPr/>
                </a:tc>
                <a:extLst>
                  <a:ext uri="{0D108BD9-81ED-4DB2-BD59-A6C34878D82A}">
                    <a16:rowId xmlns:a16="http://schemas.microsoft.com/office/drawing/2014/main" val="1748442773"/>
                  </a:ext>
                </a:extLst>
              </a:tr>
              <a:tr h="320678">
                <a:tc>
                  <a:txBody>
                    <a:bodyPr/>
                    <a:lstStyle/>
                    <a:p>
                      <a:r>
                        <a:rPr lang="en-US" sz="1600" b="0" i="0" kern="1200" dirty="0">
                          <a:solidFill>
                            <a:schemeClr val="dk1"/>
                          </a:solidFill>
                          <a:effectLst/>
                          <a:latin typeface="+mn-lt"/>
                          <a:ea typeface="+mn-ea"/>
                          <a:cs typeface="+mn-cs"/>
                        </a:rPr>
                        <a:t>sex</a:t>
                      </a:r>
                      <a:endParaRPr lang="en-US" sz="1600" dirty="0"/>
                    </a:p>
                  </a:txBody>
                  <a:tcPr/>
                </a:tc>
                <a:tc>
                  <a:txBody>
                    <a:bodyPr/>
                    <a:lstStyle/>
                    <a:p>
                      <a:r>
                        <a:rPr lang="en-US" sz="1600" b="0" i="0" kern="1200" dirty="0">
                          <a:solidFill>
                            <a:schemeClr val="dk1"/>
                          </a:solidFill>
                          <a:effectLst/>
                          <a:latin typeface="+mn-lt"/>
                          <a:ea typeface="+mn-ea"/>
                          <a:cs typeface="+mn-cs"/>
                        </a:rPr>
                        <a:t>Gender of the passenger</a:t>
                      </a:r>
                      <a:endParaRPr lang="en-US" sz="1600" dirty="0"/>
                    </a:p>
                  </a:txBody>
                  <a:tcPr/>
                </a:tc>
                <a:tc>
                  <a:txBody>
                    <a:bodyPr/>
                    <a:lstStyle/>
                    <a:p>
                      <a:endParaRPr lang="en-US" sz="1600"/>
                    </a:p>
                  </a:txBody>
                  <a:tcPr/>
                </a:tc>
                <a:extLst>
                  <a:ext uri="{0D108BD9-81ED-4DB2-BD59-A6C34878D82A}">
                    <a16:rowId xmlns:a16="http://schemas.microsoft.com/office/drawing/2014/main" val="2547675297"/>
                  </a:ext>
                </a:extLst>
              </a:tr>
              <a:tr h="320678">
                <a:tc>
                  <a:txBody>
                    <a:bodyPr/>
                    <a:lstStyle/>
                    <a:p>
                      <a:r>
                        <a:rPr lang="en-US" sz="1600" b="0" i="0" kern="1200" dirty="0">
                          <a:solidFill>
                            <a:schemeClr val="dk1"/>
                          </a:solidFill>
                          <a:effectLst/>
                          <a:latin typeface="+mn-lt"/>
                          <a:ea typeface="+mn-ea"/>
                          <a:cs typeface="+mn-cs"/>
                        </a:rPr>
                        <a:t>Age</a:t>
                      </a:r>
                      <a:endParaRPr lang="en-US" sz="1600" dirty="0"/>
                    </a:p>
                  </a:txBody>
                  <a:tcPr/>
                </a:tc>
                <a:tc>
                  <a:txBody>
                    <a:bodyPr/>
                    <a:lstStyle/>
                    <a:p>
                      <a:r>
                        <a:rPr lang="en-US" sz="1600" b="0" i="0" kern="1200" dirty="0">
                          <a:solidFill>
                            <a:schemeClr val="dk1"/>
                          </a:solidFill>
                          <a:effectLst/>
                          <a:latin typeface="+mn-lt"/>
                          <a:ea typeface="+mn-ea"/>
                          <a:cs typeface="+mn-cs"/>
                        </a:rPr>
                        <a:t>Age in years</a:t>
                      </a:r>
                      <a:endParaRPr lang="en-US" sz="1600" dirty="0"/>
                    </a:p>
                  </a:txBody>
                  <a:tcPr/>
                </a:tc>
                <a:tc>
                  <a:txBody>
                    <a:bodyPr/>
                    <a:lstStyle/>
                    <a:p>
                      <a:endParaRPr lang="en-US" sz="1600"/>
                    </a:p>
                  </a:txBody>
                  <a:tcPr/>
                </a:tc>
                <a:extLst>
                  <a:ext uri="{0D108BD9-81ED-4DB2-BD59-A6C34878D82A}">
                    <a16:rowId xmlns:a16="http://schemas.microsoft.com/office/drawing/2014/main" val="2311857434"/>
                  </a:ext>
                </a:extLst>
              </a:tr>
              <a:tr h="561186">
                <a:tc>
                  <a:txBody>
                    <a:bodyPr/>
                    <a:lstStyle/>
                    <a:p>
                      <a:r>
                        <a:rPr lang="en-US" sz="1600" b="0" i="0" kern="1200" dirty="0" err="1">
                          <a:solidFill>
                            <a:schemeClr val="dk1"/>
                          </a:solidFill>
                          <a:effectLst/>
                          <a:latin typeface="+mn-lt"/>
                          <a:ea typeface="+mn-ea"/>
                          <a:cs typeface="+mn-cs"/>
                        </a:rPr>
                        <a:t>sibsp</a:t>
                      </a:r>
                      <a:endParaRPr lang="en-US" sz="1600" dirty="0"/>
                    </a:p>
                  </a:txBody>
                  <a:tcPr/>
                </a:tc>
                <a:tc>
                  <a:txBody>
                    <a:bodyPr/>
                    <a:lstStyle/>
                    <a:p>
                      <a:r>
                        <a:rPr lang="en-US" sz="1600" b="0" i="0" kern="1200" dirty="0">
                          <a:solidFill>
                            <a:schemeClr val="dk1"/>
                          </a:solidFill>
                          <a:effectLst/>
                          <a:latin typeface="+mn-lt"/>
                          <a:ea typeface="+mn-ea"/>
                          <a:cs typeface="+mn-cs"/>
                        </a:rPr>
                        <a:t># of siblings / spouses aboard the Titanic</a:t>
                      </a:r>
                      <a:endParaRPr lang="en-US" sz="1600" dirty="0"/>
                    </a:p>
                  </a:txBody>
                  <a:tcPr/>
                </a:tc>
                <a:tc>
                  <a:txBody>
                    <a:bodyPr/>
                    <a:lstStyle/>
                    <a:p>
                      <a:endParaRPr lang="en-US" sz="1600"/>
                    </a:p>
                  </a:txBody>
                  <a:tcPr/>
                </a:tc>
                <a:extLst>
                  <a:ext uri="{0D108BD9-81ED-4DB2-BD59-A6C34878D82A}">
                    <a16:rowId xmlns:a16="http://schemas.microsoft.com/office/drawing/2014/main" val="1415689161"/>
                  </a:ext>
                </a:extLst>
              </a:tr>
              <a:tr h="561186">
                <a:tc>
                  <a:txBody>
                    <a:bodyPr/>
                    <a:lstStyle/>
                    <a:p>
                      <a:r>
                        <a:rPr lang="en-US" sz="1600" b="0" i="0" kern="1200" dirty="0">
                          <a:solidFill>
                            <a:schemeClr val="dk1"/>
                          </a:solidFill>
                          <a:effectLst/>
                          <a:latin typeface="+mn-lt"/>
                          <a:ea typeface="+mn-ea"/>
                          <a:cs typeface="+mn-cs"/>
                        </a:rPr>
                        <a:t>parch</a:t>
                      </a:r>
                      <a:endParaRPr lang="en-US" sz="1600" dirty="0"/>
                    </a:p>
                  </a:txBody>
                  <a:tcPr/>
                </a:tc>
                <a:tc>
                  <a:txBody>
                    <a:bodyPr/>
                    <a:lstStyle/>
                    <a:p>
                      <a:r>
                        <a:rPr lang="en-US" sz="1600" b="0" i="0" kern="1200" dirty="0">
                          <a:solidFill>
                            <a:schemeClr val="dk1"/>
                          </a:solidFill>
                          <a:effectLst/>
                          <a:latin typeface="+mn-lt"/>
                          <a:ea typeface="+mn-ea"/>
                          <a:cs typeface="+mn-cs"/>
                        </a:rPr>
                        <a:t># of parents / children aboard the Titanic</a:t>
                      </a:r>
                      <a:endParaRPr lang="en-US" sz="1600" dirty="0"/>
                    </a:p>
                  </a:txBody>
                  <a:tcPr/>
                </a:tc>
                <a:tc>
                  <a:txBody>
                    <a:bodyPr/>
                    <a:lstStyle/>
                    <a:p>
                      <a:endParaRPr lang="en-US" sz="1600"/>
                    </a:p>
                  </a:txBody>
                  <a:tcPr/>
                </a:tc>
                <a:extLst>
                  <a:ext uri="{0D108BD9-81ED-4DB2-BD59-A6C34878D82A}">
                    <a16:rowId xmlns:a16="http://schemas.microsoft.com/office/drawing/2014/main" val="3880930719"/>
                  </a:ext>
                </a:extLst>
              </a:tr>
              <a:tr h="320678">
                <a:tc>
                  <a:txBody>
                    <a:bodyPr/>
                    <a:lstStyle/>
                    <a:p>
                      <a:r>
                        <a:rPr lang="en-US" sz="1600" b="0" i="0" kern="1200" dirty="0">
                          <a:solidFill>
                            <a:schemeClr val="dk1"/>
                          </a:solidFill>
                          <a:effectLst/>
                          <a:latin typeface="+mn-lt"/>
                          <a:ea typeface="+mn-ea"/>
                          <a:cs typeface="+mn-cs"/>
                        </a:rPr>
                        <a:t>ticket</a:t>
                      </a:r>
                      <a:endParaRPr lang="en-US" sz="1600" dirty="0"/>
                    </a:p>
                  </a:txBody>
                  <a:tcPr/>
                </a:tc>
                <a:tc>
                  <a:txBody>
                    <a:bodyPr/>
                    <a:lstStyle/>
                    <a:p>
                      <a:r>
                        <a:rPr lang="en-US" sz="1600" b="0" i="0" kern="1200" dirty="0">
                          <a:solidFill>
                            <a:schemeClr val="dk1"/>
                          </a:solidFill>
                          <a:effectLst/>
                          <a:latin typeface="+mn-lt"/>
                          <a:ea typeface="+mn-ea"/>
                          <a:cs typeface="+mn-cs"/>
                        </a:rPr>
                        <a:t>Ticket number</a:t>
                      </a:r>
                      <a:endParaRPr lang="en-US" sz="1600" dirty="0"/>
                    </a:p>
                  </a:txBody>
                  <a:tcPr/>
                </a:tc>
                <a:tc>
                  <a:txBody>
                    <a:bodyPr/>
                    <a:lstStyle/>
                    <a:p>
                      <a:endParaRPr lang="en-US" sz="1600"/>
                    </a:p>
                  </a:txBody>
                  <a:tcPr/>
                </a:tc>
                <a:extLst>
                  <a:ext uri="{0D108BD9-81ED-4DB2-BD59-A6C34878D82A}">
                    <a16:rowId xmlns:a16="http://schemas.microsoft.com/office/drawing/2014/main" val="2487963464"/>
                  </a:ext>
                </a:extLst>
              </a:tr>
              <a:tr h="320678">
                <a:tc>
                  <a:txBody>
                    <a:bodyPr/>
                    <a:lstStyle/>
                    <a:p>
                      <a:r>
                        <a:rPr lang="en-US" sz="1600" b="0" i="0" kern="1200" dirty="0">
                          <a:solidFill>
                            <a:schemeClr val="dk1"/>
                          </a:solidFill>
                          <a:effectLst/>
                          <a:latin typeface="+mn-lt"/>
                          <a:ea typeface="+mn-ea"/>
                          <a:cs typeface="+mn-cs"/>
                        </a:rPr>
                        <a:t>fare</a:t>
                      </a:r>
                      <a:endParaRPr lang="en-US" sz="1600" dirty="0"/>
                    </a:p>
                  </a:txBody>
                  <a:tcPr/>
                </a:tc>
                <a:tc>
                  <a:txBody>
                    <a:bodyPr/>
                    <a:lstStyle/>
                    <a:p>
                      <a:r>
                        <a:rPr lang="en-US" sz="1600" b="0" i="0" kern="1200" dirty="0">
                          <a:solidFill>
                            <a:schemeClr val="dk1"/>
                          </a:solidFill>
                          <a:effectLst/>
                          <a:latin typeface="+mn-lt"/>
                          <a:ea typeface="+mn-ea"/>
                          <a:cs typeface="+mn-cs"/>
                        </a:rPr>
                        <a:t>Passenger fare</a:t>
                      </a:r>
                      <a:endParaRPr lang="en-US" sz="1600" dirty="0"/>
                    </a:p>
                  </a:txBody>
                  <a:tcPr/>
                </a:tc>
                <a:tc>
                  <a:txBody>
                    <a:bodyPr/>
                    <a:lstStyle/>
                    <a:p>
                      <a:endParaRPr lang="en-US" sz="1600"/>
                    </a:p>
                  </a:txBody>
                  <a:tcPr/>
                </a:tc>
                <a:extLst>
                  <a:ext uri="{0D108BD9-81ED-4DB2-BD59-A6C34878D82A}">
                    <a16:rowId xmlns:a16="http://schemas.microsoft.com/office/drawing/2014/main" val="828553518"/>
                  </a:ext>
                </a:extLst>
              </a:tr>
              <a:tr h="320678">
                <a:tc>
                  <a:txBody>
                    <a:bodyPr/>
                    <a:lstStyle/>
                    <a:p>
                      <a:r>
                        <a:rPr lang="en-US" sz="1600" b="0" i="0" kern="1200" dirty="0">
                          <a:solidFill>
                            <a:schemeClr val="dk1"/>
                          </a:solidFill>
                          <a:effectLst/>
                          <a:latin typeface="+mn-lt"/>
                          <a:ea typeface="+mn-ea"/>
                          <a:cs typeface="+mn-cs"/>
                        </a:rPr>
                        <a:t>cabin</a:t>
                      </a:r>
                      <a:endParaRPr lang="en-US" sz="1600" dirty="0"/>
                    </a:p>
                  </a:txBody>
                  <a:tcPr/>
                </a:tc>
                <a:tc>
                  <a:txBody>
                    <a:bodyPr/>
                    <a:lstStyle/>
                    <a:p>
                      <a:r>
                        <a:rPr lang="en-US" sz="1600" b="0" i="0" kern="1200" dirty="0">
                          <a:solidFill>
                            <a:schemeClr val="dk1"/>
                          </a:solidFill>
                          <a:effectLst/>
                          <a:latin typeface="+mn-lt"/>
                          <a:ea typeface="+mn-ea"/>
                          <a:cs typeface="+mn-cs"/>
                        </a:rPr>
                        <a:t>Cabin number</a:t>
                      </a:r>
                      <a:endParaRPr lang="en-US" sz="1600" dirty="0"/>
                    </a:p>
                  </a:txBody>
                  <a:tcPr/>
                </a:tc>
                <a:tc>
                  <a:txBody>
                    <a:bodyPr/>
                    <a:lstStyle/>
                    <a:p>
                      <a:endParaRPr lang="en-US" sz="1600" dirty="0"/>
                    </a:p>
                  </a:txBody>
                  <a:tcPr/>
                </a:tc>
                <a:extLst>
                  <a:ext uri="{0D108BD9-81ED-4DB2-BD59-A6C34878D82A}">
                    <a16:rowId xmlns:a16="http://schemas.microsoft.com/office/drawing/2014/main" val="3259512509"/>
                  </a:ext>
                </a:extLst>
              </a:tr>
              <a:tr h="561186">
                <a:tc>
                  <a:txBody>
                    <a:bodyPr/>
                    <a:lstStyle/>
                    <a:p>
                      <a:r>
                        <a:rPr lang="en-US" sz="1600" dirty="0"/>
                        <a:t>embarked</a:t>
                      </a:r>
                    </a:p>
                  </a:txBody>
                  <a:tcPr/>
                </a:tc>
                <a:tc>
                  <a:txBody>
                    <a:bodyPr/>
                    <a:lstStyle/>
                    <a:p>
                      <a:r>
                        <a:rPr lang="en-US" sz="1600" b="0" i="0" kern="1200" dirty="0">
                          <a:solidFill>
                            <a:schemeClr val="dk1"/>
                          </a:solidFill>
                          <a:effectLst/>
                          <a:latin typeface="+mn-lt"/>
                          <a:ea typeface="+mn-ea"/>
                          <a:cs typeface="+mn-cs"/>
                        </a:rPr>
                        <a:t>Port of Embarkation</a:t>
                      </a:r>
                      <a:endParaRPr lang="en-US" sz="1600" dirty="0"/>
                    </a:p>
                  </a:txBody>
                  <a:tcPr/>
                </a:tc>
                <a:tc>
                  <a:txBody>
                    <a:bodyPr/>
                    <a:lstStyle/>
                    <a:p>
                      <a:r>
                        <a:rPr lang="en-US" sz="1600" b="0" i="0" kern="1200" dirty="0">
                          <a:solidFill>
                            <a:schemeClr val="dk1"/>
                          </a:solidFill>
                          <a:effectLst/>
                          <a:latin typeface="+mn-lt"/>
                          <a:ea typeface="+mn-ea"/>
                          <a:cs typeface="+mn-cs"/>
                        </a:rPr>
                        <a:t>C = Cherbourg, Q = Queenstown, S = Southampton</a:t>
                      </a:r>
                      <a:endParaRPr lang="en-US" sz="1600" dirty="0"/>
                    </a:p>
                  </a:txBody>
                  <a:tcPr/>
                </a:tc>
                <a:extLst>
                  <a:ext uri="{0D108BD9-81ED-4DB2-BD59-A6C34878D82A}">
                    <a16:rowId xmlns:a16="http://schemas.microsoft.com/office/drawing/2014/main" val="3521621487"/>
                  </a:ext>
                </a:extLst>
              </a:tr>
            </a:tbl>
          </a:graphicData>
        </a:graphic>
      </p:graphicFrame>
    </p:spTree>
    <p:extLst>
      <p:ext uri="{BB962C8B-B14F-4D97-AF65-F5344CB8AC3E}">
        <p14:creationId xmlns:p14="http://schemas.microsoft.com/office/powerpoint/2010/main" val="424733602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2D65-C54A-42E7-B3A7-977DB4F767B2}"/>
              </a:ext>
            </a:extLst>
          </p:cNvPr>
          <p:cNvSpPr>
            <a:spLocks noGrp="1"/>
          </p:cNvSpPr>
          <p:nvPr>
            <p:ph type="title"/>
          </p:nvPr>
        </p:nvSpPr>
        <p:spPr/>
        <p:txBody>
          <a:bodyPr/>
          <a:lstStyle/>
          <a:p>
            <a:r>
              <a:rPr lang="en-US" dirty="0"/>
              <a:t>DATASET – VARIABLES OVERVIEW (Contd.)</a:t>
            </a:r>
          </a:p>
        </p:txBody>
      </p:sp>
      <p:sp>
        <p:nvSpPr>
          <p:cNvPr id="3" name="Content Placeholder 2">
            <a:extLst>
              <a:ext uri="{FF2B5EF4-FFF2-40B4-BE49-F238E27FC236}">
                <a16:creationId xmlns:a16="http://schemas.microsoft.com/office/drawing/2014/main" id="{8EB93126-7765-4297-91C0-3791F6E3C30F}"/>
              </a:ext>
            </a:extLst>
          </p:cNvPr>
          <p:cNvSpPr>
            <a:spLocks noGrp="1"/>
          </p:cNvSpPr>
          <p:nvPr>
            <p:ph idx="1"/>
          </p:nvPr>
        </p:nvSpPr>
        <p:spPr>
          <a:xfrm>
            <a:off x="818712" y="2333767"/>
            <a:ext cx="10554574" cy="4408227"/>
          </a:xfrm>
        </p:spPr>
        <p:txBody>
          <a:bodyPr anchor="t">
            <a:normAutofit fontScale="77500" lnSpcReduction="20000"/>
          </a:bodyPr>
          <a:lstStyle/>
          <a:p>
            <a:r>
              <a:rPr lang="en-US" dirty="0" err="1"/>
              <a:t>pclass</a:t>
            </a:r>
            <a:r>
              <a:rPr lang="en-US" dirty="0"/>
              <a:t>: A proxy for socio-economic status (SES)</a:t>
            </a:r>
          </a:p>
          <a:p>
            <a:pPr marL="0" indent="0">
              <a:buNone/>
            </a:pPr>
            <a:r>
              <a:rPr lang="en-US" dirty="0"/>
              <a:t>			1st = Upper</a:t>
            </a:r>
          </a:p>
          <a:p>
            <a:pPr marL="0" indent="0">
              <a:buNone/>
            </a:pPr>
            <a:r>
              <a:rPr lang="en-US" dirty="0"/>
              <a:t>			2nd = Middle</a:t>
            </a:r>
          </a:p>
          <a:p>
            <a:pPr marL="0" indent="0">
              <a:buNone/>
            </a:pPr>
            <a:r>
              <a:rPr lang="en-US" dirty="0"/>
              <a:t>			3rd = Lower</a:t>
            </a:r>
          </a:p>
          <a:p>
            <a:endParaRPr lang="en-US" dirty="0"/>
          </a:p>
          <a:p>
            <a:r>
              <a:rPr lang="en-US" dirty="0"/>
              <a:t>age: Age is fractional if less than 1. If the age is estimated, is it in the form of xx.5</a:t>
            </a:r>
          </a:p>
          <a:p>
            <a:endParaRPr lang="en-US" dirty="0"/>
          </a:p>
          <a:p>
            <a:r>
              <a:rPr lang="en-US" dirty="0" err="1"/>
              <a:t>sibsp</a:t>
            </a:r>
            <a:r>
              <a:rPr lang="en-US" dirty="0"/>
              <a:t>: The dataset defines family relations in this way...</a:t>
            </a:r>
          </a:p>
          <a:p>
            <a:pPr marL="0" indent="0">
              <a:buNone/>
            </a:pPr>
            <a:r>
              <a:rPr lang="en-US" dirty="0"/>
              <a:t>			Sibling = brother, sister, stepbrother, stepsister</a:t>
            </a:r>
          </a:p>
          <a:p>
            <a:pPr marL="0" indent="0">
              <a:buNone/>
            </a:pPr>
            <a:r>
              <a:rPr lang="en-US" dirty="0"/>
              <a:t>			Spouse = husband, wife</a:t>
            </a:r>
          </a:p>
          <a:p>
            <a:endParaRPr lang="en-US" dirty="0"/>
          </a:p>
          <a:p>
            <a:r>
              <a:rPr lang="en-US" dirty="0"/>
              <a:t>parch: The dataset defines family relations in this way...</a:t>
            </a:r>
          </a:p>
          <a:p>
            <a:pPr marL="0" indent="0">
              <a:buNone/>
            </a:pPr>
            <a:r>
              <a:rPr lang="en-US" dirty="0"/>
              <a:t>			Parent = mother, father</a:t>
            </a:r>
          </a:p>
          <a:p>
            <a:pPr marL="0" indent="0">
              <a:buNone/>
            </a:pPr>
            <a:r>
              <a:rPr lang="en-US" dirty="0"/>
              <a:t>			Child = daughter, son, stepdaughter, stepson</a:t>
            </a:r>
          </a:p>
          <a:p>
            <a:pPr marL="0" indent="0">
              <a:buNone/>
            </a:pPr>
            <a:r>
              <a:rPr lang="en-US" dirty="0"/>
              <a:t>			Some children traveled only with a nanny, therefore parch=0 for them.</a:t>
            </a:r>
          </a:p>
        </p:txBody>
      </p:sp>
    </p:spTree>
    <p:extLst>
      <p:ext uri="{BB962C8B-B14F-4D97-AF65-F5344CB8AC3E}">
        <p14:creationId xmlns:p14="http://schemas.microsoft.com/office/powerpoint/2010/main" val="129099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lstStyle/>
          <a:p>
            <a:r>
              <a:rPr lang="en-US" dirty="0">
                <a:latin typeface="+mj-lt"/>
                <a:cs typeface="Times New Roman" panose="02020603050405020304" pitchFamily="18" charset="0"/>
              </a:rPr>
              <a:t>The Kaggle Test dataset does not originally have the target variable i.e. Survived </a:t>
            </a:r>
          </a:p>
          <a:p>
            <a:r>
              <a:rPr lang="en-US" dirty="0">
                <a:latin typeface="+mj-lt"/>
                <a:cs typeface="Times New Roman" panose="02020603050405020304" pitchFamily="18" charset="0"/>
              </a:rPr>
              <a:t>Henceforth, the remainder of my analysis has been done by generating a pseudo-randomized binary entry to the created Survived field on the Test dataset.</a:t>
            </a:r>
          </a:p>
          <a:p>
            <a:r>
              <a:rPr lang="en-US" dirty="0">
                <a:latin typeface="+mj-lt"/>
                <a:cs typeface="Times New Roman" panose="02020603050405020304" pitchFamily="18" charset="0"/>
              </a:rPr>
              <a:t>However, I have also submitted my outputs to Kaggle for evaluation and the scores by Kaggle should be considered as the final score.</a:t>
            </a:r>
          </a:p>
          <a:p>
            <a:r>
              <a:rPr lang="en-US" dirty="0">
                <a:latin typeface="+mj-lt"/>
                <a:cs typeface="Times New Roman" panose="02020603050405020304" pitchFamily="18" charset="0"/>
              </a:rPr>
              <a:t>Doing the analysis, without access to the ground truth, will yield 100% accuracy for the test set which is not the true picture</a:t>
            </a:r>
          </a:p>
        </p:txBody>
      </p:sp>
      <p:pic>
        <p:nvPicPr>
          <p:cNvPr id="5" name="Picture 4">
            <a:extLst>
              <a:ext uri="{FF2B5EF4-FFF2-40B4-BE49-F238E27FC236}">
                <a16:creationId xmlns:a16="http://schemas.microsoft.com/office/drawing/2014/main" id="{7681D4AE-44AE-4D22-9EDB-C758A778B9D9}"/>
              </a:ext>
            </a:extLst>
          </p:cNvPr>
          <p:cNvPicPr>
            <a:picLocks noChangeAspect="1"/>
          </p:cNvPicPr>
          <p:nvPr/>
        </p:nvPicPr>
        <p:blipFill>
          <a:blip r:embed="rId3"/>
          <a:stretch>
            <a:fillRect/>
          </a:stretch>
        </p:blipFill>
        <p:spPr>
          <a:xfrm>
            <a:off x="1272083" y="5067787"/>
            <a:ext cx="8610600" cy="1343025"/>
          </a:xfrm>
          <a:prstGeom prst="rect">
            <a:avLst/>
          </a:prstGeom>
        </p:spPr>
      </p:pic>
    </p:spTree>
    <p:extLst>
      <p:ext uri="{BB962C8B-B14F-4D97-AF65-F5344CB8AC3E}">
        <p14:creationId xmlns:p14="http://schemas.microsoft.com/office/powerpoint/2010/main" val="28095659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lstStyle/>
          <a:p>
            <a:r>
              <a:rPr lang="en-US" dirty="0">
                <a:latin typeface="+mj-lt"/>
                <a:cs typeface="Times New Roman" panose="02020603050405020304" pitchFamily="18" charset="0"/>
              </a:rPr>
              <a:t>Logistic Regression is particularly useful in this case as the Target/Dependent variable by the name of “Survived”  has a binary 0-1 encoding.</a:t>
            </a:r>
          </a:p>
          <a:p>
            <a:r>
              <a:rPr lang="en-US" dirty="0">
                <a:latin typeface="+mj-lt"/>
                <a:cs typeface="Times New Roman" panose="02020603050405020304" pitchFamily="18" charset="0"/>
              </a:rPr>
              <a:t>0 -&gt; Did not survive; 1 -&gt; Survived</a:t>
            </a:r>
          </a:p>
          <a:p>
            <a:r>
              <a:rPr lang="en-US" dirty="0">
                <a:latin typeface="+mj-lt"/>
                <a:cs typeface="Times New Roman" panose="02020603050405020304" pitchFamily="18" charset="0"/>
              </a:rPr>
              <a:t>Decision/Classification and Regression Trees will also be used to determine the fate of the passengers.</a:t>
            </a:r>
          </a:p>
          <a:p>
            <a:r>
              <a:rPr lang="en-US" dirty="0">
                <a:latin typeface="+mj-lt"/>
                <a:cs typeface="Times New Roman" panose="02020603050405020304" pitchFamily="18" charset="0"/>
              </a:rPr>
              <a:t>Cross-Validation will be used to prune the Decision Trees accordingly.</a:t>
            </a:r>
          </a:p>
          <a:p>
            <a:pPr marL="0" indent="0">
              <a:buNone/>
            </a:pP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18392848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LOGISTIC REGRESSION</a:t>
            </a:r>
          </a:p>
        </p:txBody>
      </p:sp>
      <p:pic>
        <p:nvPicPr>
          <p:cNvPr id="7" name="Content Placeholder 6">
            <a:extLst>
              <a:ext uri="{FF2B5EF4-FFF2-40B4-BE49-F238E27FC236}">
                <a16:creationId xmlns:a16="http://schemas.microsoft.com/office/drawing/2014/main" id="{2DC3136A-FF4E-41AB-9AFE-1CE9A4A4E8BE}"/>
              </a:ext>
            </a:extLst>
          </p:cNvPr>
          <p:cNvPicPr>
            <a:picLocks noGrp="1" noChangeAspect="1"/>
          </p:cNvPicPr>
          <p:nvPr>
            <p:ph idx="1"/>
          </p:nvPr>
        </p:nvPicPr>
        <p:blipFill>
          <a:blip r:embed="rId3"/>
          <a:stretch>
            <a:fillRect/>
          </a:stretch>
        </p:blipFill>
        <p:spPr>
          <a:xfrm>
            <a:off x="96885" y="2263443"/>
            <a:ext cx="5999114" cy="3636963"/>
          </a:xfrm>
          <a:prstGeom prst="rect">
            <a:avLst/>
          </a:prstGeom>
        </p:spPr>
      </p:pic>
      <p:pic>
        <p:nvPicPr>
          <p:cNvPr id="8" name="Picture 7">
            <a:extLst>
              <a:ext uri="{FF2B5EF4-FFF2-40B4-BE49-F238E27FC236}">
                <a16:creationId xmlns:a16="http://schemas.microsoft.com/office/drawing/2014/main" id="{88F73B1A-CC2A-4A44-9E29-53DABB0EA9E4}"/>
              </a:ext>
            </a:extLst>
          </p:cNvPr>
          <p:cNvPicPr>
            <a:picLocks noChangeAspect="1"/>
          </p:cNvPicPr>
          <p:nvPr/>
        </p:nvPicPr>
        <p:blipFill>
          <a:blip r:embed="rId4"/>
          <a:stretch>
            <a:fillRect/>
          </a:stretch>
        </p:blipFill>
        <p:spPr>
          <a:xfrm>
            <a:off x="6262972" y="2263443"/>
            <a:ext cx="5832143" cy="3636963"/>
          </a:xfrm>
          <a:prstGeom prst="rect">
            <a:avLst/>
          </a:prstGeom>
        </p:spPr>
      </p:pic>
    </p:spTree>
    <p:extLst>
      <p:ext uri="{BB962C8B-B14F-4D97-AF65-F5344CB8AC3E}">
        <p14:creationId xmlns:p14="http://schemas.microsoft.com/office/powerpoint/2010/main" val="273434257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10.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1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2.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3.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4.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5.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6.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7.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8.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9.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247</TotalTime>
  <Words>919</Words>
  <Application>Microsoft Office PowerPoint</Application>
  <PresentationFormat>Widescreen</PresentationFormat>
  <Paragraphs>133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Century Gothic</vt:lpstr>
      <vt:lpstr>Times New Roman</vt:lpstr>
      <vt:lpstr>Wingdings 2</vt:lpstr>
      <vt:lpstr>Quotable</vt:lpstr>
      <vt:lpstr>PREDICTING PASSENGER SURVIVABILITY USING SUPERVISED MACHINE LEARNING</vt:lpstr>
      <vt:lpstr>MOTIVATION</vt:lpstr>
      <vt:lpstr>ABSTRACT</vt:lpstr>
      <vt:lpstr>DATASET</vt:lpstr>
      <vt:lpstr>DATASET – VARIABLES OVERVIEW</vt:lpstr>
      <vt:lpstr>DATASET – VARIABLES OVERVIEW (Contd.)</vt:lpstr>
      <vt:lpstr>DISCLAIMER</vt:lpstr>
      <vt:lpstr>METHODOLOGY</vt:lpstr>
      <vt:lpstr>LOGISTIC REGRESSION</vt:lpstr>
      <vt:lpstr>LOGISTIC REGRESSION (Contd.)</vt:lpstr>
      <vt:lpstr>LOGISTIC REGRESSION: EVALUATION</vt:lpstr>
      <vt:lpstr>CLASSIFICATION TREE</vt:lpstr>
      <vt:lpstr>CLASSIFICATION TREE: EVALUATION</vt:lpstr>
      <vt:lpstr>ADDITIONAL STEP</vt:lpstr>
      <vt:lpstr>CONCLUSION &amp; ADDITIONAL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PASSENGER SURVIVABILITY USING UNSUPERVISED MACHINE LEARNING</dc:title>
  <dc:creator>Anubhav Shankar</dc:creator>
  <cp:lastModifiedBy>Anubhav Shankar</cp:lastModifiedBy>
  <cp:revision>19</cp:revision>
  <dcterms:created xsi:type="dcterms:W3CDTF">2022-04-05T22:03:46Z</dcterms:created>
  <dcterms:modified xsi:type="dcterms:W3CDTF">2022-12-08T19:51:04Z</dcterms:modified>
</cp:coreProperties>
</file>