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15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00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A32EC5-F2B2-4595-AE94-90BB46AE317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B11003-D92C-4F48-8714-9E4A3C79E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67C3-B002-4764-8C8C-C8E05D41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Boston House Price Prediction: A Regression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4F72-48F0-4999-908E-A5F309537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Anubhav Shankar (01951462)</a:t>
            </a:r>
          </a:p>
        </p:txBody>
      </p:sp>
    </p:spTree>
    <p:extLst>
      <p:ext uri="{BB962C8B-B14F-4D97-AF65-F5344CB8AC3E}">
        <p14:creationId xmlns:p14="http://schemas.microsoft.com/office/powerpoint/2010/main" val="353696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8FE0-C4F9-4E02-A414-800CB690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035796"/>
          </a:xfrm>
        </p:spPr>
        <p:txBody>
          <a:bodyPr/>
          <a:lstStyle/>
          <a:p>
            <a:r>
              <a:rPr lang="en-US" b="1" u="sng" dirty="0"/>
              <a:t>Lasso Regression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25411F3B-887F-47DB-A40F-B17E38D07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3" y="1050878"/>
            <a:ext cx="4951116" cy="2962059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634D5A-05F8-45EF-9C24-EFB70454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901" y="1146411"/>
            <a:ext cx="5180467" cy="2866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047130-7E8A-4BA2-A550-54FAF8E1E3D7}"/>
              </a:ext>
            </a:extLst>
          </p:cNvPr>
          <p:cNvSpPr txBox="1"/>
          <p:nvPr/>
        </p:nvSpPr>
        <p:spPr>
          <a:xfrm>
            <a:off x="2536545" y="4571999"/>
            <a:ext cx="6512711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Mathematically,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Medv = 22.53 + (-0.295) * crim + 0.15 * zn + (-0.122) * indus + 0.489 * chas + (-0.190) * nox + 3.01 * (rm) + 0.003 * age + (-0.917) * dis + (-0.167) * tax + (-1.68) * ptratio + 0.642 * black + (-3.678) * lstat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9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B3AF-102E-454A-A6A0-60B6DF7D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Summary Table: Ridge &amp; Lasso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CCE527-8E11-4C98-AF13-6F8C2DCF3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444239"/>
              </p:ext>
            </p:extLst>
          </p:nvPr>
        </p:nvGraphicFramePr>
        <p:xfrm>
          <a:off x="1883390" y="2057081"/>
          <a:ext cx="7137780" cy="3620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471">
                  <a:extLst>
                    <a:ext uri="{9D8B030D-6E8A-4147-A177-3AD203B41FA5}">
                      <a16:colId xmlns:a16="http://schemas.microsoft.com/office/drawing/2014/main" val="411530418"/>
                    </a:ext>
                  </a:extLst>
                </a:gridCol>
                <a:gridCol w="2563432">
                  <a:extLst>
                    <a:ext uri="{9D8B030D-6E8A-4147-A177-3AD203B41FA5}">
                      <a16:colId xmlns:a16="http://schemas.microsoft.com/office/drawing/2014/main" val="839014207"/>
                    </a:ext>
                  </a:extLst>
                </a:gridCol>
                <a:gridCol w="2537877">
                  <a:extLst>
                    <a:ext uri="{9D8B030D-6E8A-4147-A177-3AD203B41FA5}">
                      <a16:colId xmlns:a16="http://schemas.microsoft.com/office/drawing/2014/main" val="3418366428"/>
                    </a:ext>
                  </a:extLst>
                </a:gridCol>
              </a:tblGrid>
              <a:tr h="1046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Ridge Regression (α = 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Lasso Regression (α =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396770"/>
                  </a:ext>
                </a:extLst>
              </a:tr>
              <a:tr h="50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 λ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171423"/>
                  </a:ext>
                </a:extLst>
              </a:tr>
              <a:tr h="1046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1se λ (optimal lambda, λ*))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4.356725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0.345263</a:t>
                      </a:r>
                      <a:r>
                        <a:rPr lang="en-US" sz="10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788111"/>
                  </a:ext>
                </a:extLst>
              </a:tr>
              <a:tr h="50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 (at λ*)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26.301543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22.769636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689816"/>
                  </a:ext>
                </a:extLst>
              </a:tr>
              <a:tr h="509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 (at λ*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5.128503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4.771754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2207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572B7E7-FCB0-4B28-BC72-1B7702179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5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C40-7B43-4845-9A66-128A9181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Summary Table: Multivariate Linear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E9E24C-16F8-48CD-9DB4-2D13AFD5E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26276"/>
              </p:ext>
            </p:extLst>
          </p:nvPr>
        </p:nvGraphicFramePr>
        <p:xfrm>
          <a:off x="1596788" y="2279176"/>
          <a:ext cx="7260609" cy="3057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3842">
                  <a:extLst>
                    <a:ext uri="{9D8B030D-6E8A-4147-A177-3AD203B41FA5}">
                      <a16:colId xmlns:a16="http://schemas.microsoft.com/office/drawing/2014/main" val="2413251167"/>
                    </a:ext>
                  </a:extLst>
                </a:gridCol>
                <a:gridCol w="2738900">
                  <a:extLst>
                    <a:ext uri="{9D8B030D-6E8A-4147-A177-3AD203B41FA5}">
                      <a16:colId xmlns:a16="http://schemas.microsoft.com/office/drawing/2014/main" val="2352516832"/>
                    </a:ext>
                  </a:extLst>
                </a:gridCol>
                <a:gridCol w="2738900">
                  <a:extLst>
                    <a:ext uri="{9D8B030D-6E8A-4147-A177-3AD203B41FA5}">
                      <a16:colId xmlns:a16="http://schemas.microsoft.com/office/drawing/2014/main" val="1678108049"/>
                    </a:ext>
                  </a:extLst>
                </a:gridCol>
                <a:gridCol w="108967">
                  <a:extLst>
                    <a:ext uri="{9D8B030D-6E8A-4147-A177-3AD203B41FA5}">
                      <a16:colId xmlns:a16="http://schemas.microsoft.com/office/drawing/2014/main" val="2083286118"/>
                    </a:ext>
                  </a:extLst>
                </a:gridCol>
              </a:tblGrid>
              <a:tr h="28387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Multiple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91027"/>
                  </a:ext>
                </a:extLst>
              </a:tr>
              <a:tr h="283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3287102"/>
                  </a:ext>
                </a:extLst>
              </a:tr>
              <a:tr h="283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12.02844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16.946752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4981127"/>
                  </a:ext>
                </a:extLst>
              </a:tr>
              <a:tr h="283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3.468205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4.116643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8251510"/>
                  </a:ext>
                </a:extLst>
              </a:tr>
              <a:tr h="283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4258.069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3789670"/>
                  </a:ext>
                </a:extLst>
              </a:tr>
              <a:tr h="283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3.533696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4009567"/>
                  </a:ext>
                </a:extLst>
              </a:tr>
              <a:tr h="283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R^2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4463207"/>
                  </a:ext>
                </a:extLst>
              </a:tr>
              <a:tr h="535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Adj. R^2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1974310"/>
                  </a:ext>
                </a:extLst>
              </a:tr>
              <a:tr h="535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F-Statistic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166.9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050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7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0360-59DE-4F2C-AA1B-D122E865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671-050A-4DD0-BBA1-BCC29770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undertaking is to understand the workings and mechanisms of Linear Regression, especially Lasso and Ridge Regression</a:t>
            </a:r>
          </a:p>
          <a:p>
            <a:r>
              <a:rPr lang="en-US" dirty="0"/>
              <a:t>Linear Regression is a powerful methodology that can come especially handy when doing causality analysis for predictive purposes</a:t>
            </a:r>
          </a:p>
          <a:p>
            <a:r>
              <a:rPr lang="en-US" dirty="0"/>
              <a:t>In this case, we’ll try to predict the price of houses in Boston from a set of collected variables which are deemed to affect the price of a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786E-28B2-42DE-920C-80ED1F59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99CD-0D19-4895-99CF-E757073F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consists of 506 observations contained within 14 fields/variables. The variable descriptions is provided below.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2BF71-7C97-4145-8029-A307F412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46" y="2529672"/>
            <a:ext cx="6464556" cy="35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3836-50B5-491E-8A56-2A419D35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Description (Contd.)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BBA75285-C8FE-4031-9FD1-69457580E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01" y="1691322"/>
            <a:ext cx="7569368" cy="49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C797-08D2-4DC0-9928-728E3554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Summary Statistics</a:t>
            </a:r>
          </a:p>
        </p:txBody>
      </p:sp>
      <p:pic>
        <p:nvPicPr>
          <p:cNvPr id="4" name="Content Placeholder 3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D22F2DCC-3464-46C6-BD6C-0D791FF94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846" y="1933090"/>
            <a:ext cx="7819392" cy="37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9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280-DB53-4057-A27F-F31A77C5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Summary Statistics (Contd.)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449881-EB28-4806-ABCD-7A11A0A8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749" y="1828800"/>
            <a:ext cx="77393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A252-52E1-486E-8A6C-C0A6BFAC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6"/>
            <a:ext cx="9692640" cy="1325562"/>
          </a:xfrm>
        </p:spPr>
        <p:txBody>
          <a:bodyPr/>
          <a:lstStyle/>
          <a:p>
            <a:r>
              <a:rPr lang="en-US" b="1" u="sng" dirty="0"/>
              <a:t>Summary Statistics (Contd.)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ED939177-AF92-4359-A1D1-F843F31C3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04" y="1599448"/>
            <a:ext cx="5988542" cy="47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0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47D6-7DC1-4C28-AC19-178F32EC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b="1" u="sng" dirty="0"/>
              <a:t>Multivariate Linear Regression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CD9A8484-2EE2-4BAD-92C8-2D25A6F9D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25" y="1554744"/>
            <a:ext cx="4510253" cy="2757487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9B4283A-588E-4144-96EF-17D6A377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08" y="1502118"/>
            <a:ext cx="5238989" cy="275748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D0DB424-BC22-4099-B0D1-2488CB374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25" y="4436161"/>
            <a:ext cx="4670666" cy="2421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1B4D9-6CF6-47C9-AAE3-C544227F2AE5}"/>
              </a:ext>
            </a:extLst>
          </p:cNvPr>
          <p:cNvSpPr txBox="1"/>
          <p:nvPr/>
        </p:nvSpPr>
        <p:spPr>
          <a:xfrm>
            <a:off x="4868891" y="4436161"/>
            <a:ext cx="6008375" cy="235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Mathematically,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Medv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-26.88 + (-0.115)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+ 2.73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(-13.20)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nox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+ 11.85 * rm + (-0.74) * dis + 2.71 * rad + (-0.008) * tax + (-0.625)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+ 1.83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lstat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(-0.327) *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rm:lstat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(-0.314) *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rm:rad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(-0.035) *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rad:lstat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4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0FA-9F2F-4BE5-9CE3-25077BA0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912966"/>
          </a:xfrm>
        </p:spPr>
        <p:txBody>
          <a:bodyPr/>
          <a:lstStyle/>
          <a:p>
            <a:r>
              <a:rPr lang="en-US" b="1" u="sng" dirty="0"/>
              <a:t>Ridge Regression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6E6D0995-9350-4FE9-97C3-770714647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8048"/>
            <a:ext cx="5467350" cy="300037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055D284-EEBB-41A7-AA18-BFDBEBD9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905005"/>
            <a:ext cx="5610225" cy="3162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79EED-C81B-4E4E-A07E-3464E3AFFE33}"/>
              </a:ext>
            </a:extLst>
          </p:cNvPr>
          <p:cNvSpPr txBox="1"/>
          <p:nvPr/>
        </p:nvSpPr>
        <p:spPr>
          <a:xfrm>
            <a:off x="2784143" y="4435522"/>
            <a:ext cx="6291618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Mathematically,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Medv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22.53 + (-0.42)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+ 0.26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(-0.379)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+ 0.702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(-0.693)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nox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+ 2.636 * rm + (-0.406) * age + (-0.966) * dis + 0.153 * rad + (-0.512) * tax + (-1.476)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ptratio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+ 0.718 * black + (-2.307) *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lstat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16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60</TotalTime>
  <Words>451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Boston House Price Prediction: A Regression Approach</vt:lpstr>
      <vt:lpstr>Problem Statement</vt:lpstr>
      <vt:lpstr>Data Description</vt:lpstr>
      <vt:lpstr>Data Description (Contd.)</vt:lpstr>
      <vt:lpstr>Summary Statistics</vt:lpstr>
      <vt:lpstr>Summary Statistics (Contd.)</vt:lpstr>
      <vt:lpstr>Summary Statistics (Contd.)</vt:lpstr>
      <vt:lpstr>Multivariate Linear Regression</vt:lpstr>
      <vt:lpstr>Ridge Regression</vt:lpstr>
      <vt:lpstr>Lasso Regression</vt:lpstr>
      <vt:lpstr>Summary Table: Ridge &amp; Lasso Regression</vt:lpstr>
      <vt:lpstr>Summary Table: Multivariate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House Price Prediction: A Regression Approach</dc:title>
  <dc:creator>Anubhav Shankar</dc:creator>
  <cp:lastModifiedBy>Anubhav Shankar</cp:lastModifiedBy>
  <cp:revision>7</cp:revision>
  <dcterms:created xsi:type="dcterms:W3CDTF">2022-02-22T20:13:43Z</dcterms:created>
  <dcterms:modified xsi:type="dcterms:W3CDTF">2022-02-22T21:14:02Z</dcterms:modified>
</cp:coreProperties>
</file>