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5A32EC5-F2B2-4595-AE94-90BB46AE317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8156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3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8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00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4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5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5A32EC5-F2B2-4595-AE94-90BB46AE317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6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67C3-B002-4764-8C8C-C8E05D418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597" y="36576"/>
            <a:ext cx="9418320" cy="4041648"/>
          </a:xfrm>
        </p:spPr>
        <p:txBody>
          <a:bodyPr>
            <a:normAutofit/>
          </a:bodyPr>
          <a:lstStyle/>
          <a:p>
            <a:r>
              <a:rPr lang="en-US" sz="6000" dirty="0"/>
              <a:t>Determine Heart Attack Incidence Likelihood: Using Logistic Regression &amp; 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E4F72-48F0-4999-908E-A5F309537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</a:t>
            </a:r>
          </a:p>
          <a:p>
            <a:r>
              <a:rPr lang="en-US" b="1" dirty="0"/>
              <a:t>Anubhav Shankar (01951462)</a:t>
            </a:r>
          </a:p>
        </p:txBody>
      </p:sp>
    </p:spTree>
    <p:extLst>
      <p:ext uri="{BB962C8B-B14F-4D97-AF65-F5344CB8AC3E}">
        <p14:creationId xmlns:p14="http://schemas.microsoft.com/office/powerpoint/2010/main" val="353696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D0FA-9F2F-4BE5-9CE3-25077BA0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2"/>
            <a:ext cx="9692640" cy="912966"/>
          </a:xfrm>
        </p:spPr>
        <p:txBody>
          <a:bodyPr/>
          <a:lstStyle/>
          <a:p>
            <a:r>
              <a:rPr lang="en-US" b="1" u="sng" dirty="0"/>
              <a:t>CART Model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871DF52-5507-4CDB-AD9A-DB938881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048"/>
            <a:ext cx="5595582" cy="3392023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2AF3211-7EA0-4DED-8433-1C2BD76A3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252" y="15081"/>
            <a:ext cx="3152775" cy="1213217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CD46EF3-D3A9-4E5B-8FC1-0747FD02C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" y="4320071"/>
            <a:ext cx="5052296" cy="2522847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BD138FC-4119-455E-954F-0EABF5F3A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941" y="4341020"/>
            <a:ext cx="4152086" cy="2516980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9085776-683B-4AB8-A5A2-EEF8D9ABBB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991" y="1228299"/>
            <a:ext cx="5251901" cy="31836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9F7E4B-9D8D-4992-926E-80A18FD89571}"/>
              </a:ext>
            </a:extLst>
          </p:cNvPr>
          <p:cNvSpPr txBox="1"/>
          <p:nvPr/>
        </p:nvSpPr>
        <p:spPr>
          <a:xfrm>
            <a:off x="2006221" y="1801504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Unpruned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36CDB-E489-49B4-9728-B45D58B17801}"/>
              </a:ext>
            </a:extLst>
          </p:cNvPr>
          <p:cNvSpPr txBox="1"/>
          <p:nvPr/>
        </p:nvSpPr>
        <p:spPr>
          <a:xfrm>
            <a:off x="7856945" y="2332314"/>
            <a:ext cx="104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Pruned</a:t>
            </a:r>
          </a:p>
        </p:txBody>
      </p:sp>
    </p:spTree>
    <p:extLst>
      <p:ext uri="{BB962C8B-B14F-4D97-AF65-F5344CB8AC3E}">
        <p14:creationId xmlns:p14="http://schemas.microsoft.com/office/powerpoint/2010/main" val="216151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B3AF-102E-454A-A6A0-60B6DF7D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Summary Table: Logistic Regression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572B7E7-FCB0-4B28-BC72-1B7702179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127F76F-1EE8-464F-A93B-957389BA5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133021"/>
              </p:ext>
            </p:extLst>
          </p:nvPr>
        </p:nvGraphicFramePr>
        <p:xfrm>
          <a:off x="1078173" y="2022855"/>
          <a:ext cx="9321421" cy="3900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5943443" imgH="2082929" progId="Word.Document.12">
                  <p:embed/>
                </p:oleObj>
              </mc:Choice>
              <mc:Fallback>
                <p:oleObj name="Document" r:id="rId3" imgW="5943443" imgH="2082929" progId="Word.Documen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6DC31EC-2814-40DF-83E8-0DAD55CFF4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8173" y="2022855"/>
                        <a:ext cx="9321421" cy="3900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405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3C40-7B43-4845-9A66-128A9181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Summary Table: CART Model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465A0BD-22B4-4061-A4BD-7F4F90270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037087"/>
              </p:ext>
            </p:extLst>
          </p:nvPr>
        </p:nvGraphicFramePr>
        <p:xfrm>
          <a:off x="1597086" y="2060812"/>
          <a:ext cx="7470714" cy="343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5943443" imgH="1329421" progId="Word.Document.12">
                  <p:embed/>
                </p:oleObj>
              </mc:Choice>
              <mc:Fallback>
                <p:oleObj name="Document" r:id="rId3" imgW="5943443" imgH="1329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7086" y="2060812"/>
                        <a:ext cx="7470714" cy="3439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78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0360-59DE-4F2C-AA1B-D122E865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671-050A-4DD0-BBA1-BCC29770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undertaking is to understand the workings and mechanisms of Logistic Regression and Classification and Regression Trees (CART)</a:t>
            </a:r>
          </a:p>
          <a:p>
            <a:r>
              <a:rPr lang="en-US" dirty="0"/>
              <a:t>In this case, we’ll try to determine the factors which are causal factors in the increased likelihood of heart attack incidence.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7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786E-28B2-42DE-920C-80ED1F59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899CD-0D19-4895-99CF-E757073F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dataset, originally, consists of 303 observations contained within 14 fields/variables. The variable descriptions are provided below: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E13AB-020E-4C1F-B637-EF5EC867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68" y="2460534"/>
            <a:ext cx="4185029" cy="3928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6B8378-EC4F-42AF-AD99-7C5E0A067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98" y="2581482"/>
            <a:ext cx="5040857" cy="38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3836-50B5-491E-8A56-2A419D35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Description (Contd.)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1EAC11-AB59-416F-92BB-ED47AD0E6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781" y="2033515"/>
            <a:ext cx="8074003" cy="3671249"/>
          </a:xfrm>
        </p:spPr>
      </p:pic>
    </p:spTree>
    <p:extLst>
      <p:ext uri="{BB962C8B-B14F-4D97-AF65-F5344CB8AC3E}">
        <p14:creationId xmlns:p14="http://schemas.microsoft.com/office/powerpoint/2010/main" val="192766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C797-08D2-4DC0-9928-728E3554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Summary 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2ACF57-EB63-4108-8524-62D0F1BCC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908" y="1828800"/>
            <a:ext cx="8033612" cy="3957851"/>
          </a:xfrm>
        </p:spPr>
      </p:pic>
    </p:spTree>
    <p:extLst>
      <p:ext uri="{BB962C8B-B14F-4D97-AF65-F5344CB8AC3E}">
        <p14:creationId xmlns:p14="http://schemas.microsoft.com/office/powerpoint/2010/main" val="54449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8280-DB53-4057-A27F-F31A77C5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Summary Statistics (Contd.)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64AFCEE-7722-49A1-8FFA-89E41626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693" y="1828800"/>
            <a:ext cx="7177464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A252-52E1-486E-8A6C-C0A6BFAC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66"/>
            <a:ext cx="9692640" cy="1325562"/>
          </a:xfrm>
        </p:spPr>
        <p:txBody>
          <a:bodyPr/>
          <a:lstStyle/>
          <a:p>
            <a:r>
              <a:rPr lang="en-US" b="1" u="sng" dirty="0"/>
              <a:t>Summary Statistics (Contd.)</a:t>
            </a:r>
          </a:p>
        </p:txBody>
      </p:sp>
      <p:pic>
        <p:nvPicPr>
          <p:cNvPr id="6" name="Content Placeholder 5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2343319A-DF73-474C-BDC1-8429562A8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693" y="1828800"/>
            <a:ext cx="71774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0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A252-52E1-486E-8A6C-C0A6BFAC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66"/>
            <a:ext cx="9692640" cy="1325562"/>
          </a:xfrm>
        </p:spPr>
        <p:txBody>
          <a:bodyPr/>
          <a:lstStyle/>
          <a:p>
            <a:r>
              <a:rPr lang="en-US" b="1" u="sng" dirty="0"/>
              <a:t>Summary Statistics (Contd.)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AB5428D-144E-4411-90D4-7FDA176D0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693" y="1828800"/>
            <a:ext cx="71774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1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47D6-7DC1-4C28-AC19-178F32EC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 b="1" u="sng" dirty="0"/>
              <a:t>Logistic Regression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AB97E933-A0F4-4F0B-B1E3-8AC77E12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9" y="1414145"/>
            <a:ext cx="4196754" cy="2543706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68698EB4-C9D6-4254-9A12-D6B420D46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903" y="1414145"/>
            <a:ext cx="4061778" cy="239358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C6CAB241-41FC-48FF-8079-53A9F464C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40" y="3957850"/>
            <a:ext cx="4195601" cy="2647665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B5244E4-B949-4DAF-BCBA-83FDCBF54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332" y="3896308"/>
            <a:ext cx="4879807" cy="29581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EE1C7A-644B-4269-B649-A5195FEF44CD}"/>
              </a:ext>
            </a:extLst>
          </p:cNvPr>
          <p:cNvSpPr txBox="1"/>
          <p:nvPr/>
        </p:nvSpPr>
        <p:spPr>
          <a:xfrm>
            <a:off x="6096000" y="203834"/>
            <a:ext cx="48904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Heart_Disease_Binary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-6.052 + 0.951 * (Sex-Male) + 0.02 * (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Resting_Blood_Pressure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+ 0.174 * (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Chest_Pain_Type_Numeric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Level 2) + (-0.11) * (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Chest_Pain_Type_Numeric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Level 3)  + 2.04 * (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Chest_Pain_Type_Numeric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Level 4) + 0.892 * (Thalassemia – Level 6) + 1.835 * (Thalassemia – Level 7) + 1.174 * (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Num_Major_Vessels_Fluoro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408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97</TotalTime>
  <Words>227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Microsoft Word Document</vt:lpstr>
      <vt:lpstr>Determine Heart Attack Incidence Likelihood: Using Logistic Regression &amp; CART</vt:lpstr>
      <vt:lpstr>Problem Statement</vt:lpstr>
      <vt:lpstr>Data Description</vt:lpstr>
      <vt:lpstr>Data Description (Contd.)</vt:lpstr>
      <vt:lpstr>Summary Statistics</vt:lpstr>
      <vt:lpstr>Summary Statistics (Contd.)</vt:lpstr>
      <vt:lpstr>Summary Statistics (Contd.)</vt:lpstr>
      <vt:lpstr>Summary Statistics (Contd.)</vt:lpstr>
      <vt:lpstr>Logistic Regression</vt:lpstr>
      <vt:lpstr>CART Model</vt:lpstr>
      <vt:lpstr>Summary Table: Logistic Regression</vt:lpstr>
      <vt:lpstr>Summary Table: CART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House Price Prediction: A Regression Approach</dc:title>
  <dc:creator>Anubhav Shankar</dc:creator>
  <cp:lastModifiedBy>Anubhav Shankar</cp:lastModifiedBy>
  <cp:revision>15</cp:revision>
  <dcterms:created xsi:type="dcterms:W3CDTF">2022-02-22T20:13:43Z</dcterms:created>
  <dcterms:modified xsi:type="dcterms:W3CDTF">2022-03-21T21:31:17Z</dcterms:modified>
</cp:coreProperties>
</file>