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1" r:id="rId3"/>
    <p:sldId id="258" r:id="rId4"/>
    <p:sldId id="265" r:id="rId5"/>
    <p:sldId id="257" r:id="rId6"/>
    <p:sldId id="269" r:id="rId7"/>
    <p:sldId id="263" r:id="rId8"/>
    <p:sldId id="264" r:id="rId9"/>
    <p:sldId id="272" r:id="rId10"/>
    <p:sldId id="274" r:id="rId11"/>
    <p:sldId id="277" r:id="rId12"/>
    <p:sldId id="288" r:id="rId13"/>
    <p:sldId id="276" r:id="rId14"/>
    <p:sldId id="289" r:id="rId15"/>
    <p:sldId id="278" r:id="rId16"/>
    <p:sldId id="286" r:id="rId17"/>
    <p:sldId id="279" r:id="rId18"/>
    <p:sldId id="285" r:id="rId19"/>
    <p:sldId id="290" r:id="rId20"/>
    <p:sldId id="280" r:id="rId21"/>
    <p:sldId id="281" r:id="rId22"/>
    <p:sldId id="282" r:id="rId23"/>
    <p:sldId id="261" r:id="rId24"/>
    <p:sldId id="283" r:id="rId25"/>
    <p:sldId id="284" r:id="rId26"/>
    <p:sldId id="287" r:id="rId27"/>
    <p:sldId id="262" r:id="rId28"/>
    <p:sldId id="27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E4F3D5-6FEF-4747-8ADA-90FF428C64E0}"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176104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4F3D5-6FEF-4747-8ADA-90FF428C64E0}"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203340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BE4F3D5-6FEF-4747-8ADA-90FF428C64E0}"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4005809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3BE4F3D5-6FEF-4747-8ADA-90FF428C64E0}" type="datetimeFigureOut">
              <a:rPr lang="en-US" smtClean="0"/>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3305869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4F3D5-6FEF-4747-8ADA-90FF428C64E0}"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3261414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4F3D5-6FEF-4747-8ADA-90FF428C64E0}"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912570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4F3D5-6FEF-4747-8ADA-90FF428C64E0}"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1661982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E4F3D5-6FEF-4747-8ADA-90FF428C64E0}"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4021293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E4F3D5-6FEF-4747-8ADA-90FF428C64E0}"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357714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E4F3D5-6FEF-4747-8ADA-90FF428C64E0}" type="datetimeFigureOut">
              <a:rPr lang="en-US" smtClean="0"/>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4065948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E4F3D5-6FEF-4747-8ADA-90FF428C64E0}"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536912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E4F3D5-6FEF-4747-8ADA-90FF428C64E0}" type="datetimeFigureOut">
              <a:rPr lang="en-US" smtClean="0"/>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3307233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E4F3D5-6FEF-4747-8ADA-90FF428C64E0}"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2378745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3BE4F3D5-6FEF-4747-8ADA-90FF428C64E0}" type="datetimeFigureOut">
              <a:rPr lang="en-US" smtClean="0"/>
              <a:t>4/28/2023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8C940B6C-E0E3-4BFF-AE09-F32852E00F1A}" type="slidenum">
              <a:rPr lang="en-US" smtClean="0"/>
              <a:t>‹#›</a:t>
            </a:fld>
            <a:endParaRPr lang="en-US"/>
          </a:p>
        </p:txBody>
      </p:sp>
    </p:spTree>
    <p:extLst>
      <p:ext uri="{BB962C8B-B14F-4D97-AF65-F5344CB8AC3E}">
        <p14:creationId xmlns:p14="http://schemas.microsoft.com/office/powerpoint/2010/main" val="4279120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3BE4F3D5-6FEF-4747-8ADA-90FF428C64E0}" type="datetimeFigureOut">
              <a:rPr lang="en-US" smtClean="0"/>
              <a:t>4/28/2023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C940B6C-E0E3-4BFF-AE09-F32852E00F1A}" type="slidenum">
              <a:rPr lang="en-US" smtClean="0"/>
              <a:t>‹#›</a:t>
            </a:fld>
            <a:endParaRPr lang="en-US"/>
          </a:p>
        </p:txBody>
      </p:sp>
    </p:spTree>
    <p:extLst>
      <p:ext uri="{BB962C8B-B14F-4D97-AF65-F5344CB8AC3E}">
        <p14:creationId xmlns:p14="http://schemas.microsoft.com/office/powerpoint/2010/main" val="216781778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aAnubhav2147/Masters_Projec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kaggle.com/competitions/us-patent-phrase-to-phrase-matching/overview" TargetMode="External"/><Relationship Id="rId7" Type="http://schemas.openxmlformats.org/officeDocument/2006/relationships/hyperlink" Target="https://ai.googleblog.com/2022/08/announcing-patent-phrase-similarity.html?hl=ro&amp;m=1" TargetMode="External"/><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hyperlink" Target="https://www.uspto.gov/web/patents/classification/cpc/html/cpc.html" TargetMode="External"/><Relationship Id="rId5" Type="http://schemas.openxmlformats.org/officeDocument/2006/relationships/hyperlink" Target="https://www.cooperativepatentclassification.org/Archive" TargetMode="External"/><Relationship Id="rId4" Type="http://schemas.openxmlformats.org/officeDocument/2006/relationships/hyperlink" Target="https://www.nytimes.com/2022/04/16/opinion/patents-reform-drug-prices.html?referringSource=articleShare"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linkedin.com/in/anubhav-shankar-grad/" TargetMode="Externa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competitions/us-patent-phrase-to-phrase-matching/data"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AED1-7A73-4AA3-A4F7-E641B1571433}"/>
              </a:ext>
            </a:extLst>
          </p:cNvPr>
          <p:cNvSpPr>
            <a:spLocks noGrp="1"/>
          </p:cNvSpPr>
          <p:nvPr>
            <p:ph type="ctrTitle"/>
          </p:nvPr>
        </p:nvSpPr>
        <p:spPr>
          <a:xfrm>
            <a:off x="0" y="0"/>
            <a:ext cx="10572000" cy="2971051"/>
          </a:xfrm>
        </p:spPr>
        <p:txBody>
          <a:bodyPr/>
          <a:lstStyle/>
          <a:p>
            <a:r>
              <a:rPr lang="en-US" sz="4000" dirty="0"/>
              <a:t>US Patent Phrase To Phrase Matching: Detect Novel Semantic Similarity (NSS) To Extract Meaningful Information From US Patent Applications</a:t>
            </a:r>
          </a:p>
        </p:txBody>
      </p:sp>
      <p:sp>
        <p:nvSpPr>
          <p:cNvPr id="3" name="Subtitle 2">
            <a:extLst>
              <a:ext uri="{FF2B5EF4-FFF2-40B4-BE49-F238E27FC236}">
                <a16:creationId xmlns:a16="http://schemas.microsoft.com/office/drawing/2014/main" id="{11281CCE-191D-4EC0-9303-29C3A82AC270}"/>
              </a:ext>
            </a:extLst>
          </p:cNvPr>
          <p:cNvSpPr>
            <a:spLocks noGrp="1"/>
          </p:cNvSpPr>
          <p:nvPr>
            <p:ph type="subTitle" idx="1"/>
          </p:nvPr>
        </p:nvSpPr>
        <p:spPr>
          <a:xfrm>
            <a:off x="0" y="5264728"/>
            <a:ext cx="12192000" cy="1468168"/>
          </a:xfrm>
        </p:spPr>
        <p:txBody>
          <a:bodyPr>
            <a:normAutofit/>
          </a:bodyPr>
          <a:lstStyle/>
          <a:p>
            <a:pPr algn="just"/>
            <a:r>
              <a:rPr lang="en-US" sz="2400" b="1" dirty="0"/>
              <a:t>									        Anubhav Shankar									     										Advisor: Professor Ming Shao											</a:t>
            </a:r>
            <a:r>
              <a:rPr lang="en-US" b="1" dirty="0"/>
              <a:t>																											</a:t>
            </a:r>
          </a:p>
        </p:txBody>
      </p:sp>
    </p:spTree>
    <p:extLst>
      <p:ext uri="{BB962C8B-B14F-4D97-AF65-F5344CB8AC3E}">
        <p14:creationId xmlns:p14="http://schemas.microsoft.com/office/powerpoint/2010/main" val="2784215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a:xfrm>
            <a:off x="0" y="488752"/>
            <a:ext cx="10571998" cy="970450"/>
          </a:xfrm>
        </p:spPr>
        <p:txBody>
          <a:bodyPr/>
          <a:lstStyle/>
          <a:p>
            <a:r>
              <a:rPr lang="en-US" dirty="0"/>
              <a:t>PRELIMINARY APPROACH</a:t>
            </a:r>
          </a:p>
        </p:txBody>
      </p:sp>
      <p:sp>
        <p:nvSpPr>
          <p:cNvPr id="3" name="Content Placeholder 2">
            <a:extLst>
              <a:ext uri="{FF2B5EF4-FFF2-40B4-BE49-F238E27FC236}">
                <a16:creationId xmlns:a16="http://schemas.microsoft.com/office/drawing/2014/main" id="{421BE294-A6B6-4F8F-BC2A-9CD7D1A3B47F}"/>
              </a:ext>
            </a:extLst>
          </p:cNvPr>
          <p:cNvSpPr>
            <a:spLocks noGrp="1"/>
          </p:cNvSpPr>
          <p:nvPr>
            <p:ph idx="1"/>
          </p:nvPr>
        </p:nvSpPr>
        <p:spPr>
          <a:xfrm>
            <a:off x="300096" y="2358764"/>
            <a:ext cx="10554574" cy="4291418"/>
          </a:xfrm>
        </p:spPr>
        <p:txBody>
          <a:bodyPr anchor="t"/>
          <a:lstStyle/>
          <a:p>
            <a:pPr>
              <a:lnSpc>
                <a:spcPct val="150000"/>
              </a:lnSpc>
            </a:pPr>
            <a:r>
              <a:rPr lang="en-US" b="1" u="sng" dirty="0">
                <a:latin typeface="+mj-lt"/>
                <a:cs typeface="Times New Roman" panose="02020603050405020304" pitchFamily="18" charset="0"/>
              </a:rPr>
              <a:t>OLS Regression</a:t>
            </a:r>
            <a:r>
              <a:rPr lang="en-US" dirty="0">
                <a:latin typeface="+mj-lt"/>
                <a:cs typeface="Times New Roman" panose="02020603050405020304" pitchFamily="18" charset="0"/>
              </a:rPr>
              <a:t>: Render a new set of features equal to the unique values in ‘anchor’ and have a 0-1 binary encoding. The ‘score’ will then be used as a dependent variable and the new features as the independent variables.</a:t>
            </a:r>
          </a:p>
          <a:p>
            <a:pPr marL="0" indent="0">
              <a:lnSpc>
                <a:spcPct val="150000"/>
              </a:lnSpc>
              <a:buNone/>
            </a:pPr>
            <a:endParaRPr lang="en-US" dirty="0">
              <a:latin typeface="+mj-lt"/>
              <a:cs typeface="Times New Roman" panose="02020603050405020304" pitchFamily="18" charset="0"/>
            </a:endParaRPr>
          </a:p>
          <a:p>
            <a:pPr>
              <a:lnSpc>
                <a:spcPct val="150000"/>
              </a:lnSpc>
            </a:pPr>
            <a:r>
              <a:rPr lang="en-US" b="1" u="sng" dirty="0">
                <a:latin typeface="+mj-lt"/>
                <a:cs typeface="Times New Roman" panose="02020603050405020304" pitchFamily="18" charset="0"/>
              </a:rPr>
              <a:t>GPT-3</a:t>
            </a:r>
            <a:r>
              <a:rPr lang="en-US" dirty="0">
                <a:latin typeface="+mj-lt"/>
                <a:cs typeface="Times New Roman" panose="02020603050405020304" pitchFamily="18" charset="0"/>
              </a:rPr>
              <a:t>: This is a moonshot. But I will attempt to use GPT-3 to extract keywords from the ‘target’ and then categorize it basis the ‘context.’ Similar to GPT-3, categorizing text based on ESRB ratings.</a:t>
            </a:r>
            <a:endParaRPr lang="en-US" b="1" u="sng" dirty="0">
              <a:latin typeface="+mj-lt"/>
              <a:cs typeface="Times New Roman" panose="02020603050405020304" pitchFamily="18" charset="0"/>
            </a:endParaRPr>
          </a:p>
        </p:txBody>
      </p:sp>
    </p:spTree>
    <p:extLst>
      <p:ext uri="{BB962C8B-B14F-4D97-AF65-F5344CB8AC3E}">
        <p14:creationId xmlns:p14="http://schemas.microsoft.com/office/powerpoint/2010/main" val="268875448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6152-988A-F78E-C892-BC5C1FA26972}"/>
              </a:ext>
            </a:extLst>
          </p:cNvPr>
          <p:cNvSpPr>
            <a:spLocks noGrp="1"/>
          </p:cNvSpPr>
          <p:nvPr>
            <p:ph type="title"/>
          </p:nvPr>
        </p:nvSpPr>
        <p:spPr>
          <a:xfrm>
            <a:off x="0" y="513977"/>
            <a:ext cx="10571998" cy="970450"/>
          </a:xfrm>
        </p:spPr>
        <p:txBody>
          <a:bodyPr/>
          <a:lstStyle/>
          <a:p>
            <a:r>
              <a:rPr lang="en-US" dirty="0"/>
              <a:t>REVISED APPROACH</a:t>
            </a:r>
          </a:p>
        </p:txBody>
      </p:sp>
      <p:sp>
        <p:nvSpPr>
          <p:cNvPr id="3" name="Content Placeholder 2">
            <a:extLst>
              <a:ext uri="{FF2B5EF4-FFF2-40B4-BE49-F238E27FC236}">
                <a16:creationId xmlns:a16="http://schemas.microsoft.com/office/drawing/2014/main" id="{FDF9AFA3-6236-71CE-F978-D1CEC9D56124}"/>
              </a:ext>
            </a:extLst>
          </p:cNvPr>
          <p:cNvSpPr>
            <a:spLocks noGrp="1"/>
          </p:cNvSpPr>
          <p:nvPr>
            <p:ph idx="1"/>
          </p:nvPr>
        </p:nvSpPr>
        <p:spPr>
          <a:xfrm>
            <a:off x="17423" y="2208432"/>
            <a:ext cx="12174577" cy="4649568"/>
          </a:xfrm>
        </p:spPr>
        <p:txBody>
          <a:bodyPr/>
          <a:lstStyle/>
          <a:p>
            <a:pPr>
              <a:lnSpc>
                <a:spcPct val="150000"/>
              </a:lnSpc>
            </a:pPr>
            <a:r>
              <a:rPr lang="en-US" b="1" u="sng" dirty="0"/>
              <a:t>BERT</a:t>
            </a:r>
            <a:r>
              <a:rPr lang="en-US" dirty="0"/>
              <a:t>: Stands for </a:t>
            </a:r>
            <a:r>
              <a:rPr lang="en-US" b="1" dirty="0"/>
              <a:t>Bidirectional Encoder Representations from Transformers</a:t>
            </a:r>
            <a:r>
              <a:rPr lang="en-US" dirty="0"/>
              <a:t>. BERT is a type of neural network architecture that uses a Transformer model to generate word embeddings.</a:t>
            </a:r>
          </a:p>
          <a:p>
            <a:pPr>
              <a:lnSpc>
                <a:spcPct val="150000"/>
              </a:lnSpc>
            </a:pPr>
            <a:r>
              <a:rPr lang="en-US" dirty="0"/>
              <a:t> What sets BERT apart from other language models is its use of bidirectional training, which means that it can understand the context of a word based on both its left and right contents. </a:t>
            </a:r>
          </a:p>
          <a:p>
            <a:pPr>
              <a:lnSpc>
                <a:spcPct val="150000"/>
              </a:lnSpc>
            </a:pPr>
            <a:r>
              <a:rPr lang="en-US" dirty="0"/>
              <a:t>BERT is particularly effective for tasks requiring a deep language understanding</a:t>
            </a:r>
          </a:p>
          <a:p>
            <a:pPr>
              <a:lnSpc>
                <a:spcPct val="150000"/>
              </a:lnSpc>
            </a:pPr>
            <a:r>
              <a:rPr lang="en-US" dirty="0"/>
              <a:t>It is trained using a masked language modeling (MLM) task, in which a certain percentage of the input tokens are randomly masked, and the model is trained to predict the masked tokens based on the surrounding context</a:t>
            </a:r>
          </a:p>
        </p:txBody>
      </p:sp>
    </p:spTree>
    <p:extLst>
      <p:ext uri="{BB962C8B-B14F-4D97-AF65-F5344CB8AC3E}">
        <p14:creationId xmlns:p14="http://schemas.microsoft.com/office/powerpoint/2010/main" val="1106674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8BAC7-4DAF-3402-3190-760AC0175B07}"/>
              </a:ext>
            </a:extLst>
          </p:cNvPr>
          <p:cNvSpPr>
            <a:spLocks noGrp="1"/>
          </p:cNvSpPr>
          <p:nvPr>
            <p:ph type="title"/>
          </p:nvPr>
        </p:nvSpPr>
        <p:spPr>
          <a:xfrm>
            <a:off x="0" y="336351"/>
            <a:ext cx="11373286" cy="1159939"/>
          </a:xfrm>
        </p:spPr>
        <p:txBody>
          <a:bodyPr/>
          <a:lstStyle/>
          <a:p>
            <a:r>
              <a:rPr lang="en-US" dirty="0"/>
              <a:t>BERT Architecture</a:t>
            </a:r>
          </a:p>
        </p:txBody>
      </p:sp>
      <p:pic>
        <p:nvPicPr>
          <p:cNvPr id="1028" name="Picture 4">
            <a:extLst>
              <a:ext uri="{FF2B5EF4-FFF2-40B4-BE49-F238E27FC236}">
                <a16:creationId xmlns:a16="http://schemas.microsoft.com/office/drawing/2014/main" id="{D960BDFA-A2F4-1DC8-8871-8B48FC5345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352" y="2286000"/>
            <a:ext cx="11725980" cy="4235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92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6152-988A-F78E-C892-BC5C1FA26972}"/>
              </a:ext>
            </a:extLst>
          </p:cNvPr>
          <p:cNvSpPr>
            <a:spLocks noGrp="1"/>
          </p:cNvSpPr>
          <p:nvPr>
            <p:ph type="title"/>
          </p:nvPr>
        </p:nvSpPr>
        <p:spPr>
          <a:xfrm>
            <a:off x="0" y="377915"/>
            <a:ext cx="10571998" cy="970450"/>
          </a:xfrm>
        </p:spPr>
        <p:txBody>
          <a:bodyPr/>
          <a:lstStyle/>
          <a:p>
            <a:r>
              <a:rPr lang="en-US" dirty="0"/>
              <a:t>WHY BERT &amp; NOT GPT</a:t>
            </a:r>
          </a:p>
        </p:txBody>
      </p:sp>
      <p:sp>
        <p:nvSpPr>
          <p:cNvPr id="3" name="Content Placeholder 2">
            <a:extLst>
              <a:ext uri="{FF2B5EF4-FFF2-40B4-BE49-F238E27FC236}">
                <a16:creationId xmlns:a16="http://schemas.microsoft.com/office/drawing/2014/main" id="{FDF9AFA3-6236-71CE-F978-D1CEC9D56124}"/>
              </a:ext>
            </a:extLst>
          </p:cNvPr>
          <p:cNvSpPr>
            <a:spLocks noGrp="1"/>
          </p:cNvSpPr>
          <p:nvPr>
            <p:ph idx="1"/>
          </p:nvPr>
        </p:nvSpPr>
        <p:spPr>
          <a:xfrm>
            <a:off x="0" y="2272145"/>
            <a:ext cx="12191999" cy="4585855"/>
          </a:xfrm>
        </p:spPr>
        <p:txBody>
          <a:bodyPr>
            <a:normAutofit/>
          </a:bodyPr>
          <a:lstStyle/>
          <a:p>
            <a:pPr>
              <a:lnSpc>
                <a:spcPct val="150000"/>
              </a:lnSpc>
            </a:pPr>
            <a:r>
              <a:rPr lang="en-US" b="0" i="0" dirty="0">
                <a:solidFill>
                  <a:srgbClr val="D1D5DB"/>
                </a:solidFill>
                <a:effectLst/>
              </a:rPr>
              <a:t>BERT could be used to generate embeddings for the phrases in the context of the CPC classification. The embeddings generated by BERT are context-aware, meaning they can capture the specific meaning of a word or phrase in a given context</a:t>
            </a:r>
          </a:p>
          <a:p>
            <a:pPr>
              <a:lnSpc>
                <a:spcPct val="150000"/>
              </a:lnSpc>
            </a:pPr>
            <a:r>
              <a:rPr lang="en-US" dirty="0">
                <a:solidFill>
                  <a:srgbClr val="D1D5DB"/>
                </a:solidFill>
              </a:rPr>
              <a:t>A</a:t>
            </a:r>
            <a:r>
              <a:rPr lang="en-US" b="0" i="0" dirty="0">
                <a:solidFill>
                  <a:srgbClr val="D1D5DB"/>
                </a:solidFill>
                <a:effectLst/>
              </a:rPr>
              <a:t>lready pre-trained on a large corpus of text, so you don't need to train a language model from scratch. </a:t>
            </a:r>
          </a:p>
          <a:p>
            <a:pPr>
              <a:lnSpc>
                <a:spcPct val="150000"/>
              </a:lnSpc>
            </a:pPr>
            <a:r>
              <a:rPr lang="en-US" b="0" i="0" dirty="0">
                <a:solidFill>
                  <a:srgbClr val="D1D5DB"/>
                </a:solidFill>
                <a:effectLst/>
              </a:rPr>
              <a:t>BERT is trained on diverse text data, including books, articles, and web pages, while GPT is trained on web pages and books</a:t>
            </a:r>
          </a:p>
          <a:p>
            <a:pPr>
              <a:lnSpc>
                <a:spcPct val="150000"/>
              </a:lnSpc>
            </a:pPr>
            <a:r>
              <a:rPr lang="en-US" b="0" i="0" dirty="0">
                <a:solidFill>
                  <a:srgbClr val="D1D5DB"/>
                </a:solidFill>
                <a:effectLst/>
              </a:rPr>
              <a:t>BERT can handle out-of-vocabulary words effectively since it has a deep understanding of the underlying context of the text</a:t>
            </a:r>
          </a:p>
          <a:p>
            <a:endParaRPr lang="en-US" dirty="0"/>
          </a:p>
        </p:txBody>
      </p:sp>
    </p:spTree>
    <p:extLst>
      <p:ext uri="{BB962C8B-B14F-4D97-AF65-F5344CB8AC3E}">
        <p14:creationId xmlns:p14="http://schemas.microsoft.com/office/powerpoint/2010/main" val="2116913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8BAC7-4DAF-3402-3190-760AC0175B07}"/>
              </a:ext>
            </a:extLst>
          </p:cNvPr>
          <p:cNvSpPr>
            <a:spLocks noGrp="1"/>
          </p:cNvSpPr>
          <p:nvPr>
            <p:ph type="title"/>
          </p:nvPr>
        </p:nvSpPr>
        <p:spPr>
          <a:xfrm>
            <a:off x="0" y="336351"/>
            <a:ext cx="11373286" cy="1159939"/>
          </a:xfrm>
        </p:spPr>
        <p:txBody>
          <a:bodyPr/>
          <a:lstStyle/>
          <a:p>
            <a:r>
              <a:rPr lang="en-US" dirty="0" err="1"/>
              <a:t>DeBERTa</a:t>
            </a:r>
            <a:r>
              <a:rPr lang="en-US" dirty="0"/>
              <a:t> Architecture</a:t>
            </a:r>
          </a:p>
        </p:txBody>
      </p:sp>
      <p:pic>
        <p:nvPicPr>
          <p:cNvPr id="4" name="Picture 2">
            <a:extLst>
              <a:ext uri="{FF2B5EF4-FFF2-40B4-BE49-F238E27FC236}">
                <a16:creationId xmlns:a16="http://schemas.microsoft.com/office/drawing/2014/main" id="{E4CB7095-7190-5996-FB4D-6656203E7F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8982" y="2272145"/>
            <a:ext cx="10349345" cy="4433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197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6152-988A-F78E-C892-BC5C1FA26972}"/>
              </a:ext>
            </a:extLst>
          </p:cNvPr>
          <p:cNvSpPr>
            <a:spLocks noGrp="1"/>
          </p:cNvSpPr>
          <p:nvPr>
            <p:ph type="title"/>
          </p:nvPr>
        </p:nvSpPr>
        <p:spPr>
          <a:xfrm>
            <a:off x="0" y="513977"/>
            <a:ext cx="10571998" cy="970450"/>
          </a:xfrm>
        </p:spPr>
        <p:txBody>
          <a:bodyPr/>
          <a:lstStyle/>
          <a:p>
            <a:r>
              <a:rPr lang="en-US" dirty="0" err="1"/>
              <a:t>DeBERTa</a:t>
            </a:r>
            <a:r>
              <a:rPr lang="en-US" dirty="0"/>
              <a:t> CHARACTERISTICS</a:t>
            </a:r>
          </a:p>
        </p:txBody>
      </p:sp>
      <p:sp>
        <p:nvSpPr>
          <p:cNvPr id="3" name="Content Placeholder 2">
            <a:extLst>
              <a:ext uri="{FF2B5EF4-FFF2-40B4-BE49-F238E27FC236}">
                <a16:creationId xmlns:a16="http://schemas.microsoft.com/office/drawing/2014/main" id="{FDF9AFA3-6236-71CE-F978-D1CEC9D56124}"/>
              </a:ext>
            </a:extLst>
          </p:cNvPr>
          <p:cNvSpPr>
            <a:spLocks noGrp="1"/>
          </p:cNvSpPr>
          <p:nvPr>
            <p:ph idx="1"/>
          </p:nvPr>
        </p:nvSpPr>
        <p:spPr>
          <a:xfrm>
            <a:off x="0" y="2222287"/>
            <a:ext cx="12192000" cy="4635713"/>
          </a:xfrm>
        </p:spPr>
        <p:txBody>
          <a:bodyPr>
            <a:normAutofit/>
          </a:bodyPr>
          <a:lstStyle/>
          <a:p>
            <a:pPr>
              <a:lnSpc>
                <a:spcPct val="150000"/>
              </a:lnSpc>
            </a:pPr>
            <a:r>
              <a:rPr lang="en-US" dirty="0" err="1"/>
              <a:t>DeBERTa</a:t>
            </a:r>
            <a:r>
              <a:rPr lang="en-US" dirty="0"/>
              <a:t> Stands for </a:t>
            </a:r>
            <a:r>
              <a:rPr lang="en-US" b="1" dirty="0"/>
              <a:t>Decoding-enhanced BERT with Disentangled Attention</a:t>
            </a:r>
            <a:r>
              <a:rPr lang="en-US" dirty="0"/>
              <a:t> </a:t>
            </a:r>
          </a:p>
          <a:p>
            <a:pPr>
              <a:lnSpc>
                <a:spcPct val="150000"/>
              </a:lnSpc>
            </a:pPr>
            <a:r>
              <a:rPr lang="en-US" dirty="0"/>
              <a:t>The </a:t>
            </a:r>
            <a:r>
              <a:rPr lang="en-US" dirty="0" err="1"/>
              <a:t>DeBERTa</a:t>
            </a:r>
            <a:r>
              <a:rPr lang="en-US" dirty="0"/>
              <a:t> V3 large model comes with 24 layers and a hidden size of 1024. </a:t>
            </a:r>
          </a:p>
          <a:p>
            <a:pPr>
              <a:lnSpc>
                <a:spcPct val="150000"/>
              </a:lnSpc>
            </a:pPr>
            <a:r>
              <a:rPr lang="en-US" dirty="0"/>
              <a:t>Disentangled attention allows the model to selectively attend to different aspects of the input sequence without interference </a:t>
            </a:r>
          </a:p>
          <a:p>
            <a:pPr>
              <a:lnSpc>
                <a:spcPct val="150000"/>
              </a:lnSpc>
            </a:pPr>
            <a:r>
              <a:rPr lang="en-US" dirty="0"/>
              <a:t>The above point can improve the model's ability to capture long-range dependencies and avoid redundancy in the learned representations </a:t>
            </a:r>
          </a:p>
          <a:p>
            <a:pPr>
              <a:lnSpc>
                <a:spcPct val="150000"/>
              </a:lnSpc>
            </a:pPr>
            <a:r>
              <a:rPr lang="en-US" dirty="0"/>
              <a:t>Trained on a combination of masked language modeling and next-sentence prediction tasks on a variety of large-scale datasets, such as the Common Crawl and Wikipedia</a:t>
            </a:r>
          </a:p>
        </p:txBody>
      </p:sp>
    </p:spTree>
    <p:extLst>
      <p:ext uri="{BB962C8B-B14F-4D97-AF65-F5344CB8AC3E}">
        <p14:creationId xmlns:p14="http://schemas.microsoft.com/office/powerpoint/2010/main" val="1522414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6152-988A-F78E-C892-BC5C1FA26972}"/>
              </a:ext>
            </a:extLst>
          </p:cNvPr>
          <p:cNvSpPr>
            <a:spLocks noGrp="1"/>
          </p:cNvSpPr>
          <p:nvPr>
            <p:ph type="title"/>
          </p:nvPr>
        </p:nvSpPr>
        <p:spPr>
          <a:xfrm>
            <a:off x="0" y="377915"/>
            <a:ext cx="10571998" cy="970450"/>
          </a:xfrm>
        </p:spPr>
        <p:txBody>
          <a:bodyPr/>
          <a:lstStyle/>
          <a:p>
            <a:r>
              <a:rPr lang="en-US" dirty="0"/>
              <a:t>TRAINING APPROACH</a:t>
            </a:r>
          </a:p>
        </p:txBody>
      </p:sp>
      <p:sp>
        <p:nvSpPr>
          <p:cNvPr id="4" name="Flowchart: Process 3">
            <a:extLst>
              <a:ext uri="{FF2B5EF4-FFF2-40B4-BE49-F238E27FC236}">
                <a16:creationId xmlns:a16="http://schemas.microsoft.com/office/drawing/2014/main" id="{78A4A3DA-54E1-07B1-4869-DF154CEC145B}"/>
              </a:ext>
            </a:extLst>
          </p:cNvPr>
          <p:cNvSpPr/>
          <p:nvPr/>
        </p:nvSpPr>
        <p:spPr>
          <a:xfrm>
            <a:off x="3172691" y="2161309"/>
            <a:ext cx="5638800" cy="110143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Import the relevant datasets and packages</a:t>
            </a:r>
          </a:p>
        </p:txBody>
      </p:sp>
      <p:sp>
        <p:nvSpPr>
          <p:cNvPr id="5" name="Flowchart: Process 4">
            <a:extLst>
              <a:ext uri="{FF2B5EF4-FFF2-40B4-BE49-F238E27FC236}">
                <a16:creationId xmlns:a16="http://schemas.microsoft.com/office/drawing/2014/main" id="{CA66E86A-7F24-78BE-C550-AE5E1E7A69EF}"/>
              </a:ext>
            </a:extLst>
          </p:cNvPr>
          <p:cNvSpPr/>
          <p:nvPr/>
        </p:nvSpPr>
        <p:spPr>
          <a:xfrm>
            <a:off x="3221182" y="3803073"/>
            <a:ext cx="5638800" cy="110143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Tune the model hyperparameters</a:t>
            </a:r>
          </a:p>
        </p:txBody>
      </p:sp>
      <p:sp>
        <p:nvSpPr>
          <p:cNvPr id="6" name="Flowchart: Process 5">
            <a:extLst>
              <a:ext uri="{FF2B5EF4-FFF2-40B4-BE49-F238E27FC236}">
                <a16:creationId xmlns:a16="http://schemas.microsoft.com/office/drawing/2014/main" id="{37C5D83A-F64D-00EC-591E-8E041F90A64E}"/>
              </a:ext>
            </a:extLst>
          </p:cNvPr>
          <p:cNvSpPr/>
          <p:nvPr/>
        </p:nvSpPr>
        <p:spPr>
          <a:xfrm>
            <a:off x="3221182" y="5514107"/>
            <a:ext cx="5638800" cy="110143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Do a 5-fold cross-validation with 5 epochs each</a:t>
            </a:r>
          </a:p>
        </p:txBody>
      </p:sp>
      <p:sp>
        <p:nvSpPr>
          <p:cNvPr id="7" name="Arrow: Down 6">
            <a:extLst>
              <a:ext uri="{FF2B5EF4-FFF2-40B4-BE49-F238E27FC236}">
                <a16:creationId xmlns:a16="http://schemas.microsoft.com/office/drawing/2014/main" id="{B241E632-6858-A337-C16A-1A09C71C5C8E}"/>
              </a:ext>
            </a:extLst>
          </p:cNvPr>
          <p:cNvSpPr/>
          <p:nvPr/>
        </p:nvSpPr>
        <p:spPr>
          <a:xfrm>
            <a:off x="5763491" y="3262745"/>
            <a:ext cx="554182" cy="5403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62C88FED-9A44-0FF8-1DBA-14826294677E}"/>
              </a:ext>
            </a:extLst>
          </p:cNvPr>
          <p:cNvSpPr/>
          <p:nvPr/>
        </p:nvSpPr>
        <p:spPr>
          <a:xfrm>
            <a:off x="5763491" y="4904509"/>
            <a:ext cx="554182" cy="6095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358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6152-988A-F78E-C892-BC5C1FA26972}"/>
              </a:ext>
            </a:extLst>
          </p:cNvPr>
          <p:cNvSpPr>
            <a:spLocks noGrp="1"/>
          </p:cNvSpPr>
          <p:nvPr>
            <p:ph type="title"/>
          </p:nvPr>
        </p:nvSpPr>
        <p:spPr>
          <a:xfrm>
            <a:off x="0" y="513977"/>
            <a:ext cx="10571998" cy="970450"/>
          </a:xfrm>
        </p:spPr>
        <p:txBody>
          <a:bodyPr/>
          <a:lstStyle/>
          <a:p>
            <a:r>
              <a:rPr lang="en-US" dirty="0"/>
              <a:t>KEY CONCEPTS</a:t>
            </a:r>
          </a:p>
        </p:txBody>
      </p:sp>
      <p:sp>
        <p:nvSpPr>
          <p:cNvPr id="3" name="Content Placeholder 2">
            <a:extLst>
              <a:ext uri="{FF2B5EF4-FFF2-40B4-BE49-F238E27FC236}">
                <a16:creationId xmlns:a16="http://schemas.microsoft.com/office/drawing/2014/main" id="{FDF9AFA3-6236-71CE-F978-D1CEC9D56124}"/>
              </a:ext>
            </a:extLst>
          </p:cNvPr>
          <p:cNvSpPr>
            <a:spLocks noGrp="1"/>
          </p:cNvSpPr>
          <p:nvPr>
            <p:ph idx="1"/>
          </p:nvPr>
        </p:nvSpPr>
        <p:spPr>
          <a:xfrm>
            <a:off x="0" y="2258290"/>
            <a:ext cx="12192000" cy="4599709"/>
          </a:xfrm>
        </p:spPr>
        <p:txBody>
          <a:bodyPr>
            <a:normAutofit fontScale="92500" lnSpcReduction="20000"/>
          </a:bodyPr>
          <a:lstStyle/>
          <a:p>
            <a:r>
              <a:rPr lang="en-US" b="1" u="sng" dirty="0"/>
              <a:t>Cross Entropy Loss</a:t>
            </a:r>
            <a:r>
              <a:rPr lang="en-US" dirty="0"/>
              <a:t>: Cross-entropy loss is a commonly used loss function in NLP. It measures the difference between the target labels' predicted probability distribution and the true probability distribution.</a:t>
            </a:r>
          </a:p>
          <a:p>
            <a:r>
              <a:rPr lang="en-US" dirty="0"/>
              <a:t>By minimizing the cross-entropy loss, the model learns to classify input samples based on the given labels correctly</a:t>
            </a:r>
          </a:p>
          <a:p>
            <a:r>
              <a:rPr lang="en-US" dirty="0"/>
              <a:t>In NLP, the predicted probability distribution is generated by the soft-max function applied to the output of the model</a:t>
            </a:r>
          </a:p>
          <a:p>
            <a:r>
              <a:rPr lang="en-US" dirty="0"/>
              <a:t>Mathematically, </a:t>
            </a:r>
          </a:p>
          <a:p>
            <a:pPr marL="0" indent="0">
              <a:buNone/>
            </a:pPr>
            <a:r>
              <a:rPr lang="en-US" dirty="0"/>
              <a:t>			</a:t>
            </a:r>
            <a:endParaRPr lang="pt-BR" dirty="0"/>
          </a:p>
          <a:p>
            <a:pPr marL="0" indent="0">
              <a:buNone/>
            </a:pPr>
            <a:r>
              <a:rPr lang="pt-BR" dirty="0"/>
              <a:t>	Where,</a:t>
            </a:r>
          </a:p>
          <a:p>
            <a:pPr marL="0" indent="0">
              <a:buNone/>
            </a:pPr>
            <a:r>
              <a:rPr lang="pt-BR" dirty="0"/>
              <a:t>		</a:t>
            </a:r>
            <a:r>
              <a:rPr lang="en-US" dirty="0"/>
              <a:t>H() is the cross-entropy function;</a:t>
            </a:r>
          </a:p>
          <a:p>
            <a:pPr marL="0" indent="0">
              <a:buNone/>
            </a:pPr>
            <a:r>
              <a:rPr lang="en-US" dirty="0"/>
              <a:t>		P is the true probability distribution, and Q is the predicted probability distribution;</a:t>
            </a:r>
          </a:p>
          <a:p>
            <a:pPr marL="0" indent="0">
              <a:buNone/>
            </a:pPr>
            <a:r>
              <a:rPr lang="en-US" dirty="0"/>
              <a:t>		P(x) and Q(x) are the probabilities of the event x in P &amp; Q, respectively;</a:t>
            </a:r>
          </a:p>
          <a:p>
            <a:pPr marL="0" indent="0">
              <a:buNone/>
            </a:pPr>
            <a:r>
              <a:rPr lang="en-US" dirty="0"/>
              <a:t>		the log is the base-2 logarithm</a:t>
            </a:r>
          </a:p>
          <a:p>
            <a:r>
              <a:rPr lang="en-US" dirty="0"/>
              <a:t>The negative sign in the formula for cross-entropy loss serves two purposes: it ensures that the loss is always positive, and it provides a gradient that points in the direction of minimizing the loss</a:t>
            </a:r>
          </a:p>
          <a:p>
            <a:endParaRPr lang="en-US" dirty="0"/>
          </a:p>
        </p:txBody>
      </p:sp>
      <p:graphicFrame>
        <p:nvGraphicFramePr>
          <p:cNvPr id="9" name="Object 8">
            <a:extLst>
              <a:ext uri="{FF2B5EF4-FFF2-40B4-BE49-F238E27FC236}">
                <a16:creationId xmlns:a16="http://schemas.microsoft.com/office/drawing/2014/main" id="{66C1F9E3-BAE7-4A68-15B2-1F9018026403}"/>
              </a:ext>
            </a:extLst>
          </p:cNvPr>
          <p:cNvGraphicFramePr>
            <a:graphicFrameLocks noChangeAspect="1"/>
          </p:cNvGraphicFramePr>
          <p:nvPr>
            <p:extLst>
              <p:ext uri="{D42A27DB-BD31-4B8C-83A1-F6EECF244321}">
                <p14:modId xmlns:p14="http://schemas.microsoft.com/office/powerpoint/2010/main" val="2219147507"/>
              </p:ext>
            </p:extLst>
          </p:nvPr>
        </p:nvGraphicFramePr>
        <p:xfrm>
          <a:off x="2535381" y="4197928"/>
          <a:ext cx="7121237" cy="540328"/>
        </p:xfrm>
        <a:graphic>
          <a:graphicData uri="http://schemas.openxmlformats.org/presentationml/2006/ole">
            <mc:AlternateContent xmlns:mc="http://schemas.openxmlformats.org/markup-compatibility/2006">
              <mc:Choice xmlns:v="urn:schemas-microsoft-com:vml" Requires="v">
                <p:oleObj name="Document" r:id="rId2" imgW="5942604" imgH="349101" progId="Word.Document.12">
                  <p:embed/>
                </p:oleObj>
              </mc:Choice>
              <mc:Fallback>
                <p:oleObj name="Document" r:id="rId2" imgW="5942604" imgH="349101" progId="Word.Document.12">
                  <p:embed/>
                  <p:pic>
                    <p:nvPicPr>
                      <p:cNvPr id="0" name=""/>
                      <p:cNvPicPr/>
                      <p:nvPr/>
                    </p:nvPicPr>
                    <p:blipFill>
                      <a:blip r:embed="rId3"/>
                      <a:stretch>
                        <a:fillRect/>
                      </a:stretch>
                    </p:blipFill>
                    <p:spPr>
                      <a:xfrm>
                        <a:off x="2535381" y="4197928"/>
                        <a:ext cx="7121237" cy="540328"/>
                      </a:xfrm>
                      <a:prstGeom prst="rect">
                        <a:avLst/>
                      </a:prstGeom>
                    </p:spPr>
                  </p:pic>
                </p:oleObj>
              </mc:Fallback>
            </mc:AlternateContent>
          </a:graphicData>
        </a:graphic>
      </p:graphicFrame>
    </p:spTree>
    <p:extLst>
      <p:ext uri="{BB962C8B-B14F-4D97-AF65-F5344CB8AC3E}">
        <p14:creationId xmlns:p14="http://schemas.microsoft.com/office/powerpoint/2010/main" val="1927056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6152-988A-F78E-C892-BC5C1FA26972}"/>
              </a:ext>
            </a:extLst>
          </p:cNvPr>
          <p:cNvSpPr>
            <a:spLocks noGrp="1"/>
          </p:cNvSpPr>
          <p:nvPr>
            <p:ph type="title"/>
          </p:nvPr>
        </p:nvSpPr>
        <p:spPr>
          <a:xfrm>
            <a:off x="0" y="513977"/>
            <a:ext cx="10571998" cy="970450"/>
          </a:xfrm>
        </p:spPr>
        <p:txBody>
          <a:bodyPr/>
          <a:lstStyle/>
          <a:p>
            <a:r>
              <a:rPr lang="en-US" dirty="0"/>
              <a:t>KEY CONCEPTS (Contd.)</a:t>
            </a:r>
          </a:p>
        </p:txBody>
      </p:sp>
      <p:sp>
        <p:nvSpPr>
          <p:cNvPr id="3" name="Content Placeholder 2">
            <a:extLst>
              <a:ext uri="{FF2B5EF4-FFF2-40B4-BE49-F238E27FC236}">
                <a16:creationId xmlns:a16="http://schemas.microsoft.com/office/drawing/2014/main" id="{FDF9AFA3-6236-71CE-F978-D1CEC9D56124}"/>
              </a:ext>
            </a:extLst>
          </p:cNvPr>
          <p:cNvSpPr>
            <a:spLocks noGrp="1"/>
          </p:cNvSpPr>
          <p:nvPr>
            <p:ph idx="1"/>
          </p:nvPr>
        </p:nvSpPr>
        <p:spPr>
          <a:xfrm>
            <a:off x="0" y="1484427"/>
            <a:ext cx="12192000" cy="4961286"/>
          </a:xfrm>
        </p:spPr>
        <p:txBody>
          <a:bodyPr>
            <a:normAutofit/>
          </a:bodyPr>
          <a:lstStyle/>
          <a:p>
            <a:r>
              <a:rPr lang="en-US" sz="1500" b="1" i="0" u="sng" dirty="0">
                <a:solidFill>
                  <a:srgbClr val="D1D5DB"/>
                </a:solidFill>
                <a:effectLst/>
              </a:rPr>
              <a:t>Stochastic Gradient </a:t>
            </a:r>
            <a:r>
              <a:rPr lang="en-US" sz="1500" b="1" u="sng" dirty="0">
                <a:solidFill>
                  <a:srgbClr val="D1D5DB"/>
                </a:solidFill>
              </a:rPr>
              <a:t>D</a:t>
            </a:r>
            <a:r>
              <a:rPr lang="en-US" sz="1500" b="1" i="0" u="sng" dirty="0">
                <a:solidFill>
                  <a:srgbClr val="D1D5DB"/>
                </a:solidFill>
                <a:effectLst/>
              </a:rPr>
              <a:t>escent (SGD)</a:t>
            </a:r>
            <a:r>
              <a:rPr lang="en-US" sz="1500" b="0" i="0" dirty="0">
                <a:solidFill>
                  <a:srgbClr val="D1D5DB"/>
                </a:solidFill>
                <a:effectLst/>
              </a:rPr>
              <a:t>: an optimization algorithm used in NLP to train deep learning models. It works by iteratively updating the model parameters based on the gradients of the loss function with respect to the parameters</a:t>
            </a:r>
          </a:p>
          <a:p>
            <a:r>
              <a:rPr lang="en-US" sz="1500" dirty="0"/>
              <a:t>The gradient of the loss with respect to the parameters is estimated using a subset of the training data called a mini-batch</a:t>
            </a:r>
          </a:p>
          <a:p>
            <a:r>
              <a:rPr lang="en-US" sz="1500" dirty="0"/>
              <a:t>This makes the optimization process computationally efficient, as it avoids having to compute the gradient on the entire dataset simultaneously</a:t>
            </a:r>
          </a:p>
          <a:p>
            <a:r>
              <a:rPr lang="en-US" sz="1500" dirty="0"/>
              <a:t>The size of the mini-batch is a hyperparameter that can be tuned to balance the accuracy of the gradient estimation and the computational efficiency of the algorithm.</a:t>
            </a:r>
          </a:p>
          <a:p>
            <a:r>
              <a:rPr lang="en-US" sz="1500" dirty="0"/>
              <a:t>SGD uses a learning rate hyperparameter, which determines the step size for each update to the model parameters</a:t>
            </a:r>
            <a:endParaRPr lang="en-US" sz="1500" dirty="0">
              <a:solidFill>
                <a:srgbClr val="D1D5DB"/>
              </a:solidFill>
            </a:endParaRPr>
          </a:p>
          <a:p>
            <a:endParaRPr lang="en-US" sz="1600" dirty="0"/>
          </a:p>
          <a:p>
            <a:pPr marL="0" indent="0">
              <a:buNone/>
            </a:pPr>
            <a:r>
              <a:rPr lang="en-US" sz="1600" dirty="0"/>
              <a:t>						</a:t>
            </a:r>
          </a:p>
        </p:txBody>
      </p:sp>
      <p:graphicFrame>
        <p:nvGraphicFramePr>
          <p:cNvPr id="4" name="Table 4">
            <a:extLst>
              <a:ext uri="{FF2B5EF4-FFF2-40B4-BE49-F238E27FC236}">
                <a16:creationId xmlns:a16="http://schemas.microsoft.com/office/drawing/2014/main" id="{DBB4FD77-81D6-BF20-65B0-EFBB48C6D6E5}"/>
              </a:ext>
            </a:extLst>
          </p:cNvPr>
          <p:cNvGraphicFramePr>
            <a:graphicFrameLocks noGrp="1"/>
          </p:cNvGraphicFramePr>
          <p:nvPr>
            <p:extLst>
              <p:ext uri="{D42A27DB-BD31-4B8C-83A1-F6EECF244321}">
                <p14:modId xmlns:p14="http://schemas.microsoft.com/office/powerpoint/2010/main" val="177580566"/>
              </p:ext>
            </p:extLst>
          </p:nvPr>
        </p:nvGraphicFramePr>
        <p:xfrm>
          <a:off x="1620981" y="4937759"/>
          <a:ext cx="9282546" cy="1920240"/>
        </p:xfrm>
        <a:graphic>
          <a:graphicData uri="http://schemas.openxmlformats.org/drawingml/2006/table">
            <a:tbl>
              <a:tblPr firstRow="1" bandRow="1">
                <a:tableStyleId>{5C22544A-7EE6-4342-B048-85BDC9FD1C3A}</a:tableStyleId>
              </a:tblPr>
              <a:tblGrid>
                <a:gridCol w="4641273">
                  <a:extLst>
                    <a:ext uri="{9D8B030D-6E8A-4147-A177-3AD203B41FA5}">
                      <a16:colId xmlns:a16="http://schemas.microsoft.com/office/drawing/2014/main" val="2999912146"/>
                    </a:ext>
                  </a:extLst>
                </a:gridCol>
                <a:gridCol w="4641273">
                  <a:extLst>
                    <a:ext uri="{9D8B030D-6E8A-4147-A177-3AD203B41FA5}">
                      <a16:colId xmlns:a16="http://schemas.microsoft.com/office/drawing/2014/main" val="216861788"/>
                    </a:ext>
                  </a:extLst>
                </a:gridCol>
              </a:tblGrid>
              <a:tr h="320898">
                <a:tc>
                  <a:txBody>
                    <a:bodyPr/>
                    <a:lstStyle/>
                    <a:p>
                      <a:pPr algn="ctr"/>
                      <a:r>
                        <a:rPr lang="en-US" dirty="0"/>
                        <a:t>Learning Rate</a:t>
                      </a:r>
                    </a:p>
                  </a:txBody>
                  <a:tcPr/>
                </a:tc>
                <a:tc>
                  <a:txBody>
                    <a:bodyPr/>
                    <a:lstStyle/>
                    <a:p>
                      <a:pPr algn="ctr"/>
                      <a:r>
                        <a:rPr lang="en-US" dirty="0"/>
                        <a:t>Outcome</a:t>
                      </a:r>
                    </a:p>
                  </a:txBody>
                  <a:tcPr/>
                </a:tc>
                <a:extLst>
                  <a:ext uri="{0D108BD9-81ED-4DB2-BD59-A6C34878D82A}">
                    <a16:rowId xmlns:a16="http://schemas.microsoft.com/office/drawing/2014/main" val="963226697"/>
                  </a:ext>
                </a:extLst>
              </a:tr>
              <a:tr h="561571">
                <a:tc>
                  <a:txBody>
                    <a:bodyPr/>
                    <a:lstStyle/>
                    <a:p>
                      <a:pPr algn="ctr"/>
                      <a:r>
                        <a:rPr lang="en-US" dirty="0"/>
                        <a:t>High</a:t>
                      </a:r>
                    </a:p>
                  </a:txBody>
                  <a:tcPr/>
                </a:tc>
                <a:tc>
                  <a:txBody>
                    <a:bodyPr/>
                    <a:lstStyle/>
                    <a:p>
                      <a:r>
                        <a:rPr lang="en-US" dirty="0"/>
                        <a:t>Process may diverge from optimum outcome</a:t>
                      </a:r>
                    </a:p>
                  </a:txBody>
                  <a:tcPr/>
                </a:tc>
                <a:extLst>
                  <a:ext uri="{0D108BD9-81ED-4DB2-BD59-A6C34878D82A}">
                    <a16:rowId xmlns:a16="http://schemas.microsoft.com/office/drawing/2014/main" val="3062593372"/>
                  </a:ext>
                </a:extLst>
              </a:tr>
              <a:tr h="802245">
                <a:tc>
                  <a:txBody>
                    <a:bodyPr/>
                    <a:lstStyle/>
                    <a:p>
                      <a:pPr algn="ctr"/>
                      <a:r>
                        <a:rPr lang="en-US" dirty="0"/>
                        <a:t>Low</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Process may take very long to converge</a:t>
                      </a:r>
                    </a:p>
                    <a:p>
                      <a:endParaRPr lang="en-US" dirty="0"/>
                    </a:p>
                  </a:txBody>
                  <a:tcPr/>
                </a:tc>
                <a:extLst>
                  <a:ext uri="{0D108BD9-81ED-4DB2-BD59-A6C34878D82A}">
                    <a16:rowId xmlns:a16="http://schemas.microsoft.com/office/drawing/2014/main" val="2918758932"/>
                  </a:ext>
                </a:extLst>
              </a:tr>
            </a:tbl>
          </a:graphicData>
        </a:graphic>
      </p:graphicFrame>
    </p:spTree>
    <p:extLst>
      <p:ext uri="{BB962C8B-B14F-4D97-AF65-F5344CB8AC3E}">
        <p14:creationId xmlns:p14="http://schemas.microsoft.com/office/powerpoint/2010/main" val="65441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083BA-53C9-EF0E-6A82-3809A86B429E}"/>
              </a:ext>
            </a:extLst>
          </p:cNvPr>
          <p:cNvSpPr>
            <a:spLocks noGrp="1"/>
          </p:cNvSpPr>
          <p:nvPr>
            <p:ph type="title"/>
          </p:nvPr>
        </p:nvSpPr>
        <p:spPr>
          <a:xfrm>
            <a:off x="0" y="405625"/>
            <a:ext cx="10571998" cy="1187648"/>
          </a:xfrm>
        </p:spPr>
        <p:txBody>
          <a:bodyPr/>
          <a:lstStyle/>
          <a:p>
            <a:r>
              <a:rPr lang="en-US" dirty="0"/>
              <a:t>KEY CONCEPTS (Contd.)</a:t>
            </a:r>
          </a:p>
        </p:txBody>
      </p:sp>
      <p:graphicFrame>
        <p:nvGraphicFramePr>
          <p:cNvPr id="4" name="Content Placeholder 3">
            <a:extLst>
              <a:ext uri="{FF2B5EF4-FFF2-40B4-BE49-F238E27FC236}">
                <a16:creationId xmlns:a16="http://schemas.microsoft.com/office/drawing/2014/main" id="{58F969C4-E94E-A25D-4EAB-26827BE17C54}"/>
              </a:ext>
            </a:extLst>
          </p:cNvPr>
          <p:cNvGraphicFramePr>
            <a:graphicFrameLocks noGrp="1"/>
          </p:cNvGraphicFramePr>
          <p:nvPr>
            <p:ph idx="1"/>
            <p:extLst>
              <p:ext uri="{D42A27DB-BD31-4B8C-83A1-F6EECF244321}">
                <p14:modId xmlns:p14="http://schemas.microsoft.com/office/powerpoint/2010/main" val="3352428267"/>
              </p:ext>
            </p:extLst>
          </p:nvPr>
        </p:nvGraphicFramePr>
        <p:xfrm>
          <a:off x="166254" y="2313708"/>
          <a:ext cx="11831781" cy="4544290"/>
        </p:xfrm>
        <a:graphic>
          <a:graphicData uri="http://schemas.openxmlformats.org/drawingml/2006/table">
            <a:tbl>
              <a:tblPr/>
              <a:tblGrid>
                <a:gridCol w="3795075">
                  <a:extLst>
                    <a:ext uri="{9D8B030D-6E8A-4147-A177-3AD203B41FA5}">
                      <a16:colId xmlns:a16="http://schemas.microsoft.com/office/drawing/2014/main" val="1886742347"/>
                    </a:ext>
                  </a:extLst>
                </a:gridCol>
                <a:gridCol w="3795075">
                  <a:extLst>
                    <a:ext uri="{9D8B030D-6E8A-4147-A177-3AD203B41FA5}">
                      <a16:colId xmlns:a16="http://schemas.microsoft.com/office/drawing/2014/main" val="1228349283"/>
                    </a:ext>
                  </a:extLst>
                </a:gridCol>
                <a:gridCol w="4241631">
                  <a:extLst>
                    <a:ext uri="{9D8B030D-6E8A-4147-A177-3AD203B41FA5}">
                      <a16:colId xmlns:a16="http://schemas.microsoft.com/office/drawing/2014/main" val="2092311945"/>
                    </a:ext>
                  </a:extLst>
                </a:gridCol>
              </a:tblGrid>
              <a:tr h="269771">
                <a:tc>
                  <a:txBody>
                    <a:bodyPr/>
                    <a:lstStyle/>
                    <a:p>
                      <a:pPr fontAlgn="b"/>
                      <a:r>
                        <a:rPr lang="en-US" sz="1400" b="1">
                          <a:effectLst/>
                        </a:rPr>
                        <a:t>Mechanism</a:t>
                      </a:r>
                    </a:p>
                  </a:txBody>
                  <a:tcPr marL="31903" marR="31903" marT="15952" marB="15952"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
                      <a:r>
                        <a:rPr lang="en-US" sz="1400" b="1">
                          <a:effectLst/>
                        </a:rPr>
                        <a:t>Self-Attention</a:t>
                      </a:r>
                    </a:p>
                  </a:txBody>
                  <a:tcPr marL="31903" marR="31903" marT="15952" marB="15952"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
                      <a:r>
                        <a:rPr lang="en-US" sz="1400" b="1">
                          <a:effectLst/>
                        </a:rPr>
                        <a:t>Disentangled Attention</a:t>
                      </a:r>
                    </a:p>
                  </a:txBody>
                  <a:tcPr marL="31903" marR="31903" marT="15952" marB="15952"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extLst>
                  <a:ext uri="{0D108BD9-81ED-4DB2-BD59-A6C34878D82A}">
                    <a16:rowId xmlns:a16="http://schemas.microsoft.com/office/drawing/2014/main" val="1254954121"/>
                  </a:ext>
                </a:extLst>
              </a:tr>
              <a:tr h="963471">
                <a:tc>
                  <a:txBody>
                    <a:bodyPr/>
                    <a:lstStyle/>
                    <a:p>
                      <a:pPr fontAlgn="base"/>
                      <a:r>
                        <a:rPr lang="en-US" sz="1400">
                          <a:effectLst/>
                        </a:rPr>
                        <a:t>Definition</a:t>
                      </a:r>
                    </a:p>
                  </a:txBody>
                  <a:tcPr marL="31903" marR="31903" marT="15952" marB="1595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400">
                          <a:effectLst/>
                        </a:rPr>
                        <a:t>A mechanism in which each word in a sentence attends to all other words in the same sentence</a:t>
                      </a:r>
                    </a:p>
                  </a:txBody>
                  <a:tcPr marL="31903" marR="31903" marT="15952" marB="1595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400">
                          <a:effectLst/>
                        </a:rPr>
                        <a:t>A mechanism that allows each word in a sentence to attend to a subset of the words based on their meaning</a:t>
                      </a:r>
                    </a:p>
                  </a:txBody>
                  <a:tcPr marL="31903" marR="31903" marT="15952" marB="1595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extLst>
                  <a:ext uri="{0D108BD9-81ED-4DB2-BD59-A6C34878D82A}">
                    <a16:rowId xmlns:a16="http://schemas.microsoft.com/office/drawing/2014/main" val="653991821"/>
                  </a:ext>
                </a:extLst>
              </a:tr>
              <a:tr h="963471">
                <a:tc>
                  <a:txBody>
                    <a:bodyPr/>
                    <a:lstStyle/>
                    <a:p>
                      <a:pPr fontAlgn="base"/>
                      <a:r>
                        <a:rPr lang="en-US" sz="1400">
                          <a:effectLst/>
                        </a:rPr>
                        <a:t>Applicability</a:t>
                      </a:r>
                    </a:p>
                  </a:txBody>
                  <a:tcPr marL="31903" marR="31903" marT="15952" marB="1595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400" dirty="0">
                          <a:effectLst/>
                        </a:rPr>
                        <a:t>Best suited for sequential tasks where the order of words is important, such as natural language translation</a:t>
                      </a:r>
                    </a:p>
                  </a:txBody>
                  <a:tcPr marL="31903" marR="31903" marT="15952" marB="1595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400">
                          <a:effectLst/>
                        </a:rPr>
                        <a:t>Best suited for tasks where the meaning of the words is more important than the order, such as text classification</a:t>
                      </a:r>
                    </a:p>
                  </a:txBody>
                  <a:tcPr marL="31903" marR="31903" marT="15952" marB="1595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extLst>
                  <a:ext uri="{0D108BD9-81ED-4DB2-BD59-A6C34878D82A}">
                    <a16:rowId xmlns:a16="http://schemas.microsoft.com/office/drawing/2014/main" val="3087208038"/>
                  </a:ext>
                </a:extLst>
              </a:tr>
              <a:tr h="697016">
                <a:tc>
                  <a:txBody>
                    <a:bodyPr/>
                    <a:lstStyle/>
                    <a:p>
                      <a:pPr fontAlgn="base"/>
                      <a:r>
                        <a:rPr lang="en-US" sz="1400">
                          <a:effectLst/>
                        </a:rPr>
                        <a:t>Complexity</a:t>
                      </a:r>
                    </a:p>
                  </a:txBody>
                  <a:tcPr marL="31903" marR="31903" marT="15952" marB="1595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400">
                          <a:effectLst/>
                        </a:rPr>
                        <a:t>High complexity due to the need to attend to all other words in the sentence</a:t>
                      </a:r>
                    </a:p>
                  </a:txBody>
                  <a:tcPr marL="31903" marR="31903" marT="15952" marB="1595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400">
                          <a:effectLst/>
                        </a:rPr>
                        <a:t>Lower complexity due to attending to a subset of words</a:t>
                      </a:r>
                    </a:p>
                  </a:txBody>
                  <a:tcPr marL="31903" marR="31903" marT="15952" marB="1595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extLst>
                  <a:ext uri="{0D108BD9-81ED-4DB2-BD59-A6C34878D82A}">
                    <a16:rowId xmlns:a16="http://schemas.microsoft.com/office/drawing/2014/main" val="550773528"/>
                  </a:ext>
                </a:extLst>
              </a:tr>
              <a:tr h="732237">
                <a:tc>
                  <a:txBody>
                    <a:bodyPr/>
                    <a:lstStyle/>
                    <a:p>
                      <a:pPr fontAlgn="base"/>
                      <a:r>
                        <a:rPr lang="en-US" sz="1400">
                          <a:effectLst/>
                        </a:rPr>
                        <a:t>Interpretability</a:t>
                      </a:r>
                    </a:p>
                  </a:txBody>
                  <a:tcPr marL="31903" marR="31903" marT="15952" marB="1595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400">
                          <a:effectLst/>
                        </a:rPr>
                        <a:t>Lower interpretability due to attending to all words in the sentence</a:t>
                      </a:r>
                    </a:p>
                  </a:txBody>
                  <a:tcPr marL="31903" marR="31903" marT="15952" marB="1595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1400">
                          <a:effectLst/>
                        </a:rPr>
                        <a:t>Higher interpretability as attention is focused on a subset of words</a:t>
                      </a:r>
                    </a:p>
                  </a:txBody>
                  <a:tcPr marL="31903" marR="31903" marT="15952" marB="1595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extLst>
                  <a:ext uri="{0D108BD9-81ED-4DB2-BD59-A6C34878D82A}">
                    <a16:rowId xmlns:a16="http://schemas.microsoft.com/office/drawing/2014/main" val="923722786"/>
                  </a:ext>
                </a:extLst>
              </a:tr>
              <a:tr h="918324">
                <a:tc>
                  <a:txBody>
                    <a:bodyPr/>
                    <a:lstStyle/>
                    <a:p>
                      <a:pPr fontAlgn="base"/>
                      <a:r>
                        <a:rPr lang="en-US" sz="1400">
                          <a:effectLst/>
                        </a:rPr>
                        <a:t>Performance</a:t>
                      </a:r>
                    </a:p>
                  </a:txBody>
                  <a:tcPr marL="31903" marR="31903" marT="15952" marB="1595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444654"/>
                    </a:solidFill>
                  </a:tcPr>
                </a:tc>
                <a:tc>
                  <a:txBody>
                    <a:bodyPr/>
                    <a:lstStyle/>
                    <a:p>
                      <a:pPr fontAlgn="base"/>
                      <a:r>
                        <a:rPr lang="en-US" sz="1400">
                          <a:effectLst/>
                        </a:rPr>
                        <a:t>Good performance for sequential tasks</a:t>
                      </a:r>
                    </a:p>
                  </a:txBody>
                  <a:tcPr marL="31903" marR="31903" marT="15952" marB="1595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444654"/>
                    </a:solidFill>
                  </a:tcPr>
                </a:tc>
                <a:tc>
                  <a:txBody>
                    <a:bodyPr/>
                    <a:lstStyle/>
                    <a:p>
                      <a:pPr fontAlgn="base"/>
                      <a:r>
                        <a:rPr lang="en-US" sz="1400" dirty="0">
                          <a:effectLst/>
                        </a:rPr>
                        <a:t>Good performance for tasks where the meaning of the words is more important than the order</a:t>
                      </a:r>
                    </a:p>
                  </a:txBody>
                  <a:tcPr marL="31903" marR="31903" marT="15952" marB="15952"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444654"/>
                    </a:solidFill>
                  </a:tcPr>
                </a:tc>
                <a:extLst>
                  <a:ext uri="{0D108BD9-81ED-4DB2-BD59-A6C34878D82A}">
                    <a16:rowId xmlns:a16="http://schemas.microsoft.com/office/drawing/2014/main" val="4013552992"/>
                  </a:ext>
                </a:extLst>
              </a:tr>
            </a:tbl>
          </a:graphicData>
        </a:graphic>
      </p:graphicFrame>
    </p:spTree>
    <p:extLst>
      <p:ext uri="{BB962C8B-B14F-4D97-AF65-F5344CB8AC3E}">
        <p14:creationId xmlns:p14="http://schemas.microsoft.com/office/powerpoint/2010/main" val="3288087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E97E-CE75-1955-2CF6-FBC1F95D3AA0}"/>
              </a:ext>
            </a:extLst>
          </p:cNvPr>
          <p:cNvSpPr>
            <a:spLocks noGrp="1"/>
          </p:cNvSpPr>
          <p:nvPr>
            <p:ph type="title"/>
          </p:nvPr>
        </p:nvSpPr>
        <p:spPr>
          <a:xfrm>
            <a:off x="186546" y="377915"/>
            <a:ext cx="10571998" cy="970450"/>
          </a:xfrm>
        </p:spPr>
        <p:txBody>
          <a:bodyPr/>
          <a:lstStyle/>
          <a:p>
            <a:r>
              <a:rPr lang="en-US" dirty="0"/>
              <a:t>PHASES</a:t>
            </a:r>
          </a:p>
        </p:txBody>
      </p:sp>
      <p:sp>
        <p:nvSpPr>
          <p:cNvPr id="4" name="Content Placeholder 2">
            <a:extLst>
              <a:ext uri="{FF2B5EF4-FFF2-40B4-BE49-F238E27FC236}">
                <a16:creationId xmlns:a16="http://schemas.microsoft.com/office/drawing/2014/main" id="{4573A7F4-5EC1-FD79-A21D-8996B187D199}"/>
              </a:ext>
            </a:extLst>
          </p:cNvPr>
          <p:cNvSpPr>
            <a:spLocks noGrp="1"/>
          </p:cNvSpPr>
          <p:nvPr>
            <p:ph idx="1"/>
          </p:nvPr>
        </p:nvSpPr>
        <p:spPr>
          <a:xfrm>
            <a:off x="0" y="2008909"/>
            <a:ext cx="12192000" cy="4849091"/>
          </a:xfrm>
        </p:spPr>
        <p:txBody>
          <a:bodyPr anchor="t">
            <a:normAutofit/>
          </a:bodyPr>
          <a:lstStyle/>
          <a:p>
            <a:pPr>
              <a:lnSpc>
                <a:spcPct val="250000"/>
              </a:lnSpc>
            </a:pPr>
            <a:r>
              <a:rPr lang="en-US" dirty="0"/>
              <a:t>Introduction</a:t>
            </a:r>
          </a:p>
          <a:p>
            <a:pPr>
              <a:lnSpc>
                <a:spcPct val="250000"/>
              </a:lnSpc>
            </a:pPr>
            <a:r>
              <a:rPr lang="en-US" dirty="0"/>
              <a:t>Approaches</a:t>
            </a:r>
          </a:p>
          <a:p>
            <a:pPr>
              <a:lnSpc>
                <a:spcPct val="250000"/>
              </a:lnSpc>
            </a:pPr>
            <a:r>
              <a:rPr lang="en-US" dirty="0"/>
              <a:t>Concepts</a:t>
            </a:r>
          </a:p>
          <a:p>
            <a:pPr>
              <a:lnSpc>
                <a:spcPct val="250000"/>
              </a:lnSpc>
            </a:pPr>
            <a:r>
              <a:rPr lang="en-US" dirty="0"/>
              <a:t>Result</a:t>
            </a:r>
          </a:p>
          <a:p>
            <a:pPr>
              <a:lnSpc>
                <a:spcPct val="250000"/>
              </a:lnSpc>
            </a:pPr>
            <a:r>
              <a:rPr lang="en-US" dirty="0"/>
              <a:t>Future Scope</a:t>
            </a:r>
          </a:p>
          <a:p>
            <a:pPr marL="0" indent="0">
              <a:buNone/>
            </a:pPr>
            <a:endParaRPr lang="en-US" dirty="0"/>
          </a:p>
          <a:p>
            <a:endParaRPr lang="en-US" dirty="0"/>
          </a:p>
        </p:txBody>
      </p:sp>
    </p:spTree>
    <p:extLst>
      <p:ext uri="{BB962C8B-B14F-4D97-AF65-F5344CB8AC3E}">
        <p14:creationId xmlns:p14="http://schemas.microsoft.com/office/powerpoint/2010/main" val="312248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6152-988A-F78E-C892-BC5C1FA26972}"/>
              </a:ext>
            </a:extLst>
          </p:cNvPr>
          <p:cNvSpPr>
            <a:spLocks noGrp="1"/>
          </p:cNvSpPr>
          <p:nvPr>
            <p:ph type="title"/>
          </p:nvPr>
        </p:nvSpPr>
        <p:spPr>
          <a:xfrm>
            <a:off x="0" y="513977"/>
            <a:ext cx="10571998" cy="970450"/>
          </a:xfrm>
        </p:spPr>
        <p:txBody>
          <a:bodyPr/>
          <a:lstStyle/>
          <a:p>
            <a:r>
              <a:rPr lang="en-US" dirty="0"/>
              <a:t>FINAL RESULTS</a:t>
            </a:r>
          </a:p>
        </p:txBody>
      </p:sp>
      <p:pic>
        <p:nvPicPr>
          <p:cNvPr id="5" name="Content Placeholder 4">
            <a:extLst>
              <a:ext uri="{FF2B5EF4-FFF2-40B4-BE49-F238E27FC236}">
                <a16:creationId xmlns:a16="http://schemas.microsoft.com/office/drawing/2014/main" id="{51805DF2-941E-CFFC-7717-907EF7496714}"/>
              </a:ext>
            </a:extLst>
          </p:cNvPr>
          <p:cNvPicPr>
            <a:picLocks noGrp="1" noChangeAspect="1"/>
          </p:cNvPicPr>
          <p:nvPr>
            <p:ph idx="1"/>
          </p:nvPr>
        </p:nvPicPr>
        <p:blipFill>
          <a:blip r:embed="rId2"/>
          <a:stretch>
            <a:fillRect/>
          </a:stretch>
        </p:blipFill>
        <p:spPr>
          <a:xfrm>
            <a:off x="1185869" y="2527769"/>
            <a:ext cx="9820262" cy="1802462"/>
          </a:xfrm>
        </p:spPr>
      </p:pic>
    </p:spTree>
    <p:extLst>
      <p:ext uri="{BB962C8B-B14F-4D97-AF65-F5344CB8AC3E}">
        <p14:creationId xmlns:p14="http://schemas.microsoft.com/office/powerpoint/2010/main" val="1447039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6152-988A-F78E-C892-BC5C1FA26972}"/>
              </a:ext>
            </a:extLst>
          </p:cNvPr>
          <p:cNvSpPr>
            <a:spLocks noGrp="1"/>
          </p:cNvSpPr>
          <p:nvPr>
            <p:ph type="title"/>
          </p:nvPr>
        </p:nvSpPr>
        <p:spPr>
          <a:xfrm>
            <a:off x="0" y="513977"/>
            <a:ext cx="10571998" cy="970450"/>
          </a:xfrm>
        </p:spPr>
        <p:txBody>
          <a:bodyPr/>
          <a:lstStyle/>
          <a:p>
            <a:r>
              <a:rPr lang="en-US" dirty="0"/>
              <a:t>KEY LEARNINGS &amp; POTENTIAL OUTCOMES</a:t>
            </a:r>
          </a:p>
        </p:txBody>
      </p:sp>
      <p:sp>
        <p:nvSpPr>
          <p:cNvPr id="3" name="Content Placeholder 2">
            <a:extLst>
              <a:ext uri="{FF2B5EF4-FFF2-40B4-BE49-F238E27FC236}">
                <a16:creationId xmlns:a16="http://schemas.microsoft.com/office/drawing/2014/main" id="{FDF9AFA3-6236-71CE-F978-D1CEC9D56124}"/>
              </a:ext>
            </a:extLst>
          </p:cNvPr>
          <p:cNvSpPr>
            <a:spLocks noGrp="1"/>
          </p:cNvSpPr>
          <p:nvPr>
            <p:ph idx="1"/>
          </p:nvPr>
        </p:nvSpPr>
        <p:spPr>
          <a:xfrm>
            <a:off x="0" y="2222287"/>
            <a:ext cx="12192000" cy="4635713"/>
          </a:xfrm>
        </p:spPr>
        <p:txBody>
          <a:bodyPr/>
          <a:lstStyle/>
          <a:p>
            <a:pPr>
              <a:lnSpc>
                <a:spcPct val="300000"/>
              </a:lnSpc>
            </a:pPr>
            <a:r>
              <a:rPr lang="en-US" dirty="0"/>
              <a:t>This project has been instrumental in getting me acclimated with key NLP concepts</a:t>
            </a:r>
          </a:p>
          <a:p>
            <a:pPr>
              <a:lnSpc>
                <a:spcPct val="300000"/>
              </a:lnSpc>
            </a:pPr>
            <a:r>
              <a:rPr lang="en-US" dirty="0"/>
              <a:t>Understanding the difference between BERT &amp; GPT</a:t>
            </a:r>
          </a:p>
          <a:p>
            <a:pPr>
              <a:lnSpc>
                <a:spcPct val="300000"/>
              </a:lnSpc>
            </a:pPr>
            <a:r>
              <a:rPr lang="en-US" dirty="0"/>
              <a:t>Getting familiar with Transformers and how they’ve been instrumental in boosting NLP applications</a:t>
            </a:r>
          </a:p>
          <a:p>
            <a:pPr>
              <a:lnSpc>
                <a:spcPct val="300000"/>
              </a:lnSpc>
            </a:pPr>
            <a:r>
              <a:rPr lang="en-US" dirty="0"/>
              <a:t>Developed familiarity with different BERT models</a:t>
            </a:r>
          </a:p>
        </p:txBody>
      </p:sp>
    </p:spTree>
    <p:extLst>
      <p:ext uri="{BB962C8B-B14F-4D97-AF65-F5344CB8AC3E}">
        <p14:creationId xmlns:p14="http://schemas.microsoft.com/office/powerpoint/2010/main" val="3948773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6152-988A-F78E-C892-BC5C1FA26972}"/>
              </a:ext>
            </a:extLst>
          </p:cNvPr>
          <p:cNvSpPr>
            <a:spLocks noGrp="1"/>
          </p:cNvSpPr>
          <p:nvPr>
            <p:ph type="title"/>
          </p:nvPr>
        </p:nvSpPr>
        <p:spPr>
          <a:xfrm>
            <a:off x="0" y="513977"/>
            <a:ext cx="10571998" cy="970450"/>
          </a:xfrm>
        </p:spPr>
        <p:txBody>
          <a:bodyPr/>
          <a:lstStyle/>
          <a:p>
            <a:r>
              <a:rPr lang="en-US" dirty="0"/>
              <a:t>IMPROVEMENT &amp; FUTURE SCOPE</a:t>
            </a:r>
          </a:p>
        </p:txBody>
      </p:sp>
      <p:sp>
        <p:nvSpPr>
          <p:cNvPr id="3" name="Content Placeholder 2">
            <a:extLst>
              <a:ext uri="{FF2B5EF4-FFF2-40B4-BE49-F238E27FC236}">
                <a16:creationId xmlns:a16="http://schemas.microsoft.com/office/drawing/2014/main" id="{FDF9AFA3-6236-71CE-F978-D1CEC9D56124}"/>
              </a:ext>
            </a:extLst>
          </p:cNvPr>
          <p:cNvSpPr>
            <a:spLocks noGrp="1"/>
          </p:cNvSpPr>
          <p:nvPr>
            <p:ph idx="1"/>
          </p:nvPr>
        </p:nvSpPr>
        <p:spPr>
          <a:xfrm>
            <a:off x="0" y="2133600"/>
            <a:ext cx="12192000" cy="4544291"/>
          </a:xfrm>
        </p:spPr>
        <p:txBody>
          <a:bodyPr/>
          <a:lstStyle/>
          <a:p>
            <a:pPr>
              <a:lnSpc>
                <a:spcPct val="200000"/>
              </a:lnSpc>
            </a:pPr>
            <a:r>
              <a:rPr lang="en-US" dirty="0"/>
              <a:t>The project can be improved by using a more robust model with more training data</a:t>
            </a:r>
          </a:p>
          <a:p>
            <a:pPr>
              <a:lnSpc>
                <a:spcPct val="200000"/>
              </a:lnSpc>
            </a:pPr>
            <a:r>
              <a:rPr lang="en-US" dirty="0"/>
              <a:t>The hyperparameters in the configuration class were tuned inefficiently using hit-and-trial. Learning and implementing techniques like Random Search or Bayesian optimization is the plausible next step</a:t>
            </a:r>
          </a:p>
          <a:p>
            <a:pPr>
              <a:lnSpc>
                <a:spcPct val="200000"/>
              </a:lnSpc>
            </a:pPr>
            <a:r>
              <a:rPr lang="en-US" dirty="0"/>
              <a:t>The Google Patent repository and Google Patent Phrase Similarity dataset, which is a human-rated contextual phrase-matching dataset focused on patents, can be used to enhance this project further</a:t>
            </a:r>
          </a:p>
          <a:p>
            <a:pPr>
              <a:lnSpc>
                <a:spcPct val="200000"/>
              </a:lnSpc>
            </a:pPr>
            <a:r>
              <a:rPr lang="en-US" dirty="0"/>
              <a:t>Comparative studies of different NLP models for this task should be considered</a:t>
            </a:r>
          </a:p>
        </p:txBody>
      </p:sp>
    </p:spTree>
    <p:extLst>
      <p:ext uri="{BB962C8B-B14F-4D97-AF65-F5344CB8AC3E}">
        <p14:creationId xmlns:p14="http://schemas.microsoft.com/office/powerpoint/2010/main" val="511736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a:xfrm>
            <a:off x="300096" y="530315"/>
            <a:ext cx="10571998" cy="970450"/>
          </a:xfrm>
        </p:spPr>
        <p:txBody>
          <a:bodyPr/>
          <a:lstStyle/>
          <a:p>
            <a:r>
              <a:rPr lang="en-US" dirty="0"/>
              <a:t>SPILLOVER ADVANTAGES</a:t>
            </a:r>
          </a:p>
        </p:txBody>
      </p:sp>
      <p:sp>
        <p:nvSpPr>
          <p:cNvPr id="3" name="Content Placeholder 2">
            <a:extLst>
              <a:ext uri="{FF2B5EF4-FFF2-40B4-BE49-F238E27FC236}">
                <a16:creationId xmlns:a16="http://schemas.microsoft.com/office/drawing/2014/main" id="{421BE294-A6B6-4F8F-BC2A-9CD7D1A3B47F}"/>
              </a:ext>
            </a:extLst>
          </p:cNvPr>
          <p:cNvSpPr>
            <a:spLocks noGrp="1"/>
          </p:cNvSpPr>
          <p:nvPr>
            <p:ph idx="1"/>
          </p:nvPr>
        </p:nvSpPr>
        <p:spPr>
          <a:xfrm>
            <a:off x="300096" y="2358764"/>
            <a:ext cx="10554574" cy="3636511"/>
          </a:xfrm>
        </p:spPr>
        <p:txBody>
          <a:bodyPr anchor="t">
            <a:normAutofit/>
          </a:bodyPr>
          <a:lstStyle/>
          <a:p>
            <a:pPr marL="0" indent="0">
              <a:buNone/>
            </a:pPr>
            <a:r>
              <a:rPr lang="en-US" sz="2400" dirty="0">
                <a:cs typeface="Times New Roman" panose="02020603050405020304" pitchFamily="18" charset="0"/>
              </a:rPr>
              <a:t>The phrase-to-phrase match will have benefits limited to similar projects as the one above. The contextual establishment might have spillover effects in utilities that rely on Natural Language Processing (NLP), like Grammarly, Discord, etc., to improve their product offerings.</a:t>
            </a:r>
          </a:p>
        </p:txBody>
      </p:sp>
    </p:spTree>
    <p:extLst>
      <p:ext uri="{BB962C8B-B14F-4D97-AF65-F5344CB8AC3E}">
        <p14:creationId xmlns:p14="http://schemas.microsoft.com/office/powerpoint/2010/main" val="3075929760"/>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a:xfrm>
            <a:off x="300096" y="530315"/>
            <a:ext cx="10571998" cy="970450"/>
          </a:xfrm>
        </p:spPr>
        <p:txBody>
          <a:bodyPr/>
          <a:lstStyle/>
          <a:p>
            <a:r>
              <a:rPr lang="en-US" dirty="0"/>
              <a:t>HOW ChatGPT HELPED ME</a:t>
            </a:r>
          </a:p>
        </p:txBody>
      </p:sp>
      <p:sp>
        <p:nvSpPr>
          <p:cNvPr id="3" name="Content Placeholder 2">
            <a:extLst>
              <a:ext uri="{FF2B5EF4-FFF2-40B4-BE49-F238E27FC236}">
                <a16:creationId xmlns:a16="http://schemas.microsoft.com/office/drawing/2014/main" id="{421BE294-A6B6-4F8F-BC2A-9CD7D1A3B47F}"/>
              </a:ext>
            </a:extLst>
          </p:cNvPr>
          <p:cNvSpPr>
            <a:spLocks noGrp="1"/>
          </p:cNvSpPr>
          <p:nvPr>
            <p:ph idx="1"/>
          </p:nvPr>
        </p:nvSpPr>
        <p:spPr>
          <a:xfrm>
            <a:off x="300096" y="2230582"/>
            <a:ext cx="10554574" cy="4627418"/>
          </a:xfrm>
        </p:spPr>
        <p:txBody>
          <a:bodyPr anchor="t">
            <a:normAutofit lnSpcReduction="10000"/>
          </a:bodyPr>
          <a:lstStyle/>
          <a:p>
            <a:pPr>
              <a:lnSpc>
                <a:spcPct val="150000"/>
              </a:lnSpc>
            </a:pPr>
            <a:r>
              <a:rPr lang="en-US" dirty="0">
                <a:cs typeface="Times New Roman" panose="02020603050405020304" pitchFamily="18" charset="0"/>
              </a:rPr>
              <a:t>ChatGPT was instrumental in clarifying and providing web resources for further study of fundamental concepts like cross-entropy loss</a:t>
            </a:r>
          </a:p>
          <a:p>
            <a:pPr>
              <a:lnSpc>
                <a:spcPct val="150000"/>
              </a:lnSpc>
            </a:pPr>
            <a:r>
              <a:rPr lang="en-US" dirty="0">
                <a:cs typeface="Times New Roman" panose="02020603050405020304" pitchFamily="18" charset="0"/>
              </a:rPr>
              <a:t>The </a:t>
            </a:r>
            <a:r>
              <a:rPr lang="en-US" dirty="0" err="1">
                <a:cs typeface="Times New Roman" panose="02020603050405020304" pitchFamily="18" charset="0"/>
              </a:rPr>
              <a:t>HuggingFace</a:t>
            </a:r>
            <a:r>
              <a:rPr lang="en-US" dirty="0">
                <a:cs typeface="Times New Roman" panose="02020603050405020304" pitchFamily="18" charset="0"/>
              </a:rPr>
              <a:t> docs laid out the steps to configure the </a:t>
            </a:r>
            <a:r>
              <a:rPr lang="en-US" dirty="0" err="1">
                <a:cs typeface="Times New Roman" panose="02020603050405020304" pitchFamily="18" charset="0"/>
              </a:rPr>
              <a:t>DeBERTa</a:t>
            </a:r>
            <a:r>
              <a:rPr lang="en-US" dirty="0">
                <a:cs typeface="Times New Roman" panose="02020603050405020304" pitchFamily="18" charset="0"/>
              </a:rPr>
              <a:t> model in terms of including the relevant hyperparameters</a:t>
            </a:r>
          </a:p>
          <a:p>
            <a:pPr>
              <a:lnSpc>
                <a:spcPct val="150000"/>
              </a:lnSpc>
            </a:pPr>
            <a:r>
              <a:rPr lang="en-US" dirty="0">
                <a:cs typeface="Times New Roman" panose="02020603050405020304" pitchFamily="18" charset="0"/>
              </a:rPr>
              <a:t>However, for factors like being a beginner and the competition not allowing API integrations, I had to figure out how to lay the hyperparameters down</a:t>
            </a:r>
          </a:p>
          <a:p>
            <a:pPr>
              <a:lnSpc>
                <a:spcPct val="150000"/>
              </a:lnSpc>
            </a:pPr>
            <a:r>
              <a:rPr lang="en-US" dirty="0">
                <a:cs typeface="Times New Roman" panose="02020603050405020304" pitchFamily="18" charset="0"/>
              </a:rPr>
              <a:t>ChatGPT helped me create the ‘configuration’ class within the Kaggle environment to lay down the requisite hyperparameters</a:t>
            </a:r>
          </a:p>
          <a:p>
            <a:pPr>
              <a:lnSpc>
                <a:spcPct val="150000"/>
              </a:lnSpc>
            </a:pPr>
            <a:r>
              <a:rPr lang="en-US" dirty="0">
                <a:cs typeface="Times New Roman" panose="02020603050405020304" pitchFamily="18" charset="0"/>
              </a:rPr>
              <a:t>ChatGPT was also helpful in debugging, understanding code blocks/concepts from external sources, and effective memory management</a:t>
            </a:r>
          </a:p>
        </p:txBody>
      </p:sp>
    </p:spTree>
    <p:extLst>
      <p:ext uri="{BB962C8B-B14F-4D97-AF65-F5344CB8AC3E}">
        <p14:creationId xmlns:p14="http://schemas.microsoft.com/office/powerpoint/2010/main" val="2728171740"/>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a:xfrm>
            <a:off x="300096" y="530315"/>
            <a:ext cx="10571998" cy="970450"/>
          </a:xfrm>
        </p:spPr>
        <p:txBody>
          <a:bodyPr/>
          <a:lstStyle/>
          <a:p>
            <a:r>
              <a:rPr lang="en-US" dirty="0"/>
              <a:t>ChatGPT PITFALLS</a:t>
            </a:r>
          </a:p>
        </p:txBody>
      </p:sp>
      <p:sp>
        <p:nvSpPr>
          <p:cNvPr id="3" name="Content Placeholder 2">
            <a:extLst>
              <a:ext uri="{FF2B5EF4-FFF2-40B4-BE49-F238E27FC236}">
                <a16:creationId xmlns:a16="http://schemas.microsoft.com/office/drawing/2014/main" id="{421BE294-A6B6-4F8F-BC2A-9CD7D1A3B47F}"/>
              </a:ext>
            </a:extLst>
          </p:cNvPr>
          <p:cNvSpPr>
            <a:spLocks noGrp="1"/>
          </p:cNvSpPr>
          <p:nvPr>
            <p:ph idx="1"/>
          </p:nvPr>
        </p:nvSpPr>
        <p:spPr>
          <a:xfrm>
            <a:off x="300096" y="2358764"/>
            <a:ext cx="10554574" cy="4499236"/>
          </a:xfrm>
        </p:spPr>
        <p:txBody>
          <a:bodyPr anchor="t">
            <a:normAutofit/>
          </a:bodyPr>
          <a:lstStyle/>
          <a:p>
            <a:pPr>
              <a:lnSpc>
                <a:spcPct val="200000"/>
              </a:lnSpc>
            </a:pPr>
            <a:r>
              <a:rPr lang="en-US" dirty="0">
                <a:cs typeface="Times New Roman" panose="02020603050405020304" pitchFamily="18" charset="0"/>
              </a:rPr>
              <a:t>Trust but verify! ChatGPT can get things wrong or have outdated information</a:t>
            </a:r>
          </a:p>
          <a:p>
            <a:pPr>
              <a:lnSpc>
                <a:spcPct val="200000"/>
              </a:lnSpc>
            </a:pPr>
            <a:r>
              <a:rPr lang="en-US" dirty="0">
                <a:cs typeface="Times New Roman" panose="02020603050405020304" pitchFamily="18" charset="0"/>
              </a:rPr>
              <a:t>If you’re unclear about an explanation, feed the generated response, within quotations, back as a fresh prompt, and get it to clarify your doubt</a:t>
            </a:r>
          </a:p>
          <a:p>
            <a:pPr>
              <a:lnSpc>
                <a:spcPct val="200000"/>
              </a:lnSpc>
            </a:pPr>
            <a:r>
              <a:rPr lang="en-US" dirty="0">
                <a:cs typeface="Times New Roman" panose="02020603050405020304" pitchFamily="18" charset="0"/>
              </a:rPr>
              <a:t>Always get it to cite reputable web sources so that you have a starting point to do your due diligence</a:t>
            </a:r>
          </a:p>
          <a:p>
            <a:pPr>
              <a:lnSpc>
                <a:spcPct val="200000"/>
              </a:lnSpc>
            </a:pPr>
            <a:r>
              <a:rPr lang="en-US" dirty="0">
                <a:cs typeface="Times New Roman" panose="02020603050405020304" pitchFamily="18" charset="0"/>
              </a:rPr>
              <a:t>Incorrect or half-baked input will yield similar output</a:t>
            </a:r>
          </a:p>
          <a:p>
            <a:pPr>
              <a:lnSpc>
                <a:spcPct val="200000"/>
              </a:lnSpc>
            </a:pPr>
            <a:endParaRPr lang="en-US" dirty="0">
              <a:cs typeface="Times New Roman" panose="02020603050405020304" pitchFamily="18" charset="0"/>
            </a:endParaRPr>
          </a:p>
        </p:txBody>
      </p:sp>
    </p:spTree>
    <p:extLst>
      <p:ext uri="{BB962C8B-B14F-4D97-AF65-F5344CB8AC3E}">
        <p14:creationId xmlns:p14="http://schemas.microsoft.com/office/powerpoint/2010/main" val="2432917285"/>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a:xfrm>
            <a:off x="0" y="447188"/>
            <a:ext cx="10571998" cy="970450"/>
          </a:xfrm>
        </p:spPr>
        <p:txBody>
          <a:bodyPr/>
          <a:lstStyle/>
          <a:p>
            <a:r>
              <a:rPr lang="en-US" dirty="0"/>
              <a:t>GITHUB</a:t>
            </a:r>
          </a:p>
        </p:txBody>
      </p:sp>
      <p:sp>
        <p:nvSpPr>
          <p:cNvPr id="3" name="Content Placeholder 2">
            <a:extLst>
              <a:ext uri="{FF2B5EF4-FFF2-40B4-BE49-F238E27FC236}">
                <a16:creationId xmlns:a16="http://schemas.microsoft.com/office/drawing/2014/main" id="{421BE294-A6B6-4F8F-BC2A-9CD7D1A3B47F}"/>
              </a:ext>
            </a:extLst>
          </p:cNvPr>
          <p:cNvSpPr>
            <a:spLocks noGrp="1"/>
          </p:cNvSpPr>
          <p:nvPr>
            <p:ph idx="1"/>
          </p:nvPr>
        </p:nvSpPr>
        <p:spPr>
          <a:xfrm>
            <a:off x="300096" y="2358764"/>
            <a:ext cx="10554574" cy="4052048"/>
          </a:xfrm>
        </p:spPr>
        <p:txBody>
          <a:bodyPr anchor="t">
            <a:normAutofit/>
          </a:bodyPr>
          <a:lstStyle/>
          <a:p>
            <a:pPr marL="0" indent="0">
              <a:buNone/>
            </a:pPr>
            <a:endParaRPr lang="en-US" dirty="0">
              <a:latin typeface="+mj-lt"/>
              <a:cs typeface="Times New Roman" panose="02020603050405020304" pitchFamily="18" charset="0"/>
            </a:endParaRPr>
          </a:p>
          <a:p>
            <a:pPr marL="0" indent="0">
              <a:buNone/>
            </a:pPr>
            <a:r>
              <a:rPr lang="en-US" dirty="0">
                <a:latin typeface="+mj-lt"/>
                <a:cs typeface="Times New Roman" panose="02020603050405020304" pitchFamily="18" charset="0"/>
              </a:rPr>
              <a:t>Feel free to go through, review, critique, and give suggestions  </a:t>
            </a:r>
            <a:r>
              <a:rPr lang="en-US">
                <a:latin typeface="+mj-lt"/>
                <a:cs typeface="Times New Roman" panose="02020603050405020304" pitchFamily="18" charset="0"/>
              </a:rPr>
              <a:t>-&gt; </a:t>
            </a:r>
            <a:r>
              <a:rPr lang="en-US">
                <a:latin typeface="+mj-lt"/>
                <a:cs typeface="Times New Roman" panose="02020603050405020304" pitchFamily="18" charset="0"/>
                <a:hlinkClick r:id="rId2"/>
              </a:rPr>
              <a:t>https://github.com/aAnubhav2147/Masters_Project</a:t>
            </a:r>
            <a:endParaRPr lang="en-US">
              <a:latin typeface="+mj-lt"/>
              <a:cs typeface="Times New Roman" panose="02020603050405020304" pitchFamily="18" charset="0"/>
            </a:endParaRPr>
          </a:p>
          <a:p>
            <a:pPr marL="0" indent="0">
              <a:buNone/>
            </a:pPr>
            <a:endParaRPr lang="en-US">
              <a:latin typeface="+mj-lt"/>
              <a:cs typeface="Times New Roman" panose="02020603050405020304" pitchFamily="18" charset="0"/>
            </a:endParaRPr>
          </a:p>
          <a:p>
            <a:pPr marL="0" indent="0">
              <a:buNone/>
            </a:pPr>
            <a:endParaRPr lang="en-US" dirty="0">
              <a:latin typeface="+mj-lt"/>
              <a:cs typeface="Times New Roman" panose="02020603050405020304" pitchFamily="18" charset="0"/>
            </a:endParaRPr>
          </a:p>
          <a:p>
            <a:pPr marL="0" indent="0">
              <a:buNone/>
            </a:pPr>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247956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a:xfrm>
            <a:off x="0" y="447188"/>
            <a:ext cx="10571998" cy="970450"/>
          </a:xfrm>
        </p:spPr>
        <p:txBody>
          <a:bodyPr/>
          <a:lstStyle/>
          <a:p>
            <a:r>
              <a:rPr lang="en-US" dirty="0"/>
              <a:t>REFERENCES &amp; RESOURCES</a:t>
            </a:r>
          </a:p>
        </p:txBody>
      </p:sp>
      <p:sp>
        <p:nvSpPr>
          <p:cNvPr id="3" name="Content Placeholder 2">
            <a:extLst>
              <a:ext uri="{FF2B5EF4-FFF2-40B4-BE49-F238E27FC236}">
                <a16:creationId xmlns:a16="http://schemas.microsoft.com/office/drawing/2014/main" id="{421BE294-A6B6-4F8F-BC2A-9CD7D1A3B47F}"/>
              </a:ext>
            </a:extLst>
          </p:cNvPr>
          <p:cNvSpPr>
            <a:spLocks noGrp="1"/>
          </p:cNvSpPr>
          <p:nvPr>
            <p:ph idx="1"/>
          </p:nvPr>
        </p:nvSpPr>
        <p:spPr>
          <a:xfrm>
            <a:off x="0" y="2202873"/>
            <a:ext cx="12192000" cy="4655127"/>
          </a:xfrm>
        </p:spPr>
        <p:txBody>
          <a:bodyPr anchor="t">
            <a:normAutofit/>
          </a:bodyPr>
          <a:lstStyle/>
          <a:p>
            <a:r>
              <a:rPr lang="en-US" b="1" u="sng" dirty="0">
                <a:latin typeface="+mj-lt"/>
                <a:cs typeface="Times New Roman" panose="02020603050405020304" pitchFamily="18" charset="0"/>
              </a:rPr>
              <a:t>Kaggle</a:t>
            </a:r>
            <a:r>
              <a:rPr lang="en-US" dirty="0">
                <a:latin typeface="+mj-lt"/>
                <a:cs typeface="Times New Roman" panose="02020603050405020304" pitchFamily="18" charset="0"/>
              </a:rPr>
              <a:t> -&gt; </a:t>
            </a:r>
            <a:r>
              <a:rPr lang="en-US" dirty="0">
                <a:latin typeface="+mj-lt"/>
                <a:cs typeface="Times New Roman" panose="02020603050405020304" pitchFamily="18" charset="0"/>
                <a:hlinkClick r:id="rId3"/>
              </a:rPr>
              <a:t>https://www.kaggle.com/competitions/us-patent-phrase-to-phrase-matching/overview</a:t>
            </a:r>
            <a:endParaRPr lang="en-US" dirty="0">
              <a:latin typeface="+mj-lt"/>
              <a:cs typeface="Times New Roman" panose="02020603050405020304" pitchFamily="18" charset="0"/>
            </a:endParaRPr>
          </a:p>
          <a:p>
            <a:pPr marL="0" indent="0">
              <a:buNone/>
            </a:pPr>
            <a:endParaRPr lang="en-US" dirty="0">
              <a:latin typeface="+mj-lt"/>
              <a:cs typeface="Times New Roman" panose="02020603050405020304" pitchFamily="18" charset="0"/>
            </a:endParaRPr>
          </a:p>
          <a:p>
            <a:r>
              <a:rPr lang="en-US" b="1" u="sng" dirty="0">
                <a:latin typeface="+mj-lt"/>
                <a:cs typeface="Times New Roman" panose="02020603050405020304" pitchFamily="18" charset="0"/>
              </a:rPr>
              <a:t>In the news</a:t>
            </a:r>
            <a:r>
              <a:rPr lang="en-US" dirty="0">
                <a:latin typeface="+mj-lt"/>
                <a:cs typeface="Times New Roman" panose="02020603050405020304" pitchFamily="18" charset="0"/>
              </a:rPr>
              <a:t> -&gt; </a:t>
            </a:r>
            <a:r>
              <a:rPr lang="en-US" dirty="0">
                <a:latin typeface="+mj-lt"/>
                <a:cs typeface="Times New Roman" panose="02020603050405020304" pitchFamily="18" charset="0"/>
                <a:hlinkClick r:id="rId4"/>
              </a:rPr>
              <a:t>https://www.nytimes.com/2022/04/16/opinion/patents-reform-drug-prices.html?referringSource=articleShare</a:t>
            </a:r>
            <a:endParaRPr lang="en-US" dirty="0">
              <a:latin typeface="+mj-lt"/>
              <a:cs typeface="Times New Roman" panose="02020603050405020304" pitchFamily="18" charset="0"/>
            </a:endParaRPr>
          </a:p>
          <a:p>
            <a:pPr marL="0" indent="0">
              <a:buNone/>
            </a:pPr>
            <a:endParaRPr lang="en-US" dirty="0">
              <a:latin typeface="+mj-lt"/>
              <a:cs typeface="Times New Roman" panose="02020603050405020304" pitchFamily="18" charset="0"/>
            </a:endParaRPr>
          </a:p>
          <a:p>
            <a:r>
              <a:rPr lang="en-US" b="1" u="sng" dirty="0">
                <a:latin typeface="+mj-lt"/>
                <a:cs typeface="Times New Roman" panose="02020603050405020304" pitchFamily="18" charset="0"/>
              </a:rPr>
              <a:t>Cooperative Patent Classification</a:t>
            </a:r>
            <a:r>
              <a:rPr lang="en-US" dirty="0">
                <a:latin typeface="+mj-lt"/>
                <a:cs typeface="Times New Roman" panose="02020603050405020304" pitchFamily="18" charset="0"/>
              </a:rPr>
              <a:t> -&gt; </a:t>
            </a:r>
            <a:r>
              <a:rPr lang="en-US" dirty="0">
                <a:latin typeface="+mj-lt"/>
                <a:cs typeface="Times New Roman" panose="02020603050405020304" pitchFamily="18" charset="0"/>
                <a:hlinkClick r:id="rId5"/>
              </a:rPr>
              <a:t>https://www.cooperativepatentclassification.org/Archive</a:t>
            </a:r>
            <a:endParaRPr lang="en-US" dirty="0">
              <a:latin typeface="+mj-lt"/>
              <a:cs typeface="Times New Roman" panose="02020603050405020304" pitchFamily="18" charset="0"/>
            </a:endParaRPr>
          </a:p>
          <a:p>
            <a:pPr marL="0" indent="0">
              <a:buNone/>
            </a:pPr>
            <a:endParaRPr lang="en-US" dirty="0">
              <a:latin typeface="+mj-lt"/>
              <a:cs typeface="Times New Roman" panose="02020603050405020304" pitchFamily="18" charset="0"/>
            </a:endParaRPr>
          </a:p>
          <a:p>
            <a:r>
              <a:rPr lang="en-US" b="1" u="sng" dirty="0">
                <a:latin typeface="+mj-lt"/>
                <a:cs typeface="Times New Roman" panose="02020603050405020304" pitchFamily="18" charset="0"/>
              </a:rPr>
              <a:t>The United States Patent &amp; Trademark Office (USPTO)</a:t>
            </a:r>
            <a:r>
              <a:rPr lang="en-US" dirty="0">
                <a:latin typeface="+mj-lt"/>
                <a:cs typeface="Times New Roman" panose="02020603050405020304" pitchFamily="18" charset="0"/>
              </a:rPr>
              <a:t> -&gt; </a:t>
            </a:r>
            <a:r>
              <a:rPr lang="en-US" dirty="0">
                <a:latin typeface="+mj-lt"/>
                <a:cs typeface="Times New Roman" panose="02020603050405020304" pitchFamily="18" charset="0"/>
                <a:hlinkClick r:id="rId6"/>
              </a:rPr>
              <a:t>https://www.uspto.gov/web/patents/classification/cpc/html/cpc.html</a:t>
            </a:r>
            <a:endParaRPr lang="en-US" dirty="0">
              <a:latin typeface="+mj-lt"/>
              <a:cs typeface="Times New Roman" panose="02020603050405020304" pitchFamily="18" charset="0"/>
            </a:endParaRPr>
          </a:p>
          <a:p>
            <a:pPr marL="0" indent="0">
              <a:buNone/>
            </a:pPr>
            <a:endParaRPr lang="en-US" dirty="0">
              <a:latin typeface="+mj-lt"/>
              <a:cs typeface="Times New Roman" panose="02020603050405020304" pitchFamily="18" charset="0"/>
            </a:endParaRPr>
          </a:p>
          <a:p>
            <a:r>
              <a:rPr lang="en-US" b="1" u="sng" dirty="0">
                <a:latin typeface="+mj-lt"/>
                <a:cs typeface="Times New Roman" panose="02020603050405020304" pitchFamily="18" charset="0"/>
              </a:rPr>
              <a:t>Google Patent Phrase Similarity Dataset </a:t>
            </a:r>
            <a:r>
              <a:rPr lang="en-US" dirty="0">
                <a:latin typeface="+mj-lt"/>
                <a:cs typeface="Times New Roman" panose="02020603050405020304" pitchFamily="18" charset="0"/>
              </a:rPr>
              <a:t> -&gt;  </a:t>
            </a:r>
            <a:r>
              <a:rPr lang="en-US" dirty="0">
                <a:latin typeface="+mj-lt"/>
                <a:cs typeface="Times New Roman" panose="02020603050405020304" pitchFamily="18" charset="0"/>
                <a:hlinkClick r:id="rId7"/>
              </a:rPr>
              <a:t>https://ai.googleblog.com/2022/08/announcing-patent-phrase-similarity.html?hl=ro&amp;m=1</a:t>
            </a:r>
            <a:endParaRPr lang="en-US" b="1" u="sng" dirty="0">
              <a:latin typeface="+mj-lt"/>
              <a:cs typeface="Times New Roman" panose="02020603050405020304" pitchFamily="18" charset="0"/>
            </a:endParaRPr>
          </a:p>
          <a:p>
            <a:pPr marL="0" indent="0">
              <a:buNone/>
            </a:pPr>
            <a:endParaRPr lang="en-US" dirty="0">
              <a:latin typeface="+mj-lt"/>
              <a:cs typeface="Times New Roman" panose="02020603050405020304" pitchFamily="18" charset="0"/>
            </a:endParaRPr>
          </a:p>
          <a:p>
            <a:pPr marL="0" indent="0">
              <a:buNone/>
            </a:pPr>
            <a:endParaRPr lang="en-US" dirty="0">
              <a:latin typeface="+mj-lt"/>
              <a:cs typeface="Times New Roman" panose="02020603050405020304" pitchFamily="18" charset="0"/>
            </a:endParaRPr>
          </a:p>
          <a:p>
            <a:pPr marL="0" indent="0">
              <a:buNone/>
            </a:pPr>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118376205"/>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p:txBody>
          <a:bodyPr/>
          <a:lstStyle/>
          <a:p>
            <a:r>
              <a:rPr lang="en-US" dirty="0"/>
              <a:t>CONNECT?</a:t>
            </a:r>
          </a:p>
        </p:txBody>
      </p:sp>
      <p:sp>
        <p:nvSpPr>
          <p:cNvPr id="3" name="Content Placeholder 2">
            <a:extLst>
              <a:ext uri="{FF2B5EF4-FFF2-40B4-BE49-F238E27FC236}">
                <a16:creationId xmlns:a16="http://schemas.microsoft.com/office/drawing/2014/main" id="{421BE294-A6B6-4F8F-BC2A-9CD7D1A3B47F}"/>
              </a:ext>
            </a:extLst>
          </p:cNvPr>
          <p:cNvSpPr>
            <a:spLocks noGrp="1"/>
          </p:cNvSpPr>
          <p:nvPr>
            <p:ph idx="1"/>
          </p:nvPr>
        </p:nvSpPr>
        <p:spPr>
          <a:xfrm>
            <a:off x="300096" y="2358764"/>
            <a:ext cx="10554574" cy="4052048"/>
          </a:xfrm>
        </p:spPr>
        <p:txBody>
          <a:bodyPr anchor="t">
            <a:normAutofit/>
          </a:bodyPr>
          <a:lstStyle/>
          <a:p>
            <a:pPr marL="0" indent="0">
              <a:buNone/>
            </a:pPr>
            <a:endParaRPr lang="en-US" dirty="0">
              <a:latin typeface="+mj-lt"/>
              <a:cs typeface="Times New Roman" panose="02020603050405020304" pitchFamily="18" charset="0"/>
            </a:endParaRPr>
          </a:p>
          <a:p>
            <a:pPr marL="0" indent="0">
              <a:buNone/>
            </a:pPr>
            <a:r>
              <a:rPr lang="en-US" dirty="0">
                <a:latin typeface="+mj-lt"/>
                <a:cs typeface="Times New Roman" panose="02020603050405020304" pitchFamily="18" charset="0"/>
              </a:rPr>
              <a:t>Feel free to connect with me on LinkedIn -&gt; </a:t>
            </a:r>
            <a:r>
              <a:rPr lang="en-US" dirty="0">
                <a:latin typeface="+mj-lt"/>
                <a:cs typeface="Times New Roman" panose="02020603050405020304" pitchFamily="18" charset="0"/>
                <a:hlinkClick r:id="rId3"/>
              </a:rPr>
              <a:t>https://www.linkedin.com/in/anubhav-shankar-grad/</a:t>
            </a:r>
            <a:endParaRPr lang="en-US" dirty="0">
              <a:latin typeface="+mj-lt"/>
              <a:cs typeface="Times New Roman" panose="02020603050405020304" pitchFamily="18" charset="0"/>
            </a:endParaRPr>
          </a:p>
          <a:p>
            <a:pPr marL="0" indent="0">
              <a:buNone/>
            </a:pPr>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178986815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2D65-C54A-42E7-B3A7-977DB4F767B2}"/>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8EB93126-7765-4297-91C0-3791F6E3C30F}"/>
              </a:ext>
            </a:extLst>
          </p:cNvPr>
          <p:cNvSpPr>
            <a:spLocks noGrp="1"/>
          </p:cNvSpPr>
          <p:nvPr>
            <p:ph idx="1"/>
          </p:nvPr>
        </p:nvSpPr>
        <p:spPr>
          <a:xfrm>
            <a:off x="0" y="2386060"/>
            <a:ext cx="12192000" cy="4471940"/>
          </a:xfrm>
        </p:spPr>
        <p:txBody>
          <a:bodyPr anchor="t"/>
          <a:lstStyle/>
          <a:p>
            <a:pPr>
              <a:lnSpc>
                <a:spcPct val="200000"/>
              </a:lnSpc>
            </a:pPr>
            <a:r>
              <a:rPr lang="en-US" dirty="0"/>
              <a:t>To develop a thorough understanding of ML concepts, especially Natural Language Processing (NLP)</a:t>
            </a:r>
          </a:p>
          <a:p>
            <a:pPr>
              <a:lnSpc>
                <a:spcPct val="200000"/>
              </a:lnSpc>
            </a:pPr>
            <a:r>
              <a:rPr lang="en-US" dirty="0"/>
              <a:t>Develop and hone skills concerning data wrangling with a particular focus on Feature Engineering to make the data either analyzable or to introduce new variables for analysis</a:t>
            </a:r>
          </a:p>
          <a:p>
            <a:pPr>
              <a:lnSpc>
                <a:spcPct val="200000"/>
              </a:lnSpc>
            </a:pPr>
            <a:r>
              <a:rPr lang="en-US" dirty="0"/>
              <a:t>Become a Python power user and attain experience using specialized packages like </a:t>
            </a:r>
            <a:r>
              <a:rPr lang="en-US" dirty="0" err="1"/>
              <a:t>PyTorch</a:t>
            </a:r>
            <a:r>
              <a:rPr lang="en-US" dirty="0"/>
              <a:t> and other NLP-specific packages</a:t>
            </a:r>
          </a:p>
          <a:p>
            <a:pPr>
              <a:lnSpc>
                <a:spcPct val="200000"/>
              </a:lnSpc>
            </a:pPr>
            <a:r>
              <a:rPr lang="en-US" dirty="0"/>
              <a:t>Get familiar with Kaggle’s submission formats and, thus, modify the final output accordingly</a:t>
            </a:r>
          </a:p>
        </p:txBody>
      </p:sp>
    </p:spTree>
    <p:extLst>
      <p:ext uri="{BB962C8B-B14F-4D97-AF65-F5344CB8AC3E}">
        <p14:creationId xmlns:p14="http://schemas.microsoft.com/office/powerpoint/2010/main" val="1745649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2D65-C54A-42E7-B3A7-977DB4F767B2}"/>
              </a:ext>
            </a:extLst>
          </p:cNvPr>
          <p:cNvSpPr>
            <a:spLocks noGrp="1"/>
          </p:cNvSpPr>
          <p:nvPr>
            <p:ph type="title"/>
          </p:nvPr>
        </p:nvSpPr>
        <p:spPr>
          <a:xfrm>
            <a:off x="0" y="433334"/>
            <a:ext cx="10571998" cy="970450"/>
          </a:xfrm>
        </p:spPr>
        <p:txBody>
          <a:bodyPr/>
          <a:lstStyle/>
          <a:p>
            <a:r>
              <a:rPr lang="en-US" dirty="0"/>
              <a:t>ABSTRACT</a:t>
            </a:r>
          </a:p>
        </p:txBody>
      </p:sp>
      <p:sp>
        <p:nvSpPr>
          <p:cNvPr id="3" name="Content Placeholder 2">
            <a:extLst>
              <a:ext uri="{FF2B5EF4-FFF2-40B4-BE49-F238E27FC236}">
                <a16:creationId xmlns:a16="http://schemas.microsoft.com/office/drawing/2014/main" id="{8EB93126-7765-4297-91C0-3791F6E3C30F}"/>
              </a:ext>
            </a:extLst>
          </p:cNvPr>
          <p:cNvSpPr>
            <a:spLocks noGrp="1"/>
          </p:cNvSpPr>
          <p:nvPr>
            <p:ph idx="1"/>
          </p:nvPr>
        </p:nvSpPr>
        <p:spPr>
          <a:xfrm>
            <a:off x="-1" y="2222287"/>
            <a:ext cx="12067309" cy="4635713"/>
          </a:xfrm>
        </p:spPr>
        <p:txBody>
          <a:bodyPr anchor="t">
            <a:normAutofit/>
          </a:bodyPr>
          <a:lstStyle/>
          <a:p>
            <a:pPr>
              <a:lnSpc>
                <a:spcPct val="150000"/>
              </a:lnSpc>
            </a:pPr>
            <a:r>
              <a:rPr lang="en-US" dirty="0"/>
              <a:t>Patents are a form of intellectual property granted in exchange for the public disclosure of new and valuable inventions.</a:t>
            </a:r>
          </a:p>
          <a:p>
            <a:pPr>
              <a:lnSpc>
                <a:spcPct val="150000"/>
              </a:lnSpc>
            </a:pPr>
            <a:r>
              <a:rPr lang="en-US" dirty="0"/>
              <a:t>The motivation of this undertaking is to detect/establish “novel semantic similarity (NSS).” NSS between phrases is a critical part of the patent evaluation to recognize if an invention has been described before. </a:t>
            </a:r>
          </a:p>
          <a:p>
            <a:pPr>
              <a:lnSpc>
                <a:spcPct val="150000"/>
              </a:lnSpc>
            </a:pPr>
            <a:r>
              <a:rPr lang="en-US" dirty="0"/>
              <a:t>The scope of this project goes beyond simple phrase-to-phrase matching. Contextual establishment of phrases is also essential. </a:t>
            </a:r>
          </a:p>
          <a:p>
            <a:pPr>
              <a:lnSpc>
                <a:spcPct val="150000"/>
              </a:lnSpc>
            </a:pPr>
            <a:r>
              <a:rPr lang="en-US" dirty="0"/>
              <a:t>For example, while the terms "bird" and "Cape Cod" may have low semantic similarity in everyday language, the likeness of their meaning is much closer if considered in the context of "house" or “scenery.”</a:t>
            </a:r>
          </a:p>
        </p:txBody>
      </p:sp>
    </p:spTree>
    <p:extLst>
      <p:ext uri="{BB962C8B-B14F-4D97-AF65-F5344CB8AC3E}">
        <p14:creationId xmlns:p14="http://schemas.microsoft.com/office/powerpoint/2010/main" val="646106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421BE294-A6B6-4F8F-BC2A-9CD7D1A3B47F}"/>
              </a:ext>
            </a:extLst>
          </p:cNvPr>
          <p:cNvSpPr>
            <a:spLocks noGrp="1"/>
          </p:cNvSpPr>
          <p:nvPr>
            <p:ph idx="1"/>
          </p:nvPr>
        </p:nvSpPr>
        <p:spPr>
          <a:xfrm>
            <a:off x="137901" y="2317201"/>
            <a:ext cx="11244096" cy="3636511"/>
          </a:xfrm>
        </p:spPr>
        <p:txBody>
          <a:bodyPr anchor="t"/>
          <a:lstStyle/>
          <a:p>
            <a:r>
              <a:rPr lang="en-US" dirty="0"/>
              <a:t>For this project, I’ll use the competition dataset from </a:t>
            </a:r>
            <a:r>
              <a:rPr lang="en-US" dirty="0">
                <a:hlinkClick r:id="rId3"/>
              </a:rPr>
              <a:t>Kaggle</a:t>
            </a:r>
            <a:r>
              <a:rPr lang="en-US" dirty="0"/>
              <a:t>.</a:t>
            </a:r>
          </a:p>
          <a:p>
            <a:pPr marL="0" indent="0">
              <a:buNone/>
            </a:pPr>
            <a:endParaRPr lang="en-US" dirty="0"/>
          </a:p>
          <a:p>
            <a:pPr marL="0" indent="0">
              <a:buNone/>
            </a:pPr>
            <a:endParaRPr lang="en-US" dirty="0"/>
          </a:p>
          <a:p>
            <a:pPr marL="0" indent="0">
              <a:buNone/>
            </a:pP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C2C9E61-67D9-0E96-4EDE-1AA42ABC2E91}"/>
              </a:ext>
            </a:extLst>
          </p:cNvPr>
          <p:cNvPicPr>
            <a:picLocks noChangeAspect="1"/>
          </p:cNvPicPr>
          <p:nvPr/>
        </p:nvPicPr>
        <p:blipFill>
          <a:blip r:embed="rId4"/>
          <a:stretch>
            <a:fillRect/>
          </a:stretch>
        </p:blipFill>
        <p:spPr>
          <a:xfrm>
            <a:off x="137901" y="3139954"/>
            <a:ext cx="11361372" cy="2813758"/>
          </a:xfrm>
          <a:prstGeom prst="rect">
            <a:avLst/>
          </a:prstGeom>
        </p:spPr>
      </p:pic>
    </p:spTree>
    <p:extLst>
      <p:ext uri="{BB962C8B-B14F-4D97-AF65-F5344CB8AC3E}">
        <p14:creationId xmlns:p14="http://schemas.microsoft.com/office/powerpoint/2010/main" val="266716228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p:txBody>
          <a:bodyPr/>
          <a:lstStyle/>
          <a:p>
            <a:r>
              <a:rPr lang="en-US" dirty="0"/>
              <a:t>DATASET (CONTD.)</a:t>
            </a:r>
          </a:p>
        </p:txBody>
      </p:sp>
      <p:sp>
        <p:nvSpPr>
          <p:cNvPr id="3" name="Content Placeholder 2">
            <a:extLst>
              <a:ext uri="{FF2B5EF4-FFF2-40B4-BE49-F238E27FC236}">
                <a16:creationId xmlns:a16="http://schemas.microsoft.com/office/drawing/2014/main" id="{421BE294-A6B6-4F8F-BC2A-9CD7D1A3B47F}"/>
              </a:ext>
            </a:extLst>
          </p:cNvPr>
          <p:cNvSpPr>
            <a:spLocks noGrp="1"/>
          </p:cNvSpPr>
          <p:nvPr>
            <p:ph idx="1"/>
          </p:nvPr>
        </p:nvSpPr>
        <p:spPr>
          <a:xfrm>
            <a:off x="137900" y="2317200"/>
            <a:ext cx="11244097" cy="4093611"/>
          </a:xfrm>
        </p:spPr>
        <p:txBody>
          <a:bodyPr anchor="t">
            <a:normAutofit/>
          </a:bodyPr>
          <a:lstStyle/>
          <a:p>
            <a:r>
              <a:rPr lang="en-US" dirty="0"/>
              <a:t>The dataset will consist of a Training and Testing set.</a:t>
            </a:r>
          </a:p>
          <a:p>
            <a:r>
              <a:rPr lang="en-US" dirty="0"/>
              <a:t>The training set will have 36,473 unique entries.</a:t>
            </a:r>
          </a:p>
          <a:p>
            <a:r>
              <a:rPr lang="en-US" dirty="0"/>
              <a:t>There will be two variants of the Testing dataset- </a:t>
            </a:r>
            <a:r>
              <a:rPr lang="en-US" i="1" dirty="0"/>
              <a:t>seen</a:t>
            </a:r>
            <a:r>
              <a:rPr lang="en-US" dirty="0"/>
              <a:t> and </a:t>
            </a:r>
            <a:r>
              <a:rPr lang="en-US" i="1" dirty="0"/>
              <a:t>unseen</a:t>
            </a:r>
            <a:r>
              <a:rPr lang="en-US" dirty="0"/>
              <a:t>. </a:t>
            </a:r>
          </a:p>
          <a:p>
            <a:r>
              <a:rPr lang="en-US" dirty="0"/>
              <a:t>Briefly, the “seen” dataset will have 36 unique records whose sole purpose is to examine the fundamentals of the prepared model</a:t>
            </a:r>
          </a:p>
          <a:p>
            <a:r>
              <a:rPr lang="en-US" dirty="0"/>
              <a:t>The “unseen” testing set will have ~12k unique records, which will gauge the model’s effectiveness</a:t>
            </a:r>
          </a:p>
          <a:p>
            <a:endParaRPr lang="en-US" dirty="0"/>
          </a:p>
          <a:p>
            <a:pPr marL="0" indent="0">
              <a:buNone/>
            </a:pPr>
            <a:r>
              <a:rPr lang="en-US" b="1" i="1" u="sng" dirty="0"/>
              <a:t>Important Note</a:t>
            </a:r>
            <a:r>
              <a:rPr lang="en-US" i="1" dirty="0"/>
              <a:t> -&gt; Both the testing datasets are provided by Kaggle. While the “seen” set is available for download, the “unseen” one resides on a remote server and is used to grade a particular submission.</a:t>
            </a:r>
          </a:p>
          <a:p>
            <a:pPr marL="0" indent="0">
              <a:buNone/>
            </a:pPr>
            <a:endParaRPr lang="en-US" dirty="0"/>
          </a:p>
          <a:p>
            <a:pPr marL="0" indent="0">
              <a:buNone/>
            </a:pPr>
            <a:endParaRPr lang="en-US" dirty="0"/>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487374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AE9-5792-4D14-B308-D2501B9EE88A}"/>
              </a:ext>
            </a:extLst>
          </p:cNvPr>
          <p:cNvSpPr>
            <a:spLocks noGrp="1"/>
          </p:cNvSpPr>
          <p:nvPr>
            <p:ph type="title"/>
          </p:nvPr>
        </p:nvSpPr>
        <p:spPr/>
        <p:txBody>
          <a:bodyPr/>
          <a:lstStyle/>
          <a:p>
            <a:r>
              <a:rPr lang="en-US" dirty="0"/>
              <a:t>DATASET – FEATURES OVERVIEW</a:t>
            </a:r>
          </a:p>
        </p:txBody>
      </p:sp>
      <p:sp>
        <p:nvSpPr>
          <p:cNvPr id="3" name="Content Placeholder 2">
            <a:extLst>
              <a:ext uri="{FF2B5EF4-FFF2-40B4-BE49-F238E27FC236}">
                <a16:creationId xmlns:a16="http://schemas.microsoft.com/office/drawing/2014/main" id="{421BE294-A6B6-4F8F-BC2A-9CD7D1A3B47F}"/>
              </a:ext>
            </a:extLst>
          </p:cNvPr>
          <p:cNvSpPr>
            <a:spLocks noGrp="1"/>
          </p:cNvSpPr>
          <p:nvPr>
            <p:ph idx="1"/>
          </p:nvPr>
        </p:nvSpPr>
        <p:spPr>
          <a:xfrm>
            <a:off x="300096" y="2358764"/>
            <a:ext cx="10554574" cy="3636511"/>
          </a:xfrm>
        </p:spPr>
        <p:txBody>
          <a:bodyPr anchor="t"/>
          <a:lstStyle/>
          <a:p>
            <a:endParaRPr lang="en-US" dirty="0"/>
          </a:p>
          <a:p>
            <a:pPr marL="0" indent="0">
              <a:buNone/>
            </a:pPr>
            <a:endParaRPr lang="en-US" dirty="0"/>
          </a:p>
          <a:p>
            <a:pPr marL="0" indent="0">
              <a:buNone/>
            </a:pPr>
            <a:endParaRPr lang="en-US" dirty="0"/>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3EB9BAE0-3C51-D20D-0AAA-A5092FA7D09A}"/>
              </a:ext>
            </a:extLst>
          </p:cNvPr>
          <p:cNvGraphicFramePr>
            <a:graphicFrameLocks noGrp="1"/>
          </p:cNvGraphicFramePr>
          <p:nvPr>
            <p:extLst>
              <p:ext uri="{D42A27DB-BD31-4B8C-83A1-F6EECF244321}">
                <p14:modId xmlns:p14="http://schemas.microsoft.com/office/powerpoint/2010/main" val="1901624793"/>
              </p:ext>
            </p:extLst>
          </p:nvPr>
        </p:nvGraphicFramePr>
        <p:xfrm>
          <a:off x="2031999" y="2358764"/>
          <a:ext cx="8128000" cy="3855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35681582"/>
                    </a:ext>
                  </a:extLst>
                </a:gridCol>
                <a:gridCol w="4064000">
                  <a:extLst>
                    <a:ext uri="{9D8B030D-6E8A-4147-A177-3AD203B41FA5}">
                      <a16:colId xmlns:a16="http://schemas.microsoft.com/office/drawing/2014/main" val="2522836635"/>
                    </a:ext>
                  </a:extLst>
                </a:gridCol>
              </a:tblGrid>
              <a:tr h="370840">
                <a:tc>
                  <a:txBody>
                    <a:bodyPr/>
                    <a:lstStyle/>
                    <a:p>
                      <a:pPr algn="ctr"/>
                      <a:r>
                        <a:rPr lang="en-US" dirty="0"/>
                        <a:t>Feature</a:t>
                      </a:r>
                    </a:p>
                  </a:txBody>
                  <a:tcPr/>
                </a:tc>
                <a:tc>
                  <a:txBody>
                    <a:bodyPr/>
                    <a:lstStyle/>
                    <a:p>
                      <a:pPr algn="ctr"/>
                      <a:r>
                        <a:rPr lang="en-US" dirty="0"/>
                        <a:t>Description</a:t>
                      </a:r>
                    </a:p>
                  </a:txBody>
                  <a:tcPr/>
                </a:tc>
                <a:extLst>
                  <a:ext uri="{0D108BD9-81ED-4DB2-BD59-A6C34878D82A}">
                    <a16:rowId xmlns:a16="http://schemas.microsoft.com/office/drawing/2014/main" val="2621965639"/>
                  </a:ext>
                </a:extLst>
              </a:tr>
              <a:tr h="370840">
                <a:tc>
                  <a:txBody>
                    <a:bodyPr/>
                    <a:lstStyle/>
                    <a:p>
                      <a:r>
                        <a:rPr lang="en-US" dirty="0"/>
                        <a:t>ID</a:t>
                      </a:r>
                    </a:p>
                  </a:txBody>
                  <a:tcPr/>
                </a:tc>
                <a:tc>
                  <a:txBody>
                    <a:bodyPr/>
                    <a:lstStyle/>
                    <a:p>
                      <a:r>
                        <a:rPr lang="en-US" dirty="0"/>
                        <a:t>Unique identifier for a pair of phrases</a:t>
                      </a:r>
                    </a:p>
                  </a:txBody>
                  <a:tcPr/>
                </a:tc>
                <a:extLst>
                  <a:ext uri="{0D108BD9-81ED-4DB2-BD59-A6C34878D82A}">
                    <a16:rowId xmlns:a16="http://schemas.microsoft.com/office/drawing/2014/main" val="1218634408"/>
                  </a:ext>
                </a:extLst>
              </a:tr>
              <a:tr h="370840">
                <a:tc>
                  <a:txBody>
                    <a:bodyPr/>
                    <a:lstStyle/>
                    <a:p>
                      <a:r>
                        <a:rPr lang="en-US" dirty="0"/>
                        <a:t>Anchor</a:t>
                      </a:r>
                    </a:p>
                  </a:txBody>
                  <a:tcPr/>
                </a:tc>
                <a:tc>
                  <a:txBody>
                    <a:bodyPr/>
                    <a:lstStyle/>
                    <a:p>
                      <a:r>
                        <a:rPr lang="en-US" dirty="0"/>
                        <a:t>The first phrase</a:t>
                      </a:r>
                    </a:p>
                  </a:txBody>
                  <a:tcPr/>
                </a:tc>
                <a:extLst>
                  <a:ext uri="{0D108BD9-81ED-4DB2-BD59-A6C34878D82A}">
                    <a16:rowId xmlns:a16="http://schemas.microsoft.com/office/drawing/2014/main" val="3077185000"/>
                  </a:ext>
                </a:extLst>
              </a:tr>
              <a:tr h="370840">
                <a:tc>
                  <a:txBody>
                    <a:bodyPr/>
                    <a:lstStyle/>
                    <a:p>
                      <a:r>
                        <a:rPr lang="en-US" dirty="0"/>
                        <a:t>Target</a:t>
                      </a:r>
                    </a:p>
                  </a:txBody>
                  <a:tcPr/>
                </a:tc>
                <a:tc>
                  <a:txBody>
                    <a:bodyPr/>
                    <a:lstStyle/>
                    <a:p>
                      <a:r>
                        <a:rPr lang="en-US" dirty="0"/>
                        <a:t>The second phrase</a:t>
                      </a:r>
                    </a:p>
                  </a:txBody>
                  <a:tcPr/>
                </a:tc>
                <a:extLst>
                  <a:ext uri="{0D108BD9-81ED-4DB2-BD59-A6C34878D82A}">
                    <a16:rowId xmlns:a16="http://schemas.microsoft.com/office/drawing/2014/main" val="3643366939"/>
                  </a:ext>
                </a:extLst>
              </a:tr>
              <a:tr h="370840">
                <a:tc>
                  <a:txBody>
                    <a:bodyPr/>
                    <a:lstStyle/>
                    <a:p>
                      <a:r>
                        <a:rPr lang="en-US" dirty="0"/>
                        <a:t>Context</a:t>
                      </a:r>
                    </a:p>
                  </a:txBody>
                  <a:tcPr/>
                </a:tc>
                <a:tc>
                  <a:txBody>
                    <a:bodyPr/>
                    <a:lstStyle/>
                    <a:p>
                      <a:r>
                        <a:rPr lang="en-US" dirty="0"/>
                        <a:t>the CPC classification (version 2021.05), which indicates the subject within which the similarity is to be scored</a:t>
                      </a:r>
                    </a:p>
                  </a:txBody>
                  <a:tcPr/>
                </a:tc>
                <a:extLst>
                  <a:ext uri="{0D108BD9-81ED-4DB2-BD59-A6C34878D82A}">
                    <a16:rowId xmlns:a16="http://schemas.microsoft.com/office/drawing/2014/main" val="2660018099"/>
                  </a:ext>
                </a:extLst>
              </a:tr>
              <a:tr h="370840">
                <a:tc>
                  <a:txBody>
                    <a:bodyPr/>
                    <a:lstStyle/>
                    <a:p>
                      <a:r>
                        <a:rPr lang="en-US" dirty="0"/>
                        <a:t>Score*</a:t>
                      </a:r>
                    </a:p>
                  </a:txBody>
                  <a:tcPr/>
                </a:tc>
                <a:tc>
                  <a:txBody>
                    <a:bodyPr/>
                    <a:lstStyle/>
                    <a:p>
                      <a:r>
                        <a:rPr lang="en-US" dirty="0"/>
                        <a:t>The similarity. This is sourced from a combination of one or more manual expert ratings.</a:t>
                      </a:r>
                    </a:p>
                  </a:txBody>
                  <a:tcPr/>
                </a:tc>
                <a:extLst>
                  <a:ext uri="{0D108BD9-81ED-4DB2-BD59-A6C34878D82A}">
                    <a16:rowId xmlns:a16="http://schemas.microsoft.com/office/drawing/2014/main" val="3277758897"/>
                  </a:ext>
                </a:extLst>
              </a:tr>
            </a:tbl>
          </a:graphicData>
        </a:graphic>
      </p:graphicFrame>
      <p:sp>
        <p:nvSpPr>
          <p:cNvPr id="7" name="TextBox 6">
            <a:extLst>
              <a:ext uri="{FF2B5EF4-FFF2-40B4-BE49-F238E27FC236}">
                <a16:creationId xmlns:a16="http://schemas.microsoft.com/office/drawing/2014/main" id="{F82E6A9E-0062-1EC6-D71D-05C5F0941748}"/>
              </a:ext>
            </a:extLst>
          </p:cNvPr>
          <p:cNvSpPr txBox="1"/>
          <p:nvPr/>
        </p:nvSpPr>
        <p:spPr>
          <a:xfrm>
            <a:off x="2031999" y="6214484"/>
            <a:ext cx="8128000" cy="523220"/>
          </a:xfrm>
          <a:prstGeom prst="rect">
            <a:avLst/>
          </a:prstGeom>
          <a:noFill/>
        </p:spPr>
        <p:txBody>
          <a:bodyPr wrap="square" rtlCol="0">
            <a:spAutoFit/>
          </a:bodyPr>
          <a:lstStyle/>
          <a:p>
            <a:r>
              <a:rPr lang="en-US" sz="1400" i="1" dirty="0"/>
              <a:t>*The score column/feature will not be present in the testing datasets. The remaining features, however, will be available.</a:t>
            </a:r>
          </a:p>
        </p:txBody>
      </p:sp>
    </p:spTree>
    <p:extLst>
      <p:ext uri="{BB962C8B-B14F-4D97-AF65-F5344CB8AC3E}">
        <p14:creationId xmlns:p14="http://schemas.microsoft.com/office/powerpoint/2010/main" val="424733602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2D65-C54A-42E7-B3A7-977DB4F767B2}"/>
              </a:ext>
            </a:extLst>
          </p:cNvPr>
          <p:cNvSpPr>
            <a:spLocks noGrp="1"/>
          </p:cNvSpPr>
          <p:nvPr>
            <p:ph type="title"/>
          </p:nvPr>
        </p:nvSpPr>
        <p:spPr>
          <a:xfrm>
            <a:off x="260961" y="474897"/>
            <a:ext cx="10571998" cy="970450"/>
          </a:xfrm>
        </p:spPr>
        <p:txBody>
          <a:bodyPr/>
          <a:lstStyle/>
          <a:p>
            <a:r>
              <a:rPr lang="en-US" dirty="0"/>
              <a:t>EVALUATION</a:t>
            </a:r>
          </a:p>
        </p:txBody>
      </p:sp>
      <p:sp>
        <p:nvSpPr>
          <p:cNvPr id="3" name="Content Placeholder 2">
            <a:extLst>
              <a:ext uri="{FF2B5EF4-FFF2-40B4-BE49-F238E27FC236}">
                <a16:creationId xmlns:a16="http://schemas.microsoft.com/office/drawing/2014/main" id="{8EB93126-7765-4297-91C0-3791F6E3C30F}"/>
              </a:ext>
            </a:extLst>
          </p:cNvPr>
          <p:cNvSpPr>
            <a:spLocks noGrp="1"/>
          </p:cNvSpPr>
          <p:nvPr>
            <p:ph idx="1"/>
          </p:nvPr>
        </p:nvSpPr>
        <p:spPr>
          <a:xfrm>
            <a:off x="278385" y="2319912"/>
            <a:ext cx="11622670" cy="4408227"/>
          </a:xfrm>
        </p:spPr>
        <p:txBody>
          <a:bodyPr anchor="t">
            <a:normAutofit/>
          </a:bodyPr>
          <a:lstStyle/>
          <a:p>
            <a:r>
              <a:rPr lang="en-US" dirty="0"/>
              <a:t>The primary methodology for evaluation will be </a:t>
            </a:r>
            <a:r>
              <a:rPr lang="en-US" b="1" i="1" dirty="0"/>
              <a:t>Pearson’s Correlation Coefficient</a:t>
            </a:r>
            <a:r>
              <a:rPr lang="en-US" dirty="0"/>
              <a:t> to grade the predicted and actual similarities</a:t>
            </a:r>
          </a:p>
          <a:p>
            <a:r>
              <a:rPr lang="en-US" dirty="0"/>
              <a:t>Here’s a detailed explanation of the Evaluation in action:</a:t>
            </a:r>
          </a:p>
          <a:p>
            <a:pPr lvl="1">
              <a:buFont typeface="Wingdings" panose="05000000000000000000" pitchFamily="2" charset="2"/>
              <a:buChar char="Ø"/>
            </a:pPr>
            <a:r>
              <a:rPr lang="en-US" dirty="0"/>
              <a:t>1.0 - Very close or exact match. </a:t>
            </a:r>
          </a:p>
          <a:p>
            <a:pPr lvl="1">
              <a:buFont typeface="Wingdings" panose="05000000000000000000" pitchFamily="2" charset="2"/>
              <a:buChar char="Ø"/>
            </a:pPr>
            <a:r>
              <a:rPr lang="en-US" dirty="0"/>
              <a:t>0.75 – Close synonym, e.g., “mobile phone” vs. “cellphone.” This also includes abbreviations, e.g., “TCP” -&gt; “transmission control protocol."</a:t>
            </a:r>
          </a:p>
          <a:p>
            <a:pPr lvl="1">
              <a:buFont typeface="Wingdings" panose="05000000000000000000" pitchFamily="2" charset="2"/>
              <a:buChar char="Ø"/>
            </a:pPr>
            <a:r>
              <a:rPr lang="en-US" dirty="0"/>
              <a:t>0.5 - Synonyms that don’t have the same meaning (same function, same properties). This includes broad-narrow (hyponym) and narrow-broad (hypernym) matches</a:t>
            </a:r>
          </a:p>
          <a:p>
            <a:pPr lvl="1">
              <a:buFont typeface="Wingdings" panose="05000000000000000000" pitchFamily="2" charset="2"/>
              <a:buChar char="Ø"/>
            </a:pPr>
            <a:r>
              <a:rPr lang="en-US" dirty="0"/>
              <a:t>0.25 – Somewhat related, e.g., the two phrases are in the same high-level domain but are not synonyms. </a:t>
            </a:r>
          </a:p>
          <a:p>
            <a:pPr lvl="1">
              <a:buFont typeface="Wingdings" panose="05000000000000000000" pitchFamily="2" charset="2"/>
              <a:buChar char="Ø"/>
            </a:pPr>
            <a:r>
              <a:rPr lang="en-US" dirty="0"/>
              <a:t>0.0 - Unrelated</a:t>
            </a:r>
          </a:p>
          <a:p>
            <a:pPr marL="0" indent="0">
              <a:buNone/>
            </a:pPr>
            <a:endParaRPr lang="en-US" dirty="0"/>
          </a:p>
        </p:txBody>
      </p:sp>
    </p:spTree>
    <p:extLst>
      <p:ext uri="{BB962C8B-B14F-4D97-AF65-F5344CB8AC3E}">
        <p14:creationId xmlns:p14="http://schemas.microsoft.com/office/powerpoint/2010/main" val="1290995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2D65-C54A-42E7-B3A7-977DB4F767B2}"/>
              </a:ext>
            </a:extLst>
          </p:cNvPr>
          <p:cNvSpPr>
            <a:spLocks noGrp="1"/>
          </p:cNvSpPr>
          <p:nvPr>
            <p:ph type="title"/>
          </p:nvPr>
        </p:nvSpPr>
        <p:spPr>
          <a:xfrm>
            <a:off x="260961" y="474897"/>
            <a:ext cx="10571998" cy="970450"/>
          </a:xfrm>
        </p:spPr>
        <p:txBody>
          <a:bodyPr/>
          <a:lstStyle/>
          <a:p>
            <a:r>
              <a:rPr lang="en-US" dirty="0"/>
              <a:t>TECH STACK</a:t>
            </a:r>
          </a:p>
        </p:txBody>
      </p:sp>
      <p:sp>
        <p:nvSpPr>
          <p:cNvPr id="3" name="Content Placeholder 2">
            <a:extLst>
              <a:ext uri="{FF2B5EF4-FFF2-40B4-BE49-F238E27FC236}">
                <a16:creationId xmlns:a16="http://schemas.microsoft.com/office/drawing/2014/main" id="{8EB93126-7765-4297-91C0-3791F6E3C30F}"/>
              </a:ext>
            </a:extLst>
          </p:cNvPr>
          <p:cNvSpPr>
            <a:spLocks noGrp="1"/>
          </p:cNvSpPr>
          <p:nvPr>
            <p:ph idx="1"/>
          </p:nvPr>
        </p:nvSpPr>
        <p:spPr>
          <a:xfrm>
            <a:off x="278385" y="2319912"/>
            <a:ext cx="11622670" cy="4408227"/>
          </a:xfrm>
        </p:spPr>
        <p:txBody>
          <a:bodyPr anchor="t">
            <a:normAutofit/>
          </a:bodyPr>
          <a:lstStyle/>
          <a:p>
            <a:r>
              <a:rPr lang="en-US" dirty="0"/>
              <a:t>The primary tech stack will be Python</a:t>
            </a:r>
          </a:p>
          <a:p>
            <a:endParaRPr lang="en-US" dirty="0"/>
          </a:p>
          <a:p>
            <a:r>
              <a:rPr lang="en-US" dirty="0"/>
              <a:t>I’ll primarily be using the Jupyter Notebook provided by Kaggle to code out my project as it provides a ready-made version-control mechanism and has an in-built save to Git feature.</a:t>
            </a:r>
          </a:p>
          <a:p>
            <a:pPr marL="0" indent="0">
              <a:buNone/>
            </a:pPr>
            <a:endParaRPr lang="en-US" dirty="0"/>
          </a:p>
        </p:txBody>
      </p:sp>
      <p:pic>
        <p:nvPicPr>
          <p:cNvPr id="5" name="Picture 4">
            <a:extLst>
              <a:ext uri="{FF2B5EF4-FFF2-40B4-BE49-F238E27FC236}">
                <a16:creationId xmlns:a16="http://schemas.microsoft.com/office/drawing/2014/main" id="{45ED1EFF-C1AD-E291-0E5C-7CBC3DA4507F}"/>
              </a:ext>
            </a:extLst>
          </p:cNvPr>
          <p:cNvPicPr>
            <a:picLocks noChangeAspect="1"/>
          </p:cNvPicPr>
          <p:nvPr/>
        </p:nvPicPr>
        <p:blipFill>
          <a:blip r:embed="rId2"/>
          <a:stretch>
            <a:fillRect/>
          </a:stretch>
        </p:blipFill>
        <p:spPr>
          <a:xfrm>
            <a:off x="2548167" y="3818684"/>
            <a:ext cx="6420866" cy="2909455"/>
          </a:xfrm>
          <a:prstGeom prst="rect">
            <a:avLst/>
          </a:prstGeom>
        </p:spPr>
      </p:pic>
    </p:spTree>
    <p:extLst>
      <p:ext uri="{BB962C8B-B14F-4D97-AF65-F5344CB8AC3E}">
        <p14:creationId xmlns:p14="http://schemas.microsoft.com/office/powerpoint/2010/main" val="533674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Override1.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2.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3.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4.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5.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6.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7.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8.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ppt/theme/themeOverride9.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2516</TotalTime>
  <Words>2139</Words>
  <Application>Microsoft Office PowerPoint</Application>
  <PresentationFormat>Widescreen</PresentationFormat>
  <Paragraphs>171</Paragraphs>
  <Slides>28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Century Gothic</vt:lpstr>
      <vt:lpstr>Times New Roman</vt:lpstr>
      <vt:lpstr>Wingdings</vt:lpstr>
      <vt:lpstr>Wingdings 2</vt:lpstr>
      <vt:lpstr>Quotable</vt:lpstr>
      <vt:lpstr>Document</vt:lpstr>
      <vt:lpstr>US Patent Phrase To Phrase Matching: Detect Novel Semantic Similarity (NSS) To Extract Meaningful Information From US Patent Applications</vt:lpstr>
      <vt:lpstr>PHASES</vt:lpstr>
      <vt:lpstr>MOTIVATION</vt:lpstr>
      <vt:lpstr>ABSTRACT</vt:lpstr>
      <vt:lpstr>DATASET</vt:lpstr>
      <vt:lpstr>DATASET (CONTD.)</vt:lpstr>
      <vt:lpstr>DATASET – FEATURES OVERVIEW</vt:lpstr>
      <vt:lpstr>EVALUATION</vt:lpstr>
      <vt:lpstr>TECH STACK</vt:lpstr>
      <vt:lpstr>PRELIMINARY APPROACH</vt:lpstr>
      <vt:lpstr>REVISED APPROACH</vt:lpstr>
      <vt:lpstr>BERT Architecture</vt:lpstr>
      <vt:lpstr>WHY BERT &amp; NOT GPT</vt:lpstr>
      <vt:lpstr>DeBERTa Architecture</vt:lpstr>
      <vt:lpstr>DeBERTa CHARACTERISTICS</vt:lpstr>
      <vt:lpstr>TRAINING APPROACH</vt:lpstr>
      <vt:lpstr>KEY CONCEPTS</vt:lpstr>
      <vt:lpstr>KEY CONCEPTS (Contd.)</vt:lpstr>
      <vt:lpstr>KEY CONCEPTS (Contd.)</vt:lpstr>
      <vt:lpstr>FINAL RESULTS</vt:lpstr>
      <vt:lpstr>KEY LEARNINGS &amp; POTENTIAL OUTCOMES</vt:lpstr>
      <vt:lpstr>IMPROVEMENT &amp; FUTURE SCOPE</vt:lpstr>
      <vt:lpstr>SPILLOVER ADVANTAGES</vt:lpstr>
      <vt:lpstr>HOW ChatGPT HELPED ME</vt:lpstr>
      <vt:lpstr>ChatGPT PITFALLS</vt:lpstr>
      <vt:lpstr>GITHUB</vt:lpstr>
      <vt:lpstr>REFERENCES &amp; RESOURCES</vt:lpstr>
      <vt:lpstr>CONNECT?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PASSENGER SURVIVABILITY USING UNSUPERVISED MACHINE LEARNING</dc:title>
  <dc:creator>Anubhav Shankar</dc:creator>
  <cp:lastModifiedBy>Anubhav Shankar</cp:lastModifiedBy>
  <cp:revision>94</cp:revision>
  <dcterms:created xsi:type="dcterms:W3CDTF">2022-04-05T22:03:46Z</dcterms:created>
  <dcterms:modified xsi:type="dcterms:W3CDTF">2023-04-28T21:12:18Z</dcterms:modified>
</cp:coreProperties>
</file>