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1" r:id="rId5"/>
    <p:sldId id="262" r:id="rId6"/>
    <p:sldId id="264" r:id="rId7"/>
    <p:sldId id="265" r:id="rId8"/>
    <p:sldId id="266" r:id="rId9"/>
    <p:sldId id="267" r:id="rId10"/>
    <p:sldId id="268" r:id="rId11"/>
    <p:sldId id="298" r:id="rId12"/>
    <p:sldId id="299" r:id="rId13"/>
    <p:sldId id="269" r:id="rId14"/>
    <p:sldId id="273" r:id="rId15"/>
    <p:sldId id="278" r:id="rId16"/>
    <p:sldId id="285" r:id="rId17"/>
    <p:sldId id="303" r:id="rId18"/>
    <p:sldId id="300" r:id="rId19"/>
    <p:sldId id="301" r:id="rId20"/>
    <p:sldId id="302" r:id="rId21"/>
    <p:sldId id="270" r:id="rId22"/>
    <p:sldId id="280" r:id="rId23"/>
    <p:sldId id="286" r:id="rId24"/>
    <p:sldId id="279" r:id="rId25"/>
    <p:sldId id="287" r:id="rId26"/>
    <p:sldId id="290" r:id="rId27"/>
    <p:sldId id="291" r:id="rId28"/>
    <p:sldId id="271" r:id="rId29"/>
    <p:sldId id="281" r:id="rId30"/>
    <p:sldId id="288" r:id="rId31"/>
    <p:sldId id="282" r:id="rId32"/>
    <p:sldId id="289" r:id="rId33"/>
    <p:sldId id="292" r:id="rId34"/>
    <p:sldId id="272" r:id="rId35"/>
    <p:sldId id="283" r:id="rId36"/>
    <p:sldId id="293" r:id="rId37"/>
    <p:sldId id="284"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9"/>
  </p:normalViewPr>
  <p:slideViewPr>
    <p:cSldViewPr>
      <p:cViewPr varScale="1">
        <p:scale>
          <a:sx n="92" d="100"/>
          <a:sy n="92" d="100"/>
        </p:scale>
        <p:origin x="16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AACDA5-B2E7-49C9-9211-5ED13F94D737}" type="datetimeFigureOut">
              <a:rPr lang="en-US" smtClean="0"/>
              <a:t>3/4/17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D8B6C-52C8-45C2-BA21-3E19135E2086}" type="slidenum">
              <a:rPr lang="en-US" smtClean="0"/>
              <a:t>‹#›</a:t>
            </a:fld>
            <a:endParaRPr lang="en-US"/>
          </a:p>
        </p:txBody>
      </p:sp>
    </p:spTree>
    <p:extLst>
      <p:ext uri="{BB962C8B-B14F-4D97-AF65-F5344CB8AC3E}">
        <p14:creationId xmlns:p14="http://schemas.microsoft.com/office/powerpoint/2010/main" val="77823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D8B6C-52C8-45C2-BA21-3E19135E2086}" type="slidenum">
              <a:rPr lang="en-US" smtClean="0"/>
              <a:t>30</a:t>
            </a:fld>
            <a:endParaRPr lang="en-US"/>
          </a:p>
        </p:txBody>
      </p:sp>
    </p:spTree>
    <p:extLst>
      <p:ext uri="{BB962C8B-B14F-4D97-AF65-F5344CB8AC3E}">
        <p14:creationId xmlns:p14="http://schemas.microsoft.com/office/powerpoint/2010/main" val="12004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810BA-A1AE-4D8B-8038-6C399C74FE76}"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329263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810BA-A1AE-4D8B-8038-6C399C74FE76}"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255533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810BA-A1AE-4D8B-8038-6C399C74FE76}"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400318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810BA-A1AE-4D8B-8038-6C399C74FE76}"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129502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810BA-A1AE-4D8B-8038-6C399C74FE76}"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148579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810BA-A1AE-4D8B-8038-6C399C74FE76}" type="datetimeFigureOut">
              <a:rPr lang="en-US" smtClean="0"/>
              <a:t>3/4/17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30171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810BA-A1AE-4D8B-8038-6C399C74FE76}" type="datetimeFigureOut">
              <a:rPr lang="en-US" smtClean="0"/>
              <a:t>3/4/17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424287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810BA-A1AE-4D8B-8038-6C399C74FE76}" type="datetimeFigureOut">
              <a:rPr lang="en-US" smtClean="0"/>
              <a:t>3/4/17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281472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810BA-A1AE-4D8B-8038-6C399C74FE76}" type="datetimeFigureOut">
              <a:rPr lang="en-US" smtClean="0"/>
              <a:t>3/4/17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349929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810BA-A1AE-4D8B-8038-6C399C74FE76}" type="datetimeFigureOut">
              <a:rPr lang="en-US" smtClean="0"/>
              <a:t>3/4/17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284975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810BA-A1AE-4D8B-8038-6C399C74FE76}" type="datetimeFigureOut">
              <a:rPr lang="en-US" smtClean="0"/>
              <a:t>3/4/17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91B8-B329-491E-96B6-E5BED23F0BFE}" type="slidenum">
              <a:rPr lang="en-US" smtClean="0"/>
              <a:t>‹#›</a:t>
            </a:fld>
            <a:endParaRPr lang="en-US"/>
          </a:p>
        </p:txBody>
      </p:sp>
    </p:spTree>
    <p:extLst>
      <p:ext uri="{BB962C8B-B14F-4D97-AF65-F5344CB8AC3E}">
        <p14:creationId xmlns:p14="http://schemas.microsoft.com/office/powerpoint/2010/main" val="39395056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10BA-A1AE-4D8B-8038-6C399C74FE76}" type="datetimeFigureOut">
              <a:rPr lang="en-US" smtClean="0"/>
              <a:t>3/4/17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391B8-B329-491E-96B6-E5BED23F0BFE}" type="slidenum">
              <a:rPr lang="en-US" smtClean="0"/>
              <a:t>‹#›</a:t>
            </a:fld>
            <a:endParaRPr lang="en-US"/>
          </a:p>
        </p:txBody>
      </p:sp>
    </p:spTree>
    <p:extLst>
      <p:ext uri="{BB962C8B-B14F-4D97-AF65-F5344CB8AC3E}">
        <p14:creationId xmlns:p14="http://schemas.microsoft.com/office/powerpoint/2010/main" val="378312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295400"/>
            <a:ext cx="8458200" cy="3429000"/>
          </a:xfrm>
        </p:spPr>
        <p:txBody>
          <a:bodyPr>
            <a:normAutofit/>
          </a:bodyPr>
          <a:lstStyle/>
          <a:p>
            <a:r>
              <a:rPr lang="en-US" dirty="0" smtClean="0"/>
              <a:t>UP ELECTIONS 2017 SENTIMENTAL ANALYTICS AND PREDICTION</a:t>
            </a:r>
            <a:endParaRPr lang="en-US" dirty="0"/>
          </a:p>
        </p:txBody>
      </p:sp>
    </p:spTree>
    <p:extLst>
      <p:ext uri="{BB962C8B-B14F-4D97-AF65-F5344CB8AC3E}">
        <p14:creationId xmlns:p14="http://schemas.microsoft.com/office/powerpoint/2010/main" val="1338569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709"/>
            <a:ext cx="8229600" cy="1143000"/>
          </a:xfrm>
        </p:spPr>
        <p:txBody>
          <a:bodyPr>
            <a:normAutofit/>
          </a:bodyPr>
          <a:lstStyle/>
          <a:p>
            <a:pPr algn="l"/>
            <a:r>
              <a:rPr lang="en-US" u="sng" dirty="0" smtClean="0"/>
              <a:t>TRENDLINES </a:t>
            </a:r>
            <a:r>
              <a:rPr lang="en-US" dirty="0" smtClean="0"/>
              <a:t>: </a:t>
            </a:r>
            <a:endParaRPr lang="en-US" dirty="0"/>
          </a:p>
        </p:txBody>
      </p:sp>
      <p:pic>
        <p:nvPicPr>
          <p:cNvPr id="16387" name="Picture 3" descr="C:\Users\HP\Desktop\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68" y="1066800"/>
            <a:ext cx="84201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753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EMOTIONAL TRENDLINES :</a:t>
            </a:r>
            <a:endParaRPr lang="en-US" dirty="0"/>
          </a:p>
        </p:txBody>
      </p:sp>
      <p:pic>
        <p:nvPicPr>
          <p:cNvPr id="17410" name="Picture 2" descr="C:\Users\HP\Desktop\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171574"/>
            <a:ext cx="8477250"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6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CALCULATING NUMBER OF TWEETS:</a:t>
            </a:r>
            <a:endParaRPr lang="en-US" dirty="0"/>
          </a:p>
        </p:txBody>
      </p:sp>
      <p:pic>
        <p:nvPicPr>
          <p:cNvPr id="18436" name="Picture 4" descr="C:\Users\HP\Desktop\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52550"/>
            <a:ext cx="85344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5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3276600"/>
          </a:xfrm>
        </p:spPr>
        <p:txBody>
          <a:bodyPr>
            <a:normAutofit/>
          </a:bodyPr>
          <a:lstStyle/>
          <a:p>
            <a:r>
              <a:rPr lang="en-US" sz="4800" dirty="0" smtClean="0">
                <a:latin typeface="Baskerville Old Face" panose="02020602080505020303" pitchFamily="18" charset="0"/>
              </a:rPr>
              <a:t>WORDCLOUD RESULTS</a:t>
            </a:r>
            <a:endParaRPr lang="en-US" sz="4800" dirty="0">
              <a:latin typeface="Baskerville Old Face" panose="02020602080505020303" pitchFamily="18" charset="0"/>
            </a:endParaRPr>
          </a:p>
        </p:txBody>
      </p:sp>
    </p:spTree>
    <p:extLst>
      <p:ext uri="{BB962C8B-B14F-4D97-AF65-F5344CB8AC3E}">
        <p14:creationId xmlns:p14="http://schemas.microsoft.com/office/powerpoint/2010/main" val="258976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7772400" cy="1143000"/>
          </a:xfrm>
        </p:spPr>
        <p:txBody>
          <a:bodyPr>
            <a:normAutofit fontScale="90000"/>
          </a:bodyPr>
          <a:lstStyle/>
          <a:p>
            <a:pPr algn="l"/>
            <a:r>
              <a:rPr lang="en-US" sz="8000" dirty="0" smtClean="0"/>
              <a:t>UP ELECTIONS :</a:t>
            </a:r>
            <a:endParaRPr lang="en-US" sz="8000" dirty="0"/>
          </a:p>
        </p:txBody>
      </p:sp>
      <p:sp>
        <p:nvSpPr>
          <p:cNvPr id="3" name="Subtitle 2"/>
          <p:cNvSpPr>
            <a:spLocks noGrp="1"/>
          </p:cNvSpPr>
          <p:nvPr>
            <p:ph type="subTitle" idx="1"/>
          </p:nvPr>
        </p:nvSpPr>
        <p:spPr>
          <a:xfrm>
            <a:off x="318655" y="1524000"/>
            <a:ext cx="8596745" cy="4876800"/>
          </a:xfrm>
        </p:spPr>
        <p:txBody>
          <a:bodyPr>
            <a:normAutofit/>
          </a:bodyPr>
          <a:lstStyle/>
          <a:p>
            <a:pPr algn="just">
              <a:lnSpc>
                <a:spcPct val="150000"/>
              </a:lnSpc>
            </a:pPr>
            <a:r>
              <a:rPr lang="en-US" sz="2800" dirty="0" smtClean="0">
                <a:solidFill>
                  <a:schemeClr val="tx1"/>
                </a:solidFill>
                <a:latin typeface="Times New Roman" panose="02020603050405020304" pitchFamily="18" charset="0"/>
                <a:cs typeface="Times New Roman" panose="02020603050405020304" pitchFamily="18" charset="0"/>
              </a:rPr>
              <a:t>This maps the sentimental shifts in the public perception for the UP Elections, indexed under #UPElections2017 and #</a:t>
            </a:r>
            <a:r>
              <a:rPr lang="en-US" sz="2800" dirty="0" err="1" smtClean="0">
                <a:solidFill>
                  <a:schemeClr val="tx1"/>
                </a:solidFill>
                <a:latin typeface="Times New Roman" panose="02020603050405020304" pitchFamily="18" charset="0"/>
                <a:cs typeface="Times New Roman" panose="02020603050405020304" pitchFamily="18" charset="0"/>
              </a:rPr>
              <a:t>UPPolls</a:t>
            </a:r>
            <a:r>
              <a:rPr lang="en-US" sz="2800" dirty="0" smtClean="0">
                <a:solidFill>
                  <a:schemeClr val="tx1"/>
                </a:solidFill>
                <a:latin typeface="Times New Roman" panose="02020603050405020304" pitchFamily="18" charset="0"/>
                <a:cs typeface="Times New Roman" panose="02020603050405020304" pitchFamily="18" charset="0"/>
              </a:rPr>
              <a:t>. Tweets are collected at differing intervals and their </a:t>
            </a:r>
            <a:r>
              <a:rPr lang="en-US" sz="2800" dirty="0" err="1" smtClean="0">
                <a:solidFill>
                  <a:schemeClr val="tx1"/>
                </a:solidFill>
                <a:latin typeface="Times New Roman" panose="02020603050405020304" pitchFamily="18" charset="0"/>
                <a:cs typeface="Times New Roman" panose="02020603050405020304" pitchFamily="18" charset="0"/>
              </a:rPr>
              <a:t>wordclouds</a:t>
            </a:r>
            <a:r>
              <a:rPr lang="en-US" sz="2800" dirty="0" smtClean="0">
                <a:solidFill>
                  <a:schemeClr val="tx1"/>
                </a:solidFill>
                <a:latin typeface="Times New Roman" panose="02020603050405020304" pitchFamily="18" charset="0"/>
                <a:cs typeface="Times New Roman" panose="02020603050405020304" pitchFamily="18" charset="0"/>
              </a:rPr>
              <a:t> are created. The following slides will contain the word clouds.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93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#UPElections2017</a:t>
            </a:r>
            <a:endParaRPr lang="en-US" dirty="0"/>
          </a:p>
        </p:txBody>
      </p:sp>
      <p:pic>
        <p:nvPicPr>
          <p:cNvPr id="5122" name="Picture 2" descr="C:\Users\HP\Downloads\upelecti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38313"/>
            <a:ext cx="7010400" cy="33185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045" y="5357244"/>
            <a:ext cx="8769355" cy="1200329"/>
          </a:xfrm>
          <a:prstGeom prst="rect">
            <a:avLst/>
          </a:prstGeom>
          <a:noFill/>
        </p:spPr>
        <p:txBody>
          <a:bodyPr wrap="square" rtlCol="0">
            <a:spAutoFit/>
          </a:bodyPr>
          <a:lstStyle/>
          <a:p>
            <a:pPr algn="just"/>
            <a:r>
              <a:rPr lang="en-US" dirty="0" smtClean="0"/>
              <a:t>From the above word cloud, we see that “</a:t>
            </a:r>
            <a:r>
              <a:rPr lang="en-US" dirty="0" err="1" smtClean="0"/>
              <a:t>bjp</a:t>
            </a:r>
            <a:r>
              <a:rPr lang="en-US" dirty="0" smtClean="0"/>
              <a:t>” was the most frequently used string, </a:t>
            </a:r>
            <a:br>
              <a:rPr lang="en-US" dirty="0" smtClean="0"/>
            </a:br>
            <a:r>
              <a:rPr lang="en-US" dirty="0" smtClean="0"/>
              <a:t>which is indicative of people’s perception toward BJP and the fact that UP Elections  and BJP </a:t>
            </a:r>
            <a:br>
              <a:rPr lang="en-US" dirty="0" smtClean="0"/>
            </a:br>
            <a:r>
              <a:rPr lang="en-US" dirty="0" smtClean="0"/>
              <a:t>have a prominent hold on people’s psyche.  ‘</a:t>
            </a:r>
            <a:r>
              <a:rPr lang="en-US" dirty="0" err="1"/>
              <a:t>m</a:t>
            </a:r>
            <a:r>
              <a:rPr lang="en-US" dirty="0" err="1" smtClean="0"/>
              <a:t>odi”was</a:t>
            </a:r>
            <a:r>
              <a:rPr lang="en-US" dirty="0" smtClean="0"/>
              <a:t> also frequently mentioned in the tweets.</a:t>
            </a:r>
            <a:endParaRPr lang="en-US" dirty="0"/>
          </a:p>
        </p:txBody>
      </p:sp>
    </p:spTree>
    <p:extLst>
      <p:ext uri="{BB962C8B-B14F-4D97-AF65-F5344CB8AC3E}">
        <p14:creationId xmlns:p14="http://schemas.microsoft.com/office/powerpoint/2010/main" val="1365011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1026" name="Picture 2" descr="C:\Users\HP\Downloads\upelection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38313"/>
            <a:ext cx="82296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504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7772400" cy="1470025"/>
          </a:xfrm>
        </p:spPr>
        <p:txBody>
          <a:bodyPr/>
          <a:lstStyle/>
          <a:p>
            <a:pPr algn="l"/>
            <a:r>
              <a:rPr lang="en-US" dirty="0" smtClean="0"/>
              <a:t>@ANI NEWS UP</a:t>
            </a:r>
            <a:endParaRPr lang="en-US" dirty="0"/>
          </a:p>
        </p:txBody>
      </p:sp>
      <p:sp>
        <p:nvSpPr>
          <p:cNvPr id="3" name="Subtitle 2"/>
          <p:cNvSpPr>
            <a:spLocks noGrp="1"/>
          </p:cNvSpPr>
          <p:nvPr>
            <p:ph type="subTitle" idx="1"/>
          </p:nvPr>
        </p:nvSpPr>
        <p:spPr>
          <a:xfrm>
            <a:off x="304800" y="1905000"/>
            <a:ext cx="8229600" cy="3733800"/>
          </a:xfrm>
        </p:spPr>
        <p:txBody>
          <a:bodyPr>
            <a:normAutofit/>
          </a:bodyPr>
          <a:lstStyle/>
          <a:p>
            <a:pPr algn="l"/>
            <a:r>
              <a:rPr lang="en-US" dirty="0">
                <a:solidFill>
                  <a:schemeClr val="tx1"/>
                </a:solidFill>
                <a:latin typeface="Times New Roman" panose="02020603050405020304" pitchFamily="18" charset="0"/>
                <a:cs typeface="Times New Roman" panose="02020603050405020304" pitchFamily="18" charset="0"/>
              </a:rPr>
              <a:t>This maps the sentimental shifts in the public </a:t>
            </a:r>
            <a:r>
              <a:rPr lang="en-US" dirty="0" smtClean="0">
                <a:solidFill>
                  <a:schemeClr val="tx1"/>
                </a:solidFill>
                <a:latin typeface="Times New Roman" panose="02020603050405020304" pitchFamily="18" charset="0"/>
                <a:cs typeface="Times New Roman" panose="02020603050405020304" pitchFamily="18" charset="0"/>
              </a:rPr>
              <a:t>perception and news coverage </a:t>
            </a:r>
            <a:r>
              <a:rPr lang="en-US" dirty="0">
                <a:solidFill>
                  <a:schemeClr val="tx1"/>
                </a:solidFill>
                <a:latin typeface="Times New Roman" panose="02020603050405020304" pitchFamily="18" charset="0"/>
                <a:cs typeface="Times New Roman" panose="02020603050405020304" pitchFamily="18" charset="0"/>
              </a:rPr>
              <a:t>for the UP Elections, indexed under #UPElections2017 and #</a:t>
            </a:r>
            <a:r>
              <a:rPr lang="en-US" dirty="0" err="1" smtClean="0">
                <a:solidFill>
                  <a:schemeClr val="tx1"/>
                </a:solidFill>
                <a:latin typeface="Times New Roman" panose="02020603050405020304" pitchFamily="18" charset="0"/>
                <a:cs typeface="Times New Roman" panose="02020603050405020304" pitchFamily="18" charset="0"/>
              </a:rPr>
              <a:t>UPPolls</a:t>
            </a:r>
            <a:r>
              <a:rPr lang="en-US" dirty="0" smtClean="0">
                <a:solidFill>
                  <a:schemeClr val="tx1"/>
                </a:solidFill>
                <a:latin typeface="Times New Roman" panose="02020603050405020304" pitchFamily="18" charset="0"/>
                <a:cs typeface="Times New Roman" panose="02020603050405020304" pitchFamily="18" charset="0"/>
              </a:rPr>
              <a:t> from the official ANI News UP twitter account. </a:t>
            </a:r>
            <a:r>
              <a:rPr lang="en-US" dirty="0">
                <a:solidFill>
                  <a:schemeClr val="tx1"/>
                </a:solidFill>
                <a:latin typeface="Times New Roman" panose="02020603050405020304" pitchFamily="18" charset="0"/>
                <a:cs typeface="Times New Roman" panose="02020603050405020304" pitchFamily="18" charset="0"/>
              </a:rPr>
              <a:t>Tweets are collected at differing intervals and their </a:t>
            </a:r>
            <a:r>
              <a:rPr lang="en-US" dirty="0" err="1">
                <a:solidFill>
                  <a:schemeClr val="tx1"/>
                </a:solidFill>
                <a:latin typeface="Times New Roman" panose="02020603050405020304" pitchFamily="18" charset="0"/>
                <a:cs typeface="Times New Roman" panose="02020603050405020304" pitchFamily="18" charset="0"/>
              </a:rPr>
              <a:t>wordclouds</a:t>
            </a:r>
            <a:r>
              <a:rPr lang="en-US" dirty="0">
                <a:solidFill>
                  <a:schemeClr val="tx1"/>
                </a:solidFill>
                <a:latin typeface="Times New Roman" panose="02020603050405020304" pitchFamily="18" charset="0"/>
                <a:cs typeface="Times New Roman" panose="02020603050405020304" pitchFamily="18" charset="0"/>
              </a:rPr>
              <a:t> are created. The following slides will contain the word clouds.</a:t>
            </a:r>
          </a:p>
          <a:p>
            <a:endParaRPr lang="en-US" dirty="0"/>
          </a:p>
        </p:txBody>
      </p:sp>
    </p:spTree>
    <p:extLst>
      <p:ext uri="{BB962C8B-B14F-4D97-AF65-F5344CB8AC3E}">
        <p14:creationId xmlns:p14="http://schemas.microsoft.com/office/powerpoint/2010/main" val="318766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t>
            </a:r>
            <a:r>
              <a:rPr lang="en-US" dirty="0" smtClean="0"/>
              <a:t>ANI NEWS UP</a:t>
            </a:r>
            <a:endParaRPr lang="en-US" dirty="0"/>
          </a:p>
        </p:txBody>
      </p:sp>
      <p:pic>
        <p:nvPicPr>
          <p:cNvPr id="19458" name="Picture 2" descr="C:\Users\HP\Desktop\PROJECT WORK\IMAGES\@AniNews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446653"/>
            <a:ext cx="8229601" cy="40201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867400"/>
            <a:ext cx="8758167" cy="923330"/>
          </a:xfrm>
          <a:prstGeom prst="rect">
            <a:avLst/>
          </a:prstGeom>
          <a:noFill/>
        </p:spPr>
        <p:txBody>
          <a:bodyPr wrap="none" rtlCol="0">
            <a:spAutoFit/>
          </a:bodyPr>
          <a:lstStyle/>
          <a:p>
            <a:r>
              <a:rPr lang="en-US" dirty="0" smtClean="0"/>
              <a:t>From the above word cloud, it is evident that the incumbent party has been getting a lot of </a:t>
            </a:r>
            <a:br>
              <a:rPr lang="en-US" dirty="0" smtClean="0"/>
            </a:br>
            <a:r>
              <a:rPr lang="en-US" dirty="0" smtClean="0"/>
              <a:t>coverage, especially in the run-up to and during the elections. However, this maybe also </a:t>
            </a:r>
            <a:br>
              <a:rPr lang="en-US" dirty="0" smtClean="0"/>
            </a:br>
            <a:r>
              <a:rPr lang="en-US" dirty="0" smtClean="0"/>
              <a:t>attributable to the tussle within SP prior to the election. </a:t>
            </a:r>
            <a:endParaRPr lang="en-US" dirty="0"/>
          </a:p>
        </p:txBody>
      </p:sp>
    </p:spTree>
    <p:extLst>
      <p:ext uri="{BB962C8B-B14F-4D97-AF65-F5344CB8AC3E}">
        <p14:creationId xmlns:p14="http://schemas.microsoft.com/office/powerpoint/2010/main" val="407992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TRENDLINES (DAILY)</a:t>
            </a:r>
            <a:endParaRPr lang="en-US" dirty="0"/>
          </a:p>
        </p:txBody>
      </p:sp>
      <p:pic>
        <p:nvPicPr>
          <p:cNvPr id="20482" name="Picture 2" descr="C:\Users\HP\Desktop\PROJECT WORK\IMAGES\Sentiment Trend Ani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9225"/>
            <a:ext cx="8381999" cy="4019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867400"/>
            <a:ext cx="9279272" cy="646331"/>
          </a:xfrm>
          <a:prstGeom prst="rect">
            <a:avLst/>
          </a:prstGeom>
          <a:noFill/>
        </p:spPr>
        <p:txBody>
          <a:bodyPr wrap="none" rtlCol="0">
            <a:spAutoFit/>
          </a:bodyPr>
          <a:lstStyle/>
          <a:p>
            <a:r>
              <a:rPr lang="en-US" dirty="0" smtClean="0"/>
              <a:t>From the trend lines we see that the sentiment of the coverage during the elections by the news </a:t>
            </a:r>
            <a:br>
              <a:rPr lang="en-US" dirty="0" smtClean="0"/>
            </a:br>
            <a:r>
              <a:rPr lang="en-US" dirty="0" smtClean="0"/>
              <a:t>channel was overwhelmingly positive, if mapped on a daily basis.</a:t>
            </a:r>
            <a:endParaRPr lang="en-US" dirty="0"/>
          </a:p>
        </p:txBody>
      </p:sp>
    </p:spTree>
    <p:extLst>
      <p:ext uri="{BB962C8B-B14F-4D97-AF65-F5344CB8AC3E}">
        <p14:creationId xmlns:p14="http://schemas.microsoft.com/office/powerpoint/2010/main" val="264393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6781800" cy="1066800"/>
          </a:xfrm>
        </p:spPr>
        <p:txBody>
          <a:bodyPr>
            <a:normAutofit/>
          </a:bodyPr>
          <a:lstStyle/>
          <a:p>
            <a:pPr algn="l"/>
            <a:r>
              <a:rPr lang="en-US" u="sng" dirty="0" smtClean="0"/>
              <a:t>PROJECT OVERVIEW</a:t>
            </a:r>
            <a:r>
              <a:rPr lang="en-US" dirty="0" smtClean="0"/>
              <a:t> </a:t>
            </a:r>
            <a:endParaRPr lang="en-US" dirty="0"/>
          </a:p>
        </p:txBody>
      </p:sp>
      <p:sp>
        <p:nvSpPr>
          <p:cNvPr id="3" name="Subtitle 2"/>
          <p:cNvSpPr>
            <a:spLocks noGrp="1"/>
          </p:cNvSpPr>
          <p:nvPr>
            <p:ph type="subTitle" idx="1"/>
          </p:nvPr>
        </p:nvSpPr>
        <p:spPr>
          <a:xfrm>
            <a:off x="304800" y="1371600"/>
            <a:ext cx="8610600" cy="4953000"/>
          </a:xfrm>
        </p:spPr>
        <p:txBody>
          <a:bodyPr>
            <a:noAutofit/>
          </a:bodyPr>
          <a:lstStyle/>
          <a:p>
            <a:pPr algn="l">
              <a:lnSpc>
                <a:spcPct val="150000"/>
              </a:lnSpc>
            </a:pPr>
            <a:r>
              <a:rPr lang="en-US" sz="2000" b="0" i="0" dirty="0" smtClean="0">
                <a:solidFill>
                  <a:schemeClr val="tx1"/>
                </a:solidFill>
                <a:effectLst/>
                <a:latin typeface="Times New Roman" panose="02020603050405020304" pitchFamily="18" charset="0"/>
                <a:cs typeface="Times New Roman" panose="02020603050405020304" pitchFamily="18" charset="0"/>
              </a:rPr>
              <a:t>This project included downloading twitter data into R and performing analysis. The steps involved are:</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Organizing the data and removing </a:t>
            </a:r>
            <a:r>
              <a:rPr lang="en-US" sz="2000" b="0" i="0" dirty="0" err="1" smtClean="0">
                <a:solidFill>
                  <a:schemeClr val="tx1"/>
                </a:solidFill>
                <a:effectLst/>
                <a:latin typeface="Times New Roman" panose="02020603050405020304" pitchFamily="18" charset="0"/>
                <a:cs typeface="Times New Roman" panose="02020603050405020304" pitchFamily="18" charset="0"/>
              </a:rPr>
              <a:t>Stopwords</a:t>
            </a:r>
            <a:r>
              <a:rPr lang="en-US" sz="2000" b="0" i="0" dirty="0" smtClean="0">
                <a:solidFill>
                  <a:schemeClr val="tx1"/>
                </a:solidFill>
                <a:effectLst/>
                <a:latin typeface="Times New Roman" panose="02020603050405020304" pitchFamily="18" charset="0"/>
                <a:cs typeface="Times New Roman" panose="02020603050405020304" pitchFamily="18" charset="0"/>
              </a:rPr>
              <a:t>, punctuations </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Creating a glossary to monitor Hindi and English words</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Structuring </a:t>
            </a:r>
            <a:r>
              <a:rPr lang="en-US" sz="2000" b="0" i="0" dirty="0" err="1" smtClean="0">
                <a:solidFill>
                  <a:schemeClr val="tx1"/>
                </a:solidFill>
                <a:effectLst/>
                <a:latin typeface="Times New Roman" panose="02020603050405020304" pitchFamily="18" charset="0"/>
                <a:cs typeface="Times New Roman" panose="02020603050405020304" pitchFamily="18" charset="0"/>
              </a:rPr>
              <a:t>barplots</a:t>
            </a:r>
            <a:r>
              <a:rPr lang="en-US" sz="2000" b="0" i="0" dirty="0" smtClean="0">
                <a:solidFill>
                  <a:schemeClr val="tx1"/>
                </a:solidFill>
                <a:effectLst/>
                <a:latin typeface="Times New Roman" panose="02020603050405020304" pitchFamily="18" charset="0"/>
                <a:cs typeface="Times New Roman" panose="02020603050405020304" pitchFamily="18" charset="0"/>
              </a:rPr>
              <a:t> and </a:t>
            </a:r>
            <a:r>
              <a:rPr lang="en-US" sz="2000" b="0" i="0" dirty="0" err="1" smtClean="0">
                <a:solidFill>
                  <a:schemeClr val="tx1"/>
                </a:solidFill>
                <a:effectLst/>
                <a:latin typeface="Times New Roman" panose="02020603050405020304" pitchFamily="18" charset="0"/>
                <a:cs typeface="Times New Roman" panose="02020603050405020304" pitchFamily="18" charset="0"/>
              </a:rPr>
              <a:t>Wordcloud</a:t>
            </a:r>
            <a:r>
              <a:rPr lang="en-US" sz="2000" b="0" i="0" dirty="0" smtClean="0">
                <a:solidFill>
                  <a:schemeClr val="tx1"/>
                </a:solidFill>
                <a:effectLst/>
                <a:latin typeface="Times New Roman" panose="02020603050405020304" pitchFamily="18" charset="0"/>
                <a:cs typeface="Times New Roman" panose="02020603050405020304" pitchFamily="18" charset="0"/>
              </a:rPr>
              <a:t> to identify the most commonly used words</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Identifying positive and negative words and drawing trend lines to realize their usage and rate of recurrence in twitter data</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Preparing a report on the conclusion and forecasting a winner based on the analysis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09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TRENDLINES (WEEKLY)</a:t>
            </a:r>
            <a:endParaRPr lang="en-US" dirty="0"/>
          </a:p>
        </p:txBody>
      </p:sp>
      <p:pic>
        <p:nvPicPr>
          <p:cNvPr id="21506" name="Picture 2" descr="C:\Users\HP\Desktop\PROJECT WORK\IMAGES\Trend Line AniUp(Wee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1419225"/>
            <a:ext cx="6249987" cy="4019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791200"/>
            <a:ext cx="9279272" cy="923330"/>
          </a:xfrm>
          <a:prstGeom prst="rect">
            <a:avLst/>
          </a:prstGeom>
          <a:noFill/>
        </p:spPr>
        <p:txBody>
          <a:bodyPr wrap="none" rtlCol="0">
            <a:spAutoFit/>
          </a:bodyPr>
          <a:lstStyle/>
          <a:p>
            <a:r>
              <a:rPr lang="en-US" dirty="0"/>
              <a:t>From the trend lines we see that the sentiment of the coverage during the elections by the news </a:t>
            </a:r>
            <a:br>
              <a:rPr lang="en-US" dirty="0"/>
            </a:br>
            <a:r>
              <a:rPr lang="en-US" dirty="0"/>
              <a:t>channel was overwhelmingly positive, if mapped on a daily </a:t>
            </a:r>
            <a:r>
              <a:rPr lang="en-US" dirty="0" smtClean="0"/>
              <a:t>basis. However, on weekly basis the </a:t>
            </a:r>
            <a:br>
              <a:rPr lang="en-US" dirty="0" smtClean="0"/>
            </a:br>
            <a:r>
              <a:rPr lang="en-US" dirty="0" smtClean="0"/>
              <a:t>emotions more or less negated each other.</a:t>
            </a:r>
            <a:endParaRPr lang="en-US" dirty="0"/>
          </a:p>
        </p:txBody>
      </p:sp>
    </p:spTree>
    <p:extLst>
      <p:ext uri="{BB962C8B-B14F-4D97-AF65-F5344CB8AC3E}">
        <p14:creationId xmlns:p14="http://schemas.microsoft.com/office/powerpoint/2010/main" val="225059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7772400" cy="1143000"/>
          </a:xfrm>
        </p:spPr>
        <p:txBody>
          <a:bodyPr>
            <a:normAutofit fontScale="90000"/>
          </a:bodyPr>
          <a:lstStyle/>
          <a:p>
            <a:pPr algn="l"/>
            <a:r>
              <a:rPr lang="en-US" sz="8000" dirty="0" smtClean="0"/>
              <a:t>BJP :</a:t>
            </a:r>
            <a:endParaRPr lang="en-US" sz="8000" dirty="0"/>
          </a:p>
        </p:txBody>
      </p:sp>
      <p:sp>
        <p:nvSpPr>
          <p:cNvPr id="3" name="Subtitle 2"/>
          <p:cNvSpPr>
            <a:spLocks noGrp="1"/>
          </p:cNvSpPr>
          <p:nvPr>
            <p:ph type="subTitle" idx="1"/>
          </p:nvPr>
        </p:nvSpPr>
        <p:spPr>
          <a:xfrm>
            <a:off x="318655" y="1524000"/>
            <a:ext cx="8596745" cy="4876800"/>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This maps the sentimental shifts in the public perception for BJP, during the UP Elections, indexed under #BJP4UP. Also, mapped are the sentiments of the face bearer of BJP , PM Narendra Modi by analyzing @narendramodi(official twitter account of PM Modi). Tweets are collected at differing intervals and their word clouds are created. The following slides will contain the word clouds.</a:t>
            </a:r>
            <a:endParaRPr lang="en-US" dirty="0"/>
          </a:p>
        </p:txBody>
      </p:sp>
    </p:spTree>
    <p:extLst>
      <p:ext uri="{BB962C8B-B14F-4D97-AF65-F5344CB8AC3E}">
        <p14:creationId xmlns:p14="http://schemas.microsoft.com/office/powerpoint/2010/main" val="635142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#BJP4UP</a:t>
            </a:r>
            <a:endParaRPr lang="en-US" dirty="0"/>
          </a:p>
        </p:txBody>
      </p:sp>
      <p:pic>
        <p:nvPicPr>
          <p:cNvPr id="7170" name="Picture 2" descr="C:\Users\HP\Downloads\BJP4UP(SearchTwitter)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8944"/>
            <a:ext cx="8534400" cy="38388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5791200"/>
            <a:ext cx="8077200" cy="923330"/>
          </a:xfrm>
          <a:prstGeom prst="rect">
            <a:avLst/>
          </a:prstGeom>
          <a:noFill/>
        </p:spPr>
        <p:txBody>
          <a:bodyPr wrap="square" rtlCol="0">
            <a:spAutoFit/>
          </a:bodyPr>
          <a:lstStyle/>
          <a:p>
            <a:r>
              <a:rPr lang="en-US" dirty="0" smtClean="0"/>
              <a:t>From the above word cloud we see that all the tweets indexed under, #BJP4UP reflects a high confidence regarding their chances in the ongoing election, as the words  “election” </a:t>
            </a:r>
            <a:r>
              <a:rPr lang="en-US" dirty="0" err="1" smtClean="0"/>
              <a:t>and“sweep</a:t>
            </a:r>
            <a:r>
              <a:rPr lang="en-US" dirty="0" smtClean="0"/>
              <a:t>” are quite prevalent.   </a:t>
            </a:r>
            <a:endParaRPr lang="en-US" dirty="0"/>
          </a:p>
        </p:txBody>
      </p:sp>
    </p:spTree>
    <p:extLst>
      <p:ext uri="{BB962C8B-B14F-4D97-AF65-F5344CB8AC3E}">
        <p14:creationId xmlns:p14="http://schemas.microsoft.com/office/powerpoint/2010/main" val="406690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9218" name="Picture 2" descr="C:\Users\HP\Desktop\PROJECT WORK\IMAGES\All Bjp pp combined uncle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1419225"/>
            <a:ext cx="6926263" cy="4019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791200"/>
            <a:ext cx="9283760" cy="923330"/>
          </a:xfrm>
          <a:prstGeom prst="rect">
            <a:avLst/>
          </a:prstGeom>
          <a:noFill/>
        </p:spPr>
        <p:txBody>
          <a:bodyPr wrap="none" rtlCol="0">
            <a:spAutoFit/>
          </a:bodyPr>
          <a:lstStyle/>
          <a:p>
            <a:r>
              <a:rPr lang="en-US" dirty="0" smtClean="0"/>
              <a:t>From the above trend lines it is evident that during the peak of the election, the sentiment of the</a:t>
            </a:r>
            <a:br>
              <a:rPr lang="en-US" dirty="0" smtClean="0"/>
            </a:br>
            <a:r>
              <a:rPr lang="en-US" dirty="0" smtClean="0"/>
              <a:t>public using this hashtag was overwhelmingly positive and continues to remain so during the </a:t>
            </a:r>
            <a:br>
              <a:rPr lang="en-US" dirty="0" smtClean="0"/>
            </a:br>
            <a:r>
              <a:rPr lang="en-US" dirty="0" smtClean="0"/>
              <a:t>entire period. It is also registering a notable spike as the election reaches its final stretch.</a:t>
            </a:r>
            <a:endParaRPr lang="en-US" dirty="0"/>
          </a:p>
        </p:txBody>
      </p:sp>
    </p:spTree>
    <p:extLst>
      <p:ext uri="{BB962C8B-B14F-4D97-AF65-F5344CB8AC3E}">
        <p14:creationId xmlns:p14="http://schemas.microsoft.com/office/powerpoint/2010/main" val="4093678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esktop\PROJECT WORK\IMAGES\Modi account 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350385"/>
            <a:ext cx="7010401" cy="38312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792162"/>
          </a:xfrm>
        </p:spPr>
        <p:txBody>
          <a:bodyPr/>
          <a:lstStyle/>
          <a:p>
            <a:pPr algn="l"/>
            <a:r>
              <a:rPr lang="en-US" dirty="0" smtClean="0"/>
              <a:t>@narendramodi</a:t>
            </a:r>
            <a:endParaRPr lang="en-US" dirty="0"/>
          </a:p>
        </p:txBody>
      </p:sp>
      <p:sp>
        <p:nvSpPr>
          <p:cNvPr id="3" name="TextBox 2"/>
          <p:cNvSpPr txBox="1"/>
          <p:nvPr/>
        </p:nvSpPr>
        <p:spPr>
          <a:xfrm>
            <a:off x="381000" y="5481935"/>
            <a:ext cx="8558433" cy="923330"/>
          </a:xfrm>
          <a:prstGeom prst="rect">
            <a:avLst/>
          </a:prstGeom>
          <a:noFill/>
        </p:spPr>
        <p:txBody>
          <a:bodyPr wrap="none" rtlCol="0">
            <a:spAutoFit/>
          </a:bodyPr>
          <a:lstStyle/>
          <a:p>
            <a:r>
              <a:rPr lang="en-US" dirty="0" smtClean="0"/>
              <a:t>From the above word cloud, we see that PM Modi is concerned about the  country in</a:t>
            </a:r>
            <a:br>
              <a:rPr lang="en-US" dirty="0" smtClean="0"/>
            </a:br>
            <a:r>
              <a:rPr lang="en-US" dirty="0" smtClean="0"/>
              <a:t>general, as the strings “</a:t>
            </a:r>
            <a:r>
              <a:rPr lang="en-US" dirty="0" err="1" smtClean="0"/>
              <a:t>india</a:t>
            </a:r>
            <a:r>
              <a:rPr lang="en-US" dirty="0" smtClean="0"/>
              <a:t>” and “people” are the most prevalent. However, we see that</a:t>
            </a:r>
            <a:br>
              <a:rPr lang="en-US" dirty="0" smtClean="0"/>
            </a:br>
            <a:r>
              <a:rPr lang="en-US" dirty="0" smtClean="0"/>
              <a:t>he is also quite involved in the happenings of UP Elections 2017.</a:t>
            </a:r>
            <a:endParaRPr lang="en-US" dirty="0"/>
          </a:p>
        </p:txBody>
      </p:sp>
    </p:spTree>
    <p:extLst>
      <p:ext uri="{BB962C8B-B14F-4D97-AF65-F5344CB8AC3E}">
        <p14:creationId xmlns:p14="http://schemas.microsoft.com/office/powerpoint/2010/main" val="369954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askerville Old Face" panose="02020602080505020303" pitchFamily="18" charset="0"/>
              </a:rPr>
              <a:t>TRENDLINES : Daily</a:t>
            </a:r>
            <a:endParaRPr lang="en-US" dirty="0">
              <a:latin typeface="Baskerville Old Face" panose="02020602080505020303" pitchFamily="18" charset="0"/>
            </a:endParaRPr>
          </a:p>
        </p:txBody>
      </p:sp>
      <p:pic>
        <p:nvPicPr>
          <p:cNvPr id="2050" name="Picture 2" descr="C:\Users\HP\Downloads\modi account trend lines(1 d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79" y="1417638"/>
            <a:ext cx="6925642" cy="402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78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a:t>
            </a:r>
            <a:endParaRPr lang="en-US" dirty="0"/>
          </a:p>
        </p:txBody>
      </p:sp>
      <p:pic>
        <p:nvPicPr>
          <p:cNvPr id="3074" name="Picture 2" descr="C:\Users\HP\Downloads\Modi user trend lines week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417" y="1418944"/>
            <a:ext cx="4763165" cy="402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51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 User Emotions</a:t>
            </a:r>
            <a:endParaRPr lang="en-US" dirty="0"/>
          </a:p>
        </p:txBody>
      </p:sp>
      <p:pic>
        <p:nvPicPr>
          <p:cNvPr id="4098" name="Picture 2" descr="C:\Users\HP\Downloads\Modi user account emptions month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417" y="1418944"/>
            <a:ext cx="4763165" cy="402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83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7772400" cy="1143000"/>
          </a:xfrm>
        </p:spPr>
        <p:txBody>
          <a:bodyPr>
            <a:normAutofit fontScale="90000"/>
          </a:bodyPr>
          <a:lstStyle/>
          <a:p>
            <a:pPr algn="l"/>
            <a:r>
              <a:rPr lang="en-US" sz="8000" dirty="0" smtClean="0"/>
              <a:t>SAMJWADI PARTY :</a:t>
            </a:r>
            <a:endParaRPr lang="en-US" sz="8000" dirty="0"/>
          </a:p>
        </p:txBody>
      </p:sp>
      <p:sp>
        <p:nvSpPr>
          <p:cNvPr id="3" name="Subtitle 2"/>
          <p:cNvSpPr>
            <a:spLocks noGrp="1"/>
          </p:cNvSpPr>
          <p:nvPr>
            <p:ph type="subTitle" idx="1"/>
          </p:nvPr>
        </p:nvSpPr>
        <p:spPr>
          <a:xfrm>
            <a:off x="318655" y="1524000"/>
            <a:ext cx="8596745" cy="4876800"/>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This maps the sentimental shifts in the public perception for the UP Elections, indexed under </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SAMAJWADI PARTY</a:t>
            </a:r>
            <a:r>
              <a:rPr lang="en-US" dirty="0" smtClean="0">
                <a:solidFill>
                  <a:schemeClr val="tx1"/>
                </a:solidFill>
                <a:latin typeface="Times New Roman" panose="02020603050405020304" pitchFamily="18" charset="0"/>
                <a:cs typeface="Times New Roman" panose="02020603050405020304" pitchFamily="18" charset="0"/>
              </a:rPr>
              <a:t> and tweets from @</a:t>
            </a:r>
            <a:r>
              <a:rPr lang="en-US" dirty="0" err="1" smtClean="0">
                <a:solidFill>
                  <a:schemeClr val="tx1"/>
                </a:solidFill>
                <a:latin typeface="Times New Roman" panose="02020603050405020304" pitchFamily="18" charset="0"/>
                <a:cs typeface="Times New Roman" panose="02020603050405020304" pitchFamily="18" charset="0"/>
              </a:rPr>
              <a:t>yadavakhilesh</a:t>
            </a:r>
            <a:r>
              <a:rPr lang="en-US" dirty="0" smtClean="0">
                <a:solidFill>
                  <a:schemeClr val="tx1"/>
                </a:solidFill>
                <a:latin typeface="Times New Roman" panose="02020603050405020304" pitchFamily="18" charset="0"/>
                <a:cs typeface="Times New Roman" panose="02020603050405020304" pitchFamily="18" charset="0"/>
              </a:rPr>
              <a:t>, the official twitter account of CM Akhilesh Yadav. </a:t>
            </a:r>
            <a:r>
              <a:rPr lang="en-US" dirty="0" smtClean="0">
                <a:solidFill>
                  <a:schemeClr val="tx1"/>
                </a:solidFill>
                <a:latin typeface="Times New Roman" panose="02020603050405020304" pitchFamily="18" charset="0"/>
                <a:cs typeface="Times New Roman" panose="02020603050405020304" pitchFamily="18" charset="0"/>
              </a:rPr>
              <a:t>Tweets are collected at differing intervals and their </a:t>
            </a:r>
            <a:r>
              <a:rPr lang="en-US" dirty="0" smtClean="0">
                <a:solidFill>
                  <a:schemeClr val="tx1"/>
                </a:solidFill>
                <a:latin typeface="Times New Roman" panose="02020603050405020304" pitchFamily="18" charset="0"/>
                <a:cs typeface="Times New Roman" panose="02020603050405020304" pitchFamily="18" charset="0"/>
              </a:rPr>
              <a:t>word clouds </a:t>
            </a:r>
            <a:r>
              <a:rPr lang="en-US" dirty="0" smtClean="0">
                <a:solidFill>
                  <a:schemeClr val="tx1"/>
                </a:solidFill>
                <a:latin typeface="Times New Roman" panose="02020603050405020304" pitchFamily="18" charset="0"/>
                <a:cs typeface="Times New Roman" panose="02020603050405020304" pitchFamily="18" charset="0"/>
              </a:rPr>
              <a:t>are created. The following slides will contain the word clouds.</a:t>
            </a:r>
          </a:p>
          <a:p>
            <a:endParaRPr lang="en-US" dirty="0"/>
          </a:p>
        </p:txBody>
      </p:sp>
    </p:spTree>
    <p:extLst>
      <p:ext uri="{BB962C8B-B14F-4D97-AF65-F5344CB8AC3E}">
        <p14:creationId xmlns:p14="http://schemas.microsoft.com/office/powerpoint/2010/main" val="466288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dirty="0" smtClean="0"/>
              <a:t>#SAMAJWADI PARTY</a:t>
            </a:r>
            <a:endParaRPr lang="en-US" dirty="0"/>
          </a:p>
        </p:txBody>
      </p:sp>
      <p:pic>
        <p:nvPicPr>
          <p:cNvPr id="8194" name="Picture 2" descr="C:\Users\HP\Downloads\ak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219200"/>
            <a:ext cx="8534399" cy="3976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5562600"/>
            <a:ext cx="9104224" cy="646331"/>
          </a:xfrm>
          <a:prstGeom prst="rect">
            <a:avLst/>
          </a:prstGeom>
          <a:noFill/>
        </p:spPr>
        <p:txBody>
          <a:bodyPr wrap="none" rtlCol="0">
            <a:spAutoFit/>
          </a:bodyPr>
          <a:lstStyle/>
          <a:p>
            <a:r>
              <a:rPr lang="en-US" dirty="0" smtClean="0"/>
              <a:t>From the above word cloud we see that the hashtag has been receiving focused tweets in favor</a:t>
            </a:r>
            <a:br>
              <a:rPr lang="en-US" dirty="0" smtClean="0"/>
            </a:br>
            <a:r>
              <a:rPr lang="en-US" dirty="0" smtClean="0"/>
              <a:t>of the SP-Congress alliance, and also has minimal interference or influence from rival mentions.</a:t>
            </a:r>
            <a:endParaRPr lang="en-US" dirty="0"/>
          </a:p>
        </p:txBody>
      </p:sp>
    </p:spTree>
    <p:extLst>
      <p:ext uri="{BB962C8B-B14F-4D97-AF65-F5344CB8AC3E}">
        <p14:creationId xmlns:p14="http://schemas.microsoft.com/office/powerpoint/2010/main" val="1117341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1"/>
            <a:ext cx="8153400" cy="685800"/>
          </a:xfrm>
        </p:spPr>
        <p:txBody>
          <a:bodyPr>
            <a:normAutofit fontScale="90000"/>
          </a:bodyPr>
          <a:lstStyle/>
          <a:p>
            <a:pPr algn="l"/>
            <a:r>
              <a:rPr lang="en-US" u="sng" dirty="0" smtClean="0"/>
              <a:t>ELECTION LANDSCAPE</a:t>
            </a:r>
            <a:endParaRPr lang="en-US" u="sng" dirty="0"/>
          </a:p>
        </p:txBody>
      </p:sp>
      <p:sp>
        <p:nvSpPr>
          <p:cNvPr id="3" name="Subtitle 2"/>
          <p:cNvSpPr>
            <a:spLocks noGrp="1"/>
          </p:cNvSpPr>
          <p:nvPr>
            <p:ph type="subTitle" idx="1"/>
          </p:nvPr>
        </p:nvSpPr>
        <p:spPr>
          <a:xfrm>
            <a:off x="228600" y="1600200"/>
            <a:ext cx="8763000" cy="4724400"/>
          </a:xfrm>
        </p:spPr>
        <p:txBody>
          <a:bodyPr>
            <a:normAutofit lnSpcReduction="10000"/>
          </a:bodyPr>
          <a:lstStyle/>
          <a:p>
            <a:pPr algn="l">
              <a:lnSpc>
                <a:spcPct val="150000"/>
              </a:lnSpc>
            </a:pPr>
            <a:r>
              <a:rPr lang="en-US" sz="2800" dirty="0" smtClean="0">
                <a:solidFill>
                  <a:schemeClr val="tx1"/>
                </a:solidFill>
                <a:latin typeface="Times New Roman" panose="02020603050405020304" pitchFamily="18" charset="0"/>
                <a:cs typeface="Times New Roman" panose="02020603050405020304" pitchFamily="18" charset="0"/>
              </a:rPr>
              <a:t>Following parties were included for the election landscape as they play a pivot role in elections:</a:t>
            </a:r>
          </a:p>
          <a:p>
            <a:pPr marL="457200" indent="-457200" algn="l">
              <a:lnSpc>
                <a:spcPct val="150000"/>
              </a:lnSpc>
              <a:buFont typeface="Wingdings" panose="05000000000000000000" pitchFamily="2" charset="2"/>
              <a:buChar char="q"/>
            </a:pPr>
            <a:r>
              <a:rPr lang="en-US" sz="2800" dirty="0" err="1" smtClean="0">
                <a:solidFill>
                  <a:schemeClr val="tx1"/>
                </a:solidFill>
                <a:latin typeface="Times New Roman" panose="02020603050405020304" pitchFamily="18" charset="0"/>
                <a:cs typeface="Times New Roman" panose="02020603050405020304" pitchFamily="18" charset="0"/>
              </a:rPr>
              <a:t>Bharatiya</a:t>
            </a:r>
            <a:r>
              <a:rPr lang="en-US" sz="2800" dirty="0" smtClean="0">
                <a:solidFill>
                  <a:schemeClr val="tx1"/>
                </a:solidFill>
                <a:latin typeface="Times New Roman" panose="02020603050405020304" pitchFamily="18" charset="0"/>
                <a:cs typeface="Times New Roman" panose="02020603050405020304" pitchFamily="18" charset="0"/>
              </a:rPr>
              <a:t> Janata Party(BJP)</a:t>
            </a:r>
          </a:p>
          <a:p>
            <a:pPr marL="457200" indent="-457200" algn="l">
              <a:lnSpc>
                <a:spcPct val="150000"/>
              </a:lnSpc>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Indian National Congress+ Samajwadi Party (INC+SP)</a:t>
            </a:r>
          </a:p>
          <a:p>
            <a:pPr marL="457200" indent="-457200" algn="l">
              <a:lnSpc>
                <a:spcPct val="150000"/>
              </a:lnSpc>
              <a:buFont typeface="Wingdings" panose="05000000000000000000" pitchFamily="2" charset="2"/>
              <a:buChar char="q"/>
            </a:pPr>
            <a:r>
              <a:rPr lang="en-US" sz="2800" dirty="0" err="1" smtClean="0">
                <a:solidFill>
                  <a:schemeClr val="tx1"/>
                </a:solidFill>
                <a:latin typeface="Times New Roman" panose="02020603050405020304" pitchFamily="18" charset="0"/>
                <a:cs typeface="Times New Roman" panose="02020603050405020304" pitchFamily="18" charset="0"/>
              </a:rPr>
              <a:t>Bahujan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Samaj</a:t>
            </a:r>
            <a:r>
              <a:rPr lang="en-US" sz="2800" dirty="0" smtClean="0">
                <a:solidFill>
                  <a:schemeClr val="tx1"/>
                </a:solidFill>
                <a:latin typeface="Times New Roman" panose="02020603050405020304" pitchFamily="18" charset="0"/>
                <a:cs typeface="Times New Roman" panose="02020603050405020304" pitchFamily="18" charset="0"/>
              </a:rPr>
              <a:t> Party (BSP)</a:t>
            </a:r>
          </a:p>
          <a:p>
            <a:pPr algn="l">
              <a:lnSpc>
                <a:spcPct val="150000"/>
              </a:lnSpc>
            </a:pPr>
            <a:r>
              <a:rPr lang="en-US" sz="2800" dirty="0" smtClean="0">
                <a:solidFill>
                  <a:schemeClr val="tx1"/>
                </a:solidFill>
                <a:latin typeface="Times New Roman" panose="02020603050405020304" pitchFamily="18" charset="0"/>
                <a:cs typeface="Times New Roman" panose="02020603050405020304" pitchFamily="18" charset="0"/>
              </a:rPr>
              <a:t>Predictions are made by analyzing approx. 20K tweets all taken together at various instance of time. </a:t>
            </a:r>
          </a:p>
        </p:txBody>
      </p:sp>
    </p:spTree>
    <p:extLst>
      <p:ext uri="{BB962C8B-B14F-4D97-AF65-F5344CB8AC3E}">
        <p14:creationId xmlns:p14="http://schemas.microsoft.com/office/powerpoint/2010/main" val="2067121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5122" name="Picture 2" descr="C:\Users\HP\Downloads\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38076"/>
            <a:ext cx="8382000" cy="36721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4636" y="5562600"/>
            <a:ext cx="9078960" cy="646331"/>
          </a:xfrm>
          <a:prstGeom prst="rect">
            <a:avLst/>
          </a:prstGeom>
          <a:noFill/>
        </p:spPr>
        <p:txBody>
          <a:bodyPr wrap="none" rtlCol="0">
            <a:spAutoFit/>
          </a:bodyPr>
          <a:lstStyle/>
          <a:p>
            <a:r>
              <a:rPr lang="en-US" dirty="0" smtClean="0"/>
              <a:t>The overall sentiment score of this hashtag remains positive and is seen spiking as the election </a:t>
            </a:r>
            <a:br>
              <a:rPr lang="en-US" dirty="0" smtClean="0"/>
            </a:br>
            <a:r>
              <a:rPr lang="en-US" dirty="0" smtClean="0"/>
              <a:t>progresses. This makes the SP-Congress alliance a strong contender. </a:t>
            </a:r>
            <a:endParaRPr lang="en-US" dirty="0"/>
          </a:p>
        </p:txBody>
      </p:sp>
    </p:spTree>
    <p:extLst>
      <p:ext uri="{BB962C8B-B14F-4D97-AF65-F5344CB8AC3E}">
        <p14:creationId xmlns:p14="http://schemas.microsoft.com/office/powerpoint/2010/main" val="4093678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13855"/>
            <a:ext cx="8229600" cy="1143000"/>
          </a:xfrm>
        </p:spPr>
        <p:txBody>
          <a:bodyPr/>
          <a:lstStyle/>
          <a:p>
            <a:pPr algn="l"/>
            <a:r>
              <a:rPr lang="en-US" dirty="0" smtClean="0"/>
              <a:t>@</a:t>
            </a:r>
            <a:r>
              <a:rPr lang="en-US" dirty="0" err="1" smtClean="0"/>
              <a:t>yadavakhilesh</a:t>
            </a:r>
            <a:endParaRPr lang="en-US" dirty="0"/>
          </a:p>
        </p:txBody>
      </p:sp>
      <p:pic>
        <p:nvPicPr>
          <p:cNvPr id="6146" name="Picture 2" descr="C:\Users\HP\Desktop\PROJECT WORK\IMAGES\Akhilesh Yadav User(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56855"/>
            <a:ext cx="6249273" cy="40201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27" y="5410200"/>
            <a:ext cx="8474756" cy="646331"/>
          </a:xfrm>
          <a:prstGeom prst="rect">
            <a:avLst/>
          </a:prstGeom>
          <a:noFill/>
        </p:spPr>
        <p:txBody>
          <a:bodyPr wrap="none" rtlCol="0">
            <a:spAutoFit/>
          </a:bodyPr>
          <a:lstStyle/>
          <a:p>
            <a:r>
              <a:rPr lang="en-US" dirty="0" smtClean="0"/>
              <a:t>The tweets from CM Akhilesh Yadav seem to reiterate the promises made in his election </a:t>
            </a:r>
            <a:br>
              <a:rPr lang="en-US" dirty="0" smtClean="0"/>
            </a:br>
            <a:r>
              <a:rPr lang="en-US" dirty="0" smtClean="0"/>
              <a:t>manifesto without any explicit mention of the UP Elections. </a:t>
            </a:r>
            <a:endParaRPr lang="en-US" dirty="0"/>
          </a:p>
        </p:txBody>
      </p:sp>
    </p:spTree>
    <p:extLst>
      <p:ext uri="{BB962C8B-B14F-4D97-AF65-F5344CB8AC3E}">
        <p14:creationId xmlns:p14="http://schemas.microsoft.com/office/powerpoint/2010/main" val="1463486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7170" name="Picture 2" descr="C:\Users\HP\Desktop\PROJECT WORK\IMAGES\Akhilesh user tr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1419225"/>
            <a:ext cx="6249987"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78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0"/>
            <a:ext cx="8229600" cy="1143000"/>
          </a:xfrm>
        </p:spPr>
        <p:txBody>
          <a:bodyPr/>
          <a:lstStyle/>
          <a:p>
            <a:r>
              <a:rPr lang="en-US" dirty="0" smtClean="0"/>
              <a:t>Akhilesh Emotions</a:t>
            </a:r>
            <a:endParaRPr lang="en-US" dirty="0"/>
          </a:p>
        </p:txBody>
      </p:sp>
      <p:pic>
        <p:nvPicPr>
          <p:cNvPr id="8194" name="Picture 2" descr="C:\Users\HP\Desktop\PROJECT WORK\IMAGES\Akhilesh user emotion trend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1209675"/>
            <a:ext cx="6249987"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80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7772400" cy="1143000"/>
          </a:xfrm>
        </p:spPr>
        <p:txBody>
          <a:bodyPr>
            <a:normAutofit fontScale="90000"/>
          </a:bodyPr>
          <a:lstStyle/>
          <a:p>
            <a:pPr algn="l"/>
            <a:r>
              <a:rPr lang="en-US" sz="8000" dirty="0" smtClean="0"/>
              <a:t>BSP :</a:t>
            </a:r>
            <a:endParaRPr lang="en-US" sz="8000" dirty="0"/>
          </a:p>
        </p:txBody>
      </p:sp>
      <p:sp>
        <p:nvSpPr>
          <p:cNvPr id="3" name="Subtitle 2"/>
          <p:cNvSpPr>
            <a:spLocks noGrp="1"/>
          </p:cNvSpPr>
          <p:nvPr>
            <p:ph type="subTitle" idx="1"/>
          </p:nvPr>
        </p:nvSpPr>
        <p:spPr>
          <a:xfrm>
            <a:off x="318655" y="1524000"/>
            <a:ext cx="8596745" cy="4876800"/>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This maps the sentimental shifts in the public perception for the UP Elections, indexed under </a:t>
            </a:r>
            <a:r>
              <a:rPr lang="en-US" dirty="0" smtClean="0">
                <a:solidFill>
                  <a:schemeClr val="tx1"/>
                </a:solidFill>
                <a:latin typeface="Times New Roman" panose="02020603050405020304" pitchFamily="18" charset="0"/>
                <a:cs typeface="Times New Roman" panose="02020603050405020304" pitchFamily="18" charset="0"/>
              </a:rPr>
              <a:t>#BSP. </a:t>
            </a:r>
            <a:r>
              <a:rPr lang="en-US" dirty="0" smtClean="0">
                <a:solidFill>
                  <a:schemeClr val="tx1"/>
                </a:solidFill>
                <a:latin typeface="Times New Roman" panose="02020603050405020304" pitchFamily="18" charset="0"/>
                <a:cs typeface="Times New Roman" panose="02020603050405020304" pitchFamily="18" charset="0"/>
              </a:rPr>
              <a:t>Tweets are collected at differing intervals and their </a:t>
            </a:r>
            <a:r>
              <a:rPr lang="en-US" dirty="0" smtClean="0">
                <a:solidFill>
                  <a:schemeClr val="tx1"/>
                </a:solidFill>
                <a:latin typeface="Times New Roman" panose="02020603050405020304" pitchFamily="18" charset="0"/>
                <a:cs typeface="Times New Roman" panose="02020603050405020304" pitchFamily="18" charset="0"/>
              </a:rPr>
              <a:t>word clouds </a:t>
            </a:r>
            <a:r>
              <a:rPr lang="en-US" dirty="0" smtClean="0">
                <a:solidFill>
                  <a:schemeClr val="tx1"/>
                </a:solidFill>
                <a:latin typeface="Times New Roman" panose="02020603050405020304" pitchFamily="18" charset="0"/>
                <a:cs typeface="Times New Roman" panose="02020603050405020304" pitchFamily="18" charset="0"/>
              </a:rPr>
              <a:t>are created. The following slides will contain the word </a:t>
            </a:r>
            <a:r>
              <a:rPr lang="en-US" dirty="0" smtClean="0">
                <a:solidFill>
                  <a:schemeClr val="tx1"/>
                </a:solidFill>
                <a:latin typeface="Times New Roman" panose="02020603050405020304" pitchFamily="18" charset="0"/>
                <a:cs typeface="Times New Roman" panose="02020603050405020304" pitchFamily="18" charset="0"/>
              </a:rPr>
              <a:t>clouds as well as, the </a:t>
            </a:r>
            <a:r>
              <a:rPr lang="en-US" dirty="0" err="1" smtClean="0">
                <a:solidFill>
                  <a:schemeClr val="tx1"/>
                </a:solidFill>
                <a:latin typeface="Times New Roman" panose="02020603050405020304" pitchFamily="18" charset="0"/>
                <a:cs typeface="Times New Roman" panose="02020603050405020304" pitchFamily="18" charset="0"/>
              </a:rPr>
              <a:t>trendlines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851107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8000" dirty="0" smtClean="0"/>
              <a:t>#BSP :</a:t>
            </a:r>
            <a:endParaRPr lang="en-US" sz="8000" dirty="0"/>
          </a:p>
        </p:txBody>
      </p:sp>
      <p:pic>
        <p:nvPicPr>
          <p:cNvPr id="10242" name="Picture 2" descr="C:\Users\HP\Desktop\PROJECT WORK\IMAGES\bs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1"/>
            <a:ext cx="8382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5638800"/>
            <a:ext cx="8745856" cy="923330"/>
          </a:xfrm>
          <a:prstGeom prst="rect">
            <a:avLst/>
          </a:prstGeom>
          <a:noFill/>
        </p:spPr>
        <p:txBody>
          <a:bodyPr wrap="none" rtlCol="0">
            <a:spAutoFit/>
          </a:bodyPr>
          <a:lstStyle/>
          <a:p>
            <a:r>
              <a:rPr lang="en-US" dirty="0" smtClean="0"/>
              <a:t>From the above word cloud, we see all the tweets indexed under #BSP and understandably,</a:t>
            </a:r>
            <a:br>
              <a:rPr lang="en-US" dirty="0" smtClean="0"/>
            </a:br>
            <a:r>
              <a:rPr lang="en-US" dirty="0" smtClean="0"/>
              <a:t>the strings “</a:t>
            </a:r>
            <a:r>
              <a:rPr lang="en-US" dirty="0" err="1" smtClean="0"/>
              <a:t>mayawati</a:t>
            </a:r>
            <a:r>
              <a:rPr lang="en-US" dirty="0" smtClean="0"/>
              <a:t>” and “</a:t>
            </a:r>
            <a:r>
              <a:rPr lang="en-US" dirty="0" err="1" smtClean="0"/>
              <a:t>bsp</a:t>
            </a:r>
            <a:r>
              <a:rPr lang="en-US" dirty="0" smtClean="0"/>
              <a:t>” are the dominant one’s. However, even here we see the </a:t>
            </a:r>
            <a:br>
              <a:rPr lang="en-US" dirty="0" smtClean="0"/>
            </a:br>
            <a:r>
              <a:rPr lang="en-US" dirty="0" smtClean="0"/>
              <a:t>prevalence of the strings “</a:t>
            </a:r>
            <a:r>
              <a:rPr lang="en-US" dirty="0" err="1" smtClean="0"/>
              <a:t>bjp</a:t>
            </a:r>
            <a:r>
              <a:rPr lang="en-US" dirty="0" smtClean="0"/>
              <a:t>” and “</a:t>
            </a:r>
            <a:r>
              <a:rPr lang="en-US" dirty="0" err="1" smtClean="0"/>
              <a:t>modi</a:t>
            </a:r>
            <a:r>
              <a:rPr lang="en-US" dirty="0" smtClean="0"/>
              <a:t>”.  </a:t>
            </a:r>
            <a:endParaRPr lang="en-US" dirty="0"/>
          </a:p>
        </p:txBody>
      </p:sp>
    </p:spTree>
    <p:extLst>
      <p:ext uri="{BB962C8B-B14F-4D97-AF65-F5344CB8AC3E}">
        <p14:creationId xmlns:p14="http://schemas.microsoft.com/office/powerpoint/2010/main" val="4093941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EMOTIONAL TRENDLINES :</a:t>
            </a:r>
            <a:endParaRPr lang="en-US" dirty="0"/>
          </a:p>
        </p:txBody>
      </p:sp>
      <p:pic>
        <p:nvPicPr>
          <p:cNvPr id="11266" name="Picture 2" descr="C:\Users\HP\Desktop\PROJECT WORK\IMAGES\#bsp and #mayanext cm emotion tr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85888"/>
            <a:ext cx="82296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628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pPr algn="l"/>
            <a:r>
              <a:rPr lang="en-US" sz="6000" dirty="0" smtClean="0">
                <a:latin typeface="Baskerville Old Face" panose="02020602080505020303" pitchFamily="18" charset="0"/>
              </a:rPr>
              <a:t>TRENDLINES </a:t>
            </a:r>
            <a:r>
              <a:rPr lang="en-US" sz="8000" dirty="0" smtClean="0"/>
              <a:t>:</a:t>
            </a:r>
            <a:endParaRPr lang="en-US" sz="8000" dirty="0"/>
          </a:p>
        </p:txBody>
      </p:sp>
      <p:pic>
        <p:nvPicPr>
          <p:cNvPr id="10242" name="Picture 2" descr="C:\Users\HP\Desktop\PROJECT WORK\IMAGES\bs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1738313"/>
            <a:ext cx="5811837" cy="3381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83" y="5410201"/>
            <a:ext cx="9310177" cy="1200329"/>
          </a:xfrm>
          <a:prstGeom prst="rect">
            <a:avLst/>
          </a:prstGeom>
          <a:noFill/>
        </p:spPr>
        <p:txBody>
          <a:bodyPr wrap="none" rtlCol="0">
            <a:spAutoFit/>
          </a:bodyPr>
          <a:lstStyle/>
          <a:p>
            <a:r>
              <a:rPr lang="en-US" dirty="0" smtClean="0"/>
              <a:t>From the above trend line for #BSP we see that the sentiments, both positive and negative</a:t>
            </a:r>
            <a:br>
              <a:rPr lang="en-US" dirty="0" smtClean="0"/>
            </a:br>
            <a:r>
              <a:rPr lang="en-US" dirty="0" smtClean="0"/>
              <a:t> have taken a steep downward slope, especially during the subsequent phases of the election,</a:t>
            </a:r>
            <a:br>
              <a:rPr lang="en-US" dirty="0" smtClean="0"/>
            </a:br>
            <a:r>
              <a:rPr lang="en-US" dirty="0" smtClean="0"/>
              <a:t>which leads us to conclude that its message is either not resonating or simply not getting through</a:t>
            </a:r>
            <a:br>
              <a:rPr lang="en-US" dirty="0" smtClean="0"/>
            </a:br>
            <a:r>
              <a:rPr lang="en-US" dirty="0" smtClean="0"/>
              <a:t>to the electorate. Thereby, rendering them not a serious contender. </a:t>
            </a:r>
            <a:endParaRPr lang="en-US" dirty="0"/>
          </a:p>
        </p:txBody>
      </p:sp>
    </p:spTree>
    <p:extLst>
      <p:ext uri="{BB962C8B-B14F-4D97-AF65-F5344CB8AC3E}">
        <p14:creationId xmlns:p14="http://schemas.microsoft.com/office/powerpoint/2010/main" val="3979074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382000" cy="2743200"/>
          </a:xfrm>
        </p:spPr>
        <p:txBody>
          <a:bodyPr>
            <a:normAutofit/>
          </a:bodyPr>
          <a:lstStyle/>
          <a:p>
            <a:pPr algn="l"/>
            <a:r>
              <a:rPr lang="en-US" sz="4800" dirty="0">
                <a:latin typeface="Baskerville Old Face" panose="02020602080505020303" pitchFamily="18" charset="0"/>
              </a:rPr>
              <a:t>TWEET </a:t>
            </a:r>
            <a:r>
              <a:rPr lang="en-US" sz="4800" dirty="0" smtClean="0">
                <a:latin typeface="Baskerville Old Face" panose="02020602080505020303" pitchFamily="18" charset="0"/>
              </a:rPr>
              <a:t>FREQUENCY OF 2 MAIN LEADERS (MODI &amp; AKHILESH </a:t>
            </a:r>
            <a:r>
              <a:rPr lang="en-US" sz="4800" dirty="0" smtClean="0">
                <a:latin typeface="Baskerville Old Face" panose="02020602080505020303" pitchFamily="18" charset="0"/>
              </a:rPr>
              <a:t>)</a:t>
            </a:r>
            <a:endParaRPr lang="en-US" sz="4800" dirty="0">
              <a:latin typeface="Baskerville Old Face" panose="02020602080505020303" pitchFamily="18" charset="0"/>
            </a:endParaRPr>
          </a:p>
        </p:txBody>
      </p:sp>
    </p:spTree>
    <p:extLst>
      <p:ext uri="{BB962C8B-B14F-4D97-AF65-F5344CB8AC3E}">
        <p14:creationId xmlns:p14="http://schemas.microsoft.com/office/powerpoint/2010/main" val="890076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dirty="0" smtClean="0"/>
              <a:t>MODI :</a:t>
            </a:r>
            <a:endParaRPr lang="en-US" dirty="0"/>
          </a:p>
        </p:txBody>
      </p:sp>
      <p:pic>
        <p:nvPicPr>
          <p:cNvPr id="3" name="Picture 2" descr="C:\Users\HP\Desktop\PROJECT WORK\IMAGES\Number of Tweets (Mod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4114800" cy="40201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5410200"/>
            <a:ext cx="8577797" cy="923330"/>
          </a:xfrm>
          <a:prstGeom prst="rect">
            <a:avLst/>
          </a:prstGeom>
          <a:noFill/>
        </p:spPr>
        <p:txBody>
          <a:bodyPr wrap="none" rtlCol="0">
            <a:spAutoFit/>
          </a:bodyPr>
          <a:lstStyle/>
          <a:p>
            <a:r>
              <a:rPr lang="en-US" dirty="0" smtClean="0"/>
              <a:t>PM Narendra Modi is known to be a tech savvy person and his reliance on social media is </a:t>
            </a:r>
            <a:br>
              <a:rPr lang="en-US" dirty="0" smtClean="0"/>
            </a:br>
            <a:r>
              <a:rPr lang="en-US" dirty="0" smtClean="0"/>
              <a:t>clearly evident from the frequency of his tweets which register a sharp spike during the </a:t>
            </a:r>
            <a:br>
              <a:rPr lang="en-US" dirty="0" smtClean="0"/>
            </a:br>
            <a:r>
              <a:rPr lang="en-US" dirty="0" smtClean="0"/>
              <a:t>months of February and March, the election months.</a:t>
            </a:r>
            <a:endParaRPr lang="en-US" dirty="0"/>
          </a:p>
        </p:txBody>
      </p:sp>
    </p:spTree>
    <p:extLst>
      <p:ext uri="{BB962C8B-B14F-4D97-AF65-F5344CB8AC3E}">
        <p14:creationId xmlns:p14="http://schemas.microsoft.com/office/powerpoint/2010/main" val="665949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3810000"/>
          </a:xfrm>
        </p:spPr>
        <p:txBody>
          <a:bodyPr>
            <a:normAutofit/>
          </a:bodyPr>
          <a:lstStyle/>
          <a:p>
            <a:r>
              <a:rPr lang="en-US" sz="9600" u="sng" dirty="0" smtClean="0">
                <a:latin typeface="Baskerville Old Face" panose="02020602080505020303" pitchFamily="18" charset="0"/>
              </a:rPr>
              <a:t>R-ANALYSIS</a:t>
            </a:r>
            <a:endParaRPr lang="en-US" sz="9600" u="sng" dirty="0">
              <a:latin typeface="Baskerville Old Face" panose="02020602080505020303" pitchFamily="18" charset="0"/>
            </a:endParaRPr>
          </a:p>
        </p:txBody>
      </p:sp>
    </p:spTree>
    <p:extLst>
      <p:ext uri="{BB962C8B-B14F-4D97-AF65-F5344CB8AC3E}">
        <p14:creationId xmlns:p14="http://schemas.microsoft.com/office/powerpoint/2010/main" val="1627076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dirty="0" smtClean="0"/>
              <a:t>AKHILESH YADAV :</a:t>
            </a:r>
            <a:endParaRPr lang="en-US" dirty="0"/>
          </a:p>
        </p:txBody>
      </p:sp>
      <p:pic>
        <p:nvPicPr>
          <p:cNvPr id="3" name="Picture 3" descr="C:\Users\HP\Desktop\PROJECT WORK\IMAGES\number of tweets akhile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4419600" cy="40201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 y="5486400"/>
            <a:ext cx="8835496" cy="646331"/>
          </a:xfrm>
          <a:prstGeom prst="rect">
            <a:avLst/>
          </a:prstGeom>
          <a:noFill/>
        </p:spPr>
        <p:txBody>
          <a:bodyPr wrap="none" rtlCol="0">
            <a:spAutoFit/>
          </a:bodyPr>
          <a:lstStyle/>
          <a:p>
            <a:r>
              <a:rPr lang="en-US" dirty="0" smtClean="0"/>
              <a:t>CM Akhilesh Yadav seems to be comparatively less tech savvy, however his tweets register a </a:t>
            </a:r>
            <a:br>
              <a:rPr lang="en-US" dirty="0" smtClean="0"/>
            </a:br>
            <a:r>
              <a:rPr lang="en-US" dirty="0" smtClean="0"/>
              <a:t>sharp spike in the run-up to to the election.</a:t>
            </a:r>
            <a:endParaRPr lang="en-US" dirty="0"/>
          </a:p>
        </p:txBody>
      </p:sp>
    </p:spTree>
    <p:extLst>
      <p:ext uri="{BB962C8B-B14F-4D97-AF65-F5344CB8AC3E}">
        <p14:creationId xmlns:p14="http://schemas.microsoft.com/office/powerpoint/2010/main" val="2000233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1"/>
            <a:ext cx="7772400" cy="914400"/>
          </a:xfrm>
        </p:spPr>
        <p:txBody>
          <a:bodyPr/>
          <a:lstStyle/>
          <a:p>
            <a:pPr algn="l"/>
            <a:r>
              <a:rPr lang="en-US" u="sng" dirty="0" smtClean="0"/>
              <a:t>CONCLUSION</a:t>
            </a:r>
            <a:r>
              <a:rPr lang="en-US" dirty="0" smtClean="0"/>
              <a:t>:</a:t>
            </a:r>
            <a:endParaRPr lang="en-US" dirty="0"/>
          </a:p>
        </p:txBody>
      </p:sp>
      <p:sp>
        <p:nvSpPr>
          <p:cNvPr id="3" name="Subtitle 2"/>
          <p:cNvSpPr>
            <a:spLocks noGrp="1"/>
          </p:cNvSpPr>
          <p:nvPr>
            <p:ph type="subTitle" idx="1"/>
          </p:nvPr>
        </p:nvSpPr>
        <p:spPr>
          <a:xfrm>
            <a:off x="533400" y="1447800"/>
            <a:ext cx="7848600" cy="4495800"/>
          </a:xfrm>
        </p:spPr>
        <p:txBody>
          <a:bodyPr>
            <a:normAutofit fontScale="92500" lnSpcReduction="20000"/>
          </a:bodyPr>
          <a:lstStyle/>
          <a:p>
            <a:pPr algn="l"/>
            <a:r>
              <a:rPr lang="en-US" dirty="0" smtClean="0">
                <a:solidFill>
                  <a:schemeClr val="tx1"/>
                </a:solidFill>
              </a:rPr>
              <a:t>From the above plotted trend lines we see that BJP has been gaining a lot of social media traction over its rivals: SP-Congress alliance and the BSP. Even though, we see that CM Akhilesh Yadav has been getting quite prevalent media coverage, we will still have to call this election in favor of BJP owing to their robust social media presence in both its own hashtags while also, featuring prominently on its rivals hashtags, which means that BJP has captured a major chunk of people’s psyche which boosts their electoral prospects.</a:t>
            </a:r>
            <a:endParaRPr lang="en-US" dirty="0">
              <a:solidFill>
                <a:schemeClr val="tx1"/>
              </a:solidFill>
            </a:endParaRPr>
          </a:p>
        </p:txBody>
      </p:sp>
    </p:spTree>
    <p:extLst>
      <p:ext uri="{BB962C8B-B14F-4D97-AF65-F5344CB8AC3E}">
        <p14:creationId xmlns:p14="http://schemas.microsoft.com/office/powerpoint/2010/main" val="3486575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smtClean="0"/>
              <a:t>Setting Twitter Authentication </a:t>
            </a:r>
            <a:endParaRPr lang="en-US" u="sng" dirty="0"/>
          </a:p>
        </p:txBody>
      </p:sp>
      <p:pic>
        <p:nvPicPr>
          <p:cNvPr id="1027" name="Picture 3" descr="C:\Users\HP\Desktop\PLO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4582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 y="5257800"/>
            <a:ext cx="7848600" cy="1295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 twitter application by the name of “ ” was created and the necessary keys  were generated. Using the R package “twitteR” we set up the necessary authentications for importing the twitter data into R environment.</a:t>
            </a:r>
            <a:endParaRPr lang="en-US" dirty="0">
              <a:solidFill>
                <a:schemeClr val="tx1"/>
              </a:solidFill>
            </a:endParaRPr>
          </a:p>
        </p:txBody>
      </p:sp>
    </p:spTree>
    <p:extLst>
      <p:ext uri="{BB962C8B-B14F-4D97-AF65-F5344CB8AC3E}">
        <p14:creationId xmlns:p14="http://schemas.microsoft.com/office/powerpoint/2010/main" val="4194915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u="sng" dirty="0" smtClean="0"/>
              <a:t>IMPORTING TWEETS </a:t>
            </a:r>
            <a:r>
              <a:rPr lang="en-US" dirty="0" smtClean="0"/>
              <a:t>:</a:t>
            </a:r>
            <a:endParaRPr lang="en-US" dirty="0"/>
          </a:p>
        </p:txBody>
      </p:sp>
      <p:pic>
        <p:nvPicPr>
          <p:cNvPr id="3074" name="Picture 2" descr="C:\Users\HP\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4582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79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smtClean="0"/>
              <a:t>CLEANING THE DATA </a:t>
            </a:r>
            <a:r>
              <a:rPr lang="en-US" dirty="0" smtClean="0"/>
              <a:t>:</a:t>
            </a:r>
            <a:endParaRPr lang="en-US" dirty="0"/>
          </a:p>
        </p:txBody>
      </p:sp>
      <p:pic>
        <p:nvPicPr>
          <p:cNvPr id="13314" name="Picture 2" descr="C:\Users\HP\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5819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2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smtClean="0"/>
              <a:t>WORDCLOUD CREATION </a:t>
            </a:r>
            <a:r>
              <a:rPr lang="en-US" dirty="0" smtClean="0"/>
              <a:t>:</a:t>
            </a:r>
            <a:endParaRPr lang="en-US" dirty="0"/>
          </a:p>
        </p:txBody>
      </p:sp>
      <p:pic>
        <p:nvPicPr>
          <p:cNvPr id="14338" name="Picture 2" descr="C:\Users\HP\Deskto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86800" cy="449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579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47625"/>
            <a:ext cx="8229600" cy="1143000"/>
          </a:xfrm>
        </p:spPr>
        <p:txBody>
          <a:bodyPr/>
          <a:lstStyle/>
          <a:p>
            <a:pPr algn="l"/>
            <a:r>
              <a:rPr lang="en-US" u="sng" dirty="0" smtClean="0"/>
              <a:t>SENTIMENTAL SCORES </a:t>
            </a:r>
            <a:r>
              <a:rPr lang="en-US" dirty="0" smtClean="0"/>
              <a:t>:</a:t>
            </a:r>
            <a:endParaRPr lang="en-US" dirty="0"/>
          </a:p>
        </p:txBody>
      </p:sp>
      <p:pic>
        <p:nvPicPr>
          <p:cNvPr id="15362" name="Picture 2" descr="C:\Users\HP\Deskto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90625"/>
            <a:ext cx="8610600" cy="482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88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TotalTime>
  <Words>869</Words>
  <Application>Microsoft Macintosh PowerPoint</Application>
  <PresentationFormat>On-screen Show (4:3)</PresentationFormat>
  <Paragraphs>69</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Baskerville Old Face</vt:lpstr>
      <vt:lpstr>Calibri</vt:lpstr>
      <vt:lpstr>Times New Roman</vt:lpstr>
      <vt:lpstr>Wingdings</vt:lpstr>
      <vt:lpstr>Arial</vt:lpstr>
      <vt:lpstr>Office Theme</vt:lpstr>
      <vt:lpstr>UP ELECTIONS 2017 SENTIMENTAL ANALYTICS AND PREDICTION</vt:lpstr>
      <vt:lpstr>PROJECT OVERVIEW </vt:lpstr>
      <vt:lpstr>ELECTION LANDSCAPE</vt:lpstr>
      <vt:lpstr>R-ANALYSIS</vt:lpstr>
      <vt:lpstr>Setting Twitter Authentication </vt:lpstr>
      <vt:lpstr>IMPORTING TWEETS :</vt:lpstr>
      <vt:lpstr>CLEANING THE DATA :</vt:lpstr>
      <vt:lpstr>WORDCLOUD CREATION :</vt:lpstr>
      <vt:lpstr>SENTIMENTAL SCORES :</vt:lpstr>
      <vt:lpstr>TRENDLINES : </vt:lpstr>
      <vt:lpstr>EMOTIONAL TRENDLINES :</vt:lpstr>
      <vt:lpstr>CALCULATING NUMBER OF TWEETS:</vt:lpstr>
      <vt:lpstr>WORDCLOUD RESULTS</vt:lpstr>
      <vt:lpstr>UP ELECTIONS :</vt:lpstr>
      <vt:lpstr>#UPElections2017</vt:lpstr>
      <vt:lpstr>TRENDLINES :</vt:lpstr>
      <vt:lpstr>@ANI NEWS UP</vt:lpstr>
      <vt:lpstr>@ANI NEWS UP</vt:lpstr>
      <vt:lpstr>TRENDLINES (DAILY)</vt:lpstr>
      <vt:lpstr>TRENDLINES (WEEKLY)</vt:lpstr>
      <vt:lpstr>BJP :</vt:lpstr>
      <vt:lpstr>#BJP4UP</vt:lpstr>
      <vt:lpstr>TRENDLINES :</vt:lpstr>
      <vt:lpstr>@narendramodi</vt:lpstr>
      <vt:lpstr>TRENDLINES : Daily</vt:lpstr>
      <vt:lpstr>Weekly</vt:lpstr>
      <vt:lpstr>Modi User Emotions</vt:lpstr>
      <vt:lpstr>SAMJWADI PARTY :</vt:lpstr>
      <vt:lpstr>#SAMAJWADI PARTY</vt:lpstr>
      <vt:lpstr>TRENDLINES :</vt:lpstr>
      <vt:lpstr>@yadavakhilesh</vt:lpstr>
      <vt:lpstr>TRENDLINES :</vt:lpstr>
      <vt:lpstr>Akhilesh Emotions</vt:lpstr>
      <vt:lpstr>BSP :</vt:lpstr>
      <vt:lpstr>#BSP :</vt:lpstr>
      <vt:lpstr>EMOTIONAL TRENDLINES :</vt:lpstr>
      <vt:lpstr>TRENDLINES :</vt:lpstr>
      <vt:lpstr>TWEET FREQUENCY OF 2 MAIN LEADERS (MODI &amp; AKHILESH )</vt:lpstr>
      <vt:lpstr>MODI :</vt:lpstr>
      <vt:lpstr>AKHILESH YADAV :</vt:lpstr>
      <vt:lpstr>CONCLUSION: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 ELECTIONS 2017 SENTIMENTAL ANALYTICS AND PREDICTION</dc:title>
  <dc:creator>HP</dc:creator>
  <cp:lastModifiedBy>Anubhav Shankar</cp:lastModifiedBy>
  <cp:revision>46</cp:revision>
  <dcterms:created xsi:type="dcterms:W3CDTF">2017-03-03T05:29:52Z</dcterms:created>
  <dcterms:modified xsi:type="dcterms:W3CDTF">2017-03-04T16:25:31Z</dcterms:modified>
</cp:coreProperties>
</file>