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1" r:id="rId5"/>
    <p:sldId id="262" r:id="rId6"/>
    <p:sldId id="264" r:id="rId7"/>
    <p:sldId id="265" r:id="rId8"/>
    <p:sldId id="266" r:id="rId9"/>
    <p:sldId id="267" r:id="rId10"/>
    <p:sldId id="268" r:id="rId11"/>
    <p:sldId id="298" r:id="rId12"/>
    <p:sldId id="299" r:id="rId13"/>
    <p:sldId id="269" r:id="rId14"/>
    <p:sldId id="273" r:id="rId15"/>
    <p:sldId id="278" r:id="rId16"/>
    <p:sldId id="285" r:id="rId17"/>
    <p:sldId id="303" r:id="rId18"/>
    <p:sldId id="300" r:id="rId19"/>
    <p:sldId id="301" r:id="rId20"/>
    <p:sldId id="302" r:id="rId21"/>
    <p:sldId id="270" r:id="rId22"/>
    <p:sldId id="280" r:id="rId23"/>
    <p:sldId id="286" r:id="rId24"/>
    <p:sldId id="279" r:id="rId25"/>
    <p:sldId id="287" r:id="rId26"/>
    <p:sldId id="290" r:id="rId27"/>
    <p:sldId id="271" r:id="rId28"/>
    <p:sldId id="281" r:id="rId29"/>
    <p:sldId id="288" r:id="rId30"/>
    <p:sldId id="282" r:id="rId31"/>
    <p:sldId id="289" r:id="rId32"/>
    <p:sldId id="292" r:id="rId33"/>
    <p:sldId id="272" r:id="rId34"/>
    <p:sldId id="283" r:id="rId35"/>
    <p:sldId id="284" r:id="rId36"/>
    <p:sldId id="294" r:id="rId37"/>
    <p:sldId id="295"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8"/>
    <p:restoredTop sz="97158" autoAdjust="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ACDA5-B2E7-49C9-9211-5ED13F94D737}" type="datetimeFigureOut">
              <a:rPr lang="en-US" smtClean="0"/>
              <a:pPr/>
              <a:t>3/5/2017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D8B6C-52C8-45C2-BA21-3E19135E2086}" type="slidenum">
              <a:rPr lang="en-US" smtClean="0"/>
              <a:pPr/>
              <a:t>‹#›</a:t>
            </a:fld>
            <a:endParaRPr lang="en-US"/>
          </a:p>
        </p:txBody>
      </p:sp>
    </p:spTree>
    <p:extLst>
      <p:ext uri="{BB962C8B-B14F-4D97-AF65-F5344CB8AC3E}">
        <p14:creationId xmlns="" xmlns:p14="http://schemas.microsoft.com/office/powerpoint/2010/main" val="77823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D8B6C-52C8-45C2-BA21-3E19135E2086}" type="slidenum">
              <a:rPr lang="en-US" smtClean="0"/>
              <a:pPr/>
              <a:t>8</a:t>
            </a:fld>
            <a:endParaRPr lang="en-US"/>
          </a:p>
        </p:txBody>
      </p:sp>
    </p:spTree>
    <p:extLst>
      <p:ext uri="{BB962C8B-B14F-4D97-AF65-F5344CB8AC3E}">
        <p14:creationId xmlns="" xmlns:p14="http://schemas.microsoft.com/office/powerpoint/2010/main" val="286479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D8B6C-52C8-45C2-BA21-3E19135E2086}" type="slidenum">
              <a:rPr lang="en-US" smtClean="0"/>
              <a:pPr/>
              <a:t>29</a:t>
            </a:fld>
            <a:endParaRPr lang="en-US"/>
          </a:p>
        </p:txBody>
      </p:sp>
    </p:spTree>
    <p:extLst>
      <p:ext uri="{BB962C8B-B14F-4D97-AF65-F5344CB8AC3E}">
        <p14:creationId xmlns="" xmlns:p14="http://schemas.microsoft.com/office/powerpoint/2010/main" val="12004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F9391B8-B329-491E-96B6-E5BED23F0BF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9391B8-B329-491E-96B6-E5BED23F0BF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F9391B8-B329-491E-96B6-E5BED23F0BF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9391B8-B329-491E-96B6-E5BED23F0B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4810BA-A1AE-4D8B-8038-6C399C74FE76}" type="datetimeFigureOut">
              <a:rPr lang="en-US" smtClean="0"/>
              <a:pPr/>
              <a:t>3/5/2017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9391B8-B329-491E-96B6-E5BED23F0BF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4810BA-A1AE-4D8B-8038-6C399C74FE76}" type="datetimeFigureOut">
              <a:rPr lang="en-US" smtClean="0"/>
              <a:pPr/>
              <a:t>3/5/2017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F9391B8-B329-491E-96B6-E5BED23F0BF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1295400"/>
            <a:ext cx="7696200" cy="3429000"/>
          </a:xfrm>
          <a:solidFill>
            <a:schemeClr val="accent2">
              <a:lumMod val="40000"/>
              <a:lumOff val="60000"/>
            </a:schemeClr>
          </a:solidFill>
        </p:spPr>
        <p:txBody>
          <a:bodyPr>
            <a:normAutofit/>
          </a:bodyPr>
          <a:lstStyle/>
          <a:p>
            <a:r>
              <a:rPr lang="en-US" sz="4400" dirty="0" smtClean="0">
                <a:solidFill>
                  <a:srgbClr val="FF0000"/>
                </a:solidFill>
                <a:latin typeface="Baskerville Old Face" panose="02020602080505020303" pitchFamily="18" charset="0"/>
              </a:rPr>
              <a:t>UP ELECTIONS 2017 SENTIMENTAL ANALYTICS AND PREDICTION</a:t>
            </a:r>
            <a:endParaRPr lang="en-US" sz="4400" dirty="0">
              <a:solidFill>
                <a:srgbClr val="FF0000"/>
              </a:solidFill>
              <a:latin typeface="Baskerville Old Face" panose="02020602080505020303" pitchFamily="18" charset="0"/>
            </a:endParaRPr>
          </a:p>
        </p:txBody>
      </p:sp>
    </p:spTree>
    <p:extLst>
      <p:ext uri="{BB962C8B-B14F-4D97-AF65-F5344CB8AC3E}">
        <p14:creationId xmlns="" xmlns:p14="http://schemas.microsoft.com/office/powerpoint/2010/main" val="1338569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7709"/>
            <a:ext cx="8229600" cy="1143000"/>
          </a:xfrm>
        </p:spPr>
        <p:txBody>
          <a:bodyPr>
            <a:normAutofit/>
          </a:bodyPr>
          <a:lstStyle/>
          <a:p>
            <a:pPr algn="l"/>
            <a:r>
              <a:rPr lang="en-US" u="sng" dirty="0" smtClean="0"/>
              <a:t>TRENDLINES </a:t>
            </a:r>
            <a:r>
              <a:rPr lang="en-US" dirty="0" smtClean="0"/>
              <a:t>: </a:t>
            </a:r>
            <a:endParaRPr lang="en-US" dirty="0"/>
          </a:p>
        </p:txBody>
      </p:sp>
      <p:pic>
        <p:nvPicPr>
          <p:cNvPr id="16387" name="Picture 3" descr="C:\Users\HP\Desktop\6.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1168" y="1219200"/>
            <a:ext cx="8420100" cy="508635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1275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26" y="0"/>
            <a:ext cx="7498080" cy="1143000"/>
          </a:xfrm>
        </p:spPr>
        <p:txBody>
          <a:bodyPr/>
          <a:lstStyle/>
          <a:p>
            <a:pPr algn="l"/>
            <a:r>
              <a:rPr lang="en-US" dirty="0" smtClean="0"/>
              <a:t>EMOTIONAL TRENDLINES :</a:t>
            </a:r>
            <a:endParaRPr lang="en-US" dirty="0"/>
          </a:p>
        </p:txBody>
      </p:sp>
      <p:pic>
        <p:nvPicPr>
          <p:cNvPr id="17410" name="Picture 2" descr="C:\Users\HP\Desktop\7.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6945" y="1295400"/>
            <a:ext cx="8477250" cy="4924425"/>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286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82" y="209550"/>
            <a:ext cx="8522918" cy="1143000"/>
          </a:xfrm>
        </p:spPr>
        <p:txBody>
          <a:bodyPr>
            <a:normAutofit fontScale="90000"/>
          </a:bodyPr>
          <a:lstStyle/>
          <a:p>
            <a:pPr algn="l"/>
            <a:r>
              <a:rPr lang="en-US" dirty="0" smtClean="0"/>
              <a:t>CALCULATING NUMBER OF TWEETS:</a:t>
            </a:r>
            <a:endParaRPr lang="en-US" dirty="0"/>
          </a:p>
        </p:txBody>
      </p:sp>
      <p:pic>
        <p:nvPicPr>
          <p:cNvPr id="18436" name="Picture 4" descr="C:\Users\HP\Desktop\9.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352550"/>
            <a:ext cx="8534400" cy="41529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0650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3276600"/>
          </a:xfrm>
        </p:spPr>
        <p:txBody>
          <a:bodyPr>
            <a:normAutofit/>
          </a:bodyPr>
          <a:lstStyle/>
          <a:p>
            <a:r>
              <a:rPr lang="en-US" sz="4800" dirty="0" smtClean="0">
                <a:latin typeface="Baskerville Old Face" panose="02020602080505020303" pitchFamily="18" charset="0"/>
              </a:rPr>
              <a:t>WORDCLOUD RESULTS</a:t>
            </a:r>
            <a:endParaRPr lang="en-US" sz="4800" dirty="0">
              <a:latin typeface="Baskerville Old Face" panose="02020602080505020303" pitchFamily="18" charset="0"/>
            </a:endParaRPr>
          </a:p>
        </p:txBody>
      </p:sp>
    </p:spTree>
    <p:extLst>
      <p:ext uri="{BB962C8B-B14F-4D97-AF65-F5344CB8AC3E}">
        <p14:creationId xmlns="" xmlns:p14="http://schemas.microsoft.com/office/powerpoint/2010/main" val="258976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7772400" cy="1143000"/>
          </a:xfrm>
        </p:spPr>
        <p:txBody>
          <a:bodyPr>
            <a:normAutofit fontScale="90000"/>
          </a:bodyPr>
          <a:lstStyle/>
          <a:p>
            <a:pPr algn="l"/>
            <a:r>
              <a:rPr lang="en-US" sz="8000" dirty="0" smtClean="0"/>
              <a:t>UP ELECTIONS :</a:t>
            </a:r>
            <a:endParaRPr lang="en-US" sz="8000" dirty="0"/>
          </a:p>
        </p:txBody>
      </p:sp>
      <p:sp>
        <p:nvSpPr>
          <p:cNvPr id="3" name="Subtitle 2"/>
          <p:cNvSpPr>
            <a:spLocks noGrp="1"/>
          </p:cNvSpPr>
          <p:nvPr>
            <p:ph type="subTitle" idx="1"/>
          </p:nvPr>
        </p:nvSpPr>
        <p:spPr>
          <a:xfrm>
            <a:off x="318655" y="1524000"/>
            <a:ext cx="8596745" cy="3581400"/>
          </a:xfrm>
          <a:ln w="38100">
            <a:solidFill>
              <a:schemeClr val="tx1"/>
            </a:solidFill>
          </a:ln>
        </p:spPr>
        <p:txBody>
          <a:bodyPr>
            <a:normAutofit/>
          </a:bodyPr>
          <a:lstStyle/>
          <a:p>
            <a:pPr algn="just">
              <a:lnSpc>
                <a:spcPct val="150000"/>
              </a:lnSpc>
            </a:pPr>
            <a:r>
              <a:rPr lang="en-US" sz="2800" dirty="0" smtClean="0">
                <a:solidFill>
                  <a:schemeClr val="tx1"/>
                </a:solidFill>
                <a:latin typeface="Baskerville Old Face" panose="02020602080505020303" pitchFamily="18" charset="0"/>
                <a:cs typeface="Times New Roman" panose="02020603050405020304" pitchFamily="18" charset="0"/>
              </a:rPr>
              <a:t>This maps the sentimental shifts in the public perception for the UP Elections, indexed under #UPElections2017 and #</a:t>
            </a:r>
            <a:r>
              <a:rPr lang="en-US" sz="2800" dirty="0" err="1" smtClean="0">
                <a:solidFill>
                  <a:schemeClr val="tx1"/>
                </a:solidFill>
                <a:latin typeface="Baskerville Old Face" panose="02020602080505020303" pitchFamily="18" charset="0"/>
                <a:cs typeface="Times New Roman" panose="02020603050405020304" pitchFamily="18" charset="0"/>
              </a:rPr>
              <a:t>UPPolls</a:t>
            </a:r>
            <a:r>
              <a:rPr lang="en-US" sz="2800" dirty="0" smtClean="0">
                <a:solidFill>
                  <a:schemeClr val="tx1"/>
                </a:solidFill>
                <a:latin typeface="Baskerville Old Face" panose="02020602080505020303" pitchFamily="18" charset="0"/>
                <a:cs typeface="Times New Roman" panose="02020603050405020304" pitchFamily="18" charset="0"/>
              </a:rPr>
              <a:t>. Tweets are collected at differing intervals and their </a:t>
            </a:r>
            <a:r>
              <a:rPr lang="en-US" sz="2800" dirty="0" err="1" smtClean="0">
                <a:solidFill>
                  <a:schemeClr val="tx1"/>
                </a:solidFill>
                <a:latin typeface="Baskerville Old Face" panose="02020602080505020303" pitchFamily="18" charset="0"/>
                <a:cs typeface="Times New Roman" panose="02020603050405020304" pitchFamily="18" charset="0"/>
              </a:rPr>
              <a:t>wordclouds</a:t>
            </a:r>
            <a:r>
              <a:rPr lang="en-US" sz="2800" dirty="0" smtClean="0">
                <a:solidFill>
                  <a:schemeClr val="tx1"/>
                </a:solidFill>
                <a:latin typeface="Baskerville Old Face" panose="02020602080505020303" pitchFamily="18" charset="0"/>
                <a:cs typeface="Times New Roman" panose="02020603050405020304" pitchFamily="18" charset="0"/>
              </a:rPr>
              <a:t> are created. The following slides will contain the word clouds and sentiment trend lines</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2193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98080" cy="1143000"/>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#UPElections2017</a:t>
            </a:r>
            <a:endParaRPr lang="en-US" dirty="0"/>
          </a:p>
        </p:txBody>
      </p:sp>
      <p:pic>
        <p:nvPicPr>
          <p:cNvPr id="5122" name="Picture 2" descr="C:\Users\HP\Downloads\upelections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1738313"/>
            <a:ext cx="7010400" cy="3318596"/>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46045" y="5357244"/>
            <a:ext cx="8769355" cy="1200329"/>
          </a:xfrm>
          <a:prstGeom prst="rect">
            <a:avLst/>
          </a:prstGeom>
          <a:noFill/>
          <a:ln w="28575">
            <a:solidFill>
              <a:schemeClr val="tx1"/>
            </a:solidFill>
          </a:ln>
        </p:spPr>
        <p:txBody>
          <a:bodyPr wrap="square" rtlCol="0">
            <a:spAutoFit/>
          </a:bodyPr>
          <a:lstStyle/>
          <a:p>
            <a:pPr algn="just"/>
            <a:r>
              <a:rPr lang="en-US" dirty="0" smtClean="0"/>
              <a:t>From the above word cloud, we see that “</a:t>
            </a:r>
            <a:r>
              <a:rPr lang="en-US" dirty="0" err="1" smtClean="0"/>
              <a:t>bjp</a:t>
            </a:r>
            <a:r>
              <a:rPr lang="en-US" dirty="0" smtClean="0"/>
              <a:t>” was the most frequently used string, </a:t>
            </a:r>
            <a:br>
              <a:rPr lang="en-US" dirty="0" smtClean="0"/>
            </a:br>
            <a:r>
              <a:rPr lang="en-US" dirty="0" smtClean="0"/>
              <a:t>which is indicative of people’s perception toward BJP and the fact that UP Elections  and BJP </a:t>
            </a:r>
            <a:br>
              <a:rPr lang="en-US" dirty="0" smtClean="0"/>
            </a:br>
            <a:r>
              <a:rPr lang="en-US" dirty="0" smtClean="0"/>
              <a:t>have a prominent hold on people’s psyche. “</a:t>
            </a:r>
            <a:r>
              <a:rPr lang="en-US" dirty="0" err="1" smtClean="0"/>
              <a:t>modi</a:t>
            </a:r>
            <a:r>
              <a:rPr lang="en-US" dirty="0" smtClean="0"/>
              <a:t>” was also frequently mentioned in the tweets.</a:t>
            </a:r>
            <a:endParaRPr lang="en-US" dirty="0"/>
          </a:p>
        </p:txBody>
      </p:sp>
    </p:spTree>
    <p:extLst>
      <p:ext uri="{BB962C8B-B14F-4D97-AF65-F5344CB8AC3E}">
        <p14:creationId xmlns="" xmlns:p14="http://schemas.microsoft.com/office/powerpoint/2010/main" val="1365011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1026" name="Picture 2" descr="C:\Users\HP\Downloads\upelections2.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1295400"/>
            <a:ext cx="8229600" cy="3381375"/>
          </a:xfrm>
          <a:prstGeom prst="rect">
            <a:avLst/>
          </a:prstGeom>
          <a:solidFill>
            <a:schemeClr val="accent2">
              <a:lumMod val="60000"/>
              <a:lumOff val="40000"/>
            </a:schemeClr>
          </a:solidFill>
          <a:ln w="57150">
            <a:solidFill>
              <a:schemeClr val="tx1"/>
            </a:solidFill>
          </a:ln>
          <a:extLst/>
        </p:spPr>
      </p:pic>
      <p:sp>
        <p:nvSpPr>
          <p:cNvPr id="5" name="TextBox 4"/>
          <p:cNvSpPr txBox="1"/>
          <p:nvPr/>
        </p:nvSpPr>
        <p:spPr>
          <a:xfrm>
            <a:off x="1219200" y="5257800"/>
            <a:ext cx="6705600" cy="1477328"/>
          </a:xfrm>
          <a:prstGeom prst="rect">
            <a:avLst/>
          </a:prstGeom>
          <a:noFill/>
        </p:spPr>
        <p:txBody>
          <a:bodyPr wrap="square" rtlCol="0">
            <a:spAutoFit/>
          </a:bodyPr>
          <a:lstStyle/>
          <a:p>
            <a:r>
              <a:rPr lang="en-US" dirty="0" smtClean="0"/>
              <a:t>We can see that when people tweeted about UP elections, the use of positive words was more than the use of negative words.  Also, we know from the </a:t>
            </a:r>
            <a:r>
              <a:rPr lang="en-US" dirty="0" err="1" smtClean="0"/>
              <a:t>wordcloud</a:t>
            </a:r>
            <a:r>
              <a:rPr lang="en-US" dirty="0" smtClean="0"/>
              <a:t> that most frequently used words were ‘</a:t>
            </a:r>
            <a:r>
              <a:rPr lang="en-US" dirty="0" err="1" smtClean="0"/>
              <a:t>bjp</a:t>
            </a:r>
            <a:r>
              <a:rPr lang="en-US" dirty="0" smtClean="0"/>
              <a:t>’ and ‘</a:t>
            </a:r>
            <a:r>
              <a:rPr lang="en-US" dirty="0" err="1" smtClean="0"/>
              <a:t>modi</a:t>
            </a:r>
            <a:r>
              <a:rPr lang="en-US" dirty="0" smtClean="0"/>
              <a:t>’. So, we can infer that people used positive words for ‘</a:t>
            </a:r>
            <a:r>
              <a:rPr lang="en-US" dirty="0" err="1" smtClean="0"/>
              <a:t>bjp</a:t>
            </a:r>
            <a:r>
              <a:rPr lang="en-US" dirty="0" smtClean="0"/>
              <a:t>’ in context of U.P. elections.</a:t>
            </a:r>
            <a:endParaRPr lang="en-US" dirty="0"/>
          </a:p>
        </p:txBody>
      </p:sp>
    </p:spTree>
    <p:extLst>
      <p:ext uri="{BB962C8B-B14F-4D97-AF65-F5344CB8AC3E}">
        <p14:creationId xmlns="" xmlns:p14="http://schemas.microsoft.com/office/powerpoint/2010/main" val="2586504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467600" cy="1143000"/>
          </a:xfrm>
        </p:spPr>
        <p:txBody>
          <a:bodyPr/>
          <a:lstStyle/>
          <a:p>
            <a:pPr algn="l"/>
            <a:r>
              <a:rPr lang="en-US" dirty="0" smtClean="0"/>
              <a:t>@ANI NEWS UP</a:t>
            </a:r>
            <a:endParaRPr lang="en-US" dirty="0"/>
          </a:p>
        </p:txBody>
      </p:sp>
      <p:sp>
        <p:nvSpPr>
          <p:cNvPr id="3" name="Subtitle 2"/>
          <p:cNvSpPr>
            <a:spLocks noGrp="1"/>
          </p:cNvSpPr>
          <p:nvPr>
            <p:ph type="subTitle" idx="1"/>
          </p:nvPr>
        </p:nvSpPr>
        <p:spPr>
          <a:xfrm>
            <a:off x="304800" y="1905000"/>
            <a:ext cx="8229600" cy="2743200"/>
          </a:xfrm>
          <a:ln w="38100">
            <a:solidFill>
              <a:schemeClr val="tx1"/>
            </a:solidFill>
          </a:ln>
        </p:spPr>
        <p:txBody>
          <a:bodyPr>
            <a:normAutofit lnSpcReduction="10000"/>
          </a:bodyPr>
          <a:lstStyle/>
          <a:p>
            <a:pPr algn="just"/>
            <a:r>
              <a:rPr lang="en-US" sz="2800" dirty="0">
                <a:solidFill>
                  <a:schemeClr val="tx1"/>
                </a:solidFill>
                <a:latin typeface="Baskerville Old Face" panose="02020602080505020303" pitchFamily="18" charset="0"/>
                <a:cs typeface="Times New Roman" panose="02020603050405020304" pitchFamily="18" charset="0"/>
              </a:rPr>
              <a:t>This maps the sentimental shifts in the public </a:t>
            </a:r>
            <a:r>
              <a:rPr lang="en-US" sz="2800" dirty="0" smtClean="0">
                <a:solidFill>
                  <a:schemeClr val="tx1"/>
                </a:solidFill>
                <a:latin typeface="Baskerville Old Face" panose="02020602080505020303" pitchFamily="18" charset="0"/>
                <a:cs typeface="Times New Roman" panose="02020603050405020304" pitchFamily="18" charset="0"/>
              </a:rPr>
              <a:t>perception and news coverage </a:t>
            </a:r>
            <a:r>
              <a:rPr lang="en-US" sz="2800" dirty="0">
                <a:solidFill>
                  <a:schemeClr val="tx1"/>
                </a:solidFill>
                <a:latin typeface="Baskerville Old Face" panose="02020602080505020303" pitchFamily="18" charset="0"/>
                <a:cs typeface="Times New Roman" panose="02020603050405020304" pitchFamily="18" charset="0"/>
              </a:rPr>
              <a:t>for the UP Elections, indexed under #UPElections2017 and #</a:t>
            </a:r>
            <a:r>
              <a:rPr lang="en-US" sz="2800" dirty="0" err="1" smtClean="0">
                <a:solidFill>
                  <a:schemeClr val="tx1"/>
                </a:solidFill>
                <a:latin typeface="Baskerville Old Face" panose="02020602080505020303" pitchFamily="18" charset="0"/>
                <a:cs typeface="Times New Roman" panose="02020603050405020304" pitchFamily="18" charset="0"/>
              </a:rPr>
              <a:t>UPPolls</a:t>
            </a:r>
            <a:r>
              <a:rPr lang="en-US" sz="2800" dirty="0" smtClean="0">
                <a:solidFill>
                  <a:schemeClr val="tx1"/>
                </a:solidFill>
                <a:latin typeface="Baskerville Old Face" panose="02020602080505020303" pitchFamily="18" charset="0"/>
                <a:cs typeface="Times New Roman" panose="02020603050405020304" pitchFamily="18" charset="0"/>
              </a:rPr>
              <a:t> from the official </a:t>
            </a:r>
            <a:r>
              <a:rPr lang="en-US" sz="2800" b="1" i="1" dirty="0" smtClean="0">
                <a:solidFill>
                  <a:schemeClr val="tx1"/>
                </a:solidFill>
                <a:latin typeface="Baskerville Old Face" panose="02020602080505020303" pitchFamily="18" charset="0"/>
                <a:cs typeface="Times New Roman" panose="02020603050405020304" pitchFamily="18" charset="0"/>
              </a:rPr>
              <a:t>ANI News UP twitter account</a:t>
            </a:r>
            <a:r>
              <a:rPr lang="en-US" sz="2800" dirty="0" smtClean="0">
                <a:solidFill>
                  <a:schemeClr val="tx1"/>
                </a:solidFill>
                <a:latin typeface="Baskerville Old Face" panose="02020602080505020303" pitchFamily="18" charset="0"/>
                <a:cs typeface="Times New Roman" panose="02020603050405020304" pitchFamily="18" charset="0"/>
              </a:rPr>
              <a:t>. </a:t>
            </a:r>
            <a:r>
              <a:rPr lang="en-US" sz="2800" dirty="0">
                <a:solidFill>
                  <a:schemeClr val="tx1"/>
                </a:solidFill>
                <a:latin typeface="Baskerville Old Face" panose="02020602080505020303" pitchFamily="18" charset="0"/>
                <a:cs typeface="Times New Roman" panose="02020603050405020304" pitchFamily="18" charset="0"/>
              </a:rPr>
              <a:t>Tweets are collected at differing intervals and their </a:t>
            </a:r>
            <a:r>
              <a:rPr lang="en-US" sz="2800" dirty="0" err="1">
                <a:solidFill>
                  <a:schemeClr val="tx1"/>
                </a:solidFill>
                <a:latin typeface="Baskerville Old Face" panose="02020602080505020303" pitchFamily="18" charset="0"/>
                <a:cs typeface="Times New Roman" panose="02020603050405020304" pitchFamily="18" charset="0"/>
              </a:rPr>
              <a:t>wordclouds</a:t>
            </a:r>
            <a:r>
              <a:rPr lang="en-US" sz="2800" dirty="0">
                <a:solidFill>
                  <a:schemeClr val="tx1"/>
                </a:solidFill>
                <a:latin typeface="Baskerville Old Face" panose="02020602080505020303" pitchFamily="18" charset="0"/>
                <a:cs typeface="Times New Roman" panose="02020603050405020304" pitchFamily="18" charset="0"/>
              </a:rPr>
              <a:t> are created. The following slides will contain the word </a:t>
            </a:r>
            <a:r>
              <a:rPr lang="en-US" sz="2800" dirty="0" smtClean="0">
                <a:solidFill>
                  <a:schemeClr val="tx1"/>
                </a:solidFill>
                <a:latin typeface="Baskerville Old Face" panose="02020602080505020303" pitchFamily="18" charset="0"/>
                <a:cs typeface="Times New Roman" panose="02020603050405020304" pitchFamily="18" charset="0"/>
              </a:rPr>
              <a:t>clouds and sentiment trend lines.</a:t>
            </a:r>
            <a:endParaRPr lang="en-US" sz="2800" dirty="0">
              <a:solidFill>
                <a:schemeClr val="tx1"/>
              </a:solidFill>
              <a:latin typeface="Baskerville Old Face" panose="02020602080505020303" pitchFamily="18"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3187661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4258"/>
            <a:ext cx="7498080" cy="1143000"/>
          </a:xfrm>
        </p:spPr>
        <p:txBody>
          <a:bodyPr/>
          <a:lstStyle/>
          <a:p>
            <a:pPr algn="l"/>
            <a:r>
              <a:rPr lang="en-US" dirty="0"/>
              <a:t>@</a:t>
            </a:r>
            <a:r>
              <a:rPr lang="en-US" dirty="0" smtClean="0"/>
              <a:t>ANI NEWS UP</a:t>
            </a:r>
            <a:endParaRPr lang="en-US" dirty="0"/>
          </a:p>
        </p:txBody>
      </p:sp>
      <p:pic>
        <p:nvPicPr>
          <p:cNvPr id="19458" name="Picture 2" descr="C:\Users\HP\Desktop\PROJECT WORK\IMAGES\@AniNewsUp.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0999" y="1446653"/>
            <a:ext cx="8229601" cy="4020111"/>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16715" y="5715000"/>
            <a:ext cx="8758167" cy="923330"/>
          </a:xfrm>
          <a:prstGeom prst="rect">
            <a:avLst/>
          </a:prstGeom>
          <a:noFill/>
          <a:ln w="38100">
            <a:solidFill>
              <a:schemeClr val="tx1"/>
            </a:solidFill>
          </a:ln>
        </p:spPr>
        <p:txBody>
          <a:bodyPr wrap="none" rtlCol="0">
            <a:spAutoFit/>
          </a:bodyPr>
          <a:lstStyle/>
          <a:p>
            <a:r>
              <a:rPr lang="en-US" dirty="0" smtClean="0"/>
              <a:t>From the above word cloud, it is evident that the incumbent party has been getting a lot of </a:t>
            </a:r>
            <a:br>
              <a:rPr lang="en-US" dirty="0" smtClean="0"/>
            </a:br>
            <a:r>
              <a:rPr lang="en-US" dirty="0" smtClean="0"/>
              <a:t>coverage, especially in the run-up to and during the elections. However, this maybe also </a:t>
            </a:r>
            <a:br>
              <a:rPr lang="en-US" dirty="0" smtClean="0"/>
            </a:br>
            <a:r>
              <a:rPr lang="en-US" dirty="0" smtClean="0"/>
              <a:t>attributable to the tussle within SP prior to the election. </a:t>
            </a:r>
            <a:endParaRPr lang="en-US" dirty="0"/>
          </a:p>
        </p:txBody>
      </p:sp>
    </p:spTree>
    <p:extLst>
      <p:ext uri="{BB962C8B-B14F-4D97-AF65-F5344CB8AC3E}">
        <p14:creationId xmlns="" xmlns:p14="http://schemas.microsoft.com/office/powerpoint/2010/main" val="4079926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98080" cy="1143000"/>
          </a:xfrm>
        </p:spPr>
        <p:txBody>
          <a:bodyPr/>
          <a:lstStyle/>
          <a:p>
            <a:pPr algn="l"/>
            <a:r>
              <a:rPr lang="en-US" dirty="0" smtClean="0"/>
              <a:t>TRENDLINES (DAILY)</a:t>
            </a:r>
            <a:endParaRPr lang="en-US" dirty="0"/>
          </a:p>
        </p:txBody>
      </p:sp>
      <p:pic>
        <p:nvPicPr>
          <p:cNvPr id="20482" name="Picture 2" descr="C:\Users\HP\Desktop\PROJECT WORK\IMAGES\Sentiment Trend AniUp.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419225"/>
            <a:ext cx="8381999" cy="401955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52399" y="5791200"/>
            <a:ext cx="8839199" cy="923330"/>
          </a:xfrm>
          <a:prstGeom prst="rect">
            <a:avLst/>
          </a:prstGeom>
          <a:noFill/>
          <a:ln w="38100">
            <a:solidFill>
              <a:schemeClr val="tx1"/>
            </a:solidFill>
          </a:ln>
        </p:spPr>
        <p:txBody>
          <a:bodyPr wrap="square" rtlCol="0">
            <a:spAutoFit/>
          </a:bodyPr>
          <a:lstStyle/>
          <a:p>
            <a:r>
              <a:rPr lang="en-US" dirty="0" smtClean="0"/>
              <a:t>From the trend lines we see that the sentiment of the coverage during the elections by the news channel was overwhelmingly positive in February, but was moderately positive in the later part of the month, if mapped on a daily basis.</a:t>
            </a:r>
            <a:endParaRPr lang="en-US" dirty="0"/>
          </a:p>
        </p:txBody>
      </p:sp>
    </p:spTree>
    <p:extLst>
      <p:ext uri="{BB962C8B-B14F-4D97-AF65-F5344CB8AC3E}">
        <p14:creationId xmlns="" xmlns:p14="http://schemas.microsoft.com/office/powerpoint/2010/main" val="2643935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6781800" cy="914400"/>
          </a:xfrm>
        </p:spPr>
        <p:txBody>
          <a:bodyPr>
            <a:normAutofit/>
          </a:bodyPr>
          <a:lstStyle/>
          <a:p>
            <a:pPr algn="l"/>
            <a:r>
              <a:rPr lang="en-US" u="sng" dirty="0" smtClean="0"/>
              <a:t>PROJECT OVERVIEW</a:t>
            </a:r>
            <a:r>
              <a:rPr lang="en-US" dirty="0" smtClean="0"/>
              <a:t> </a:t>
            </a:r>
            <a:endParaRPr lang="en-US" dirty="0"/>
          </a:p>
        </p:txBody>
      </p:sp>
      <p:sp>
        <p:nvSpPr>
          <p:cNvPr id="3" name="Subtitle 2"/>
          <p:cNvSpPr>
            <a:spLocks noGrp="1"/>
          </p:cNvSpPr>
          <p:nvPr>
            <p:ph type="subTitle" idx="1"/>
          </p:nvPr>
        </p:nvSpPr>
        <p:spPr>
          <a:xfrm>
            <a:off x="304800" y="1371600"/>
            <a:ext cx="8610600" cy="4953000"/>
          </a:xfrm>
          <a:ln w="38100">
            <a:solidFill>
              <a:schemeClr val="tx1"/>
            </a:solidFill>
          </a:ln>
        </p:spPr>
        <p:txBody>
          <a:bodyPr>
            <a:noAutofit/>
          </a:bodyPr>
          <a:lstStyle/>
          <a:p>
            <a:pPr algn="l">
              <a:lnSpc>
                <a:spcPct val="150000"/>
              </a:lnSpc>
            </a:pPr>
            <a:r>
              <a:rPr lang="en-US" sz="2000" b="0" i="0" dirty="0" smtClean="0">
                <a:solidFill>
                  <a:schemeClr val="tx1"/>
                </a:solidFill>
                <a:effectLst/>
                <a:latin typeface="Times New Roman" panose="02020603050405020304" pitchFamily="18" charset="0"/>
                <a:cs typeface="Times New Roman" panose="02020603050405020304" pitchFamily="18" charset="0"/>
              </a:rPr>
              <a:t>This project included downloading twitter data into R and performing analysis. The steps involved are:</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Organizing the data and removing </a:t>
            </a:r>
            <a:r>
              <a:rPr lang="en-US" sz="2000" b="0" i="1" dirty="0" err="1" smtClean="0">
                <a:solidFill>
                  <a:schemeClr val="tx1"/>
                </a:solidFill>
                <a:effectLst/>
                <a:latin typeface="Times New Roman" panose="02020603050405020304" pitchFamily="18" charset="0"/>
                <a:cs typeface="Times New Roman" panose="02020603050405020304" pitchFamily="18" charset="0"/>
              </a:rPr>
              <a:t>Stopwords</a:t>
            </a:r>
            <a:r>
              <a:rPr lang="en-US" sz="2000" b="0" i="0" dirty="0" smtClean="0">
                <a:solidFill>
                  <a:schemeClr val="tx1"/>
                </a:solidFill>
                <a:effectLst/>
                <a:latin typeface="Times New Roman" panose="02020603050405020304" pitchFamily="18" charset="0"/>
                <a:cs typeface="Times New Roman" panose="02020603050405020304" pitchFamily="18" charset="0"/>
              </a:rPr>
              <a:t>, </a:t>
            </a:r>
            <a:r>
              <a:rPr lang="en-US" sz="2000" b="0" i="1" dirty="0" smtClean="0">
                <a:solidFill>
                  <a:schemeClr val="tx1"/>
                </a:solidFill>
                <a:effectLst/>
                <a:latin typeface="Times New Roman" panose="02020603050405020304" pitchFamily="18" charset="0"/>
                <a:cs typeface="Times New Roman" panose="02020603050405020304" pitchFamily="18" charset="0"/>
              </a:rPr>
              <a:t>punctuations</a:t>
            </a:r>
            <a:r>
              <a:rPr lang="en-US" sz="2000" b="0" i="0" dirty="0" smtClean="0">
                <a:solidFill>
                  <a:schemeClr val="tx1"/>
                </a:solidFill>
                <a:effectLst/>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Creating a glossary to monitor </a:t>
            </a:r>
            <a:r>
              <a:rPr lang="en-US" sz="2000" b="0" i="1" dirty="0" smtClean="0">
                <a:solidFill>
                  <a:schemeClr val="tx1"/>
                </a:solidFill>
                <a:effectLst/>
                <a:latin typeface="Times New Roman" panose="02020603050405020304" pitchFamily="18" charset="0"/>
                <a:cs typeface="Times New Roman" panose="02020603050405020304" pitchFamily="18" charset="0"/>
              </a:rPr>
              <a:t>Hindi</a:t>
            </a:r>
            <a:r>
              <a:rPr lang="en-US" sz="2000" b="0" i="0" dirty="0" smtClean="0">
                <a:solidFill>
                  <a:schemeClr val="tx1"/>
                </a:solidFill>
                <a:effectLst/>
                <a:latin typeface="Times New Roman" panose="02020603050405020304" pitchFamily="18" charset="0"/>
                <a:cs typeface="Times New Roman" panose="02020603050405020304" pitchFamily="18" charset="0"/>
              </a:rPr>
              <a:t> and </a:t>
            </a:r>
            <a:r>
              <a:rPr lang="en-US" sz="2000" b="0" i="1" dirty="0" smtClean="0">
                <a:solidFill>
                  <a:schemeClr val="tx1"/>
                </a:solidFill>
                <a:effectLst/>
                <a:latin typeface="Times New Roman" panose="02020603050405020304" pitchFamily="18" charset="0"/>
                <a:cs typeface="Times New Roman" panose="02020603050405020304" pitchFamily="18" charset="0"/>
              </a:rPr>
              <a:t>English</a:t>
            </a:r>
            <a:r>
              <a:rPr lang="en-US" sz="2000" b="0" i="0" dirty="0" smtClean="0">
                <a:solidFill>
                  <a:schemeClr val="tx1"/>
                </a:solidFill>
                <a:effectLst/>
                <a:latin typeface="Times New Roman" panose="02020603050405020304" pitchFamily="18" charset="0"/>
                <a:cs typeface="Times New Roman" panose="02020603050405020304" pitchFamily="18" charset="0"/>
              </a:rPr>
              <a:t> words</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Structuring  </a:t>
            </a:r>
            <a:r>
              <a:rPr lang="en-US" sz="2000" b="0" i="1" dirty="0" err="1" smtClean="0">
                <a:solidFill>
                  <a:schemeClr val="tx1"/>
                </a:solidFill>
                <a:effectLst/>
                <a:latin typeface="Times New Roman" panose="02020603050405020304" pitchFamily="18" charset="0"/>
                <a:cs typeface="Times New Roman" panose="02020603050405020304" pitchFamily="18" charset="0"/>
              </a:rPr>
              <a:t>Wordclouds</a:t>
            </a:r>
            <a:r>
              <a:rPr lang="en-US" sz="2000" b="0" i="0" dirty="0" smtClean="0">
                <a:solidFill>
                  <a:schemeClr val="tx1"/>
                </a:solidFill>
                <a:effectLst/>
                <a:latin typeface="Times New Roman" panose="02020603050405020304" pitchFamily="18" charset="0"/>
                <a:cs typeface="Times New Roman" panose="02020603050405020304" pitchFamily="18" charset="0"/>
              </a:rPr>
              <a:t> to identify the most commonly used words</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Identifying </a:t>
            </a:r>
            <a:r>
              <a:rPr lang="en-US" sz="2000" b="0" i="1" dirty="0" smtClean="0">
                <a:solidFill>
                  <a:schemeClr val="tx1"/>
                </a:solidFill>
                <a:effectLst/>
                <a:latin typeface="Times New Roman" panose="02020603050405020304" pitchFamily="18" charset="0"/>
                <a:cs typeface="Times New Roman" panose="02020603050405020304" pitchFamily="18" charset="0"/>
              </a:rPr>
              <a:t>positive</a:t>
            </a:r>
            <a:r>
              <a:rPr lang="en-US" sz="2000" b="0" i="0" dirty="0" smtClean="0">
                <a:solidFill>
                  <a:schemeClr val="tx1"/>
                </a:solidFill>
                <a:effectLst/>
                <a:latin typeface="Times New Roman" panose="02020603050405020304" pitchFamily="18" charset="0"/>
                <a:cs typeface="Times New Roman" panose="02020603050405020304" pitchFamily="18" charset="0"/>
              </a:rPr>
              <a:t> and </a:t>
            </a:r>
            <a:r>
              <a:rPr lang="en-US" sz="2000" b="0" i="1" dirty="0" smtClean="0">
                <a:solidFill>
                  <a:schemeClr val="tx1"/>
                </a:solidFill>
                <a:effectLst/>
                <a:latin typeface="Times New Roman" panose="02020603050405020304" pitchFamily="18" charset="0"/>
                <a:cs typeface="Times New Roman" panose="02020603050405020304" pitchFamily="18" charset="0"/>
              </a:rPr>
              <a:t>negative</a:t>
            </a:r>
            <a:r>
              <a:rPr lang="en-US" sz="2000" b="0" i="0" dirty="0" smtClean="0">
                <a:solidFill>
                  <a:schemeClr val="tx1"/>
                </a:solidFill>
                <a:effectLst/>
                <a:latin typeface="Times New Roman" panose="02020603050405020304" pitchFamily="18" charset="0"/>
                <a:cs typeface="Times New Roman" panose="02020603050405020304" pitchFamily="18" charset="0"/>
              </a:rPr>
              <a:t> words and drawing trend lines to realize their usage and rate of recurrence in twitter data</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b="0" i="0" dirty="0" smtClean="0">
                <a:solidFill>
                  <a:schemeClr val="tx1"/>
                </a:solidFill>
                <a:effectLst/>
                <a:latin typeface="Times New Roman" panose="02020603050405020304" pitchFamily="18" charset="0"/>
                <a:cs typeface="Times New Roman" panose="02020603050405020304" pitchFamily="18" charset="0"/>
              </a:rPr>
              <a:t>• Preparing a report on the conclusion and forecasting a winner based on the analysis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7809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96" y="152400"/>
            <a:ext cx="7498080" cy="1143000"/>
          </a:xfrm>
        </p:spPr>
        <p:txBody>
          <a:bodyPr/>
          <a:lstStyle/>
          <a:p>
            <a:pPr algn="l"/>
            <a:r>
              <a:rPr lang="en-US" dirty="0" smtClean="0"/>
              <a:t>TRENDLINES (WEEKLY)</a:t>
            </a:r>
            <a:endParaRPr lang="en-US" dirty="0"/>
          </a:p>
        </p:txBody>
      </p:sp>
      <p:pic>
        <p:nvPicPr>
          <p:cNvPr id="21506" name="Picture 2" descr="C:\Users\HP\Desktop\PROJECT WORK\IMAGES\Trend Line AniUp(Weely).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219200"/>
            <a:ext cx="7696201" cy="401955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304800" y="5486400"/>
            <a:ext cx="8839200" cy="1200329"/>
          </a:xfrm>
          <a:prstGeom prst="rect">
            <a:avLst/>
          </a:prstGeom>
          <a:noFill/>
          <a:ln w="38100">
            <a:solidFill>
              <a:schemeClr val="tx1"/>
            </a:solidFill>
          </a:ln>
        </p:spPr>
        <p:txBody>
          <a:bodyPr wrap="square" rtlCol="0">
            <a:spAutoFit/>
          </a:bodyPr>
          <a:lstStyle/>
          <a:p>
            <a:r>
              <a:rPr lang="en-US" dirty="0" smtClean="0"/>
              <a:t>On a weekly basis, Coverage Sentiments were Significantly positively in February and as seen in the previous slide, the positivity reduced in later part of the month.  Since </a:t>
            </a:r>
            <a:r>
              <a:rPr lang="en-US" dirty="0" err="1" smtClean="0"/>
              <a:t>Samajwadi</a:t>
            </a:r>
            <a:r>
              <a:rPr lang="en-US" dirty="0" smtClean="0"/>
              <a:t> party was most frequently covered by </a:t>
            </a:r>
            <a:r>
              <a:rPr lang="en-US" dirty="0" err="1" smtClean="0"/>
              <a:t>AniNews</a:t>
            </a:r>
            <a:r>
              <a:rPr lang="en-US" dirty="0" smtClean="0"/>
              <a:t> Up, we can infer that they tweeted in </a:t>
            </a:r>
            <a:r>
              <a:rPr lang="en-US" dirty="0" err="1" smtClean="0"/>
              <a:t>favour</a:t>
            </a:r>
            <a:r>
              <a:rPr lang="en-US" dirty="0" smtClean="0"/>
              <a:t> of the party.</a:t>
            </a:r>
            <a:endParaRPr lang="en-US" dirty="0"/>
          </a:p>
        </p:txBody>
      </p:sp>
    </p:spTree>
    <p:extLst>
      <p:ext uri="{BB962C8B-B14F-4D97-AF65-F5344CB8AC3E}">
        <p14:creationId xmlns="" xmlns:p14="http://schemas.microsoft.com/office/powerpoint/2010/main" val="2250598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143000"/>
          </a:xfrm>
        </p:spPr>
        <p:txBody>
          <a:bodyPr>
            <a:normAutofit fontScale="90000"/>
          </a:bodyPr>
          <a:lstStyle/>
          <a:p>
            <a:pPr algn="l"/>
            <a:r>
              <a:rPr lang="en-US" sz="8000" dirty="0" smtClean="0"/>
              <a:t>BJP :</a:t>
            </a:r>
            <a:endParaRPr lang="en-US" sz="8000" dirty="0"/>
          </a:p>
        </p:txBody>
      </p:sp>
      <p:sp>
        <p:nvSpPr>
          <p:cNvPr id="3" name="Subtitle 2"/>
          <p:cNvSpPr>
            <a:spLocks noGrp="1"/>
          </p:cNvSpPr>
          <p:nvPr>
            <p:ph type="subTitle" idx="1"/>
          </p:nvPr>
        </p:nvSpPr>
        <p:spPr>
          <a:xfrm>
            <a:off x="304800" y="1752600"/>
            <a:ext cx="8596745" cy="3886200"/>
          </a:xfrm>
          <a:ln w="38100">
            <a:solidFill>
              <a:schemeClr val="tx1"/>
            </a:solidFill>
          </a:ln>
        </p:spPr>
        <p:txBody>
          <a:bodyPr>
            <a:noAutofit/>
          </a:bodyPr>
          <a:lstStyle/>
          <a:p>
            <a:pPr algn="just"/>
            <a:r>
              <a:rPr lang="en-US" sz="2800" dirty="0" smtClean="0">
                <a:solidFill>
                  <a:schemeClr val="tx1"/>
                </a:solidFill>
                <a:latin typeface="Baskerville Old Face" panose="02020602080505020303" pitchFamily="18" charset="0"/>
                <a:cs typeface="Times New Roman" panose="02020603050405020304" pitchFamily="18" charset="0"/>
              </a:rPr>
              <a:t>This maps the sentimental shifts in the public perception for BJP, during the UP Elections, indexed under #BJP4UP. Also, mapped are the sentiments of the face bearer of BJP , PM Narendra Modi by analyzing @narendramodi(official twitter account of PM Modi). Tweets are collected at differing intervals and their word clouds as well as sentiment </a:t>
            </a:r>
            <a:r>
              <a:rPr lang="en-US" sz="2800" dirty="0" err="1" smtClean="0">
                <a:solidFill>
                  <a:schemeClr val="tx1"/>
                </a:solidFill>
                <a:latin typeface="Baskerville Old Face" panose="02020602080505020303" pitchFamily="18" charset="0"/>
                <a:cs typeface="Times New Roman" panose="02020603050405020304" pitchFamily="18" charset="0"/>
              </a:rPr>
              <a:t>trendlines</a:t>
            </a:r>
            <a:r>
              <a:rPr lang="en-US" sz="2800" dirty="0" smtClean="0">
                <a:solidFill>
                  <a:schemeClr val="tx1"/>
                </a:solidFill>
                <a:latin typeface="Baskerville Old Face" panose="02020602080505020303" pitchFamily="18" charset="0"/>
                <a:cs typeface="Times New Roman" panose="02020603050405020304" pitchFamily="18" charset="0"/>
              </a:rPr>
              <a:t> are created. The following slides will contain the word clouds and sentiments.</a:t>
            </a:r>
            <a:endParaRPr lang="en-US" sz="2800" dirty="0">
              <a:latin typeface="Baskerville Old Face" panose="02020602080505020303" pitchFamily="18" charset="0"/>
            </a:endParaRPr>
          </a:p>
        </p:txBody>
      </p:sp>
    </p:spTree>
    <p:extLst>
      <p:ext uri="{BB962C8B-B14F-4D97-AF65-F5344CB8AC3E}">
        <p14:creationId xmlns="" xmlns:p14="http://schemas.microsoft.com/office/powerpoint/2010/main" val="635142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31" y="152400"/>
            <a:ext cx="7498080" cy="1143000"/>
          </a:xfrm>
        </p:spPr>
        <p:txBody>
          <a:bodyPr/>
          <a:lstStyle/>
          <a:p>
            <a:pPr algn="l"/>
            <a:r>
              <a:rPr lang="en-US" dirty="0" smtClean="0"/>
              <a:t>#BJP4UP</a:t>
            </a:r>
            <a:endParaRPr lang="en-US" dirty="0"/>
          </a:p>
        </p:txBody>
      </p:sp>
      <p:pic>
        <p:nvPicPr>
          <p:cNvPr id="7170" name="Picture 2" descr="C:\Users\HP\Downloads\BJP4UP(SearchTwitter) (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418944"/>
            <a:ext cx="7696200" cy="3838856"/>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533400" y="5562600"/>
            <a:ext cx="8382000" cy="923330"/>
          </a:xfrm>
          <a:prstGeom prst="rect">
            <a:avLst/>
          </a:prstGeom>
          <a:noFill/>
          <a:ln w="38100">
            <a:solidFill>
              <a:schemeClr val="tx1"/>
            </a:solidFill>
          </a:ln>
        </p:spPr>
        <p:txBody>
          <a:bodyPr wrap="square" rtlCol="0">
            <a:spAutoFit/>
          </a:bodyPr>
          <a:lstStyle/>
          <a:p>
            <a:r>
              <a:rPr lang="en-US" dirty="0" smtClean="0"/>
              <a:t>From the above word cloud we see that all the tweets indexed under, #BJP4UP reflects a high confidence regarding their chances in the ongoing election, as the words  “election” </a:t>
            </a:r>
            <a:r>
              <a:rPr lang="en-US" dirty="0" err="1" smtClean="0"/>
              <a:t>and“sweep</a:t>
            </a:r>
            <a:r>
              <a:rPr lang="en-US" dirty="0" smtClean="0"/>
              <a:t>” are quite prevalent.   </a:t>
            </a:r>
            <a:endParaRPr lang="en-US" dirty="0"/>
          </a:p>
        </p:txBody>
      </p:sp>
    </p:spTree>
    <p:extLst>
      <p:ext uri="{BB962C8B-B14F-4D97-AF65-F5344CB8AC3E}">
        <p14:creationId xmlns="" xmlns:p14="http://schemas.microsoft.com/office/powerpoint/2010/main" val="406690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241778"/>
            <a:ext cx="7498080" cy="1143000"/>
          </a:xfrm>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9218" name="Picture 2" descr="C:\Users\HP\Desktop\PROJECT WORK\IMAGES\All Bjp pp combined unclea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1143000"/>
            <a:ext cx="7731125" cy="3838575"/>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52400" y="5103674"/>
            <a:ext cx="8686800" cy="1754326"/>
          </a:xfrm>
          <a:prstGeom prst="rect">
            <a:avLst/>
          </a:prstGeom>
          <a:noFill/>
          <a:ln w="38100">
            <a:solidFill>
              <a:schemeClr val="tx1"/>
            </a:solidFill>
          </a:ln>
        </p:spPr>
        <p:txBody>
          <a:bodyPr wrap="square" rtlCol="0">
            <a:spAutoFit/>
          </a:bodyPr>
          <a:lstStyle/>
          <a:p>
            <a:r>
              <a:rPr lang="en-US" dirty="0" smtClean="0"/>
              <a:t>From the above trend lines it is evident that during the peak of the election, the sentiment of the public using this hashtag was overwhelmingly positive and continues to remain so during the entire period. It is also registering a notable spike as the election reaches its final stretch. We could also observe a spike in the negative sentiment during the later part of February, which might be due to recent incident in </a:t>
            </a:r>
            <a:r>
              <a:rPr lang="en-US" dirty="0" err="1" smtClean="0"/>
              <a:t>Ramjas</a:t>
            </a:r>
            <a:r>
              <a:rPr lang="en-US" dirty="0" smtClean="0"/>
              <a:t> in which students protested against ABVP (student wing of BJP).</a:t>
            </a:r>
            <a:endParaRPr lang="en-US" dirty="0"/>
          </a:p>
        </p:txBody>
      </p:sp>
    </p:spTree>
    <p:extLst>
      <p:ext uri="{BB962C8B-B14F-4D97-AF65-F5344CB8AC3E}">
        <p14:creationId xmlns="" xmlns:p14="http://schemas.microsoft.com/office/powerpoint/2010/main" val="4093678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esktop\PROJECT WORK\IMAGES\Modi account wordclou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399" y="1350385"/>
            <a:ext cx="7010401" cy="3831216"/>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726534" y="228600"/>
            <a:ext cx="8229600" cy="792162"/>
          </a:xfrm>
        </p:spPr>
        <p:txBody>
          <a:bodyPr/>
          <a:lstStyle/>
          <a:p>
            <a:pPr algn="l"/>
            <a:r>
              <a:rPr lang="en-US" dirty="0" smtClean="0"/>
              <a:t>@narendramodi</a:t>
            </a:r>
            <a:endParaRPr lang="en-US" dirty="0"/>
          </a:p>
        </p:txBody>
      </p:sp>
      <p:sp>
        <p:nvSpPr>
          <p:cNvPr id="3" name="TextBox 2"/>
          <p:cNvSpPr txBox="1"/>
          <p:nvPr/>
        </p:nvSpPr>
        <p:spPr>
          <a:xfrm>
            <a:off x="381000" y="5481935"/>
            <a:ext cx="8558433" cy="923330"/>
          </a:xfrm>
          <a:prstGeom prst="rect">
            <a:avLst/>
          </a:prstGeom>
          <a:noFill/>
          <a:ln w="38100">
            <a:solidFill>
              <a:schemeClr val="tx1"/>
            </a:solidFill>
          </a:ln>
        </p:spPr>
        <p:txBody>
          <a:bodyPr wrap="none" rtlCol="0">
            <a:spAutoFit/>
          </a:bodyPr>
          <a:lstStyle/>
          <a:p>
            <a:r>
              <a:rPr lang="en-US" dirty="0" smtClean="0"/>
              <a:t>From the above word cloud, we see that PM Modi is concerned about the  country in</a:t>
            </a:r>
            <a:br>
              <a:rPr lang="en-US" dirty="0" smtClean="0"/>
            </a:br>
            <a:r>
              <a:rPr lang="en-US" dirty="0" smtClean="0"/>
              <a:t>general, as the strings “</a:t>
            </a:r>
            <a:r>
              <a:rPr lang="en-US" dirty="0" err="1" smtClean="0"/>
              <a:t>india</a:t>
            </a:r>
            <a:r>
              <a:rPr lang="en-US" dirty="0" smtClean="0"/>
              <a:t>” and “people” are the most prevalent. However, we see that</a:t>
            </a:r>
            <a:br>
              <a:rPr lang="en-US" dirty="0" smtClean="0"/>
            </a:br>
            <a:r>
              <a:rPr lang="en-US" dirty="0" smtClean="0"/>
              <a:t>he is also quite involved in the happenings of UP Elections 2017.</a:t>
            </a:r>
            <a:endParaRPr lang="en-US" dirty="0"/>
          </a:p>
        </p:txBody>
      </p:sp>
    </p:spTree>
    <p:extLst>
      <p:ext uri="{BB962C8B-B14F-4D97-AF65-F5344CB8AC3E}">
        <p14:creationId xmlns="" xmlns:p14="http://schemas.microsoft.com/office/powerpoint/2010/main" val="369954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pPr algn="l"/>
            <a:r>
              <a:rPr lang="en-US" dirty="0" smtClean="0">
                <a:latin typeface="Baskerville Old Face" panose="02020602080505020303" pitchFamily="18" charset="0"/>
              </a:rPr>
              <a:t>TRENDLINES : Daily</a:t>
            </a:r>
            <a:endParaRPr lang="en-US" dirty="0">
              <a:latin typeface="Baskerville Old Face" panose="02020602080505020303" pitchFamily="18" charset="0"/>
            </a:endParaRPr>
          </a:p>
        </p:txBody>
      </p:sp>
      <p:pic>
        <p:nvPicPr>
          <p:cNvPr id="2050" name="Picture 2" descr="C:\Users\HP\Downloads\modi account trend lines(1 day).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1143000"/>
            <a:ext cx="7620000" cy="43434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828800" y="6096000"/>
            <a:ext cx="6553200" cy="646331"/>
          </a:xfrm>
          <a:prstGeom prst="rect">
            <a:avLst/>
          </a:prstGeom>
          <a:noFill/>
        </p:spPr>
        <p:txBody>
          <a:bodyPr wrap="square" rtlCol="0">
            <a:spAutoFit/>
          </a:bodyPr>
          <a:lstStyle/>
          <a:p>
            <a:r>
              <a:rPr lang="en-US" dirty="0" err="1" smtClean="0"/>
              <a:t>Narendra</a:t>
            </a:r>
            <a:r>
              <a:rPr lang="en-US" dirty="0" smtClean="0"/>
              <a:t> </a:t>
            </a:r>
            <a:r>
              <a:rPr lang="en-US" dirty="0" err="1" smtClean="0"/>
              <a:t>Modi’s</a:t>
            </a:r>
            <a:r>
              <a:rPr lang="en-US" dirty="0" smtClean="0"/>
              <a:t> Sentiment has largely been positive, if mapped on a daily basis.</a:t>
            </a:r>
            <a:endParaRPr lang="en-US" dirty="0"/>
          </a:p>
        </p:txBody>
      </p:sp>
    </p:spTree>
    <p:extLst>
      <p:ext uri="{BB962C8B-B14F-4D97-AF65-F5344CB8AC3E}">
        <p14:creationId xmlns="" xmlns:p14="http://schemas.microsoft.com/office/powerpoint/2010/main" val="4093678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lstStyle/>
          <a:p>
            <a:r>
              <a:rPr lang="en-US" dirty="0" smtClean="0"/>
              <a:t>TRENDLINES : Weekly</a:t>
            </a:r>
            <a:endParaRPr lang="en-US" dirty="0"/>
          </a:p>
        </p:txBody>
      </p:sp>
      <p:pic>
        <p:nvPicPr>
          <p:cNvPr id="3074" name="Picture 2" descr="C:\Users\HP\Downloads\Modi user trend lines weekly.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066800"/>
            <a:ext cx="6477000" cy="45720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524000" y="5943600"/>
            <a:ext cx="7162800" cy="646331"/>
          </a:xfrm>
          <a:prstGeom prst="rect">
            <a:avLst/>
          </a:prstGeom>
          <a:noFill/>
        </p:spPr>
        <p:txBody>
          <a:bodyPr wrap="square" rtlCol="0">
            <a:spAutoFit/>
          </a:bodyPr>
          <a:lstStyle/>
          <a:p>
            <a:r>
              <a:rPr lang="en-US" dirty="0" smtClean="0"/>
              <a:t>Similarly, Sentiments on weekly basis are overwhelmingly positive. Use of negative words or thoughts quite less.</a:t>
            </a:r>
            <a:endParaRPr lang="en-US" dirty="0"/>
          </a:p>
        </p:txBody>
      </p:sp>
    </p:spTree>
    <p:extLst>
      <p:ext uri="{BB962C8B-B14F-4D97-AF65-F5344CB8AC3E}">
        <p14:creationId xmlns="" xmlns:p14="http://schemas.microsoft.com/office/powerpoint/2010/main" val="173375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7772400" cy="1143000"/>
          </a:xfrm>
        </p:spPr>
        <p:txBody>
          <a:bodyPr>
            <a:normAutofit fontScale="90000"/>
          </a:bodyPr>
          <a:lstStyle/>
          <a:p>
            <a:r>
              <a:rPr lang="en-US" sz="6000" dirty="0">
                <a:solidFill>
                  <a:srgbClr val="4F271C">
                    <a:satMod val="130000"/>
                  </a:srgbClr>
                </a:solidFill>
              </a:rPr>
              <a:t>SAMJWADI PARTY</a:t>
            </a:r>
            <a:r>
              <a:rPr lang="en-US" sz="8000" dirty="0">
                <a:solidFill>
                  <a:srgbClr val="4F271C">
                    <a:satMod val="130000"/>
                  </a:srgbClr>
                </a:solidFill>
              </a:rPr>
              <a:t> </a:t>
            </a:r>
            <a:r>
              <a:rPr lang="en-US" sz="8000" dirty="0" smtClean="0"/>
              <a:t>:</a:t>
            </a:r>
            <a:endParaRPr lang="en-US" sz="8000" dirty="0"/>
          </a:p>
        </p:txBody>
      </p:sp>
      <p:sp>
        <p:nvSpPr>
          <p:cNvPr id="3" name="Subtitle 2"/>
          <p:cNvSpPr>
            <a:spLocks noGrp="1"/>
          </p:cNvSpPr>
          <p:nvPr>
            <p:ph type="subTitle" idx="1"/>
          </p:nvPr>
        </p:nvSpPr>
        <p:spPr>
          <a:xfrm>
            <a:off x="990599" y="1752600"/>
            <a:ext cx="7848601" cy="3200400"/>
          </a:xfrm>
          <a:ln w="57150">
            <a:solidFill>
              <a:schemeClr val="tx1"/>
            </a:solidFill>
          </a:ln>
        </p:spPr>
        <p:txBody>
          <a:bodyPr/>
          <a:lstStyle/>
          <a:p>
            <a:pPr algn="just"/>
            <a:r>
              <a:rPr lang="en-US" dirty="0" smtClean="0">
                <a:solidFill>
                  <a:schemeClr val="tx1"/>
                </a:solidFill>
                <a:latin typeface="Baskerville Old Face" panose="02020602080505020303" pitchFamily="18" charset="0"/>
                <a:cs typeface="Times New Roman" panose="02020603050405020304" pitchFamily="18" charset="0"/>
              </a:rPr>
              <a:t>This maps the sentimental shifts in the public perception for the UP Elections, indexed under #SAMAJWADI PARTY and tweets from @</a:t>
            </a:r>
            <a:r>
              <a:rPr lang="en-US" dirty="0" err="1" smtClean="0">
                <a:solidFill>
                  <a:schemeClr val="tx1"/>
                </a:solidFill>
                <a:latin typeface="Baskerville Old Face" panose="02020602080505020303" pitchFamily="18" charset="0"/>
                <a:cs typeface="Times New Roman" panose="02020603050405020304" pitchFamily="18" charset="0"/>
              </a:rPr>
              <a:t>yadavakhilesh</a:t>
            </a:r>
            <a:r>
              <a:rPr lang="en-US" dirty="0" smtClean="0">
                <a:solidFill>
                  <a:schemeClr val="tx1"/>
                </a:solidFill>
                <a:latin typeface="Baskerville Old Face" panose="02020602080505020303" pitchFamily="18" charset="0"/>
                <a:cs typeface="Times New Roman" panose="02020603050405020304" pitchFamily="18" charset="0"/>
              </a:rPr>
              <a:t>, the official twitter account of CM Akhilesh Yadav. Tweets are collected at differing intervals and their word clouds </a:t>
            </a:r>
            <a:r>
              <a:rPr lang="en-US" dirty="0" smtClean="0">
                <a:solidFill>
                  <a:schemeClr val="tx1"/>
                </a:solidFill>
                <a:latin typeface="Baskerville Old Face" panose="02020602080505020303" pitchFamily="18" charset="0"/>
                <a:cs typeface="Times New Roman" panose="02020603050405020304" pitchFamily="18" charset="0"/>
              </a:rPr>
              <a:t>as well as sentiment </a:t>
            </a:r>
            <a:r>
              <a:rPr lang="en-US" dirty="0" err="1" smtClean="0">
                <a:solidFill>
                  <a:schemeClr val="tx1"/>
                </a:solidFill>
                <a:latin typeface="Baskerville Old Face" panose="02020602080505020303" pitchFamily="18" charset="0"/>
                <a:cs typeface="Times New Roman" panose="02020603050405020304" pitchFamily="18" charset="0"/>
              </a:rPr>
              <a:t>trendlines</a:t>
            </a:r>
            <a:r>
              <a:rPr lang="en-US" dirty="0" smtClean="0">
                <a:solidFill>
                  <a:schemeClr val="tx1"/>
                </a:solidFill>
                <a:latin typeface="Baskerville Old Face" panose="02020602080505020303" pitchFamily="18" charset="0"/>
                <a:cs typeface="Times New Roman" panose="02020603050405020304" pitchFamily="18" charset="0"/>
              </a:rPr>
              <a:t> are </a:t>
            </a:r>
            <a:r>
              <a:rPr lang="en-US" dirty="0" smtClean="0">
                <a:solidFill>
                  <a:schemeClr val="tx1"/>
                </a:solidFill>
                <a:latin typeface="Baskerville Old Face" panose="02020602080505020303" pitchFamily="18" charset="0"/>
                <a:cs typeface="Times New Roman" panose="02020603050405020304" pitchFamily="18" charset="0"/>
              </a:rPr>
              <a:t>created. The following slides will contain the word </a:t>
            </a:r>
            <a:r>
              <a:rPr lang="en-US" dirty="0" smtClean="0">
                <a:solidFill>
                  <a:schemeClr val="tx1"/>
                </a:solidFill>
                <a:latin typeface="Baskerville Old Face" panose="02020602080505020303" pitchFamily="18" charset="0"/>
                <a:cs typeface="Times New Roman" panose="02020603050405020304" pitchFamily="18" charset="0"/>
              </a:rPr>
              <a:t>clouds and </a:t>
            </a:r>
            <a:r>
              <a:rPr lang="en-US" dirty="0" err="1" smtClean="0">
                <a:solidFill>
                  <a:schemeClr val="tx1"/>
                </a:solidFill>
                <a:latin typeface="Baskerville Old Face" panose="02020602080505020303" pitchFamily="18" charset="0"/>
                <a:cs typeface="Times New Roman" panose="02020603050405020304" pitchFamily="18" charset="0"/>
              </a:rPr>
              <a:t>trendlines</a:t>
            </a:r>
            <a:r>
              <a:rPr lang="en-US" dirty="0" smtClean="0">
                <a:solidFill>
                  <a:schemeClr val="tx1"/>
                </a:solidFill>
                <a:latin typeface="Baskerville Old Face" panose="02020602080505020303" pitchFamily="18" charset="0"/>
                <a:cs typeface="Times New Roman" panose="02020603050405020304" pitchFamily="18" charset="0"/>
              </a:rPr>
              <a:t>.</a:t>
            </a:r>
            <a:endParaRPr lang="en-US" dirty="0" smtClean="0">
              <a:solidFill>
                <a:schemeClr val="tx1"/>
              </a:solidFill>
              <a:latin typeface="Baskerville Old Face" panose="02020602080505020303" pitchFamily="18"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466288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236912" cy="914400"/>
          </a:xfrm>
        </p:spPr>
        <p:txBody>
          <a:bodyPr/>
          <a:lstStyle/>
          <a:p>
            <a:pPr algn="l"/>
            <a:r>
              <a:rPr lang="en-US" dirty="0" smtClean="0"/>
              <a:t>#SAMAJWADI PARTY :</a:t>
            </a:r>
            <a:endParaRPr lang="en-US" dirty="0"/>
          </a:p>
        </p:txBody>
      </p:sp>
      <p:pic>
        <p:nvPicPr>
          <p:cNvPr id="8194" name="Picture 2" descr="C:\Users\HP\Downloads\aky.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219200"/>
            <a:ext cx="8001000" cy="3976924"/>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609600" y="5410200"/>
            <a:ext cx="8305800" cy="1200329"/>
          </a:xfrm>
          <a:prstGeom prst="rect">
            <a:avLst/>
          </a:prstGeom>
          <a:noFill/>
          <a:ln w="38100">
            <a:solidFill>
              <a:schemeClr val="tx1"/>
            </a:solidFill>
          </a:ln>
        </p:spPr>
        <p:txBody>
          <a:bodyPr wrap="square" rtlCol="0">
            <a:spAutoFit/>
          </a:bodyPr>
          <a:lstStyle/>
          <a:p>
            <a:r>
              <a:rPr lang="en-US" dirty="0" smtClean="0"/>
              <a:t>From the above word cloud we see that the hashtag has been receiving focused tweets in favor of the SP-Congress alliance, and also has minimal interference or influence from rival mentions</a:t>
            </a:r>
            <a:r>
              <a:rPr lang="en-US" dirty="0" smtClean="0"/>
              <a:t>. Words like ‘power’ and ‘develop’ are used. Usage of Negative words like ‘donkey’ can  also be seen.</a:t>
            </a:r>
            <a:endParaRPr lang="en-US" dirty="0"/>
          </a:p>
        </p:txBody>
      </p:sp>
    </p:spTree>
    <p:extLst>
      <p:ext uri="{BB962C8B-B14F-4D97-AF65-F5344CB8AC3E}">
        <p14:creationId xmlns="" xmlns:p14="http://schemas.microsoft.com/office/powerpoint/2010/main" val="1117341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85800"/>
          </a:xfrm>
        </p:spPr>
        <p:txBody>
          <a:bodyPr>
            <a:normAutofit fontScale="90000"/>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5122" name="Picture 2" descr="C:\Users\HP\Downloads\sp.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3964" y="1371600"/>
            <a:ext cx="8382000" cy="38862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609600" y="5562600"/>
            <a:ext cx="8434724" cy="1200329"/>
          </a:xfrm>
          <a:prstGeom prst="rect">
            <a:avLst/>
          </a:prstGeom>
          <a:noFill/>
          <a:ln w="38100">
            <a:solidFill>
              <a:schemeClr val="tx1"/>
            </a:solidFill>
          </a:ln>
        </p:spPr>
        <p:txBody>
          <a:bodyPr wrap="square" rtlCol="0">
            <a:spAutoFit/>
          </a:bodyPr>
          <a:lstStyle/>
          <a:p>
            <a:r>
              <a:rPr lang="en-US" dirty="0" smtClean="0"/>
              <a:t>The overall sentiment score of this hashtag remains positive and is seen spiking as the election progresses. This makes the SP-Congress alliance a strong contender. </a:t>
            </a:r>
            <a:r>
              <a:rPr lang="en-US" dirty="0" smtClean="0"/>
              <a:t>However, the negative score is also soaring during the final stages, which is a bad indicator. During the final stages the scores almost cancel out each other. </a:t>
            </a:r>
            <a:endParaRPr lang="en-US" dirty="0"/>
          </a:p>
        </p:txBody>
      </p:sp>
    </p:spTree>
    <p:extLst>
      <p:ext uri="{BB962C8B-B14F-4D97-AF65-F5344CB8AC3E}">
        <p14:creationId xmlns="" xmlns:p14="http://schemas.microsoft.com/office/powerpoint/2010/main" val="4093678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1"/>
            <a:ext cx="8153400" cy="914400"/>
          </a:xfrm>
        </p:spPr>
        <p:txBody>
          <a:bodyPr>
            <a:normAutofit/>
          </a:bodyPr>
          <a:lstStyle/>
          <a:p>
            <a:pPr algn="l"/>
            <a:r>
              <a:rPr lang="en-US" u="sng" dirty="0" smtClean="0"/>
              <a:t>ELECTION LANDSCAPE</a:t>
            </a:r>
            <a:endParaRPr lang="en-US" u="sng" dirty="0"/>
          </a:p>
        </p:txBody>
      </p:sp>
      <p:sp>
        <p:nvSpPr>
          <p:cNvPr id="3" name="Subtitle 2"/>
          <p:cNvSpPr>
            <a:spLocks noGrp="1"/>
          </p:cNvSpPr>
          <p:nvPr>
            <p:ph type="subTitle" idx="1"/>
          </p:nvPr>
        </p:nvSpPr>
        <p:spPr>
          <a:xfrm>
            <a:off x="228600" y="1600200"/>
            <a:ext cx="8763000" cy="4724400"/>
          </a:xfrm>
          <a:ln w="38100">
            <a:solidFill>
              <a:schemeClr val="tx1"/>
            </a:solidFill>
          </a:ln>
        </p:spPr>
        <p:txBody>
          <a:bodyPr>
            <a:normAutofit fontScale="92500"/>
          </a:bodyPr>
          <a:lstStyle/>
          <a:p>
            <a:pPr algn="l">
              <a:lnSpc>
                <a:spcPct val="150000"/>
              </a:lnSpc>
            </a:pPr>
            <a:r>
              <a:rPr lang="en-US" sz="2800" dirty="0" smtClean="0">
                <a:solidFill>
                  <a:schemeClr val="tx1"/>
                </a:solidFill>
                <a:latin typeface="Times New Roman" panose="02020603050405020304" pitchFamily="18" charset="0"/>
                <a:cs typeface="Times New Roman" panose="02020603050405020304" pitchFamily="18" charset="0"/>
              </a:rPr>
              <a:t>Following parties were included for the election landscape as they play a pivot role in elections:</a:t>
            </a:r>
          </a:p>
          <a:p>
            <a:pPr marL="457200" indent="-457200" algn="l">
              <a:lnSpc>
                <a:spcPct val="150000"/>
              </a:lnSpc>
              <a:buFont typeface="Wingdings" panose="05000000000000000000" pitchFamily="2" charset="2"/>
              <a:buChar char="q"/>
            </a:pPr>
            <a:r>
              <a:rPr lang="en-US" sz="2800" b="1" dirty="0" err="1" smtClean="0">
                <a:solidFill>
                  <a:schemeClr val="tx1"/>
                </a:solidFill>
                <a:latin typeface="Times New Roman" panose="02020603050405020304" pitchFamily="18" charset="0"/>
                <a:cs typeface="Times New Roman" panose="02020603050405020304" pitchFamily="18" charset="0"/>
              </a:rPr>
              <a:t>Bharatiya</a:t>
            </a:r>
            <a:r>
              <a:rPr lang="en-US" sz="2800" b="1" dirty="0" smtClean="0">
                <a:solidFill>
                  <a:schemeClr val="tx1"/>
                </a:solidFill>
                <a:latin typeface="Times New Roman" panose="02020603050405020304" pitchFamily="18" charset="0"/>
                <a:cs typeface="Times New Roman" panose="02020603050405020304" pitchFamily="18" charset="0"/>
              </a:rPr>
              <a:t> Janata Party(BJP)</a:t>
            </a:r>
          </a:p>
          <a:p>
            <a:pPr marL="457200" indent="-457200" algn="l">
              <a:lnSpc>
                <a:spcPct val="150000"/>
              </a:lnSpc>
              <a:buFont typeface="Wingdings" panose="05000000000000000000" pitchFamily="2" charset="2"/>
              <a:buChar char="q"/>
            </a:pPr>
            <a:r>
              <a:rPr lang="en-US" sz="2800" b="1" dirty="0" smtClean="0">
                <a:solidFill>
                  <a:schemeClr val="tx1"/>
                </a:solidFill>
                <a:latin typeface="Times New Roman" panose="02020603050405020304" pitchFamily="18" charset="0"/>
                <a:cs typeface="Times New Roman" panose="02020603050405020304" pitchFamily="18" charset="0"/>
              </a:rPr>
              <a:t>Indian National Congress+ Samajwadi Party (INC+SP)</a:t>
            </a:r>
          </a:p>
          <a:p>
            <a:pPr marL="457200" indent="-457200" algn="l">
              <a:lnSpc>
                <a:spcPct val="150000"/>
              </a:lnSpc>
              <a:buFont typeface="Wingdings" panose="05000000000000000000" pitchFamily="2" charset="2"/>
              <a:buChar char="q"/>
            </a:pPr>
            <a:r>
              <a:rPr lang="en-US" sz="2800" b="1" dirty="0" err="1" smtClean="0">
                <a:solidFill>
                  <a:schemeClr val="tx1"/>
                </a:solidFill>
                <a:latin typeface="Times New Roman" panose="02020603050405020304" pitchFamily="18" charset="0"/>
                <a:cs typeface="Times New Roman" panose="02020603050405020304" pitchFamily="18" charset="0"/>
              </a:rPr>
              <a:t>Bahujan</a:t>
            </a: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err="1" smtClean="0">
                <a:solidFill>
                  <a:schemeClr val="tx1"/>
                </a:solidFill>
                <a:latin typeface="Times New Roman" panose="02020603050405020304" pitchFamily="18" charset="0"/>
                <a:cs typeface="Times New Roman" panose="02020603050405020304" pitchFamily="18" charset="0"/>
              </a:rPr>
              <a:t>Samaj</a:t>
            </a:r>
            <a:r>
              <a:rPr lang="en-US" sz="2800" b="1" dirty="0" smtClean="0">
                <a:solidFill>
                  <a:schemeClr val="tx1"/>
                </a:solidFill>
                <a:latin typeface="Times New Roman" panose="02020603050405020304" pitchFamily="18" charset="0"/>
                <a:cs typeface="Times New Roman" panose="02020603050405020304" pitchFamily="18" charset="0"/>
              </a:rPr>
              <a:t> Party (BSP)</a:t>
            </a:r>
          </a:p>
          <a:p>
            <a:pPr algn="l">
              <a:lnSpc>
                <a:spcPct val="150000"/>
              </a:lnSpc>
            </a:pPr>
            <a:r>
              <a:rPr lang="en-US" sz="2800" dirty="0" smtClean="0">
                <a:solidFill>
                  <a:schemeClr val="tx1"/>
                </a:solidFill>
                <a:latin typeface="Times New Roman" panose="02020603050405020304" pitchFamily="18" charset="0"/>
                <a:cs typeface="Times New Roman" panose="02020603050405020304" pitchFamily="18" charset="0"/>
              </a:rPr>
              <a:t>Predictions are made by analyzing approx. </a:t>
            </a:r>
            <a:r>
              <a:rPr lang="en-US" sz="2800" i="1" dirty="0" smtClean="0">
                <a:solidFill>
                  <a:schemeClr val="tx1"/>
                </a:solidFill>
                <a:latin typeface="Times New Roman" panose="02020603050405020304" pitchFamily="18" charset="0"/>
                <a:cs typeface="Times New Roman" panose="02020603050405020304" pitchFamily="18" charset="0"/>
              </a:rPr>
              <a:t>20K</a:t>
            </a:r>
            <a:r>
              <a:rPr lang="en-US" sz="2800" dirty="0" smtClean="0">
                <a:solidFill>
                  <a:schemeClr val="tx1"/>
                </a:solidFill>
                <a:latin typeface="Times New Roman" panose="02020603050405020304" pitchFamily="18" charset="0"/>
                <a:cs typeface="Times New Roman" panose="02020603050405020304" pitchFamily="18" charset="0"/>
              </a:rPr>
              <a:t> tweets all taken together at various instances of time. </a:t>
            </a:r>
          </a:p>
        </p:txBody>
      </p:sp>
    </p:spTree>
    <p:extLst>
      <p:ext uri="{BB962C8B-B14F-4D97-AF65-F5344CB8AC3E}">
        <p14:creationId xmlns="" xmlns:p14="http://schemas.microsoft.com/office/powerpoint/2010/main" val="2067121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72" y="228600"/>
            <a:ext cx="7169727" cy="775855"/>
          </a:xfrm>
        </p:spPr>
        <p:txBody>
          <a:bodyPr/>
          <a:lstStyle/>
          <a:p>
            <a:pPr algn="l"/>
            <a:r>
              <a:rPr lang="en-US" dirty="0" smtClean="0"/>
              <a:t>@</a:t>
            </a:r>
            <a:r>
              <a:rPr lang="en-US" dirty="0" err="1" smtClean="0"/>
              <a:t>yadavakhilesh</a:t>
            </a:r>
            <a:endParaRPr lang="en-US" dirty="0"/>
          </a:p>
        </p:txBody>
      </p:sp>
      <p:pic>
        <p:nvPicPr>
          <p:cNvPr id="6146" name="Picture 2" descr="C:\Users\HP\Desktop\PROJECT WORK\IMAGES\Akhilesh Yadav User(Wordclou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1156855"/>
            <a:ext cx="7239000" cy="4020111"/>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066799" y="5410200"/>
            <a:ext cx="7414883" cy="646331"/>
          </a:xfrm>
          <a:prstGeom prst="rect">
            <a:avLst/>
          </a:prstGeom>
          <a:noFill/>
          <a:ln w="38100">
            <a:solidFill>
              <a:schemeClr val="tx1"/>
            </a:solidFill>
          </a:ln>
        </p:spPr>
        <p:txBody>
          <a:bodyPr wrap="square" rtlCol="0">
            <a:spAutoFit/>
          </a:bodyPr>
          <a:lstStyle/>
          <a:p>
            <a:r>
              <a:rPr lang="en-US" dirty="0" smtClean="0"/>
              <a:t>The tweets from CM Akhilesh Yadav seem to reiterate the promises made in his election manifesto without any explicit mention of the UP Elections. </a:t>
            </a:r>
            <a:endParaRPr lang="en-US" dirty="0"/>
          </a:p>
        </p:txBody>
      </p:sp>
    </p:spTree>
    <p:extLst>
      <p:ext uri="{BB962C8B-B14F-4D97-AF65-F5344CB8AC3E}">
        <p14:creationId xmlns="" xmlns:p14="http://schemas.microsoft.com/office/powerpoint/2010/main" val="1463486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838200"/>
          </a:xfrm>
        </p:spPr>
        <p:txBody>
          <a:bodyPr/>
          <a:lstStyle/>
          <a:p>
            <a:pPr algn="l"/>
            <a:r>
              <a:rPr lang="en-US" dirty="0" smtClean="0">
                <a:latin typeface="Baskerville Old Face" panose="02020602080505020303" pitchFamily="18" charset="0"/>
              </a:rPr>
              <a:t>TRENDLINES :</a:t>
            </a:r>
            <a:endParaRPr lang="en-US" dirty="0">
              <a:latin typeface="Baskerville Old Face" panose="02020602080505020303" pitchFamily="18" charset="0"/>
            </a:endParaRPr>
          </a:p>
        </p:txBody>
      </p:sp>
      <p:pic>
        <p:nvPicPr>
          <p:cNvPr id="7170" name="Picture 2" descr="C:\Users\HP\Desktop\PROJECT WORK\IMAGES\Akhilesh user tren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838200"/>
            <a:ext cx="7620000" cy="4676775"/>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828800" y="5791200"/>
            <a:ext cx="6781800" cy="646331"/>
          </a:xfrm>
          <a:prstGeom prst="rect">
            <a:avLst/>
          </a:prstGeom>
          <a:noFill/>
        </p:spPr>
        <p:txBody>
          <a:bodyPr wrap="square" rtlCol="0">
            <a:spAutoFit/>
          </a:bodyPr>
          <a:lstStyle/>
          <a:p>
            <a:r>
              <a:rPr lang="en-US" dirty="0" err="1" smtClean="0"/>
              <a:t>Akhilesh</a:t>
            </a:r>
            <a:r>
              <a:rPr lang="en-US" dirty="0" smtClean="0"/>
              <a:t> </a:t>
            </a:r>
            <a:r>
              <a:rPr lang="en-US" dirty="0" err="1" smtClean="0"/>
              <a:t>Yadav</a:t>
            </a:r>
            <a:r>
              <a:rPr lang="en-US" dirty="0" smtClean="0"/>
              <a:t> has tried to stay positive. However, the difference between usage of positive and negative words is not significantly large.</a:t>
            </a:r>
            <a:endParaRPr lang="en-US" dirty="0"/>
          </a:p>
        </p:txBody>
      </p:sp>
    </p:spTree>
    <p:extLst>
      <p:ext uri="{BB962C8B-B14F-4D97-AF65-F5344CB8AC3E}">
        <p14:creationId xmlns="" xmlns:p14="http://schemas.microsoft.com/office/powerpoint/2010/main" val="40936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4953000" cy="838200"/>
          </a:xfrm>
        </p:spPr>
        <p:txBody>
          <a:bodyPr/>
          <a:lstStyle/>
          <a:p>
            <a:r>
              <a:rPr lang="en-US" dirty="0" smtClean="0"/>
              <a:t>Akhilesh Emotions</a:t>
            </a:r>
            <a:endParaRPr lang="en-US" dirty="0"/>
          </a:p>
        </p:txBody>
      </p:sp>
      <p:pic>
        <p:nvPicPr>
          <p:cNvPr id="8194" name="Picture 2" descr="C:\Users\HP\Desktop\PROJECT WORK\IMAGES\Akhilesh user emotion trend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838200"/>
            <a:ext cx="7620000" cy="4962525"/>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752600" y="6172200"/>
            <a:ext cx="6858000" cy="646331"/>
          </a:xfrm>
          <a:prstGeom prst="rect">
            <a:avLst/>
          </a:prstGeom>
          <a:noFill/>
        </p:spPr>
        <p:txBody>
          <a:bodyPr wrap="square" rtlCol="0">
            <a:spAutoFit/>
          </a:bodyPr>
          <a:lstStyle/>
          <a:p>
            <a:r>
              <a:rPr lang="en-US" dirty="0" smtClean="0"/>
              <a:t>During the week, </a:t>
            </a:r>
            <a:r>
              <a:rPr lang="en-US" dirty="0" err="1" smtClean="0"/>
              <a:t>Akhilesh’s</a:t>
            </a:r>
            <a:r>
              <a:rPr lang="en-US" dirty="0" smtClean="0"/>
              <a:t> Tweets have words which mostly emulate ‘trust’, ‘joy’ and ‘anticipation’. Emotion such as ‘disgust’ are avoided.</a:t>
            </a:r>
            <a:endParaRPr lang="en-US" dirty="0"/>
          </a:p>
        </p:txBody>
      </p:sp>
    </p:spTree>
    <p:extLst>
      <p:ext uri="{BB962C8B-B14F-4D97-AF65-F5344CB8AC3E}">
        <p14:creationId xmlns="" xmlns:p14="http://schemas.microsoft.com/office/powerpoint/2010/main" val="984480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1"/>
            <a:ext cx="2590800" cy="1066799"/>
          </a:xfrm>
        </p:spPr>
        <p:txBody>
          <a:bodyPr>
            <a:normAutofit fontScale="90000"/>
          </a:bodyPr>
          <a:lstStyle/>
          <a:p>
            <a:pPr algn="l"/>
            <a:r>
              <a:rPr lang="en-US" sz="8000" dirty="0" smtClean="0"/>
              <a:t>BSP :</a:t>
            </a:r>
            <a:endParaRPr lang="en-US" sz="8000" dirty="0"/>
          </a:p>
        </p:txBody>
      </p:sp>
      <p:sp>
        <p:nvSpPr>
          <p:cNvPr id="3" name="Subtitle 2"/>
          <p:cNvSpPr>
            <a:spLocks noGrp="1"/>
          </p:cNvSpPr>
          <p:nvPr>
            <p:ph type="subTitle" idx="1"/>
          </p:nvPr>
        </p:nvSpPr>
        <p:spPr>
          <a:xfrm>
            <a:off x="1143000" y="1600200"/>
            <a:ext cx="7772400" cy="2743200"/>
          </a:xfrm>
          <a:ln w="38100">
            <a:solidFill>
              <a:schemeClr val="tx1"/>
            </a:solidFill>
          </a:ln>
        </p:spPr>
        <p:txBody>
          <a:bodyPr/>
          <a:lstStyle/>
          <a:p>
            <a:pPr algn="just"/>
            <a:r>
              <a:rPr lang="en-US" sz="2800" dirty="0" smtClean="0">
                <a:solidFill>
                  <a:schemeClr val="tx1"/>
                </a:solidFill>
                <a:latin typeface="Baskerville Old Face" panose="02020602080505020303" pitchFamily="18" charset="0"/>
                <a:cs typeface="Times New Roman" panose="02020603050405020304" pitchFamily="18" charset="0"/>
              </a:rPr>
              <a:t>This maps the sentimental shifts in the public perception for the UP Elections, indexed under #BSP. Tweets are collected at differing intervals and their word clouds are created. The following slides will contain the word clouds as well as, the </a:t>
            </a:r>
            <a:r>
              <a:rPr lang="en-US" sz="2800" dirty="0" err="1" smtClean="0">
                <a:solidFill>
                  <a:schemeClr val="tx1"/>
                </a:solidFill>
                <a:latin typeface="Baskerville Old Face" panose="02020602080505020303" pitchFamily="18" charset="0"/>
                <a:cs typeface="Times New Roman" panose="02020603050405020304" pitchFamily="18" charset="0"/>
              </a:rPr>
              <a:t>trendlines</a:t>
            </a:r>
            <a:r>
              <a:rPr lang="en-US" sz="2800" dirty="0" smtClean="0">
                <a:solidFill>
                  <a:schemeClr val="tx1"/>
                </a:solidFill>
                <a:latin typeface="Baskerville Old Face" panose="02020602080505020303" pitchFamily="18" charset="0"/>
                <a:cs typeface="Times New Roman" panose="02020603050405020304" pitchFamily="18" charset="0"/>
              </a:rPr>
              <a:t>.</a:t>
            </a:r>
          </a:p>
          <a:p>
            <a:pPr algn="l"/>
            <a:endParaRPr lang="en-US" dirty="0"/>
          </a:p>
        </p:txBody>
      </p:sp>
    </p:spTree>
    <p:extLst>
      <p:ext uri="{BB962C8B-B14F-4D97-AF65-F5344CB8AC3E}">
        <p14:creationId xmlns="" xmlns:p14="http://schemas.microsoft.com/office/powerpoint/2010/main" val="2851107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3060192" cy="1021081"/>
          </a:xfrm>
        </p:spPr>
        <p:txBody>
          <a:bodyPr>
            <a:normAutofit fontScale="90000"/>
          </a:bodyPr>
          <a:lstStyle/>
          <a:p>
            <a:pPr algn="l"/>
            <a:r>
              <a:rPr lang="en-US" sz="8000" dirty="0" smtClean="0"/>
              <a:t>#BSP :</a:t>
            </a:r>
            <a:endParaRPr lang="en-US" sz="8000" dirty="0"/>
          </a:p>
        </p:txBody>
      </p:sp>
      <p:pic>
        <p:nvPicPr>
          <p:cNvPr id="10242" name="Picture 2" descr="C:\Users\HP\Desktop\PROJECT WORK\IMAGES\bsp.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295401"/>
            <a:ext cx="7543800" cy="39624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609600" y="5380672"/>
            <a:ext cx="8534400" cy="1477328"/>
          </a:xfrm>
          <a:prstGeom prst="rect">
            <a:avLst/>
          </a:prstGeom>
          <a:noFill/>
          <a:ln w="38100">
            <a:solidFill>
              <a:schemeClr val="tx1"/>
            </a:solidFill>
          </a:ln>
        </p:spPr>
        <p:txBody>
          <a:bodyPr wrap="square" rtlCol="0">
            <a:spAutoFit/>
          </a:bodyPr>
          <a:lstStyle/>
          <a:p>
            <a:pPr algn="just"/>
            <a:r>
              <a:rPr lang="en-US" dirty="0" smtClean="0"/>
              <a:t>From the above word cloud, we see all the tweets indexed under #BSP and understandably, the strings “</a:t>
            </a:r>
            <a:r>
              <a:rPr lang="en-US" dirty="0" err="1" smtClean="0"/>
              <a:t>mayawati</a:t>
            </a:r>
            <a:r>
              <a:rPr lang="en-US" dirty="0" smtClean="0"/>
              <a:t>” and “</a:t>
            </a:r>
            <a:r>
              <a:rPr lang="en-US" dirty="0" err="1" smtClean="0"/>
              <a:t>bsp</a:t>
            </a:r>
            <a:r>
              <a:rPr lang="en-US" dirty="0" smtClean="0"/>
              <a:t>” are the dominant one’s. However, even here we see the prevalence of the strings </a:t>
            </a:r>
            <a:r>
              <a:rPr lang="en-US" b="1" i="1" dirty="0" smtClean="0"/>
              <a:t>“</a:t>
            </a:r>
            <a:r>
              <a:rPr lang="en-US" b="1" i="1" dirty="0" err="1" smtClean="0"/>
              <a:t>bjp</a:t>
            </a:r>
            <a:r>
              <a:rPr lang="en-US" b="1" i="1" dirty="0" smtClean="0"/>
              <a:t>” </a:t>
            </a:r>
            <a:r>
              <a:rPr lang="en-US" dirty="0" smtClean="0"/>
              <a:t>and </a:t>
            </a:r>
            <a:r>
              <a:rPr lang="en-US" b="1" i="1" dirty="0" smtClean="0"/>
              <a:t>“</a:t>
            </a:r>
            <a:r>
              <a:rPr lang="en-US" b="1" i="1" dirty="0" err="1" smtClean="0"/>
              <a:t>modi</a:t>
            </a:r>
            <a:r>
              <a:rPr lang="en-US" b="1" i="1" dirty="0" smtClean="0"/>
              <a:t>”.  </a:t>
            </a:r>
            <a:r>
              <a:rPr lang="en-US" dirty="0" smtClean="0"/>
              <a:t>When people talk about #BSP, they often mention ‘</a:t>
            </a:r>
            <a:r>
              <a:rPr lang="en-US" dirty="0" err="1" smtClean="0"/>
              <a:t>muslims’</a:t>
            </a:r>
            <a:r>
              <a:rPr lang="en-US" dirty="0" smtClean="0"/>
              <a:t> and ‘</a:t>
            </a:r>
            <a:r>
              <a:rPr lang="en-US" dirty="0" err="1" smtClean="0"/>
              <a:t>dalits</a:t>
            </a:r>
            <a:r>
              <a:rPr lang="en-US" dirty="0" smtClean="0"/>
              <a:t>’. This somehow shows the party’s target voters.</a:t>
            </a:r>
            <a:endParaRPr lang="en-US" b="1" i="1" dirty="0"/>
          </a:p>
        </p:txBody>
      </p:sp>
    </p:spTree>
    <p:extLst>
      <p:ext uri="{BB962C8B-B14F-4D97-AF65-F5344CB8AC3E}">
        <p14:creationId xmlns="" xmlns:p14="http://schemas.microsoft.com/office/powerpoint/2010/main" val="4093941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5638800" cy="990600"/>
          </a:xfrm>
        </p:spPr>
        <p:txBody>
          <a:bodyPr>
            <a:normAutofit fontScale="90000"/>
          </a:bodyPr>
          <a:lstStyle/>
          <a:p>
            <a:pPr algn="l"/>
            <a:r>
              <a:rPr lang="en-US" sz="6000" dirty="0" smtClean="0">
                <a:latin typeface="Baskerville Old Face" panose="02020602080505020303" pitchFamily="18" charset="0"/>
              </a:rPr>
              <a:t>TRENDLINES </a:t>
            </a:r>
            <a:r>
              <a:rPr lang="en-US" sz="8000" dirty="0" smtClean="0"/>
              <a:t>:</a:t>
            </a:r>
            <a:endParaRPr lang="en-US" sz="8000" dirty="0"/>
          </a:p>
        </p:txBody>
      </p:sp>
      <p:pic>
        <p:nvPicPr>
          <p:cNvPr id="10242" name="Picture 2" descr="C:\Users\HP\Desktop\PROJECT WORK\IMAGES\bsp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447800"/>
            <a:ext cx="7543800" cy="3381375"/>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304800" y="5181600"/>
            <a:ext cx="8686800" cy="1477328"/>
          </a:xfrm>
          <a:prstGeom prst="rect">
            <a:avLst/>
          </a:prstGeom>
          <a:noFill/>
          <a:ln w="38100">
            <a:solidFill>
              <a:schemeClr val="tx1"/>
            </a:solidFill>
          </a:ln>
        </p:spPr>
        <p:txBody>
          <a:bodyPr wrap="square" rtlCol="0">
            <a:spAutoFit/>
          </a:bodyPr>
          <a:lstStyle/>
          <a:p>
            <a:pPr algn="just"/>
            <a:r>
              <a:rPr lang="en-US" dirty="0" smtClean="0"/>
              <a:t>From the above trend line for #BSP we see that the sentiments, both positive and negative have taken a steep downward slope, especially during the subsequent phases of the election, which leads us to conclude that its message is either not resonating or simply not getting through to the electorate. Thereby, rendering them not a serious contender. </a:t>
            </a:r>
            <a:r>
              <a:rPr lang="en-US" dirty="0" smtClean="0"/>
              <a:t> Also, difference between positive and negative scores has never been high.</a:t>
            </a:r>
            <a:endParaRPr lang="en-US" dirty="0"/>
          </a:p>
        </p:txBody>
      </p:sp>
    </p:spTree>
    <p:extLst>
      <p:ext uri="{BB962C8B-B14F-4D97-AF65-F5344CB8AC3E}">
        <p14:creationId xmlns="" xmlns:p14="http://schemas.microsoft.com/office/powerpoint/2010/main" val="3979074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752600"/>
            <a:ext cx="7924800" cy="3429000"/>
          </a:xfrm>
        </p:spPr>
        <p:txBody>
          <a:bodyPr>
            <a:normAutofit/>
          </a:bodyPr>
          <a:lstStyle/>
          <a:p>
            <a:pPr algn="l"/>
            <a:r>
              <a:rPr lang="en-US" sz="4800" dirty="0">
                <a:latin typeface="Baskerville Old Face" panose="02020602080505020303" pitchFamily="18" charset="0"/>
              </a:rPr>
              <a:t>TWEET </a:t>
            </a:r>
            <a:r>
              <a:rPr lang="en-US" sz="4800" dirty="0" smtClean="0">
                <a:latin typeface="Baskerville Old Face" panose="02020602080505020303" pitchFamily="18" charset="0"/>
              </a:rPr>
              <a:t>FREQUENCY OF 2 MAIN LEADERS (MODI &amp; AKHILESH )</a:t>
            </a:r>
            <a:endParaRPr lang="en-US" sz="4800" dirty="0">
              <a:latin typeface="Baskerville Old Face" panose="02020602080505020303" pitchFamily="18" charset="0"/>
            </a:endParaRPr>
          </a:p>
        </p:txBody>
      </p:sp>
    </p:spTree>
    <p:extLst>
      <p:ext uri="{BB962C8B-B14F-4D97-AF65-F5344CB8AC3E}">
        <p14:creationId xmlns="" xmlns:p14="http://schemas.microsoft.com/office/powerpoint/2010/main" val="890076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1828800" cy="990600"/>
          </a:xfrm>
        </p:spPr>
        <p:txBody>
          <a:bodyPr>
            <a:normAutofit fontScale="90000"/>
          </a:bodyPr>
          <a:lstStyle/>
          <a:p>
            <a:pPr algn="l"/>
            <a:r>
              <a:rPr lang="en-US" dirty="0" smtClean="0"/>
              <a:t>MODI :</a:t>
            </a:r>
            <a:endParaRPr lang="en-US" dirty="0"/>
          </a:p>
        </p:txBody>
      </p:sp>
      <p:pic>
        <p:nvPicPr>
          <p:cNvPr id="3" name="Picture 2" descr="C:\Users\HP\Desktop\PROJECT WORK\IMAGES\Number of Tweets (Modi).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143000"/>
            <a:ext cx="7543800" cy="4020111"/>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228600" y="5410200"/>
            <a:ext cx="8686800" cy="923330"/>
          </a:xfrm>
          <a:prstGeom prst="rect">
            <a:avLst/>
          </a:prstGeom>
          <a:noFill/>
          <a:ln w="38100">
            <a:solidFill>
              <a:schemeClr val="tx1"/>
            </a:solidFill>
          </a:ln>
        </p:spPr>
        <p:txBody>
          <a:bodyPr wrap="square" rtlCol="0">
            <a:spAutoFit/>
          </a:bodyPr>
          <a:lstStyle/>
          <a:p>
            <a:pPr algn="just"/>
            <a:r>
              <a:rPr lang="en-US" dirty="0" smtClean="0"/>
              <a:t>PM Narendra Modi is known to be a tech savvy person and his reliance on social media is </a:t>
            </a:r>
            <a:br>
              <a:rPr lang="en-US" dirty="0" smtClean="0"/>
            </a:br>
            <a:r>
              <a:rPr lang="en-US" dirty="0" smtClean="0"/>
              <a:t>clearly evident from the frequency of his tweets which register a sharp spike during the </a:t>
            </a:r>
            <a:br>
              <a:rPr lang="en-US" dirty="0" smtClean="0"/>
            </a:br>
            <a:r>
              <a:rPr lang="en-US" dirty="0" smtClean="0"/>
              <a:t>months of February and March, the election months.</a:t>
            </a:r>
            <a:endParaRPr lang="en-US" dirty="0"/>
          </a:p>
        </p:txBody>
      </p:sp>
    </p:spTree>
    <p:extLst>
      <p:ext uri="{BB962C8B-B14F-4D97-AF65-F5344CB8AC3E}">
        <p14:creationId xmlns="" xmlns:p14="http://schemas.microsoft.com/office/powerpoint/2010/main" val="665949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4953000" cy="838200"/>
          </a:xfrm>
        </p:spPr>
        <p:txBody>
          <a:bodyPr/>
          <a:lstStyle/>
          <a:p>
            <a:pPr algn="l"/>
            <a:r>
              <a:rPr lang="en-US" dirty="0" smtClean="0"/>
              <a:t>AKHILESH YADAV :</a:t>
            </a:r>
            <a:endParaRPr lang="en-US" dirty="0"/>
          </a:p>
        </p:txBody>
      </p:sp>
      <p:pic>
        <p:nvPicPr>
          <p:cNvPr id="3" name="Picture 3" descr="C:\Users\HP\Desktop\PROJECT WORK\IMAGES\number of tweets akhilesh.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295400"/>
            <a:ext cx="7543800" cy="4020112"/>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135693" y="5638800"/>
            <a:ext cx="7768696" cy="646331"/>
          </a:xfrm>
          <a:prstGeom prst="rect">
            <a:avLst/>
          </a:prstGeom>
          <a:noFill/>
          <a:ln w="38100">
            <a:solidFill>
              <a:schemeClr val="tx1"/>
            </a:solidFill>
          </a:ln>
        </p:spPr>
        <p:txBody>
          <a:bodyPr wrap="square" rtlCol="0">
            <a:spAutoFit/>
          </a:bodyPr>
          <a:lstStyle/>
          <a:p>
            <a:r>
              <a:rPr lang="en-US" dirty="0" smtClean="0"/>
              <a:t>CM Akhilesh Yadav seems to be comparatively less tech savvy, however his tweets register a sharp spike in the run-up to to the election</a:t>
            </a:r>
            <a:r>
              <a:rPr lang="en-US" dirty="0" smtClean="0"/>
              <a:t>. </a:t>
            </a:r>
            <a:endParaRPr lang="en-US" dirty="0"/>
          </a:p>
        </p:txBody>
      </p:sp>
    </p:spTree>
    <p:extLst>
      <p:ext uri="{BB962C8B-B14F-4D97-AF65-F5344CB8AC3E}">
        <p14:creationId xmlns="" xmlns:p14="http://schemas.microsoft.com/office/powerpoint/2010/main" val="200023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4191000" cy="914400"/>
          </a:xfrm>
        </p:spPr>
        <p:txBody>
          <a:bodyPr/>
          <a:lstStyle/>
          <a:p>
            <a:pPr algn="l"/>
            <a:r>
              <a:rPr lang="en-US" u="sng" dirty="0" smtClean="0"/>
              <a:t>CONCLUSION</a:t>
            </a:r>
            <a:r>
              <a:rPr lang="en-US" dirty="0" smtClean="0"/>
              <a:t>:</a:t>
            </a:r>
            <a:endParaRPr lang="en-US" dirty="0"/>
          </a:p>
        </p:txBody>
      </p:sp>
      <p:sp>
        <p:nvSpPr>
          <p:cNvPr id="3" name="Subtitle 2"/>
          <p:cNvSpPr>
            <a:spLocks noGrp="1"/>
          </p:cNvSpPr>
          <p:nvPr>
            <p:ph type="subTitle" idx="1"/>
          </p:nvPr>
        </p:nvSpPr>
        <p:spPr>
          <a:xfrm>
            <a:off x="1143000" y="1447800"/>
            <a:ext cx="7620000" cy="4267200"/>
          </a:xfrm>
          <a:ln w="38100">
            <a:solidFill>
              <a:schemeClr val="tx1"/>
            </a:solidFill>
          </a:ln>
        </p:spPr>
        <p:txBody>
          <a:bodyPr>
            <a:normAutofit lnSpcReduction="10000"/>
          </a:bodyPr>
          <a:lstStyle/>
          <a:p>
            <a:pPr algn="just"/>
            <a:r>
              <a:rPr lang="en-US" dirty="0" smtClean="0">
                <a:solidFill>
                  <a:schemeClr val="tx1"/>
                </a:solidFill>
                <a:latin typeface="Baskerville Old Face" panose="02020602080505020303" pitchFamily="18" charset="0"/>
              </a:rPr>
              <a:t>From the above plotted trend lines we see that BJP has been gaining a lot of social media traction over its rivals: SP-Congress alliance and the BSP. Even though, we see that CM Akhilesh Yadav has been getting quite prevalent media coverage, </a:t>
            </a:r>
            <a:r>
              <a:rPr lang="en-US" i="1" dirty="0" smtClean="0">
                <a:solidFill>
                  <a:schemeClr val="tx1"/>
                </a:solidFill>
                <a:latin typeface="Baskerville Old Face" panose="02020602080505020303" pitchFamily="18" charset="0"/>
              </a:rPr>
              <a:t>we will still have to call this election in favor of BJP</a:t>
            </a:r>
            <a:r>
              <a:rPr lang="en-US" dirty="0" smtClean="0">
                <a:solidFill>
                  <a:schemeClr val="tx1"/>
                </a:solidFill>
                <a:latin typeface="Baskerville Old Face" panose="02020602080505020303" pitchFamily="18" charset="0"/>
              </a:rPr>
              <a:t> owing to their robust social media presence in both its own hashtags while also, featuring prominently on its rivals hashtags, which means that BJP has captured a major chunk of people’s psyche which boosts their electoral prospects</a:t>
            </a:r>
            <a:r>
              <a:rPr lang="en-US" dirty="0" smtClean="0">
                <a:solidFill>
                  <a:schemeClr val="tx1"/>
                </a:solidFill>
                <a:latin typeface="Baskerville Old Face" panose="02020602080505020303" pitchFamily="18" charset="0"/>
              </a:rPr>
              <a:t>. </a:t>
            </a:r>
            <a:r>
              <a:rPr lang="en-US" dirty="0" smtClean="0">
                <a:solidFill>
                  <a:schemeClr val="tx1"/>
                </a:solidFill>
                <a:latin typeface="Baskerville Old Face" panose="02020602080505020303" pitchFamily="18" charset="0"/>
              </a:rPr>
              <a:t>BJP’s positive scores as well their leader </a:t>
            </a:r>
            <a:r>
              <a:rPr lang="en-US" dirty="0" err="1" smtClean="0">
                <a:solidFill>
                  <a:schemeClr val="tx1"/>
                </a:solidFill>
                <a:latin typeface="Baskerville Old Face" panose="02020602080505020303" pitchFamily="18" charset="0"/>
              </a:rPr>
              <a:t>Narendra</a:t>
            </a:r>
            <a:r>
              <a:rPr lang="en-US" dirty="0" smtClean="0">
                <a:solidFill>
                  <a:schemeClr val="tx1"/>
                </a:solidFill>
                <a:latin typeface="Baskerville Old Face" panose="02020602080505020303" pitchFamily="18" charset="0"/>
              </a:rPr>
              <a:t> </a:t>
            </a:r>
            <a:r>
              <a:rPr lang="en-US" dirty="0" err="1" smtClean="0">
                <a:solidFill>
                  <a:schemeClr val="tx1"/>
                </a:solidFill>
                <a:latin typeface="Baskerville Old Face" panose="02020602080505020303" pitchFamily="18" charset="0"/>
              </a:rPr>
              <a:t>Modi’s</a:t>
            </a:r>
            <a:r>
              <a:rPr lang="en-US" dirty="0" smtClean="0">
                <a:solidFill>
                  <a:schemeClr val="tx1"/>
                </a:solidFill>
                <a:latin typeface="Baskerville Old Face" panose="02020602080505020303" pitchFamily="18" charset="0"/>
              </a:rPr>
              <a:t> are quite high.</a:t>
            </a:r>
            <a:endParaRPr lang="en-US" dirty="0">
              <a:solidFill>
                <a:schemeClr val="tx1"/>
              </a:solidFill>
              <a:latin typeface="Baskerville Old Face" panose="02020602080505020303" pitchFamily="18" charset="0"/>
            </a:endParaRPr>
          </a:p>
        </p:txBody>
      </p:sp>
    </p:spTree>
    <p:extLst>
      <p:ext uri="{BB962C8B-B14F-4D97-AF65-F5344CB8AC3E}">
        <p14:creationId xmlns="" xmlns:p14="http://schemas.microsoft.com/office/powerpoint/2010/main" val="348657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3810000"/>
          </a:xfrm>
        </p:spPr>
        <p:txBody>
          <a:bodyPr>
            <a:normAutofit/>
          </a:bodyPr>
          <a:lstStyle/>
          <a:p>
            <a:r>
              <a:rPr lang="en-US" sz="9600" u="sng" dirty="0" smtClean="0">
                <a:latin typeface="Baskerville Old Face" panose="02020602080505020303" pitchFamily="18" charset="0"/>
              </a:rPr>
              <a:t>R-ANALYSIS</a:t>
            </a:r>
            <a:endParaRPr lang="en-US" sz="9600" u="sng" dirty="0">
              <a:latin typeface="Baskerville Old Face" panose="02020602080505020303" pitchFamily="18" charset="0"/>
            </a:endParaRPr>
          </a:p>
        </p:txBody>
      </p:sp>
    </p:spTree>
    <p:extLst>
      <p:ext uri="{BB962C8B-B14F-4D97-AF65-F5344CB8AC3E}">
        <p14:creationId xmlns="" xmlns:p14="http://schemas.microsoft.com/office/powerpoint/2010/main" val="1627076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smtClean="0"/>
              <a:t>Setting Twitter Authentication </a:t>
            </a:r>
            <a:endParaRPr lang="en-US" u="sng" dirty="0"/>
          </a:p>
        </p:txBody>
      </p:sp>
      <p:pic>
        <p:nvPicPr>
          <p:cNvPr id="1027" name="Picture 3" descr="C:\Users\HP\Desktop\PLOT.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04800" y="1219200"/>
            <a:ext cx="8458200" cy="36576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609600" y="5257800"/>
            <a:ext cx="7848600" cy="129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twitter application by the name of “Anubhav94” was created and the necessary keys  were generated. Using the R package “twitteR” we set up the necessary authentications for importing the twitter data into R environment.</a:t>
            </a:r>
            <a:endParaRPr lang="en-US" dirty="0">
              <a:solidFill>
                <a:schemeClr val="tx1"/>
              </a:solidFill>
            </a:endParaRPr>
          </a:p>
        </p:txBody>
      </p:sp>
    </p:spTree>
    <p:extLst>
      <p:ext uri="{BB962C8B-B14F-4D97-AF65-F5344CB8AC3E}">
        <p14:creationId xmlns="" xmlns:p14="http://schemas.microsoft.com/office/powerpoint/2010/main" val="4194915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t>IMPORTING TWEETS </a:t>
            </a:r>
            <a:r>
              <a:rPr lang="en-US" dirty="0" smtClean="0"/>
              <a:t>:</a:t>
            </a:r>
            <a:endParaRPr lang="en-US" dirty="0"/>
          </a:p>
        </p:txBody>
      </p:sp>
      <p:pic>
        <p:nvPicPr>
          <p:cNvPr id="3074" name="Picture 2" descr="C:\Users\HP\Desktop\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447800"/>
            <a:ext cx="8458200" cy="44196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0279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CLEANING THE DATA </a:t>
            </a:r>
            <a:r>
              <a:rPr lang="en-US" dirty="0" smtClean="0"/>
              <a:t>:</a:t>
            </a:r>
            <a:endParaRPr lang="en-US" dirty="0"/>
          </a:p>
        </p:txBody>
      </p:sp>
      <p:pic>
        <p:nvPicPr>
          <p:cNvPr id="13314" name="Picture 2" descr="C:\Users\HP\Desktop\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600200"/>
            <a:ext cx="8458199" cy="4648200"/>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3222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smtClean="0"/>
              <a:t>WORDCLOUD CREATION </a:t>
            </a:r>
            <a:r>
              <a:rPr lang="en-US" dirty="0" smtClean="0"/>
              <a:t>:</a:t>
            </a:r>
            <a:endParaRPr lang="en-US" dirty="0"/>
          </a:p>
        </p:txBody>
      </p:sp>
      <p:pic>
        <p:nvPicPr>
          <p:cNvPr id="14338" name="Picture 2" descr="C:\Users\HP\Desktop\3.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1371600"/>
            <a:ext cx="8686800" cy="4495799"/>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8057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47625"/>
            <a:ext cx="8229600" cy="1143000"/>
          </a:xfrm>
        </p:spPr>
        <p:txBody>
          <a:bodyPr/>
          <a:lstStyle/>
          <a:p>
            <a:pPr algn="l"/>
            <a:r>
              <a:rPr lang="en-US" u="sng" dirty="0" smtClean="0"/>
              <a:t>SENTIMENTAL SCORES </a:t>
            </a:r>
            <a:r>
              <a:rPr lang="en-US" dirty="0" smtClean="0"/>
              <a:t>:</a:t>
            </a:r>
            <a:endParaRPr lang="en-US" dirty="0"/>
          </a:p>
        </p:txBody>
      </p:sp>
      <p:pic>
        <p:nvPicPr>
          <p:cNvPr id="15362" name="Picture 2" descr="C:\Users\HP\Desktop\4.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190625"/>
            <a:ext cx="8610600" cy="4822248"/>
          </a:xfrm>
          <a:prstGeom prst="rect">
            <a:avLst/>
          </a:prstGeom>
          <a:noFill/>
          <a:ln w="571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7088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1798</TotalTime>
  <Words>1407</Words>
  <Application>Microsoft Office PowerPoint</Application>
  <PresentationFormat>On-screen Show (4:3)</PresentationFormat>
  <Paragraphs>73</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UP ELECTIONS 2017 SENTIMENTAL ANALYTICS AND PREDICTION</vt:lpstr>
      <vt:lpstr>PROJECT OVERVIEW </vt:lpstr>
      <vt:lpstr>ELECTION LANDSCAPE</vt:lpstr>
      <vt:lpstr>R-ANALYSIS</vt:lpstr>
      <vt:lpstr>Setting Twitter Authentication </vt:lpstr>
      <vt:lpstr>IMPORTING TWEETS :</vt:lpstr>
      <vt:lpstr>CLEANING THE DATA :</vt:lpstr>
      <vt:lpstr>WORDCLOUD CREATION :</vt:lpstr>
      <vt:lpstr>SENTIMENTAL SCORES :</vt:lpstr>
      <vt:lpstr>TRENDLINES : </vt:lpstr>
      <vt:lpstr>EMOTIONAL TRENDLINES :</vt:lpstr>
      <vt:lpstr>CALCULATING NUMBER OF TWEETS:</vt:lpstr>
      <vt:lpstr>WORDCLOUD RESULTS</vt:lpstr>
      <vt:lpstr>UP ELECTIONS :</vt:lpstr>
      <vt:lpstr>#UPElections2017</vt:lpstr>
      <vt:lpstr>TRENDLINES :</vt:lpstr>
      <vt:lpstr>@ANI NEWS UP</vt:lpstr>
      <vt:lpstr>@ANI NEWS UP</vt:lpstr>
      <vt:lpstr>TRENDLINES (DAILY)</vt:lpstr>
      <vt:lpstr>TRENDLINES (WEEKLY)</vt:lpstr>
      <vt:lpstr>BJP :</vt:lpstr>
      <vt:lpstr>#BJP4UP</vt:lpstr>
      <vt:lpstr>TRENDLINES :</vt:lpstr>
      <vt:lpstr>@narendramodi</vt:lpstr>
      <vt:lpstr>TRENDLINES : Daily</vt:lpstr>
      <vt:lpstr>TRENDLINES : Weekly</vt:lpstr>
      <vt:lpstr>SAMJWADI PARTY :</vt:lpstr>
      <vt:lpstr>#SAMAJWADI PARTY :</vt:lpstr>
      <vt:lpstr>TRENDLINES :</vt:lpstr>
      <vt:lpstr>@yadavakhilesh</vt:lpstr>
      <vt:lpstr>TRENDLINES :</vt:lpstr>
      <vt:lpstr>Akhilesh Emotions</vt:lpstr>
      <vt:lpstr>BSP :</vt:lpstr>
      <vt:lpstr>#BSP :</vt:lpstr>
      <vt:lpstr>TRENDLINES :</vt:lpstr>
      <vt:lpstr>TWEET FREQUENCY OF 2 MAIN LEADERS (MODI &amp; AKHILESH )</vt:lpstr>
      <vt:lpstr>MODI :</vt:lpstr>
      <vt:lpstr>AKHILESH YADAV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ELECTIONS 2017 SENTIMENTAL ANALYTICS AND PREDICTION</dc:title>
  <dc:creator>HP</dc:creator>
  <cp:lastModifiedBy>SACHDEV</cp:lastModifiedBy>
  <cp:revision>93</cp:revision>
  <dcterms:created xsi:type="dcterms:W3CDTF">2017-03-03T05:29:52Z</dcterms:created>
  <dcterms:modified xsi:type="dcterms:W3CDTF">2017-03-05T16:48:44Z</dcterms:modified>
</cp:coreProperties>
</file>