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0A88F20-9137-40AA-A4E4-2F42C9CAF187}">
          <p14:sldIdLst>
            <p14:sldId id="256"/>
            <p14:sldId id="257"/>
            <p14:sldId id="258"/>
            <p14:sldId id="260"/>
            <p14:sldId id="259"/>
          </p14:sldIdLst>
        </p14:section>
        <p14:section name="Раздел без заголовка" id="{CCC2C58A-0A29-499E-812B-18E79120DABF}">
          <p14:sldIdLst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18.06.2015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42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18.06.2015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47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18.06.2015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9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18.06.2015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3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18.06.2015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509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18.06.2015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75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18.06.2015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48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18.06.2015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48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18.06.2015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41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18.06.2015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7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18.06.2015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7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4826-B69E-4637-A34C-81F72FD7B0A2}" type="datetimeFigureOut">
              <a:rPr lang="ru-RU" smtClean="0"/>
              <a:t>18.06.2015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64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MacOS" TargetMode="External"/><Relationship Id="rId3" Type="http://schemas.openxmlformats.org/officeDocument/2006/relationships/hyperlink" Target="https://ru.wikipedia.org/wiki/Mono" TargetMode="External"/><Relationship Id="rId7" Type="http://schemas.openxmlformats.org/officeDocument/2006/relationships/hyperlink" Target="https://ru.wikipedia.org/wiki/Windows" TargetMode="External"/><Relationship Id="rId2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Android" TargetMode="External"/><Relationship Id="rId5" Type="http://schemas.openxmlformats.org/officeDocument/2006/relationships/hyperlink" Target="https://ru.wikipedia.org/wiki/IOS" TargetMode="External"/><Relationship Id="rId4" Type="http://schemas.openxmlformats.org/officeDocument/2006/relationships/hyperlink" Target="https://ru.wikipedia.org/wiki/C_Shar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620000" cy="1066800"/>
          </a:xfrm>
        </p:spPr>
        <p:txBody>
          <a:bodyPr/>
          <a:lstStyle/>
          <a:p>
            <a:r>
              <a:rPr lang="en-US" dirty="0" err="1" smtClean="0"/>
              <a:t>Xamarin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80772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ru-RU" dirty="0" err="1">
                <a:solidFill>
                  <a:schemeClr val="tx1"/>
                </a:solidFill>
                <a:cs typeface="Courier New" pitchFamily="49" charset="0"/>
              </a:rPr>
              <a:t>Xamarin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 — это </a:t>
            </a:r>
            <a:r>
              <a:rPr lang="ru-RU" dirty="0" err="1">
                <a:solidFill>
                  <a:schemeClr val="tx1"/>
                </a:solidFill>
                <a:cs typeface="Courier New" pitchFamily="49" charset="0"/>
              </a:rPr>
              <a:t>фреймворк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 для кроссплатформенной разработки мобильных приложений (</a:t>
            </a:r>
            <a:r>
              <a:rPr lang="ru-RU" dirty="0" err="1">
                <a:solidFill>
                  <a:schemeClr val="tx1"/>
                </a:solidFill>
                <a:cs typeface="Courier New" pitchFamily="49" charset="0"/>
              </a:rPr>
              <a:t>iOS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cs typeface="Courier New" pitchFamily="49" charset="0"/>
              </a:rPr>
              <a:t>Android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cs typeface="Courier New" pitchFamily="49" charset="0"/>
              </a:rPr>
              <a:t>Windows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ru-RU" dirty="0" err="1">
                <a:solidFill>
                  <a:schemeClr val="tx1"/>
                </a:solidFill>
                <a:cs typeface="Courier New" pitchFamily="49" charset="0"/>
              </a:rPr>
              <a:t>Phone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) </a:t>
            </a:r>
            <a:endParaRPr lang="ru-RU" dirty="0" smtClean="0">
              <a:solidFill>
                <a:schemeClr val="tx1"/>
              </a:solidFill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cs typeface="Courier New" pitchFamily="49" charset="0"/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  <a:cs typeface="Courier New" pitchFamily="49" charset="0"/>
              </a:rPr>
              <a:t>Составные части:</a:t>
            </a:r>
            <a:endParaRPr lang="en-US" dirty="0" smtClean="0">
              <a:solidFill>
                <a:schemeClr val="tx1"/>
              </a:solidFill>
              <a:cs typeface="Courier New" pitchFamily="49" charset="0"/>
            </a:endParaRP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cs typeface="Courier New" pitchFamily="49" charset="0"/>
              </a:rPr>
              <a:t>Xamarin.IOS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— 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библиотека классов для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C#, 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предоставляющая разработчику доступ к </a:t>
            </a:r>
            <a:r>
              <a:rPr lang="en-US" dirty="0" err="1">
                <a:solidFill>
                  <a:schemeClr val="tx1"/>
                </a:solidFill>
                <a:cs typeface="Courier New" pitchFamily="49" charset="0"/>
              </a:rPr>
              <a:t>iOS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SDK;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cs typeface="Courier New" pitchFamily="49" charset="0"/>
              </a:rPr>
              <a:t>Xamarin.Android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— 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библиотека классов для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C#, 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предоставляющая разработчику доступ к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Android SDK;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Компиляторы для </a:t>
            </a:r>
            <a:r>
              <a:rPr lang="en-US" dirty="0" err="1">
                <a:solidFill>
                  <a:schemeClr val="tx1"/>
                </a:solidFill>
                <a:cs typeface="Courier New" pitchFamily="49" charset="0"/>
              </a:rPr>
              <a:t>iOS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и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Android;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IDE </a:t>
            </a:r>
            <a:r>
              <a:rPr lang="en-US" dirty="0" err="1">
                <a:solidFill>
                  <a:schemeClr val="tx1"/>
                </a:solidFill>
                <a:cs typeface="Courier New" pitchFamily="49" charset="0"/>
              </a:rPr>
              <a:t>Xamarin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Studio</a:t>
            </a:r>
            <a:endParaRPr lang="en-US" dirty="0">
              <a:solidFill>
                <a:schemeClr val="tx1"/>
              </a:solidFill>
              <a:cs typeface="Courier New" pitchFamily="49" charset="0"/>
            </a:endParaRP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Плагин для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Visual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Studio</a:t>
            </a:r>
            <a:r>
              <a:rPr lang="ru-RU" dirty="0" smtClean="0">
                <a:solidFill>
                  <a:schemeClr val="tx1"/>
                </a:solidFill>
                <a:cs typeface="Courier New" pitchFamily="49" charset="0"/>
              </a:rPr>
              <a:t> (не актуально)</a:t>
            </a:r>
            <a:endParaRPr lang="en-US" dirty="0">
              <a:solidFill>
                <a:schemeClr val="tx1"/>
              </a:solidFill>
              <a:cs typeface="Courier New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2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r>
              <a:rPr lang="ru-RU" sz="1600" b="1" dirty="0" err="1"/>
              <a:t>Xamarin</a:t>
            </a:r>
            <a:r>
              <a:rPr lang="ru-RU" sz="1600" dirty="0"/>
              <a:t> </a:t>
            </a:r>
            <a:r>
              <a:rPr lang="ru-RU" sz="1600" dirty="0" smtClean="0"/>
              <a:t>— </a:t>
            </a:r>
            <a:r>
              <a:rPr lang="ru-RU" sz="1600" dirty="0"/>
              <a:t>американская компания в области разработки </a:t>
            </a:r>
            <a:r>
              <a:rPr lang="ru-RU" sz="1600" dirty="0">
                <a:hlinkClick r:id="rId2" tooltip="Программное обеспечение"/>
              </a:rPr>
              <a:t>ПО</a:t>
            </a:r>
            <a:r>
              <a:rPr lang="ru-RU" sz="1600" dirty="0"/>
              <a:t>. Занимается разработкой и поддержкой </a:t>
            </a:r>
            <a:r>
              <a:rPr lang="ru-RU" sz="1600" dirty="0" err="1">
                <a:hlinkClick r:id="rId3" tooltip="Mono"/>
              </a:rPr>
              <a:t>Mono</a:t>
            </a:r>
            <a:r>
              <a:rPr lang="ru-RU" sz="1600" dirty="0"/>
              <a:t> и инструментов для разработки приложений на языке </a:t>
            </a:r>
            <a:r>
              <a:rPr lang="ru-RU" sz="1600" dirty="0">
                <a:hlinkClick r:id="rId4" tooltip="C Sharp"/>
              </a:rPr>
              <a:t>C#</a:t>
            </a:r>
            <a:r>
              <a:rPr lang="ru-RU" sz="1600" dirty="0"/>
              <a:t> для </a:t>
            </a:r>
            <a:r>
              <a:rPr lang="ru-RU" sz="1600" dirty="0" err="1">
                <a:hlinkClick r:id="rId5" tooltip="IOS"/>
              </a:rPr>
              <a:t>iOS</a:t>
            </a:r>
            <a:r>
              <a:rPr lang="ru-RU" sz="1600" dirty="0"/>
              <a:t>, </a:t>
            </a:r>
            <a:r>
              <a:rPr lang="ru-RU" sz="1600" dirty="0" err="1">
                <a:hlinkClick r:id="rId6" tooltip="Android"/>
              </a:rPr>
              <a:t>Android</a:t>
            </a:r>
            <a:r>
              <a:rPr lang="ru-RU" sz="1600" dirty="0"/>
              <a:t>, </a:t>
            </a:r>
            <a:r>
              <a:rPr lang="ru-RU" sz="1600" dirty="0" err="1">
                <a:hlinkClick r:id="rId7" tooltip="Windows"/>
              </a:rPr>
              <a:t>Windows</a:t>
            </a:r>
            <a:r>
              <a:rPr lang="ru-RU" sz="1600" dirty="0"/>
              <a:t>, </a:t>
            </a:r>
            <a:r>
              <a:rPr lang="ru-RU" sz="1600" dirty="0" err="1">
                <a:hlinkClick r:id="rId8" tooltip="MacOS"/>
              </a:rPr>
              <a:t>Mac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В 2013 году выпускает </a:t>
            </a:r>
            <a:r>
              <a:rPr lang="en-US" sz="1600" dirty="0" err="1" smtClean="0"/>
              <a:t>Xamarin</a:t>
            </a:r>
            <a:r>
              <a:rPr lang="en-US" sz="1600" dirty="0" smtClean="0"/>
              <a:t> 2.0</a:t>
            </a:r>
          </a:p>
          <a:p>
            <a:r>
              <a:rPr lang="ru-RU" sz="1600" dirty="0"/>
              <a:t>28 мая 2014 года была выпущена 3-я версия инструментов разработки. Одной из главных новинок стал инструмент </a:t>
            </a:r>
            <a:r>
              <a:rPr lang="ru-RU" sz="1600" dirty="0" err="1"/>
              <a:t>Xamarin.Forms</a:t>
            </a:r>
            <a:r>
              <a:rPr lang="ru-RU" sz="1600" dirty="0"/>
              <a:t>, позволяющий создавать пользовательский интерфейс из набора визуальных элементов, описываемых на языке разметки XAML, который отображается в визуальные элементы соответствующей операционной системы (</a:t>
            </a:r>
            <a:r>
              <a:rPr lang="ru-RU" sz="1600" dirty="0" err="1"/>
              <a:t>Android</a:t>
            </a:r>
            <a:r>
              <a:rPr lang="ru-RU" sz="1600" dirty="0"/>
              <a:t>, </a:t>
            </a:r>
            <a:r>
              <a:rPr lang="ru-RU" sz="1600" dirty="0" err="1"/>
              <a:t>iOS</a:t>
            </a:r>
            <a:r>
              <a:rPr lang="ru-RU" sz="1600" dirty="0"/>
              <a:t> и </a:t>
            </a:r>
            <a:r>
              <a:rPr lang="ru-RU" sz="1600" dirty="0" err="1"/>
              <a:t>WinPhone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r>
              <a:rPr lang="ru-RU" sz="1600" dirty="0" smtClean="0"/>
              <a:t>Изначально  разработка была возможна либо в </a:t>
            </a:r>
            <a:r>
              <a:rPr lang="en-US" sz="1600" dirty="0" err="1" smtClean="0"/>
              <a:t>Xamarin</a:t>
            </a:r>
            <a:r>
              <a:rPr lang="en-US" sz="1600" dirty="0" smtClean="0"/>
              <a:t> Studio(ide </a:t>
            </a:r>
            <a:r>
              <a:rPr lang="ru-RU" sz="1600" dirty="0" smtClean="0"/>
              <a:t>от команды </a:t>
            </a:r>
            <a:r>
              <a:rPr lang="en-US" sz="1600" dirty="0" err="1" smtClean="0"/>
              <a:t>Xamarin</a:t>
            </a:r>
            <a:r>
              <a:rPr lang="en-US" sz="1600" dirty="0" smtClean="0"/>
              <a:t>), </a:t>
            </a:r>
            <a:r>
              <a:rPr lang="ru-RU" sz="1600" dirty="0" smtClean="0"/>
              <a:t>либо в </a:t>
            </a:r>
            <a:r>
              <a:rPr lang="ru-RU" sz="1600" dirty="0" err="1" smtClean="0"/>
              <a:t>вижухе</a:t>
            </a:r>
            <a:r>
              <a:rPr lang="ru-RU" sz="1600" dirty="0" smtClean="0"/>
              <a:t>, но после установки платного плагина  по бизнес лицензии (999</a:t>
            </a:r>
            <a:r>
              <a:rPr lang="en-US" sz="1600" dirty="0" smtClean="0"/>
              <a:t>$)</a:t>
            </a:r>
            <a:endParaRPr lang="ru-RU" sz="1600" dirty="0" smtClean="0"/>
          </a:p>
          <a:p>
            <a:r>
              <a:rPr lang="ru-RU" sz="1600" dirty="0" smtClean="0"/>
              <a:t>На данный момент </a:t>
            </a:r>
            <a:r>
              <a:rPr lang="en-US" sz="1600" dirty="0" err="1" smtClean="0"/>
              <a:t>Xamarin</a:t>
            </a:r>
            <a:r>
              <a:rPr lang="en-US" sz="1600" dirty="0" smtClean="0"/>
              <a:t> </a:t>
            </a:r>
            <a:r>
              <a:rPr lang="ru-RU" sz="1600" dirty="0" smtClean="0"/>
              <a:t>включен в поставку </a:t>
            </a:r>
            <a:r>
              <a:rPr lang="en-US" sz="1600" dirty="0" smtClean="0"/>
              <a:t>2015 Visual Studio. </a:t>
            </a:r>
            <a:r>
              <a:rPr lang="ru-RU" sz="1600" dirty="0" smtClean="0"/>
              <a:t>Учитывая этот факт, а также большое кол-во </a:t>
            </a:r>
            <a:r>
              <a:rPr lang="ru-RU" sz="1600" smtClean="0"/>
              <a:t>докладов на </a:t>
            </a:r>
            <a:r>
              <a:rPr lang="en-US" sz="1600" dirty="0" err="1" smtClean="0"/>
              <a:t>DevConv</a:t>
            </a:r>
            <a:r>
              <a:rPr lang="en-US" sz="1600" dirty="0" smtClean="0"/>
              <a:t>-e, </a:t>
            </a:r>
            <a:r>
              <a:rPr lang="ru-RU" sz="1600" dirty="0" smtClean="0"/>
              <a:t>говорит о заинтересованности </a:t>
            </a:r>
            <a:r>
              <a:rPr lang="en-US" sz="1600" dirty="0" smtClean="0"/>
              <a:t>Microsoft </a:t>
            </a:r>
            <a:r>
              <a:rPr lang="ru-RU" sz="1600" dirty="0" smtClean="0"/>
              <a:t>в развитии данной технологии.</a:t>
            </a:r>
            <a:r>
              <a:rPr lang="en-US" sz="1600" dirty="0" smtClean="0"/>
              <a:t> </a:t>
            </a:r>
            <a:r>
              <a:rPr lang="ru-RU" sz="1600" dirty="0" smtClean="0"/>
              <a:t>И следовательно о её перспективности.</a:t>
            </a:r>
            <a:endParaRPr lang="en-US" sz="1600" dirty="0" smtClean="0"/>
          </a:p>
          <a:p>
            <a:r>
              <a:rPr lang="ru-RU" sz="1600" dirty="0" smtClean="0"/>
              <a:t>Если вы ставите </a:t>
            </a:r>
            <a:r>
              <a:rPr lang="en-US" sz="1600" dirty="0" smtClean="0"/>
              <a:t>Visual Studio Community </a:t>
            </a:r>
            <a:r>
              <a:rPr lang="en-US" sz="1600" dirty="0" err="1" smtClean="0"/>
              <a:t>Edititon</a:t>
            </a:r>
            <a:r>
              <a:rPr lang="en-US" sz="1600" dirty="0" smtClean="0"/>
              <a:t> 2015, </a:t>
            </a:r>
            <a:r>
              <a:rPr lang="ru-RU" sz="1600" dirty="0" smtClean="0"/>
              <a:t>то с установленным </a:t>
            </a:r>
            <a:r>
              <a:rPr lang="en-US" sz="1600" dirty="0" err="1" smtClean="0"/>
              <a:t>xamarin</a:t>
            </a:r>
            <a:r>
              <a:rPr lang="en-US" sz="1600" dirty="0" smtClean="0"/>
              <a:t>-</a:t>
            </a:r>
            <a:r>
              <a:rPr lang="ru-RU" sz="1600" dirty="0" smtClean="0"/>
              <a:t>ом активируется  лицензия </a:t>
            </a:r>
            <a:r>
              <a:rPr lang="en-US" sz="1600" dirty="0" smtClean="0"/>
              <a:t>“Starter Edition”.</a:t>
            </a:r>
            <a:r>
              <a:rPr lang="ru-RU" sz="1600" dirty="0" smtClean="0"/>
              <a:t> Ввиду ограничения на кол-во кода, позволяет разрабатывать только небольшие приложения.</a:t>
            </a:r>
            <a:r>
              <a:rPr lang="en-US" sz="1600" dirty="0" smtClean="0"/>
              <a:t> </a:t>
            </a:r>
            <a:r>
              <a:rPr lang="ru-RU" sz="1600" dirty="0" smtClean="0"/>
              <a:t>Для полноценной же разработки нужна покупка бизнес лицензии за 999</a:t>
            </a:r>
            <a:r>
              <a:rPr lang="en-US" sz="1600" dirty="0" smtClean="0"/>
              <a:t>$.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401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Особенности компиляции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Свой </a:t>
            </a:r>
            <a:r>
              <a:rPr lang="en-US" dirty="0" smtClean="0"/>
              <a:t>Mono-based </a:t>
            </a:r>
            <a:r>
              <a:rPr lang="ru-RU" dirty="0" smtClean="0"/>
              <a:t>компилятор </a:t>
            </a:r>
            <a:r>
              <a:rPr lang="en-US" dirty="0" smtClean="0"/>
              <a:t>C#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android </a:t>
            </a:r>
            <a:r>
              <a:rPr lang="ru-RU" dirty="0" smtClean="0"/>
              <a:t>существует своя виртуальная машина </a:t>
            </a:r>
            <a:r>
              <a:rPr lang="en-US" dirty="0" smtClean="0"/>
              <a:t>Mono, </a:t>
            </a:r>
            <a:r>
              <a:rPr lang="ru-RU" dirty="0" smtClean="0"/>
              <a:t>выполняющая </a:t>
            </a:r>
            <a:r>
              <a:rPr lang="en-US" dirty="0" err="1" smtClean="0"/>
              <a:t>jit</a:t>
            </a:r>
            <a:r>
              <a:rPr lang="en-US" dirty="0" smtClean="0"/>
              <a:t> </a:t>
            </a:r>
            <a:r>
              <a:rPr lang="ru-RU" dirty="0" smtClean="0"/>
              <a:t>компиляцию. В момент компиляция, код транслируется в промежуточный код понятный </a:t>
            </a:r>
            <a:r>
              <a:rPr lang="en-US" dirty="0" smtClean="0"/>
              <a:t>Mono, </a:t>
            </a:r>
            <a:r>
              <a:rPr lang="ru-RU" dirty="0" smtClean="0"/>
              <a:t>и упаковывается вместе с </a:t>
            </a:r>
            <a:r>
              <a:rPr lang="ru-RU" dirty="0" err="1" smtClean="0"/>
              <a:t>вирт</a:t>
            </a:r>
            <a:r>
              <a:rPr lang="ru-RU" dirty="0" smtClean="0"/>
              <a:t> машиной в контейнер.</a:t>
            </a:r>
          </a:p>
          <a:p>
            <a:r>
              <a:rPr lang="ru-RU" dirty="0" smtClean="0"/>
              <a:t>За выполнение кода непосредственно на </a:t>
            </a:r>
            <a:r>
              <a:rPr lang="en-US" dirty="0" smtClean="0"/>
              <a:t>Android-</a:t>
            </a:r>
            <a:r>
              <a:rPr lang="ru-RU" dirty="0" smtClean="0"/>
              <a:t>устройстве отвечает виртуальная машина </a:t>
            </a:r>
            <a:r>
              <a:rPr lang="en-US" dirty="0" err="1" smtClean="0"/>
              <a:t>Dalvik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ru-RU" dirty="0" smtClean="0"/>
              <a:t>выполняется </a:t>
            </a:r>
            <a:r>
              <a:rPr lang="en-US" dirty="0" smtClean="0"/>
              <a:t>ahead-of-time </a:t>
            </a:r>
            <a:r>
              <a:rPr lang="ru-RU" dirty="0" smtClean="0"/>
              <a:t>компиляция (сразу в </a:t>
            </a:r>
            <a:r>
              <a:rPr lang="ru-RU" dirty="0" err="1" smtClean="0"/>
              <a:t>нативный</a:t>
            </a:r>
            <a:r>
              <a:rPr lang="ru-RU" dirty="0" smtClean="0"/>
              <a:t> код), т.к. </a:t>
            </a:r>
            <a:r>
              <a:rPr lang="en-US" dirty="0" err="1" smtClean="0"/>
              <a:t>Ios</a:t>
            </a:r>
            <a:r>
              <a:rPr lang="ru-RU" dirty="0" smtClean="0"/>
              <a:t> не поддерживает виртуальные машины.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8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платформенность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475622"/>
            <a:ext cx="5111750" cy="3447968"/>
          </a:xfrm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Data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Layer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(DL) – Хранилище данных, например, база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SqlLite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accent3">
                    <a:lumMod val="50000"/>
                  </a:schemeClr>
                </a:solidFill>
              </a:rPr>
              <a:t>xml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-файлы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Data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Access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Layer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(DAL) – Обертка над хранилищем для осуществления CRUD-операций;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Business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Layer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(BL) – Слой, содержащий бизнес-логику приложения;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Service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Access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Layer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(SAL) – Слой, отвечающий за взаимодействие с удаленными сервисами (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Rest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Json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, WCF);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>
                <a:solidFill>
                  <a:srgbClr val="FF0000"/>
                </a:solidFill>
              </a:rPr>
              <a:t>Application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Layer</a:t>
            </a:r>
            <a:r>
              <a:rPr lang="ru-RU" dirty="0">
                <a:solidFill>
                  <a:srgbClr val="FF0000"/>
                </a:solidFill>
              </a:rPr>
              <a:t> (AL) – Слой, содержащий </a:t>
            </a:r>
            <a:r>
              <a:rPr lang="ru-RU" dirty="0" err="1">
                <a:solidFill>
                  <a:srgbClr val="FF0000"/>
                </a:solidFill>
              </a:rPr>
              <a:t>платформозависимый</a:t>
            </a:r>
            <a:r>
              <a:rPr lang="ru-RU" dirty="0">
                <a:solidFill>
                  <a:srgbClr val="FF0000"/>
                </a:solidFill>
              </a:rPr>
              <a:t> код, другими словами, это код, который зависит от библиотек monotouch.dll или </a:t>
            </a:r>
            <a:r>
              <a:rPr lang="ru-RU" dirty="0" err="1" smtClean="0">
                <a:solidFill>
                  <a:srgbClr val="FF0000"/>
                </a:solidFill>
              </a:rPr>
              <a:t>monodroid.dll;</a:t>
            </a:r>
            <a:r>
              <a:rPr lang="ru-RU" dirty="0" err="1" smtClean="0">
                <a:solidFill>
                  <a:srgbClr val="FF0000"/>
                </a:solidFill>
              </a:rPr>
              <a:t>связывает</a:t>
            </a:r>
            <a:r>
              <a:rPr lang="ru-RU" dirty="0" smtClean="0">
                <a:solidFill>
                  <a:srgbClr val="FF0000"/>
                </a:solidFill>
              </a:rPr>
              <a:t> бизнес слой с юзер </a:t>
            </a:r>
            <a:r>
              <a:rPr lang="ru-RU" smtClean="0">
                <a:solidFill>
                  <a:srgbClr val="FF0000"/>
                </a:solidFill>
              </a:rPr>
              <a:t>инерфейсом</a:t>
            </a:r>
            <a:endParaRPr lang="ru-RU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>
                <a:solidFill>
                  <a:srgbClr val="FF0000"/>
                </a:solidFill>
              </a:rPr>
              <a:t>User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Interface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Layer</a:t>
            </a:r>
            <a:r>
              <a:rPr lang="ru-RU" dirty="0">
                <a:solidFill>
                  <a:srgbClr val="FF0000"/>
                </a:solidFill>
              </a:rPr>
              <a:t> (UI) – Слой пользовательского интерфейса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Расширение основного функционала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Monotouch.dll</a:t>
            </a:r>
            <a:r>
              <a:rPr lang="ru-RU" dirty="0" smtClean="0"/>
              <a:t>(</a:t>
            </a:r>
            <a:r>
              <a:rPr lang="en-US" dirty="0" smtClean="0"/>
              <a:t>Monodroid.dll) – </a:t>
            </a:r>
            <a:r>
              <a:rPr lang="ru-RU" smtClean="0"/>
              <a:t>содержит основные </a:t>
            </a:r>
            <a:r>
              <a:rPr lang="ru-RU" dirty="0" smtClean="0"/>
              <a:t>классы для работы с окружением телефона</a:t>
            </a:r>
          </a:p>
          <a:p>
            <a:r>
              <a:rPr lang="ru-RU" dirty="0" smtClean="0"/>
              <a:t>Возможно подключение своих библиотек написанных на </a:t>
            </a:r>
            <a:r>
              <a:rPr lang="en-US" dirty="0" smtClean="0"/>
              <a:t>objective-c</a:t>
            </a:r>
            <a:endParaRPr lang="ru-RU" dirty="0" smtClean="0"/>
          </a:p>
          <a:p>
            <a:r>
              <a:rPr lang="ru-RU" dirty="0" err="1" smtClean="0"/>
              <a:t>Xamarin</a:t>
            </a:r>
            <a:r>
              <a:rPr lang="ru-RU" dirty="0" smtClean="0"/>
              <a:t> </a:t>
            </a:r>
            <a:r>
              <a:rPr lang="ru-RU" dirty="0"/>
              <a:t>предоставляет возможность использовать </a:t>
            </a:r>
            <a:r>
              <a:rPr lang="ru-RU" dirty="0" err="1"/>
              <a:t>нативные</a:t>
            </a:r>
            <a:r>
              <a:rPr lang="ru-RU" dirty="0"/>
              <a:t> средства разработки </a:t>
            </a:r>
            <a:r>
              <a:rPr lang="ru-RU" dirty="0" smtClean="0"/>
              <a:t>UI</a:t>
            </a:r>
            <a:r>
              <a:rPr lang="ru-RU" dirty="0"/>
              <a:t> и </a:t>
            </a:r>
            <a:r>
              <a:rPr lang="ru-RU" dirty="0" err="1"/>
              <a:t>нативные</a:t>
            </a:r>
            <a:r>
              <a:rPr lang="ru-RU" dirty="0"/>
              <a:t> элементы пользовательского </a:t>
            </a:r>
            <a:r>
              <a:rPr lang="ru-RU" dirty="0" smtClean="0"/>
              <a:t>интерфейса</a:t>
            </a:r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0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Увеличение доли </a:t>
            </a:r>
            <a:r>
              <a:rPr lang="ru-RU" dirty="0" err="1" smtClean="0"/>
              <a:t>платформо</a:t>
            </a:r>
            <a:r>
              <a:rPr lang="ru-RU" dirty="0" smtClean="0"/>
              <a:t>-независимого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Xamarin.Mobile</a:t>
            </a:r>
            <a:r>
              <a:rPr lang="ru-RU" dirty="0" smtClean="0"/>
              <a:t> – библиотека представляет единый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для всех платформ, позволяющий работать с камерой, контактами, </a:t>
            </a:r>
            <a:r>
              <a:rPr lang="ru-RU" dirty="0" err="1" smtClean="0"/>
              <a:t>гео</a:t>
            </a:r>
            <a:r>
              <a:rPr lang="ru-RU" dirty="0" smtClean="0"/>
              <a:t>-локацией.</a:t>
            </a:r>
          </a:p>
          <a:p>
            <a:r>
              <a:rPr lang="ru-RU" dirty="0" smtClean="0"/>
              <a:t>В особых случаях можно использовать делегаты, как обертку над </a:t>
            </a:r>
            <a:r>
              <a:rPr lang="ru-RU" dirty="0" err="1" smtClean="0"/>
              <a:t>платформо</a:t>
            </a:r>
            <a:r>
              <a:rPr lang="ru-RU" dirty="0" smtClean="0"/>
              <a:t>-зависимым </a:t>
            </a:r>
            <a:r>
              <a:rPr lang="en-US" dirty="0" smtClean="0"/>
              <a:t>API.</a:t>
            </a:r>
            <a:endParaRPr lang="ru-RU" dirty="0"/>
          </a:p>
          <a:p>
            <a:r>
              <a:rPr lang="ru-RU" dirty="0" smtClean="0"/>
              <a:t>Существует свой магазин сторонних компонентов. При этом много бесплатных компонент</a:t>
            </a:r>
          </a:p>
          <a:p>
            <a:r>
              <a:rPr lang="ru-RU" dirty="0" err="1"/>
              <a:t>Xamarin</a:t>
            </a:r>
            <a:r>
              <a:rPr lang="ru-RU" dirty="0"/>
              <a:t> использует механизм </a:t>
            </a:r>
            <a:r>
              <a:rPr lang="ru-RU" dirty="0" err="1"/>
              <a:t>биндингов</a:t>
            </a:r>
            <a:r>
              <a:rPr lang="ru-RU" dirty="0"/>
              <a:t> для связывания с </a:t>
            </a:r>
            <a:r>
              <a:rPr lang="ru-RU" dirty="0" err="1"/>
              <a:t>нативными</a:t>
            </a:r>
            <a:r>
              <a:rPr lang="ru-RU" dirty="0"/>
              <a:t> библиотеками классов, что позволяет </a:t>
            </a:r>
            <a:r>
              <a:rPr lang="ru-RU" dirty="0" err="1"/>
              <a:t>портировать</a:t>
            </a:r>
            <a:r>
              <a:rPr lang="ru-RU" dirty="0"/>
              <a:t> на C# любые </a:t>
            </a:r>
            <a:r>
              <a:rPr lang="ru-RU" dirty="0" err="1"/>
              <a:t>нативные</a:t>
            </a:r>
            <a:r>
              <a:rPr lang="ru-RU" dirty="0"/>
              <a:t> библиотеки </a:t>
            </a:r>
            <a:r>
              <a:rPr lang="ru-RU" dirty="0" smtClean="0"/>
              <a:t>классов</a:t>
            </a:r>
          </a:p>
          <a:p>
            <a:r>
              <a:rPr lang="en-US" b="1" dirty="0" err="1" smtClean="0"/>
              <a:t>Xamarin.Forms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кросс-платформенные</a:t>
            </a:r>
            <a:r>
              <a:rPr lang="en-US" dirty="0" smtClean="0"/>
              <a:t> </a:t>
            </a:r>
            <a:r>
              <a:rPr lang="en-US" dirty="0" err="1" smtClean="0"/>
              <a:t>xaml</a:t>
            </a:r>
            <a:r>
              <a:rPr lang="en-US" dirty="0" smtClean="0"/>
              <a:t>-</a:t>
            </a:r>
            <a:r>
              <a:rPr lang="ru-RU" dirty="0" err="1" smtClean="0"/>
              <a:t>контролы</a:t>
            </a:r>
            <a:r>
              <a:rPr lang="ru-RU" dirty="0" smtClean="0"/>
              <a:t>, позволяющие увеличить долю кросс-платформенного кода с 70% до 90%.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957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23" y="1600200"/>
            <a:ext cx="8043354" cy="4525963"/>
          </a:xfrm>
        </p:spPr>
      </p:pic>
    </p:spTree>
    <p:extLst>
      <p:ext uri="{BB962C8B-B14F-4D97-AF65-F5344CB8AC3E}">
        <p14:creationId xmlns:p14="http://schemas.microsoft.com/office/powerpoint/2010/main" val="37540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чистого </a:t>
            </a:r>
            <a:r>
              <a:rPr lang="en-US" dirty="0" err="1" smtClean="0"/>
              <a:t>Xamarin</a:t>
            </a:r>
            <a:r>
              <a:rPr lang="en-US" dirty="0" smtClean="0"/>
              <a:t> - </a:t>
            </a:r>
            <a:r>
              <a:rPr lang="en-US" dirty="0" err="1" smtClean="0"/>
              <a:t>Tasky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 «чистого» </a:t>
            </a:r>
            <a:r>
              <a:rPr lang="en-US" dirty="0" err="1" smtClean="0"/>
              <a:t>xamarin</a:t>
            </a:r>
            <a:r>
              <a:rPr lang="en-US" dirty="0" smtClean="0"/>
              <a:t> </a:t>
            </a:r>
            <a:r>
              <a:rPr lang="ru-RU" dirty="0" smtClean="0"/>
              <a:t>приложения </a:t>
            </a:r>
            <a:r>
              <a:rPr lang="en-US" dirty="0" smtClean="0"/>
              <a:t>- </a:t>
            </a:r>
            <a:r>
              <a:rPr lang="en-US" dirty="0" err="1" smtClean="0"/>
              <a:t>Tasky</a:t>
            </a:r>
            <a:r>
              <a:rPr lang="en-US" dirty="0" smtClean="0"/>
              <a:t>.  </a:t>
            </a:r>
            <a:r>
              <a:rPr lang="ru-RU" smtClean="0"/>
              <a:t>Данный проект предлагается, </a:t>
            </a:r>
            <a:r>
              <a:rPr lang="ru-RU" dirty="0" smtClean="0"/>
              <a:t>как отправная точка практического ознакомления с технологией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98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+ </a:t>
            </a:r>
            <a:r>
              <a:rPr lang="en-US" dirty="0" err="1" smtClean="0"/>
              <a:t>Xamarin.Forms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3490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341</Words>
  <Application>Microsoft Office PowerPoint</Application>
  <PresentationFormat>Экран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Xamarin</vt:lpstr>
      <vt:lpstr>История</vt:lpstr>
      <vt:lpstr>Особенности компиляции</vt:lpstr>
      <vt:lpstr>Кросс-платформенность</vt:lpstr>
      <vt:lpstr>Расширение основного функционала</vt:lpstr>
      <vt:lpstr>Увеличение доли платформо-независимого кода</vt:lpstr>
      <vt:lpstr>Xamarin.Forms</vt:lpstr>
      <vt:lpstr>Пример чистого Xamarin - Tasky</vt:lpstr>
      <vt:lpstr>Xamarin + Xamarin.Forms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fess-master@yandex.ru</dc:creator>
  <cp:lastModifiedBy>fess-master@yandex.ru</cp:lastModifiedBy>
  <cp:revision>21</cp:revision>
  <dcterms:created xsi:type="dcterms:W3CDTF">2015-06-14T11:25:41Z</dcterms:created>
  <dcterms:modified xsi:type="dcterms:W3CDTF">2015-06-18T20:10:52Z</dcterms:modified>
</cp:coreProperties>
</file>