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9578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96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7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4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4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7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20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31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2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9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Título vertical y text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Encabezado de sección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Imagen con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E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mac/install/" TargetMode="External"/><Relationship Id="rId4" Type="http://schemas.openxmlformats.org/officeDocument/2006/relationships/hyperlink" Target="https://docs.docker.com/engine/installation/linux/docker-ce/ubuntu/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6901/?password=vncpasswor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s-E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Programación Distribuida y Tiempo Real</a:t>
            </a:r>
            <a:br>
              <a:rPr lang="es-E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7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7200"/>
              <a:t>Docker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/>
              <a:t>Si se encuentra en este punto, quiere decir que estás usando </a:t>
            </a:r>
            <a:r>
              <a:rPr lang="es-ES" sz="2500" dirty="0" err="1" smtClean="0"/>
              <a:t>docker-toolbox</a:t>
            </a:r>
            <a:r>
              <a:rPr lang="es-ES" sz="2500" dirty="0" smtClean="0"/>
              <a:t>.</a:t>
            </a: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/>
              <a:t>Tiene particularidades como:</a:t>
            </a:r>
          </a:p>
          <a:p>
            <a:pPr marL="1371600" marR="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/>
              <a:t>Tiene que utilizar el programa “</a:t>
            </a:r>
            <a:r>
              <a:rPr lang="es-ES" sz="2500" dirty="0" err="1" smtClean="0">
                <a:solidFill>
                  <a:srgbClr val="3F3F3F"/>
                </a:solidFill>
              </a:rPr>
              <a:t>Docker</a:t>
            </a:r>
            <a:r>
              <a:rPr lang="es-ES" sz="2500" dirty="0" smtClean="0">
                <a:solidFill>
                  <a:srgbClr val="3F3F3F"/>
                </a:solidFill>
              </a:rPr>
              <a:t> </a:t>
            </a:r>
            <a:r>
              <a:rPr lang="es-ES" sz="2500" dirty="0" err="1" smtClean="0">
                <a:solidFill>
                  <a:srgbClr val="3F3F3F"/>
                </a:solidFill>
              </a:rPr>
              <a:t>Quickstart</a:t>
            </a:r>
            <a:r>
              <a:rPr lang="es-ES" sz="2500" dirty="0" smtClean="0">
                <a:solidFill>
                  <a:srgbClr val="3F3F3F"/>
                </a:solidFill>
              </a:rPr>
              <a:t> Terminal” el cual creará una VM para emular </a:t>
            </a:r>
            <a:r>
              <a:rPr lang="es-ES" sz="2500" dirty="0" err="1" smtClean="0">
                <a:solidFill>
                  <a:srgbClr val="3F3F3F"/>
                </a:solidFill>
              </a:rPr>
              <a:t>Docker</a:t>
            </a:r>
            <a:r>
              <a:rPr lang="es-ES" sz="2500" dirty="0" smtClean="0">
                <a:solidFill>
                  <a:srgbClr val="3F3F3F"/>
                </a:solidFill>
              </a:rPr>
              <a:t>. </a:t>
            </a:r>
          </a:p>
          <a:p>
            <a:pPr marL="1371600" marR="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>
                <a:solidFill>
                  <a:srgbClr val="3F3F3F"/>
                </a:solidFill>
              </a:rPr>
              <a:t>Para ingresar al contenedor por VNC o por el navegador, debe averiguar cuál es la IP de la </a:t>
            </a:r>
            <a:r>
              <a:rPr lang="es-ES" sz="2500" dirty="0" err="1" smtClean="0">
                <a:solidFill>
                  <a:srgbClr val="3F3F3F"/>
                </a:solidFill>
              </a:rPr>
              <a:t>docker</a:t>
            </a:r>
            <a:r>
              <a:rPr lang="es-ES" sz="2500" dirty="0" smtClean="0">
                <a:solidFill>
                  <a:srgbClr val="3F3F3F"/>
                </a:solidFill>
              </a:rPr>
              <a:t>-machine. Generalmente, es la IP: 192.168.99.100</a:t>
            </a:r>
          </a:p>
          <a:p>
            <a:pPr marL="1828800" marR="0" lvl="2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>
                <a:solidFill>
                  <a:srgbClr val="3F3F3F"/>
                </a:solidFill>
              </a:rPr>
              <a:t>Ejecute: </a:t>
            </a:r>
            <a:r>
              <a:rPr lang="es-ES" sz="2500" i="1" dirty="0" err="1" smtClean="0">
                <a:solidFill>
                  <a:srgbClr val="3F3F3F"/>
                </a:solidFill>
              </a:rPr>
              <a:t>docker</a:t>
            </a:r>
            <a:r>
              <a:rPr lang="es-ES" sz="2500" i="1" dirty="0" smtClean="0">
                <a:solidFill>
                  <a:srgbClr val="3F3F3F"/>
                </a:solidFill>
              </a:rPr>
              <a:t>-machine </a:t>
            </a:r>
            <a:r>
              <a:rPr lang="es-ES" sz="2500" i="1" dirty="0" err="1" smtClean="0">
                <a:solidFill>
                  <a:srgbClr val="3F3F3F"/>
                </a:solidFill>
              </a:rPr>
              <a:t>ip</a:t>
            </a:r>
            <a:endParaRPr lang="es-ES" sz="2500" i="1" dirty="0" smtClean="0">
              <a:solidFill>
                <a:srgbClr val="3F3F3F"/>
              </a:solidFill>
            </a:endParaRPr>
          </a:p>
          <a:p>
            <a:pPr marL="1371600" marR="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 smtClean="0">
                <a:solidFill>
                  <a:srgbClr val="3F3F3F"/>
                </a:solidFill>
              </a:rPr>
              <a:t>Para montar un volumen, se debe utilizar la connotación tipo </a:t>
            </a:r>
            <a:r>
              <a:rPr lang="es-ES" sz="2500" dirty="0" err="1" smtClean="0">
                <a:solidFill>
                  <a:srgbClr val="3F3F3F"/>
                </a:solidFill>
              </a:rPr>
              <a:t>linux</a:t>
            </a:r>
            <a:endParaRPr lang="es-ES" sz="2500" dirty="0" smtClean="0">
              <a:solidFill>
                <a:srgbClr val="3F3F3F"/>
              </a:solidFill>
            </a:endParaRPr>
          </a:p>
          <a:p>
            <a:pPr marL="1828800" marR="0" lvl="2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300" dirty="0" err="1" smtClean="0">
                <a:solidFill>
                  <a:srgbClr val="3F3F3F"/>
                </a:solidFill>
              </a:rPr>
              <a:t>Ej</a:t>
            </a:r>
            <a:r>
              <a:rPr lang="es-ES" sz="2300" dirty="0" smtClean="0">
                <a:solidFill>
                  <a:srgbClr val="3F3F3F"/>
                </a:solidFill>
              </a:rPr>
              <a:t>: /c/</a:t>
            </a:r>
            <a:r>
              <a:rPr lang="es-ES" sz="2300" dirty="0" err="1" smtClean="0">
                <a:solidFill>
                  <a:srgbClr val="3F3F3F"/>
                </a:solidFill>
              </a:rPr>
              <a:t>Users</a:t>
            </a:r>
            <a:r>
              <a:rPr lang="es-ES" sz="2300" dirty="0" smtClean="0">
                <a:solidFill>
                  <a:srgbClr val="3F3F3F"/>
                </a:solidFill>
              </a:rPr>
              <a:t>/usuario/Desktop significa C:\Usuarios\usuario\Desktop</a:t>
            </a:r>
          </a:p>
          <a:p>
            <a:pPr marL="800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2500" dirty="0">
              <a:solidFill>
                <a:srgbClr val="3F3F3F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s-ES"/>
              <a:t>Apunte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es</a:t>
            </a:r>
            <a:r>
              <a:rPr lang="es-ES"/>
              <a:t> Docker</a:t>
            </a: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999999"/>
                </a:solidFill>
              </a:rPr>
              <a:t>“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000"/>
              <a:t>An Open Platform to Build, Ship and Run Distributed Applications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  <a:p>
            <a:pPr marL="201168" marR="0" lvl="1" indent="-1066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9354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 descr="Captura de pantalla 2017-06-17 a la(s) 12.01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149" y="3979499"/>
            <a:ext cx="2729848" cy="23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200" b="1">
                <a:solidFill>
                  <a:srgbClr val="666666"/>
                </a:solidFill>
              </a:rPr>
              <a:t>Eliminar el problema de dependencias. 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666666"/>
                </a:solidFill>
              </a:rPr>
              <a:t>Termina con el “pero en mi máquina funciona.” Se empaquetan dependencias con la aplicación para contribuir a la portabilidad y predictibilidad. Entornos limpios, seguros y aislados.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rgbClr val="666666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¿Para qué vamos a usar Docker?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s-ES"/>
              <a:t>¿Cómo instalarlo en mi PC?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826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3200" u="sng" dirty="0">
                <a:solidFill>
                  <a:srgbClr val="22B8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Docker para MacOS</a:t>
            </a:r>
          </a:p>
          <a:p>
            <a:pPr marL="4826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3200" u="sng" dirty="0">
                <a:solidFill>
                  <a:srgbClr val="22B8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Docker para Ubuntu</a:t>
            </a:r>
          </a:p>
          <a:p>
            <a:pPr marL="4826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3200" u="sng" dirty="0">
                <a:solidFill>
                  <a:srgbClr val="22B8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 invalidUrl="https://download.docker.com/win/stable/Docker for Windows Installer.exe"/>
              </a:rPr>
              <a:t>Docker para Windows 10 Professional o mayor</a:t>
            </a:r>
          </a:p>
          <a:p>
            <a:pPr marL="4826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320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posee un Windows inferior a Professional o posee </a:t>
            </a:r>
            <a:r>
              <a:rPr lang="es-ES" sz="3200" dirty="0" err="1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Hiper</a:t>
            </a:r>
            <a:r>
              <a:rPr lang="es-ES" sz="320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-V, por favor, ingrese en este </a:t>
            </a:r>
            <a:r>
              <a:rPr lang="es-ES" sz="3200" u="sng" dirty="0">
                <a:solidFill>
                  <a:srgbClr val="22B8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link</a:t>
            </a:r>
            <a:r>
              <a:rPr lang="es-ES" dirty="0">
                <a:hlinkClick r:id="rId6"/>
              </a:rPr>
              <a:t> </a:t>
            </a:r>
          </a:p>
          <a:p>
            <a:pPr marL="86995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s-ES" sz="2500" dirty="0"/>
              <a:t>En este caso, utilizarán la herramienta </a:t>
            </a:r>
            <a:r>
              <a:rPr lang="es-ES" sz="2500" dirty="0" err="1"/>
              <a:t>docker-toolbox</a:t>
            </a:r>
            <a:r>
              <a:rPr lang="es-ES" sz="2500" dirty="0"/>
              <a:t>. Ver apunte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508001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200" dirty="0"/>
              <a:t>Una vez instalado </a:t>
            </a:r>
            <a:r>
              <a:rPr lang="es-ES" sz="3200" dirty="0" err="1"/>
              <a:t>Docker</a:t>
            </a:r>
            <a:r>
              <a:rPr lang="es-ES" sz="3200" dirty="0"/>
              <a:t> en nuestras computadoras, hay que descargar la imagen que utilizaremos en la </a:t>
            </a:r>
            <a:r>
              <a:rPr lang="es-ES" sz="3200" dirty="0" smtClean="0"/>
              <a:t>materia</a:t>
            </a:r>
            <a:endParaRPr lang="es-ES" sz="3000" i="1" dirty="0" smtClean="0">
              <a:solidFill>
                <a:srgbClr val="3F3F3F"/>
              </a:solidFill>
            </a:endParaRPr>
          </a:p>
          <a:p>
            <a:pPr marL="800609" lvl="1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000" i="1" dirty="0" err="1" smtClean="0">
                <a:solidFill>
                  <a:srgbClr val="3F3F3F"/>
                </a:solidFill>
              </a:rPr>
              <a:t>docker</a:t>
            </a:r>
            <a:r>
              <a:rPr lang="es-ES" sz="3000" i="1" dirty="0" smtClean="0">
                <a:solidFill>
                  <a:srgbClr val="3F3F3F"/>
                </a:solidFill>
              </a:rPr>
              <a:t> </a:t>
            </a:r>
            <a:r>
              <a:rPr lang="es-ES" sz="3000" i="1" dirty="0" err="1">
                <a:solidFill>
                  <a:srgbClr val="3F3F3F"/>
                </a:solidFill>
              </a:rPr>
              <a:t>pull</a:t>
            </a:r>
            <a:r>
              <a:rPr lang="es-ES" sz="3000" i="1" dirty="0">
                <a:solidFill>
                  <a:srgbClr val="3F3F3F"/>
                </a:solidFill>
              </a:rPr>
              <a:t> </a:t>
            </a:r>
            <a:r>
              <a:rPr lang="es-ES" sz="3000" i="1" dirty="0" err="1">
                <a:solidFill>
                  <a:srgbClr val="3F3F3F"/>
                </a:solidFill>
              </a:rPr>
              <a:t>gmaron</a:t>
            </a:r>
            <a:r>
              <a:rPr lang="es-ES" sz="3000" i="1" dirty="0">
                <a:solidFill>
                  <a:srgbClr val="3F3F3F"/>
                </a:solidFill>
              </a:rPr>
              <a:t>/</a:t>
            </a:r>
            <a:r>
              <a:rPr lang="es-ES" sz="3000" i="1" dirty="0" err="1">
                <a:solidFill>
                  <a:srgbClr val="3F3F3F"/>
                </a:solidFill>
              </a:rPr>
              <a:t>pdytr:latest</a:t>
            </a:r>
            <a:endParaRPr lang="es-ES" sz="3000" i="1" dirty="0">
              <a:solidFill>
                <a:srgbClr val="3F3F3F"/>
              </a:solidFill>
            </a:endParaRP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3200" i="1" dirty="0">
              <a:solidFill>
                <a:srgbClr val="3F3F3F"/>
              </a:solidFill>
            </a:endParaRPr>
          </a:p>
          <a:p>
            <a:pPr marL="508001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200" dirty="0"/>
              <a:t>Esa imagen correrá sobre un “</a:t>
            </a:r>
            <a:r>
              <a:rPr lang="es-ES" sz="3200" dirty="0" err="1"/>
              <a:t>container</a:t>
            </a:r>
            <a:r>
              <a:rPr lang="es-ES" sz="3200" dirty="0"/>
              <a:t>” con los parámetros que nosotros le quedamos dar. Por ejemplo, volúmenes (carpetas compartidas), por los puertos vamos a ingresar, etc.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s-ES"/>
              <a:t>Y, ¿ahora?</a:t>
            </a:r>
          </a:p>
        </p:txBody>
      </p:sp>
      <p:pic>
        <p:nvPicPr>
          <p:cNvPr id="127" name="Shape 127" descr="Captura de pantalla 2017-09-14 a la(s) 12.10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7" y="3247675"/>
            <a:ext cx="10058401" cy="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Correr una imagen en un contenedor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2540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None/>
            </a:pPr>
            <a:r>
              <a:rPr lang="es-ES" sz="3200" i="1" dirty="0" err="1">
                <a:solidFill>
                  <a:srgbClr val="3F3F3F"/>
                </a:solidFill>
              </a:rPr>
              <a:t>docker</a:t>
            </a:r>
            <a:r>
              <a:rPr lang="es-ES" sz="3200" i="1" dirty="0">
                <a:solidFill>
                  <a:srgbClr val="3F3F3F"/>
                </a:solidFill>
              </a:rPr>
              <a:t> run -</a:t>
            </a:r>
            <a:r>
              <a:rPr lang="es-ES" sz="3200" i="1" dirty="0" err="1">
                <a:solidFill>
                  <a:srgbClr val="3F3F3F"/>
                </a:solidFill>
              </a:rPr>
              <a:t>itd</a:t>
            </a:r>
            <a:r>
              <a:rPr lang="es-ES" sz="3200" i="1" dirty="0">
                <a:solidFill>
                  <a:srgbClr val="3F3F3F"/>
                </a:solidFill>
              </a:rPr>
              <a:t> -v {</a:t>
            </a:r>
            <a:r>
              <a:rPr lang="es-ES" sz="3200" i="1" dirty="0" err="1">
                <a:solidFill>
                  <a:srgbClr val="3F3F3F"/>
                </a:solidFill>
              </a:rPr>
              <a:t>rutaAcarpetaPractica</a:t>
            </a:r>
            <a:r>
              <a:rPr lang="es-ES" sz="3200" i="1" dirty="0">
                <a:solidFill>
                  <a:srgbClr val="3F3F3F"/>
                </a:solidFill>
              </a:rPr>
              <a:t>}:/</a:t>
            </a:r>
            <a:r>
              <a:rPr lang="es-ES" sz="3200" i="1" dirty="0" err="1">
                <a:solidFill>
                  <a:srgbClr val="3F3F3F"/>
                </a:solidFill>
              </a:rPr>
              <a:t>pdytr</a:t>
            </a:r>
            <a:r>
              <a:rPr lang="es-ES" sz="3200" i="1" dirty="0">
                <a:solidFill>
                  <a:srgbClr val="3F3F3F"/>
                </a:solidFill>
              </a:rPr>
              <a:t>/  </a:t>
            </a:r>
            <a:r>
              <a:rPr lang="es-ES" sz="3200" i="1" dirty="0" smtClean="0">
                <a:solidFill>
                  <a:srgbClr val="3F3F3F"/>
                </a:solidFill>
              </a:rPr>
              <a:t>\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None/>
            </a:pPr>
            <a:r>
              <a:rPr lang="es-ES" sz="3200" i="1" dirty="0" smtClean="0">
                <a:solidFill>
                  <a:srgbClr val="3F3F3F"/>
                </a:solidFill>
              </a:rPr>
              <a:t>-</a:t>
            </a:r>
            <a:r>
              <a:rPr lang="es-ES" sz="3200" i="1" dirty="0">
                <a:solidFill>
                  <a:srgbClr val="3F3F3F"/>
                </a:solidFill>
              </a:rPr>
              <a:t>p 5901:5901 -p 6901:6901 \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i="1" dirty="0">
                <a:solidFill>
                  <a:srgbClr val="3F3F3F"/>
                </a:solidFill>
              </a:rPr>
              <a:t>--</a:t>
            </a:r>
            <a:r>
              <a:rPr lang="es-ES" sz="3200" i="1" dirty="0" err="1">
                <a:solidFill>
                  <a:srgbClr val="3F3F3F"/>
                </a:solidFill>
              </a:rPr>
              <a:t>name</a:t>
            </a:r>
            <a:r>
              <a:rPr lang="es-ES" sz="3200" i="1" dirty="0">
                <a:solidFill>
                  <a:srgbClr val="3F3F3F"/>
                </a:solidFill>
              </a:rPr>
              <a:t> </a:t>
            </a:r>
            <a:r>
              <a:rPr lang="es-ES" sz="3200" i="1" dirty="0" err="1">
                <a:solidFill>
                  <a:srgbClr val="3F3F3F"/>
                </a:solidFill>
              </a:rPr>
              <a:t>pdytr</a:t>
            </a:r>
            <a:r>
              <a:rPr lang="es-ES" sz="3200" i="1" dirty="0">
                <a:solidFill>
                  <a:srgbClr val="3F3F3F"/>
                </a:solidFill>
              </a:rPr>
              <a:t> </a:t>
            </a:r>
            <a:r>
              <a:rPr lang="es-ES" sz="3200" i="1" dirty="0" err="1">
                <a:solidFill>
                  <a:srgbClr val="3F3F3F"/>
                </a:solidFill>
              </a:rPr>
              <a:t>gmaron</a:t>
            </a:r>
            <a:r>
              <a:rPr lang="es-ES" sz="3200" i="1" dirty="0">
                <a:solidFill>
                  <a:srgbClr val="3F3F3F"/>
                </a:solidFill>
              </a:rPr>
              <a:t>/</a:t>
            </a:r>
            <a:r>
              <a:rPr lang="es-ES" sz="3200" i="1" dirty="0" err="1">
                <a:solidFill>
                  <a:srgbClr val="3F3F3F"/>
                </a:solidFill>
              </a:rPr>
              <a:t>pdytr:latest</a:t>
            </a:r>
            <a:endParaRPr lang="es-ES" sz="3200" i="1" dirty="0">
              <a:solidFill>
                <a:srgbClr val="3F3F3F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3200" i="1" dirty="0">
              <a:solidFill>
                <a:srgbClr val="3F3F3F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200" dirty="0">
                <a:solidFill>
                  <a:srgbClr val="3F3F3F"/>
                </a:solidFill>
              </a:rPr>
              <a:t>El resultado de ejecutar este comando es el siguiente: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3200" dirty="0">
              <a:solidFill>
                <a:srgbClr val="3F3F3F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200" dirty="0">
                <a:solidFill>
                  <a:srgbClr val="3F3F3F"/>
                </a:solidFill>
              </a:rPr>
              <a:t>Todas las instrucciones se encuentran en los repositorios:</a:t>
            </a:r>
          </a:p>
          <a:p>
            <a:pPr marL="775208" lvl="1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000" dirty="0">
                <a:solidFill>
                  <a:srgbClr val="3F3F3F"/>
                </a:solidFill>
              </a:rPr>
              <a:t>https://</a:t>
            </a:r>
            <a:r>
              <a:rPr lang="es-ES" sz="3000" dirty="0" err="1">
                <a:solidFill>
                  <a:srgbClr val="3F3F3F"/>
                </a:solidFill>
              </a:rPr>
              <a:t>github.com</a:t>
            </a:r>
            <a:r>
              <a:rPr lang="es-ES" sz="3000" dirty="0">
                <a:solidFill>
                  <a:srgbClr val="3F3F3F"/>
                </a:solidFill>
              </a:rPr>
              <a:t>/</a:t>
            </a:r>
            <a:r>
              <a:rPr lang="es-ES" sz="3000" dirty="0" err="1">
                <a:solidFill>
                  <a:srgbClr val="3F3F3F"/>
                </a:solidFill>
              </a:rPr>
              <a:t>gmaron</a:t>
            </a:r>
            <a:r>
              <a:rPr lang="es-ES" sz="3000" dirty="0">
                <a:solidFill>
                  <a:srgbClr val="3F3F3F"/>
                </a:solidFill>
              </a:rPr>
              <a:t>/</a:t>
            </a:r>
            <a:r>
              <a:rPr lang="es-ES" sz="3000" dirty="0" err="1">
                <a:solidFill>
                  <a:srgbClr val="3F3F3F"/>
                </a:solidFill>
              </a:rPr>
              <a:t>pdytr</a:t>
            </a:r>
            <a:endParaRPr lang="es-ES" sz="3000" dirty="0">
              <a:solidFill>
                <a:srgbClr val="3F3F3F"/>
              </a:solidFill>
            </a:endParaRPr>
          </a:p>
          <a:p>
            <a:pPr marL="775208" lvl="1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3000" dirty="0">
                <a:solidFill>
                  <a:srgbClr val="3F3F3F"/>
                </a:solidFill>
              </a:rPr>
              <a:t>https://</a:t>
            </a:r>
            <a:r>
              <a:rPr lang="es-ES" sz="3000" dirty="0" err="1">
                <a:solidFill>
                  <a:srgbClr val="3F3F3F"/>
                </a:solidFill>
              </a:rPr>
              <a:t>hub.docker.com</a:t>
            </a:r>
            <a:r>
              <a:rPr lang="es-ES" sz="3000" dirty="0">
                <a:solidFill>
                  <a:srgbClr val="3F3F3F"/>
                </a:solidFill>
              </a:rPr>
              <a:t>/r/</a:t>
            </a:r>
            <a:r>
              <a:rPr lang="es-ES" sz="3000" dirty="0" err="1">
                <a:solidFill>
                  <a:srgbClr val="3F3F3F"/>
                </a:solidFill>
              </a:rPr>
              <a:t>gmaron</a:t>
            </a:r>
            <a:r>
              <a:rPr lang="es-ES" sz="3000" dirty="0">
                <a:solidFill>
                  <a:srgbClr val="3F3F3F"/>
                </a:solidFill>
              </a:rPr>
              <a:t>/</a:t>
            </a:r>
            <a:r>
              <a:rPr lang="es-ES" sz="3000" dirty="0" err="1">
                <a:solidFill>
                  <a:srgbClr val="3F3F3F"/>
                </a:solidFill>
              </a:rPr>
              <a:t>pdytr</a:t>
            </a:r>
            <a:r>
              <a:rPr lang="es-ES" sz="3000" dirty="0">
                <a:solidFill>
                  <a:srgbClr val="3F3F3F"/>
                </a:solidFill>
              </a:rPr>
              <a:t>/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3200" dirty="0"/>
          </a:p>
        </p:txBody>
      </p:sp>
      <p:pic>
        <p:nvPicPr>
          <p:cNvPr id="134" name="Shape 134" descr="Captura de pantalla 2017-09-14 a la(s) 12.11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8" y="4138142"/>
            <a:ext cx="11887202" cy="34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Ejecutar comandos dentro del container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s-ES" sz="2800" dirty="0" smtClean="0"/>
              <a:t>Para ejecutar comandos en el </a:t>
            </a:r>
            <a:r>
              <a:rPr lang="es-ES" sz="2800" dirty="0" err="1" smtClean="0"/>
              <a:t>container</a:t>
            </a:r>
            <a:r>
              <a:rPr lang="es-ES" sz="2800" dirty="0" smtClean="0"/>
              <a:t>, se utiliza el comando ‘</a:t>
            </a:r>
            <a:r>
              <a:rPr lang="es-ES" sz="2800" dirty="0" err="1" smtClean="0"/>
              <a:t>exec</a:t>
            </a:r>
            <a:r>
              <a:rPr lang="es-ES" sz="2800" dirty="0" smtClean="0"/>
              <a:t>’: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s-ES" sz="2600" dirty="0" err="1" smtClean="0"/>
              <a:t>docker</a:t>
            </a:r>
            <a:r>
              <a:rPr lang="es-ES" sz="2600" dirty="0" smtClean="0"/>
              <a:t> </a:t>
            </a:r>
            <a:r>
              <a:rPr lang="es-ES" sz="2600" dirty="0" err="1" smtClean="0"/>
              <a:t>exec</a:t>
            </a:r>
            <a:r>
              <a:rPr lang="es-ES" sz="2600" dirty="0" smtClean="0"/>
              <a:t> -</a:t>
            </a:r>
            <a:r>
              <a:rPr lang="es-ES" sz="2600" dirty="0" err="1" smtClean="0"/>
              <a:t>it</a:t>
            </a:r>
            <a:r>
              <a:rPr lang="es-ES" sz="2600" dirty="0" smtClean="0"/>
              <a:t> --</a:t>
            </a:r>
            <a:r>
              <a:rPr lang="es-ES" sz="2600" dirty="0" err="1" smtClean="0"/>
              <a:t>user</a:t>
            </a:r>
            <a:r>
              <a:rPr lang="es-ES" sz="2600" dirty="0" smtClean="0"/>
              <a:t> </a:t>
            </a:r>
            <a:r>
              <a:rPr lang="es-ES" sz="2600" dirty="0" err="1" smtClean="0"/>
              <a:t>root</a:t>
            </a:r>
            <a:r>
              <a:rPr lang="es-ES" sz="2600" dirty="0" smtClean="0"/>
              <a:t> </a:t>
            </a:r>
            <a:r>
              <a:rPr lang="es-ES" sz="2600" dirty="0" err="1" smtClean="0"/>
              <a:t>pdytr</a:t>
            </a:r>
            <a:r>
              <a:rPr lang="es-ES" sz="2600" dirty="0" smtClean="0"/>
              <a:t> </a:t>
            </a:r>
            <a:r>
              <a:rPr lang="es-ES" sz="2600" dirty="0" err="1" smtClean="0"/>
              <a:t>bash</a:t>
            </a:r>
            <a:endParaRPr lang="es-ES" sz="2600" dirty="0" smtClean="0"/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s-ES" sz="2800" dirty="0" smtClean="0"/>
              <a:t>Para ingresar al file </a:t>
            </a:r>
            <a:r>
              <a:rPr lang="es-ES" sz="2800" dirty="0" err="1" smtClean="0"/>
              <a:t>system</a:t>
            </a:r>
            <a:r>
              <a:rPr lang="es-ES" sz="2800" dirty="0" smtClean="0"/>
              <a:t> del </a:t>
            </a:r>
            <a:r>
              <a:rPr lang="es-ES" sz="2800" dirty="0" err="1" smtClean="0"/>
              <a:t>container</a:t>
            </a:r>
            <a:endParaRPr lang="es-ES" sz="2800" dirty="0" smtClean="0"/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s-ES" sz="2600" dirty="0" err="1" smtClean="0"/>
              <a:t>docker</a:t>
            </a:r>
            <a:r>
              <a:rPr lang="es-ES" sz="2600" dirty="0" smtClean="0"/>
              <a:t> </a:t>
            </a:r>
            <a:r>
              <a:rPr lang="es-ES" sz="2600" dirty="0" err="1" smtClean="0"/>
              <a:t>exec</a:t>
            </a:r>
            <a:r>
              <a:rPr lang="es-ES" sz="2600" dirty="0" smtClean="0"/>
              <a:t> -</a:t>
            </a:r>
            <a:r>
              <a:rPr lang="es-ES" sz="2600" dirty="0" err="1" smtClean="0"/>
              <a:t>it</a:t>
            </a:r>
            <a:r>
              <a:rPr lang="es-ES" sz="2600" dirty="0" smtClean="0"/>
              <a:t> --</a:t>
            </a:r>
            <a:r>
              <a:rPr lang="es-ES" sz="2600" dirty="0" err="1" smtClean="0"/>
              <a:t>user</a:t>
            </a:r>
            <a:r>
              <a:rPr lang="es-ES" sz="2600" dirty="0" smtClean="0"/>
              <a:t> </a:t>
            </a:r>
            <a:r>
              <a:rPr lang="es-ES" sz="2600" dirty="0" err="1" smtClean="0"/>
              <a:t>root</a:t>
            </a:r>
            <a:r>
              <a:rPr lang="es-ES" sz="2600" dirty="0" smtClean="0"/>
              <a:t> </a:t>
            </a:r>
            <a:r>
              <a:rPr lang="es-ES" sz="2600" dirty="0" err="1" smtClean="0"/>
              <a:t>pdytr</a:t>
            </a:r>
            <a:r>
              <a:rPr lang="es-ES" sz="2600" dirty="0" smtClean="0"/>
              <a:t> </a:t>
            </a:r>
            <a:r>
              <a:rPr lang="es-ES" sz="2600" dirty="0" err="1" smtClean="0"/>
              <a:t>javac</a:t>
            </a:r>
            <a:r>
              <a:rPr lang="es-ES" sz="2600" dirty="0" smtClean="0"/>
              <a:t> </a:t>
            </a:r>
            <a:r>
              <a:rPr lang="es-ES" sz="2600" dirty="0" err="1" smtClean="0"/>
              <a:t>Archivo.java</a:t>
            </a:r>
            <a:r>
              <a:rPr lang="es-ES" sz="2600" dirty="0" smtClean="0"/>
              <a:t>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s-ES" sz="2800" dirty="0" smtClean="0"/>
              <a:t>Para compilar una clase java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s-ES" sz="2600" dirty="0" err="1" smtClean="0"/>
              <a:t>docker</a:t>
            </a:r>
            <a:r>
              <a:rPr lang="es-ES" sz="2600" dirty="0" smtClean="0"/>
              <a:t> </a:t>
            </a:r>
            <a:r>
              <a:rPr lang="es-ES" sz="2600" dirty="0" err="1" smtClean="0"/>
              <a:t>exec</a:t>
            </a:r>
            <a:r>
              <a:rPr lang="es-ES" sz="2600" dirty="0" smtClean="0"/>
              <a:t> -</a:t>
            </a:r>
            <a:r>
              <a:rPr lang="es-ES" sz="2600" dirty="0" err="1" smtClean="0"/>
              <a:t>it</a:t>
            </a:r>
            <a:r>
              <a:rPr lang="es-ES" sz="2600" dirty="0" smtClean="0"/>
              <a:t> --</a:t>
            </a:r>
            <a:r>
              <a:rPr lang="es-ES" sz="2600" dirty="0" err="1" smtClean="0"/>
              <a:t>user</a:t>
            </a:r>
            <a:r>
              <a:rPr lang="es-ES" sz="2600" dirty="0" smtClean="0"/>
              <a:t> </a:t>
            </a:r>
            <a:r>
              <a:rPr lang="es-ES" sz="2600" dirty="0" err="1" smtClean="0"/>
              <a:t>root</a:t>
            </a:r>
            <a:r>
              <a:rPr lang="es-ES" sz="2600" dirty="0" smtClean="0"/>
              <a:t> </a:t>
            </a:r>
            <a:r>
              <a:rPr lang="es-ES" sz="2600" dirty="0" err="1" smtClean="0"/>
              <a:t>pdytr</a:t>
            </a:r>
            <a:r>
              <a:rPr lang="es-ES" sz="2600" dirty="0" smtClean="0"/>
              <a:t> </a:t>
            </a:r>
            <a:r>
              <a:rPr lang="es-ES" sz="2600" i="1" dirty="0" smtClean="0"/>
              <a:t>{lo que quieran}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s-ES" sz="2800" dirty="0" smtClean="0"/>
              <a:t>¿Se puede ingresar al </a:t>
            </a:r>
            <a:r>
              <a:rPr lang="es-ES" sz="2800" dirty="0" err="1" smtClean="0"/>
              <a:t>container</a:t>
            </a:r>
            <a:r>
              <a:rPr lang="es-ES" sz="2800" dirty="0" smtClean="0"/>
              <a:t> por dos terminales distintas?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s-ES" sz="2600" dirty="0" smtClean="0"/>
              <a:t>¡Por su puesto! Sólo se deben abrir dos terminales distintas y ejecutar comandos al mismo </a:t>
            </a:r>
            <a:r>
              <a:rPr lang="es-ES" sz="2600" dirty="0" err="1" smtClean="0"/>
              <a:t>container</a:t>
            </a:r>
            <a:r>
              <a:rPr lang="es-ES" sz="2600" dirty="0" smtClean="0"/>
              <a:t>. </a:t>
            </a:r>
            <a:endParaRPr lang="es-E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Pss, hay otra manera de ingresar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1275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/>
              <a:t>Esta imagen fue pensada para que puedan ingresar por VNC (</a:t>
            </a:r>
            <a:r>
              <a:rPr lang="es-ES" sz="2500" dirty="0">
                <a:solidFill>
                  <a:srgbClr val="3F3F3F"/>
                </a:solidFill>
              </a:rPr>
              <a:t>Virtual Network Computing).</a:t>
            </a:r>
          </a:p>
          <a:p>
            <a:pPr marL="41275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>
                <a:solidFill>
                  <a:srgbClr val="3F3F3F"/>
                </a:solidFill>
              </a:rPr>
              <a:t>Cuando se hizo el </a:t>
            </a:r>
            <a:r>
              <a:rPr lang="es-ES" sz="2500" i="1" dirty="0" err="1">
                <a:solidFill>
                  <a:srgbClr val="3F3F3F"/>
                </a:solidFill>
              </a:rPr>
              <a:t>docker</a:t>
            </a:r>
            <a:r>
              <a:rPr lang="es-ES" sz="2500" i="1" dirty="0">
                <a:solidFill>
                  <a:srgbClr val="3F3F3F"/>
                </a:solidFill>
              </a:rPr>
              <a:t> run</a:t>
            </a:r>
            <a:r>
              <a:rPr lang="es-ES" sz="2500" dirty="0">
                <a:solidFill>
                  <a:srgbClr val="3F3F3F"/>
                </a:solidFill>
              </a:rPr>
              <a:t> con los parámetros </a:t>
            </a:r>
            <a:r>
              <a:rPr lang="es-ES" sz="2500" b="1" dirty="0">
                <a:solidFill>
                  <a:srgbClr val="3F3F3F"/>
                </a:solidFill>
              </a:rPr>
              <a:t>-p</a:t>
            </a:r>
            <a:r>
              <a:rPr lang="es-ES" sz="2500" dirty="0">
                <a:solidFill>
                  <a:srgbClr val="3F3F3F"/>
                </a:solidFill>
              </a:rPr>
              <a:t> 5901:5901 </a:t>
            </a:r>
            <a:r>
              <a:rPr lang="es-ES" sz="2500" b="1" dirty="0">
                <a:solidFill>
                  <a:srgbClr val="3F3F3F"/>
                </a:solidFill>
              </a:rPr>
              <a:t>-p</a:t>
            </a:r>
            <a:r>
              <a:rPr lang="es-ES" sz="2500" dirty="0">
                <a:solidFill>
                  <a:srgbClr val="3F3F3F"/>
                </a:solidFill>
              </a:rPr>
              <a:t> 6901:6901 quiere decir que esos son los puertos abiertos del </a:t>
            </a:r>
            <a:r>
              <a:rPr lang="es-ES" sz="2500" dirty="0" err="1">
                <a:solidFill>
                  <a:srgbClr val="3F3F3F"/>
                </a:solidFill>
              </a:rPr>
              <a:t>container</a:t>
            </a:r>
            <a:r>
              <a:rPr lang="es-ES" sz="2500" dirty="0">
                <a:solidFill>
                  <a:srgbClr val="3F3F3F"/>
                </a:solidFill>
              </a:rPr>
              <a:t>.</a:t>
            </a:r>
          </a:p>
          <a:p>
            <a:pPr marL="41275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>
                <a:solidFill>
                  <a:srgbClr val="3F3F3F"/>
                </a:solidFill>
              </a:rPr>
              <a:t>Entonces, en este caso, se puede ingresar por dos maneras</a:t>
            </a:r>
          </a:p>
          <a:p>
            <a:pPr marL="869950" lvl="1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>
                <a:solidFill>
                  <a:srgbClr val="3F3F3F"/>
                </a:solidFill>
              </a:rPr>
              <a:t>Por browser: </a:t>
            </a:r>
            <a:r>
              <a:rPr lang="es-ES" sz="2500" u="sng" dirty="0">
                <a:solidFill>
                  <a:schemeClr val="hlink"/>
                </a:solidFill>
                <a:hlinkClick r:id="rId3"/>
              </a:rPr>
              <a:t>http://localhost:6901/?password=vncpassword</a:t>
            </a:r>
          </a:p>
          <a:p>
            <a:pPr marL="869950" lvl="1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>
                <a:solidFill>
                  <a:srgbClr val="3F3F3F"/>
                </a:solidFill>
              </a:rPr>
              <a:t>Por cliente VNC cuya URL para ingresar es </a:t>
            </a:r>
            <a:r>
              <a:rPr lang="es-ES" sz="2500" i="1" dirty="0">
                <a:solidFill>
                  <a:srgbClr val="3F3F3F"/>
                </a:solidFill>
              </a:rPr>
              <a:t>localhost:5901 </a:t>
            </a:r>
            <a:r>
              <a:rPr lang="es-ES" sz="2500" dirty="0">
                <a:solidFill>
                  <a:srgbClr val="3F3F3F"/>
                </a:solidFill>
              </a:rPr>
              <a:t>la contraseña es </a:t>
            </a:r>
            <a:r>
              <a:rPr lang="es-ES" sz="2500" i="1" dirty="0" err="1">
                <a:solidFill>
                  <a:srgbClr val="3F3F3F"/>
                </a:solidFill>
              </a:rPr>
              <a:t>vncpassword</a:t>
            </a:r>
            <a:endParaRPr lang="es-ES" sz="2500" i="1" dirty="0">
              <a:solidFill>
                <a:srgbClr val="3F3F3F"/>
              </a:solidFill>
            </a:endParaRPr>
          </a:p>
          <a:p>
            <a:pPr marL="41275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s-ES" sz="2500" dirty="0">
                <a:solidFill>
                  <a:srgbClr val="3F3F3F"/>
                </a:solidFill>
              </a:rPr>
              <a:t>Por lo tanto, se puede ingresar de dos maneras distintas.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/>
              <a:t>¡Muchas gracias!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4000"/>
              <a:t>¿Preguntas?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Macintosh PowerPoint</Application>
  <PresentationFormat>Panorámica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Retrospección</vt:lpstr>
      <vt:lpstr>Programación Distribuida y Tiempo Real  Docker</vt:lpstr>
      <vt:lpstr>¿Qué es Docker?</vt:lpstr>
      <vt:lpstr>¿Para qué vamos a usar Docker?</vt:lpstr>
      <vt:lpstr>¿Cómo instalarlo en mi PC?</vt:lpstr>
      <vt:lpstr>Y, ¿ahora?</vt:lpstr>
      <vt:lpstr>Correr una imagen en un contenedor</vt:lpstr>
      <vt:lpstr>Ejecutar comandos dentro del container </vt:lpstr>
      <vt:lpstr>Pss, hay otra manera de ingresar</vt:lpstr>
      <vt:lpstr>¡Muchas gracias!</vt:lpstr>
      <vt:lpstr>Apunte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Docker</dc:title>
  <cp:lastModifiedBy>Usuario de Microsoft Office</cp:lastModifiedBy>
  <cp:revision>1</cp:revision>
  <dcterms:modified xsi:type="dcterms:W3CDTF">2017-09-14T19:04:17Z</dcterms:modified>
</cp:coreProperties>
</file>