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6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7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97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25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8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38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48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1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67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3BF242-DF61-471A-A914-A4ACEB354FD5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97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88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3BF242-DF61-471A-A914-A4ACEB354FD5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4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ade.tila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2575" y="2351088"/>
            <a:ext cx="9144000" cy="343535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Programación Distribuida y Tiempo Real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JADE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296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vida de un Agente en JADE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3" y="1831446"/>
            <a:ext cx="6007418" cy="46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Contenedores y Plataformas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s-A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A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3200" dirty="0" smtClean="0"/>
              <a:t>Contenedor</a:t>
            </a:r>
            <a:r>
              <a:rPr lang="es-AR" sz="3200" dirty="0"/>
              <a:t>: ambiente de ejecución inmediato del </a:t>
            </a:r>
            <a:r>
              <a:rPr lang="es-AR" sz="3200" dirty="0" smtClean="0"/>
              <a:t>agente.</a:t>
            </a:r>
          </a:p>
          <a:p>
            <a:pPr marL="201168" lvl="1" indent="0">
              <a:buNone/>
            </a:pPr>
            <a:endParaRPr lang="es-AR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Plataforma: conjunto de contenedores</a:t>
            </a:r>
            <a:endParaRPr lang="es-ES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5051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Contenedores y Plataformas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s-AR" sz="3200" dirty="0" smtClean="0"/>
          </a:p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845734"/>
            <a:ext cx="8562975" cy="40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Instalación </a:t>
            </a:r>
            <a:r>
              <a:rPr lang="es-AR" dirty="0"/>
              <a:t>y </a:t>
            </a:r>
            <a:r>
              <a:rPr lang="es-AR" dirty="0" smtClean="0"/>
              <a:t>Ejecución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AR" sz="3200" dirty="0" smtClean="0"/>
              <a:t>JADE-all-4.3.0.zip</a:t>
            </a:r>
          </a:p>
          <a:p>
            <a:pPr marL="201168" lvl="1" indent="0">
              <a:buNone/>
            </a:pPr>
            <a:endParaRPr lang="es-AR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Prueba: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java -</a:t>
            </a:r>
            <a:r>
              <a:rPr lang="es-AR" sz="2800" dirty="0" err="1"/>
              <a:t>cp</a:t>
            </a:r>
            <a:r>
              <a:rPr lang="es-AR" sz="2800" dirty="0"/>
              <a:t> </a:t>
            </a:r>
            <a:r>
              <a:rPr lang="es-AR" sz="2800" dirty="0" err="1"/>
              <a:t>lib</a:t>
            </a:r>
            <a:r>
              <a:rPr lang="es-AR" sz="2800" dirty="0"/>
              <a:t>/jade.jar </a:t>
            </a:r>
            <a:r>
              <a:rPr lang="es-AR" sz="2800" dirty="0" err="1"/>
              <a:t>jade.Boot</a:t>
            </a:r>
            <a:r>
              <a:rPr lang="es-AR" sz="2800" dirty="0"/>
              <a:t> </a:t>
            </a:r>
            <a:r>
              <a:rPr lang="es-AR" sz="2800" dirty="0" smtClean="0"/>
              <a:t>–</a:t>
            </a:r>
            <a:r>
              <a:rPr lang="es-AR" sz="2800" dirty="0" err="1" smtClean="0"/>
              <a:t>gui</a:t>
            </a:r>
            <a:endParaRPr lang="es-AR" sz="2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java -</a:t>
            </a:r>
            <a:r>
              <a:rPr lang="es-AR" sz="2800" dirty="0" err="1"/>
              <a:t>cp</a:t>
            </a:r>
            <a:r>
              <a:rPr lang="es-AR" sz="2800" dirty="0"/>
              <a:t> </a:t>
            </a:r>
            <a:r>
              <a:rPr lang="es-AR" sz="2800" dirty="0" err="1"/>
              <a:t>lib</a:t>
            </a:r>
            <a:r>
              <a:rPr lang="es-AR" sz="2800" dirty="0"/>
              <a:t>/jade.jar </a:t>
            </a:r>
            <a:r>
              <a:rPr lang="es-AR" sz="2800" dirty="0" err="1"/>
              <a:t>jade.Boot</a:t>
            </a:r>
            <a:r>
              <a:rPr lang="es-AR" sz="2800" dirty="0"/>
              <a:t> -</a:t>
            </a:r>
            <a:r>
              <a:rPr lang="es-AR" sz="2800" dirty="0" err="1"/>
              <a:t>gui</a:t>
            </a:r>
            <a:r>
              <a:rPr lang="es-AR" sz="2800" dirty="0"/>
              <a:t> -local-host 127.0.0.1</a:t>
            </a:r>
            <a:endParaRPr lang="es-AR" sz="2800" dirty="0" smtClean="0"/>
          </a:p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2266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 fontScale="70000" lnSpcReduction="20000"/>
          </a:bodyPr>
          <a:lstStyle/>
          <a:p>
            <a:pPr marL="201168" lvl="1" indent="0">
              <a:buNone/>
            </a:pPr>
            <a:r>
              <a:rPr lang="es-ES" sz="2800" dirty="0" err="1" smtClean="0"/>
              <a:t>import</a:t>
            </a:r>
            <a:r>
              <a:rPr lang="es-ES" sz="2800" dirty="0" smtClean="0"/>
              <a:t> </a:t>
            </a:r>
            <a:r>
              <a:rPr lang="es-ES" sz="2800" dirty="0" err="1"/>
              <a:t>jade.core</a:t>
            </a:r>
            <a:r>
              <a:rPr lang="es-ES" sz="2800" dirty="0" smtClean="0"/>
              <a:t>.*;</a:t>
            </a:r>
          </a:p>
          <a:p>
            <a:pPr marL="201168" lvl="1" indent="0">
              <a:buNone/>
            </a:pPr>
            <a:endParaRPr lang="es-ES" sz="2800" dirty="0"/>
          </a:p>
          <a:p>
            <a:pPr marL="201168" lvl="1" indent="0">
              <a:buNone/>
            </a:pP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class</a:t>
            </a:r>
            <a:r>
              <a:rPr lang="es-ES" sz="2800" dirty="0"/>
              <a:t> </a:t>
            </a:r>
            <a:r>
              <a:rPr lang="es-ES" sz="2800" dirty="0" err="1"/>
              <a:t>FirstAgent</a:t>
            </a:r>
            <a:r>
              <a:rPr lang="es-ES" sz="2800" dirty="0"/>
              <a:t> </a:t>
            </a:r>
            <a:r>
              <a:rPr lang="es-ES" sz="2800" dirty="0" err="1"/>
              <a:t>extends</a:t>
            </a:r>
            <a:r>
              <a:rPr lang="es-ES" sz="2800" dirty="0"/>
              <a:t> </a:t>
            </a:r>
            <a:r>
              <a:rPr lang="es-ES" sz="2800" dirty="0" err="1"/>
              <a:t>Agent</a:t>
            </a:r>
            <a:endParaRPr lang="es-ES" sz="2800" dirty="0"/>
          </a:p>
          <a:p>
            <a:pPr marL="201168" lvl="1" indent="0">
              <a:buNone/>
            </a:pPr>
            <a:r>
              <a:rPr lang="es-ES" sz="2800" dirty="0"/>
              <a:t>{</a:t>
            </a:r>
          </a:p>
          <a:p>
            <a:pPr marL="201168" lvl="1" indent="0">
              <a:buNone/>
            </a:pPr>
            <a:r>
              <a:rPr lang="es-ES" sz="2800" dirty="0" smtClean="0"/>
              <a:t>// </a:t>
            </a:r>
            <a:r>
              <a:rPr lang="es-ES" sz="2800" dirty="0"/>
              <a:t>Ejecutado por única vez en la creación</a:t>
            </a:r>
          </a:p>
          <a:p>
            <a:pPr marL="201168" lvl="1" indent="0">
              <a:buNone/>
            </a:pP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void</a:t>
            </a:r>
            <a:r>
              <a:rPr lang="es-ES" sz="2800" dirty="0"/>
              <a:t> </a:t>
            </a:r>
            <a:r>
              <a:rPr lang="es-ES" sz="2800" dirty="0" err="1"/>
              <a:t>setup</a:t>
            </a:r>
            <a:r>
              <a:rPr lang="es-ES" sz="2800" dirty="0"/>
              <a:t>()</a:t>
            </a:r>
          </a:p>
          <a:p>
            <a:pPr marL="201168" lvl="1" indent="0">
              <a:buNone/>
            </a:pPr>
            <a:r>
              <a:rPr lang="es-ES" sz="2800" dirty="0"/>
              <a:t>{</a:t>
            </a:r>
          </a:p>
          <a:p>
            <a:pPr marL="201168" lvl="1" indent="0">
              <a:buNone/>
            </a:pPr>
            <a:r>
              <a:rPr lang="es-ES" sz="2800" dirty="0" smtClean="0"/>
              <a:t>	</a:t>
            </a:r>
            <a:r>
              <a:rPr lang="es-ES" sz="2800" dirty="0" err="1" smtClean="0"/>
              <a:t>Location</a:t>
            </a:r>
            <a:r>
              <a:rPr lang="es-ES" sz="2800" dirty="0" smtClean="0"/>
              <a:t> </a:t>
            </a:r>
            <a:r>
              <a:rPr lang="es-ES" sz="2800" dirty="0"/>
              <a:t>origen = </a:t>
            </a:r>
            <a:r>
              <a:rPr lang="es-ES" sz="2800" dirty="0" err="1"/>
              <a:t>here</a:t>
            </a:r>
            <a:r>
              <a:rPr lang="es-ES" sz="2800" dirty="0"/>
              <a:t>();</a:t>
            </a:r>
          </a:p>
          <a:p>
            <a:pPr marL="201168" lvl="1" indent="0">
              <a:buNone/>
            </a:pPr>
            <a:r>
              <a:rPr lang="es-ES" sz="2800" dirty="0" smtClean="0"/>
              <a:t>	</a:t>
            </a:r>
            <a:r>
              <a:rPr lang="es-ES" sz="2800" dirty="0" err="1" smtClean="0"/>
              <a:t>System.out.println</a:t>
            </a:r>
            <a:r>
              <a:rPr lang="es-ES" sz="2800" dirty="0"/>
              <a:t>("\n\</a:t>
            </a:r>
            <a:r>
              <a:rPr lang="es-ES" sz="2800" dirty="0" err="1"/>
              <a:t>nHola</a:t>
            </a:r>
            <a:r>
              <a:rPr lang="es-ES" sz="2800" dirty="0"/>
              <a:t>, agente con nombre local " + </a:t>
            </a:r>
            <a:r>
              <a:rPr lang="es-ES" sz="2800" dirty="0" err="1"/>
              <a:t>getLocalName</a:t>
            </a:r>
            <a:r>
              <a:rPr lang="es-ES" sz="2800" dirty="0"/>
              <a:t>());</a:t>
            </a:r>
          </a:p>
          <a:p>
            <a:pPr marL="201168" lvl="1" indent="0">
              <a:buNone/>
            </a:pPr>
            <a:r>
              <a:rPr lang="es-ES" sz="2800" dirty="0" smtClean="0"/>
              <a:t>	</a:t>
            </a:r>
            <a:r>
              <a:rPr lang="es-ES" sz="2800" dirty="0" err="1" smtClean="0"/>
              <a:t>System.out.println</a:t>
            </a:r>
            <a:r>
              <a:rPr lang="es-ES" sz="2800" dirty="0"/>
              <a:t>("Y nombre completo... " + </a:t>
            </a:r>
            <a:r>
              <a:rPr lang="es-ES" sz="2800" dirty="0" err="1"/>
              <a:t>getName</a:t>
            </a:r>
            <a:r>
              <a:rPr lang="es-ES" sz="2800" dirty="0"/>
              <a:t>());</a:t>
            </a:r>
          </a:p>
          <a:p>
            <a:pPr marL="201168" lvl="1" indent="0">
              <a:buNone/>
            </a:pPr>
            <a:r>
              <a:rPr lang="es-ES" sz="2800" dirty="0" smtClean="0"/>
              <a:t>	</a:t>
            </a:r>
            <a:r>
              <a:rPr lang="es-ES" sz="2800" dirty="0" err="1" smtClean="0"/>
              <a:t>System.out.println</a:t>
            </a:r>
            <a:r>
              <a:rPr lang="es-ES" sz="2800" dirty="0"/>
              <a:t>("Y en </a:t>
            </a:r>
            <a:r>
              <a:rPr lang="es-ES" sz="2800" dirty="0" err="1"/>
              <a:t>location</a:t>
            </a:r>
            <a:r>
              <a:rPr lang="es-ES" sz="2800" dirty="0"/>
              <a:t> " + </a:t>
            </a:r>
            <a:r>
              <a:rPr lang="es-ES" sz="2800" dirty="0" err="1"/>
              <a:t>origen.getID</a:t>
            </a:r>
            <a:r>
              <a:rPr lang="es-ES" sz="2800" dirty="0"/>
              <a:t>() + "\n\n");</a:t>
            </a:r>
          </a:p>
          <a:p>
            <a:pPr marL="201168" lvl="1" indent="0">
              <a:buNone/>
            </a:pPr>
            <a:r>
              <a:rPr lang="es-ES" sz="2800" dirty="0"/>
              <a:t>}</a:t>
            </a:r>
          </a:p>
          <a:p>
            <a:pPr marL="201168" lvl="1" indent="0">
              <a:buNone/>
            </a:pPr>
            <a:r>
              <a:rPr lang="es-ES" sz="2800" dirty="0"/>
              <a:t>}</a:t>
            </a:r>
            <a:endParaRPr lang="es-ES" sz="28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3392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Ejemplo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err="1" smtClean="0"/>
              <a:t>javac</a:t>
            </a:r>
            <a:r>
              <a:rPr lang="es-ES" sz="2800" dirty="0" smtClean="0"/>
              <a:t> </a:t>
            </a:r>
            <a:r>
              <a:rPr lang="es-ES" sz="2800" dirty="0"/>
              <a:t>-</a:t>
            </a:r>
            <a:r>
              <a:rPr lang="es-ES" sz="2800" dirty="0" err="1"/>
              <a:t>classpath</a:t>
            </a:r>
            <a:r>
              <a:rPr lang="es-ES" sz="2800" dirty="0"/>
              <a:t> </a:t>
            </a:r>
            <a:r>
              <a:rPr lang="es-ES" sz="2800" dirty="0" err="1"/>
              <a:t>lib</a:t>
            </a:r>
            <a:r>
              <a:rPr lang="es-ES" sz="2800" dirty="0"/>
              <a:t>/jade.jar -d </a:t>
            </a:r>
            <a:r>
              <a:rPr lang="es-ES" sz="2800" dirty="0" err="1"/>
              <a:t>classes</a:t>
            </a:r>
            <a:r>
              <a:rPr lang="es-ES" sz="2800" dirty="0"/>
              <a:t> </a:t>
            </a:r>
            <a:r>
              <a:rPr lang="es-ES" sz="2800" dirty="0" err="1" smtClean="0"/>
              <a:t>myexamples</a:t>
            </a:r>
            <a:r>
              <a:rPr lang="es-ES" sz="2800" dirty="0" smtClean="0"/>
              <a:t>/FirstAgent.java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/>
              <a:t>java -</a:t>
            </a:r>
            <a:r>
              <a:rPr lang="es-ES" sz="2800" dirty="0" err="1"/>
              <a:t>cp</a:t>
            </a:r>
            <a:r>
              <a:rPr lang="es-ES" sz="2800" dirty="0"/>
              <a:t> </a:t>
            </a:r>
            <a:r>
              <a:rPr lang="es-ES" sz="2800" dirty="0" err="1"/>
              <a:t>lib</a:t>
            </a:r>
            <a:r>
              <a:rPr lang="es-ES" sz="2800" dirty="0"/>
              <a:t>/</a:t>
            </a:r>
            <a:r>
              <a:rPr lang="es-ES" sz="2800" dirty="0" err="1"/>
              <a:t>jade.jar:classes</a:t>
            </a:r>
            <a:r>
              <a:rPr lang="es-ES" sz="2800" dirty="0"/>
              <a:t> </a:t>
            </a:r>
            <a:r>
              <a:rPr lang="es-ES" sz="2800" dirty="0" err="1"/>
              <a:t>jade.Boot</a:t>
            </a:r>
            <a:r>
              <a:rPr lang="es-ES" sz="2800" dirty="0"/>
              <a:t> -</a:t>
            </a:r>
            <a:r>
              <a:rPr lang="es-ES" sz="2800" dirty="0" err="1"/>
              <a:t>gui</a:t>
            </a:r>
            <a:r>
              <a:rPr lang="es-ES" sz="2800" dirty="0"/>
              <a:t> -</a:t>
            </a:r>
            <a:r>
              <a:rPr lang="es-ES" sz="2800" dirty="0" err="1"/>
              <a:t>agents</a:t>
            </a:r>
            <a:r>
              <a:rPr lang="es-ES" sz="2800" dirty="0"/>
              <a:t> </a:t>
            </a:r>
            <a:r>
              <a:rPr lang="es-ES" sz="2800" dirty="0" err="1"/>
              <a:t>thefirst:FirstAgent</a:t>
            </a:r>
            <a:endParaRPr lang="es-ES" sz="28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6813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Ejemplo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err="1" smtClean="0"/>
              <a:t>javac</a:t>
            </a:r>
            <a:r>
              <a:rPr lang="es-ES" sz="2800" dirty="0" smtClean="0"/>
              <a:t> </a:t>
            </a:r>
            <a:r>
              <a:rPr lang="es-ES" sz="2800" dirty="0"/>
              <a:t>-</a:t>
            </a:r>
            <a:r>
              <a:rPr lang="es-ES" sz="2800" dirty="0" err="1"/>
              <a:t>classpath</a:t>
            </a:r>
            <a:r>
              <a:rPr lang="es-ES" sz="2800" dirty="0"/>
              <a:t> </a:t>
            </a:r>
            <a:r>
              <a:rPr lang="es-ES" sz="2800" dirty="0" err="1"/>
              <a:t>lib</a:t>
            </a:r>
            <a:r>
              <a:rPr lang="es-ES" sz="2800" dirty="0"/>
              <a:t>/jade.jar -d </a:t>
            </a:r>
            <a:r>
              <a:rPr lang="es-ES" sz="2800" dirty="0" err="1"/>
              <a:t>classes</a:t>
            </a:r>
            <a:r>
              <a:rPr lang="es-ES" sz="2800" dirty="0"/>
              <a:t> </a:t>
            </a:r>
            <a:r>
              <a:rPr lang="es-ES" sz="2800" dirty="0" err="1" smtClean="0"/>
              <a:t>myexamples</a:t>
            </a:r>
            <a:r>
              <a:rPr lang="es-ES" sz="2800" dirty="0" smtClean="0"/>
              <a:t>/FirstAgent.java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/>
              <a:t>java -</a:t>
            </a:r>
            <a:r>
              <a:rPr lang="es-ES" sz="2800" dirty="0" err="1"/>
              <a:t>cp</a:t>
            </a:r>
            <a:r>
              <a:rPr lang="es-ES" sz="2800" dirty="0"/>
              <a:t> </a:t>
            </a:r>
            <a:r>
              <a:rPr lang="es-ES" sz="2800" dirty="0" err="1"/>
              <a:t>lib</a:t>
            </a:r>
            <a:r>
              <a:rPr lang="es-ES" sz="2800" dirty="0"/>
              <a:t>/</a:t>
            </a:r>
            <a:r>
              <a:rPr lang="es-ES" sz="2800" dirty="0" err="1"/>
              <a:t>jade.jar:classes</a:t>
            </a:r>
            <a:r>
              <a:rPr lang="es-ES" sz="2800" dirty="0"/>
              <a:t> </a:t>
            </a:r>
            <a:r>
              <a:rPr lang="es-ES" sz="2800" dirty="0" err="1"/>
              <a:t>jade.Boot</a:t>
            </a:r>
            <a:r>
              <a:rPr lang="es-ES" sz="2800" dirty="0"/>
              <a:t> -</a:t>
            </a:r>
            <a:r>
              <a:rPr lang="es-ES" sz="2800" dirty="0" err="1"/>
              <a:t>gui</a:t>
            </a:r>
            <a:r>
              <a:rPr lang="es-ES" sz="2800" dirty="0"/>
              <a:t> -</a:t>
            </a:r>
            <a:r>
              <a:rPr lang="es-ES" sz="2800" dirty="0" err="1"/>
              <a:t>agents</a:t>
            </a:r>
            <a:r>
              <a:rPr lang="es-ES" sz="2800" dirty="0"/>
              <a:t> </a:t>
            </a:r>
            <a:r>
              <a:rPr lang="es-ES" sz="2800" dirty="0" err="1" smtClean="0"/>
              <a:t>thefirst:FirstAgent</a:t>
            </a:r>
            <a:endParaRPr lang="es-ES" sz="2800" dirty="0" smtClean="0"/>
          </a:p>
          <a:p>
            <a:pPr marL="384048" lvl="2" indent="0">
              <a:buNone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/>
              <a:t>java -</a:t>
            </a:r>
            <a:r>
              <a:rPr lang="es-ES" sz="2800" dirty="0" err="1"/>
              <a:t>cp</a:t>
            </a:r>
            <a:r>
              <a:rPr lang="es-ES" sz="2800" dirty="0"/>
              <a:t> </a:t>
            </a:r>
            <a:r>
              <a:rPr lang="es-ES" sz="2800" dirty="0" err="1"/>
              <a:t>lib</a:t>
            </a:r>
            <a:r>
              <a:rPr lang="es-ES" sz="2800" dirty="0"/>
              <a:t>/</a:t>
            </a:r>
            <a:r>
              <a:rPr lang="es-ES" sz="2800" dirty="0" err="1"/>
              <a:t>jade.jar:classes</a:t>
            </a:r>
            <a:r>
              <a:rPr lang="es-ES" sz="2800" dirty="0"/>
              <a:t> </a:t>
            </a:r>
            <a:r>
              <a:rPr lang="es-ES" sz="2800" dirty="0" err="1"/>
              <a:t>jade.Boot</a:t>
            </a:r>
            <a:r>
              <a:rPr lang="es-ES" sz="2800" dirty="0"/>
              <a:t> -</a:t>
            </a:r>
            <a:r>
              <a:rPr lang="es-ES" sz="2800" dirty="0" err="1"/>
              <a:t>gui</a:t>
            </a:r>
            <a:r>
              <a:rPr lang="es-ES" sz="2800" dirty="0"/>
              <a:t> -</a:t>
            </a:r>
            <a:r>
              <a:rPr lang="es-ES" sz="2800" dirty="0" err="1"/>
              <a:t>container</a:t>
            </a:r>
            <a:r>
              <a:rPr lang="es-ES" sz="2800" dirty="0"/>
              <a:t> -host </a:t>
            </a:r>
            <a:r>
              <a:rPr lang="es-ES" sz="2800" dirty="0" err="1" smtClean="0"/>
              <a:t>localhost</a:t>
            </a:r>
            <a:endParaRPr lang="es-ES" sz="28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7230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Ejemplo Móvil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err="1" smtClean="0"/>
              <a:t>doMove</a:t>
            </a:r>
            <a:r>
              <a:rPr lang="es-ES" sz="2800" dirty="0" smtClean="0"/>
              <a:t>()</a:t>
            </a:r>
          </a:p>
          <a:p>
            <a:pPr marL="201168" lvl="1" indent="0">
              <a:buNone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err="1" smtClean="0"/>
              <a:t>afterMove</a:t>
            </a:r>
            <a:r>
              <a:rPr lang="es-ES" sz="2800" dirty="0" smtClean="0"/>
              <a:t>()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7440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Ejemplo Móvil - Ejecución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2800" dirty="0"/>
              <a:t>java -</a:t>
            </a:r>
            <a:r>
              <a:rPr lang="es-ES" sz="2800" dirty="0" err="1"/>
              <a:t>cp</a:t>
            </a:r>
            <a:r>
              <a:rPr lang="es-ES" sz="2800" dirty="0"/>
              <a:t> </a:t>
            </a:r>
            <a:r>
              <a:rPr lang="es-ES" sz="2800" dirty="0" err="1"/>
              <a:t>lib</a:t>
            </a:r>
            <a:r>
              <a:rPr lang="es-ES" sz="2800" dirty="0"/>
              <a:t>/</a:t>
            </a:r>
            <a:r>
              <a:rPr lang="es-ES" sz="2800" dirty="0" err="1"/>
              <a:t>jade.jar:classes</a:t>
            </a:r>
            <a:r>
              <a:rPr lang="es-ES" sz="2800" dirty="0"/>
              <a:t> </a:t>
            </a:r>
            <a:r>
              <a:rPr lang="es-ES" sz="2800" dirty="0" err="1"/>
              <a:t>jade.Boot</a:t>
            </a:r>
            <a:r>
              <a:rPr lang="es-ES" sz="2800" dirty="0"/>
              <a:t> –</a:t>
            </a:r>
            <a:r>
              <a:rPr lang="es-ES" sz="2800" dirty="0" err="1" smtClean="0"/>
              <a:t>gui</a:t>
            </a: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/>
              <a:t>java -</a:t>
            </a:r>
            <a:r>
              <a:rPr lang="es-ES" sz="2800" dirty="0" err="1"/>
              <a:t>cp</a:t>
            </a:r>
            <a:r>
              <a:rPr lang="es-ES" sz="2800" dirty="0"/>
              <a:t> </a:t>
            </a:r>
            <a:r>
              <a:rPr lang="es-ES" sz="2800" dirty="0" err="1"/>
              <a:t>lib</a:t>
            </a:r>
            <a:r>
              <a:rPr lang="es-ES" sz="2800" dirty="0"/>
              <a:t>/</a:t>
            </a:r>
            <a:r>
              <a:rPr lang="es-ES" sz="2800" dirty="0" err="1"/>
              <a:t>jade.jar:classes</a:t>
            </a:r>
            <a:r>
              <a:rPr lang="es-ES" sz="2800" dirty="0"/>
              <a:t> </a:t>
            </a:r>
            <a:r>
              <a:rPr lang="es-ES" sz="2800" dirty="0" err="1"/>
              <a:t>jade.Boot</a:t>
            </a:r>
            <a:r>
              <a:rPr lang="es-ES" sz="2800" dirty="0"/>
              <a:t> -</a:t>
            </a:r>
            <a:r>
              <a:rPr lang="es-ES" sz="2800" dirty="0" err="1"/>
              <a:t>gui</a:t>
            </a:r>
            <a:r>
              <a:rPr lang="es-ES" sz="2800" dirty="0"/>
              <a:t> -</a:t>
            </a:r>
            <a:r>
              <a:rPr lang="es-ES" sz="2800" dirty="0" err="1"/>
              <a:t>container</a:t>
            </a:r>
            <a:r>
              <a:rPr lang="es-ES" sz="2800" dirty="0"/>
              <a:t> -host </a:t>
            </a:r>
            <a:r>
              <a:rPr lang="es-ES" sz="2800" dirty="0" err="1"/>
              <a:t>localhost</a:t>
            </a:r>
            <a:r>
              <a:rPr lang="es-ES" sz="2800" dirty="0"/>
              <a:t> -</a:t>
            </a:r>
            <a:r>
              <a:rPr lang="es-ES" sz="2800" dirty="0" err="1"/>
              <a:t>agents</a:t>
            </a:r>
            <a:r>
              <a:rPr lang="es-ES" sz="2800" dirty="0"/>
              <a:t> </a:t>
            </a:r>
            <a:r>
              <a:rPr lang="es-ES" sz="2800" dirty="0" err="1"/>
              <a:t>thesecond:SecondAgent</a:t>
            </a:r>
            <a:endParaRPr lang="es-ES" sz="28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7632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Mas…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smtClean="0"/>
              <a:t>Comportamientos (</a:t>
            </a:r>
            <a:r>
              <a:rPr lang="es-ES" sz="2800" dirty="0" err="1" smtClean="0"/>
              <a:t>Behaviour</a:t>
            </a:r>
            <a:r>
              <a:rPr lang="es-ES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smtClean="0"/>
              <a:t>Comunicación entre agentes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1482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 </a:t>
            </a:r>
            <a:br>
              <a:rPr lang="es-AR" dirty="0"/>
            </a:br>
            <a:r>
              <a:rPr lang="es-AR" dirty="0" smtClean="0"/>
              <a:t>Movilidad – Migración de Código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s-ES" sz="2800" dirty="0" smtClean="0"/>
              <a:t>Hasta ahora vimos diferentes formas de pasar información/datos en un sistema distribuido.</a:t>
            </a:r>
          </a:p>
          <a:p>
            <a:pPr marL="201168" lvl="1" indent="0">
              <a:buNone/>
            </a:pPr>
            <a:endParaRPr lang="es-ES" sz="2800" dirty="0"/>
          </a:p>
          <a:p>
            <a:pPr marL="201168" lvl="1" indent="0">
              <a:buNone/>
            </a:pPr>
            <a:r>
              <a:rPr lang="es-ES" sz="2800" dirty="0" smtClean="0"/>
              <a:t>Movilidad: Transferir programas o código ejecutable</a:t>
            </a:r>
          </a:p>
          <a:p>
            <a:pPr marL="201168" lvl="1" indent="0">
              <a:buNone/>
            </a:pPr>
            <a:endParaRPr lang="es-ES" sz="2800" dirty="0"/>
          </a:p>
          <a:p>
            <a:pPr marL="201168" lvl="1" indent="0">
              <a:buNone/>
            </a:pPr>
            <a:r>
              <a:rPr lang="es-ES" sz="2800" dirty="0" smtClean="0"/>
              <a:t> Movilidad de código y Migración de código/procesos se usan como sinónimos, aunque necesariamente no lo son.</a:t>
            </a:r>
          </a:p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013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Razones para migrar código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AR" sz="2800" dirty="0"/>
              <a:t>Aumentar la eficiencia: repartir carga computacional y/o disminuir carga de la red de </a:t>
            </a:r>
            <a:r>
              <a:rPr lang="es-AR" sz="2800" dirty="0" smtClean="0"/>
              <a:t>comunicaciones</a:t>
            </a:r>
          </a:p>
          <a:p>
            <a:pPr marL="201168" lvl="1" indent="0">
              <a:buNone/>
            </a:pPr>
            <a:endParaRPr lang="es-A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800" dirty="0"/>
              <a:t>Permitir la carga dinámica de código: código no conocido a priori o código por demanda y/o mejorar la distribución/instalación del código en sistemas grandes y/o muy </a:t>
            </a:r>
            <a:r>
              <a:rPr lang="es-AR" sz="2800" dirty="0" smtClean="0"/>
              <a:t>distribuidos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A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800" dirty="0"/>
              <a:t>Últimamente, más relacionado con la eficiencia: mejorar la capacidad o velocidad de respuesta para un usuario</a:t>
            </a:r>
            <a:endParaRPr lang="es-AR" sz="2800" dirty="0" smtClean="0"/>
          </a:p>
          <a:p>
            <a:pPr lvl="1"/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1512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en ejecución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Código Binario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Estado: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Estado de ejecución: recursos no compartidos y propios de la </a:t>
            </a:r>
            <a:r>
              <a:rPr lang="es-AR" sz="2800" dirty="0" smtClean="0"/>
              <a:t>ejecución, como </a:t>
            </a:r>
            <a:r>
              <a:rPr lang="es-AR" sz="2800" dirty="0"/>
              <a:t>la pila, registros del procesador y puntero de </a:t>
            </a:r>
            <a:r>
              <a:rPr lang="es-AR" sz="2800" dirty="0" smtClean="0"/>
              <a:t>programa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Espacio de datos: recursos a los que se accede/utiliza </a:t>
            </a:r>
            <a:r>
              <a:rPr lang="es-AR" sz="2800" dirty="0" smtClean="0"/>
              <a:t>(en tiempo de ejecución), como </a:t>
            </a:r>
            <a:r>
              <a:rPr lang="es-AR" sz="2800" dirty="0"/>
              <a:t>archivos o impresoras</a:t>
            </a: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006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 de Movilidad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Según lo que transfiere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 smtClean="0"/>
              <a:t>Débil: </a:t>
            </a:r>
            <a:r>
              <a:rPr lang="es-AR" sz="2800" dirty="0"/>
              <a:t>solamente el código de un proceso. No es un proceso en ejecución sino el código ejecutable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Fuerte: código y estado del proceso. Es un proceso en ejecución, es lo que tradicionalmente se llama migración</a:t>
            </a:r>
          </a:p>
          <a:p>
            <a:pPr marL="384048" lvl="2" indent="0">
              <a:buNone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Según quien inicia la migración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Proactiva: el origen del código inicia la </a:t>
            </a:r>
            <a:r>
              <a:rPr lang="es-AR" sz="2800" dirty="0" smtClean="0"/>
              <a:t>transferencia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Reactiva: el destino del código inicia la transferencia</a:t>
            </a:r>
            <a:endParaRPr lang="es-ES" sz="2800" dirty="0"/>
          </a:p>
          <a:p>
            <a:pPr marL="174625" lvl="2" indent="0">
              <a:buNone/>
            </a:pPr>
            <a:endParaRPr lang="es-AR" sz="2000" dirty="0" smtClean="0"/>
          </a:p>
          <a:p>
            <a:pPr marL="384048" lvl="2" indent="0">
              <a:buNone/>
            </a:pPr>
            <a:endParaRPr lang="es-AR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9202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Movilidad </a:t>
            </a:r>
            <a:r>
              <a:rPr lang="es-ES" dirty="0" smtClean="0"/>
              <a:t>Débil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¿Dónde se ejecuta el código?</a:t>
            </a:r>
          </a:p>
          <a:p>
            <a:pPr marL="201168" lvl="1" indent="0">
              <a:buNone/>
            </a:pPr>
            <a:endParaRPr lang="es-ES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 smtClean="0"/>
              <a:t>En el proceso receptor, se transfiere una porción del código. Ejemplo: JavaScript</a:t>
            </a:r>
          </a:p>
          <a:p>
            <a:pPr marL="384048" lvl="2" indent="0">
              <a:buNone/>
            </a:pPr>
            <a:endParaRPr lang="es-ES" sz="2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 smtClean="0"/>
              <a:t>En un proceso separado. Ejemplo: </a:t>
            </a:r>
            <a:r>
              <a:rPr lang="es-ES" sz="2800" dirty="0" err="1" smtClean="0"/>
              <a:t>Applet</a:t>
            </a: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2365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Movilidad Fuerte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¿Que se hace con el proceso original?</a:t>
            </a:r>
          </a:p>
          <a:p>
            <a:pPr marL="201168" lvl="1" indent="0">
              <a:buNone/>
            </a:pPr>
            <a:endParaRPr lang="es-ES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Migrar: el proceso literalmente se “mueve” y deja de existir en el </a:t>
            </a:r>
            <a:r>
              <a:rPr lang="es-AR" sz="2800" dirty="0" smtClean="0"/>
              <a:t>sistema inicial/original</a:t>
            </a:r>
          </a:p>
          <a:p>
            <a:pPr marL="384048" lvl="2" indent="0">
              <a:buNone/>
            </a:pPr>
            <a:endParaRPr lang="es-ES" sz="2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Clonar: se crea una copia exactamente igual en otro sistema y </a:t>
            </a:r>
            <a:r>
              <a:rPr lang="es-AR" sz="2800" dirty="0" smtClean="0"/>
              <a:t>ambos coexisten</a:t>
            </a: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962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75595" cy="1450757"/>
          </a:xfrm>
        </p:spPr>
        <p:txBody>
          <a:bodyPr>
            <a:normAutofit/>
          </a:bodyPr>
          <a:lstStyle/>
          <a:p>
            <a:r>
              <a:rPr lang="es-ES" dirty="0" smtClean="0"/>
              <a:t>Grafico Clásico (</a:t>
            </a:r>
            <a:r>
              <a:rPr lang="es-AR" dirty="0" err="1" smtClean="0"/>
              <a:t>Tanenbaum</a:t>
            </a:r>
            <a:r>
              <a:rPr lang="es-AR" dirty="0"/>
              <a:t>, </a:t>
            </a:r>
            <a:r>
              <a:rPr lang="es-AR" dirty="0" smtClean="0"/>
              <a:t>2Ed</a:t>
            </a:r>
            <a:r>
              <a:rPr lang="es-ES" dirty="0" smtClean="0"/>
              <a:t>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 smtClean="0"/>
          </a:p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845734"/>
            <a:ext cx="7836217" cy="44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Agentes y JADE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Agente: </a:t>
            </a:r>
            <a:r>
              <a:rPr lang="es-AR" sz="3200" dirty="0"/>
              <a:t>Entidad autónoma, con capacidad de decisión y </a:t>
            </a:r>
            <a:r>
              <a:rPr lang="es-AR" sz="3200" dirty="0" smtClean="0"/>
              <a:t>comunicación</a:t>
            </a:r>
          </a:p>
          <a:p>
            <a:pPr marL="201168" lvl="1" indent="0">
              <a:buNone/>
            </a:pPr>
            <a:endParaRPr lang="es-E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JADE</a:t>
            </a:r>
            <a:r>
              <a:rPr lang="es-ES" sz="3200" dirty="0"/>
              <a:t>: Java </a:t>
            </a:r>
            <a:r>
              <a:rPr lang="es-ES" sz="3200" dirty="0" err="1"/>
              <a:t>Agent</a:t>
            </a:r>
            <a:r>
              <a:rPr lang="es-ES" sz="3200" dirty="0"/>
              <a:t> </a:t>
            </a:r>
            <a:r>
              <a:rPr lang="es-ES" sz="3200" dirty="0" err="1"/>
              <a:t>DEvelopment</a:t>
            </a:r>
            <a:r>
              <a:rPr lang="es-ES" sz="3200" dirty="0"/>
              <a:t> </a:t>
            </a:r>
            <a:r>
              <a:rPr lang="es-ES" sz="3200" dirty="0" smtClean="0"/>
              <a:t>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>
                <a:hlinkClick r:id="rId2"/>
              </a:rPr>
              <a:t>http://jade.tilab.com</a:t>
            </a:r>
            <a:r>
              <a:rPr lang="es-ES" sz="2800" dirty="0" smtClean="0">
                <a:hlinkClick r:id="rId2"/>
              </a:rPr>
              <a:t>/</a:t>
            </a:r>
            <a:endParaRPr lang="es-ES" sz="2800" dirty="0" smtClean="0"/>
          </a:p>
          <a:p>
            <a:pPr marL="384048" lvl="2" indent="0">
              <a:buNone/>
            </a:pPr>
            <a:endParaRPr lang="es-ES" sz="2800" dirty="0" smtClean="0"/>
          </a:p>
          <a:p>
            <a:pPr marL="384048" lvl="2" indent="0">
              <a:buNone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83238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2677</TotalTime>
  <Words>486</Words>
  <Application>Microsoft Office PowerPoint</Application>
  <PresentationFormat>Panorámica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Retrospección</vt:lpstr>
      <vt:lpstr>Programación Distribuida y Tiempo Real  JADE</vt:lpstr>
      <vt:lpstr>   Movilidad – Migración de Código</vt:lpstr>
      <vt:lpstr>Razones para migrar código</vt:lpstr>
      <vt:lpstr>Proceso en ejecución </vt:lpstr>
      <vt:lpstr>Modelos de Movilidad</vt:lpstr>
      <vt:lpstr>Movilidad Débil</vt:lpstr>
      <vt:lpstr>Movilidad Fuerte</vt:lpstr>
      <vt:lpstr>Grafico Clásico (Tanenbaum, 2Ed)</vt:lpstr>
      <vt:lpstr>Agentes y JADE</vt:lpstr>
      <vt:lpstr>Ciclo de vida de un Agente en JADE</vt:lpstr>
      <vt:lpstr>Contenedores y Plataformas</vt:lpstr>
      <vt:lpstr>Contenedores y Plataformas</vt:lpstr>
      <vt:lpstr> Instalación y Ejecución </vt:lpstr>
      <vt:lpstr> Ejemplo</vt:lpstr>
      <vt:lpstr> Ejemplo </vt:lpstr>
      <vt:lpstr> Ejemplo </vt:lpstr>
      <vt:lpstr> Ejemplo Móvil</vt:lpstr>
      <vt:lpstr> Ejemplo Móvil - Ejecución</vt:lpstr>
      <vt:lpstr> Mas…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Distribuida y Tiempo Real  Sockets</dc:title>
  <dc:creator>santiago medina</dc:creator>
  <cp:lastModifiedBy>santiago medina</cp:lastModifiedBy>
  <cp:revision>78</cp:revision>
  <dcterms:created xsi:type="dcterms:W3CDTF">2017-08-11T13:52:58Z</dcterms:created>
  <dcterms:modified xsi:type="dcterms:W3CDTF">2017-10-26T12:37:48Z</dcterms:modified>
</cp:coreProperties>
</file>