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21"/>
    </p:embeddedFont>
    <p:embeddedFont>
      <p:font typeface="Average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swald" panose="00000500000000000000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6d8eba2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6d8eba2b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cd451e5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cd451e5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1cd451e54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1cd451e54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1cd451e54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1cd451e54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6d8eba2b9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6d8eba2b9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development program 99/yr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app specs, upload for apple to review on apple connect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- transparency to the user what the app will collect and accurate pictures as to what they will be using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553ecd72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553ecd72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6d8eba2b9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6d8eba2b9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1cd451e5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1cd451e5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6d8eba2b9_1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6d8eba2b9_1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f066288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6f0662880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a6dd0e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1a6dd0e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d8eba2b9_4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f6d8eba2b9_4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6d8eba2b9_4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f6d8eba2b9_4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6f066288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6f066288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6d8eba2b9_4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f6d8eba2b9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611b0a3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611b0a3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cd451e5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cd451e5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6d8eba2b9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6d8eba2b9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adafruit.com/adafruit-vl53l0x-micro-lidar-distance-sensor-breakout" TargetMode="External"/><Relationship Id="rId3" Type="http://schemas.openxmlformats.org/officeDocument/2006/relationships/hyperlink" Target="https://www.jauch.com/blog/en/advantages-and-special-features-of-lithium-thionyl-chloride-batteries/" TargetMode="External"/><Relationship Id="rId7" Type="http://schemas.openxmlformats.org/officeDocument/2006/relationships/hyperlink" Target="https://usermanual.wiki/Document/QMC5883LDatasheet10.1354705718/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ore-usa.arduino.cc/products/arduino-mkr-wan-1310" TargetMode="External"/><Relationship Id="rId5" Type="http://schemas.openxmlformats.org/officeDocument/2006/relationships/hyperlink" Target="https://www.amazon.com/AOSHIKE-Electric-Materials-photovoltaic-53x30MM/dp/B07BMMHMSJ/ref=pd_sbs_1/146-3026540-9219838?pd_rd_w=N7lxg&amp;pf_rd_p=690958f6-2825-419e-9c16-73ffd4055b65&amp;pf_rd_r=6SD48SCTD37QPZ5XHADQ&amp;pd_rd_r=8215393c-f645-4671-a0dc-fbfdce2cb3b8&amp;pd_rd_wg=kwfhY&amp;pd_rd_i=B07BMMHMSJ&amp;psc=1" TargetMode="External"/><Relationship Id="rId4" Type="http://schemas.openxmlformats.org/officeDocument/2006/relationships/hyperlink" Target="https://www.adafruit.com/product/5035" TargetMode="External"/><Relationship Id="rId9" Type="http://schemas.openxmlformats.org/officeDocument/2006/relationships/hyperlink" Target="https://developer.apple.com/app-store/review/guideline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ora-alliance.org/resource_hub/rp2-1-0-3-lorawan-regional-parameter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lora-alliance.org/resource_hub/lorawan-specification-v1-0-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33550" y="219075"/>
            <a:ext cx="5676900" cy="4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311700" y="310450"/>
            <a:ext cx="8520600" cy="1016700"/>
          </a:xfrm>
          <a:prstGeom prst="rect">
            <a:avLst/>
          </a:prstGeom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80"/>
              <a:t>Smart Park</a:t>
            </a:r>
            <a:endParaRPr sz="4880"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354500" y="1438875"/>
            <a:ext cx="8520600" cy="28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45">
                <a:solidFill>
                  <a:schemeClr val="dk1"/>
                </a:solidFill>
              </a:rPr>
              <a:t>Senior Design I</a:t>
            </a:r>
            <a:endParaRPr sz="3245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8">
                <a:solidFill>
                  <a:schemeClr val="dk1"/>
                </a:solidFill>
              </a:rPr>
              <a:t>Developers:</a:t>
            </a:r>
            <a:endParaRPr sz="2228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9">
                <a:solidFill>
                  <a:schemeClr val="dk1"/>
                </a:solidFill>
              </a:rPr>
              <a:t>Phong Vo, Tuan Nguyen, Trong Van, Paulina Castaneda, Kevin Le</a:t>
            </a:r>
            <a:endParaRPr sz="1589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6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4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1">
                <a:solidFill>
                  <a:schemeClr val="dk1"/>
                </a:solidFill>
              </a:rPr>
              <a:t>Hardware:</a:t>
            </a:r>
            <a:endParaRPr sz="214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4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9">
                <a:solidFill>
                  <a:schemeClr val="dk1"/>
                </a:solidFill>
              </a:rPr>
              <a:t>Alex Chiem, Martin Kariuki, Damian Avery, Max Burrell  </a:t>
            </a:r>
            <a:r>
              <a:rPr lang="en" sz="2412">
                <a:solidFill>
                  <a:schemeClr val="dk1"/>
                </a:solidFill>
              </a:rPr>
              <a:t> </a:t>
            </a:r>
            <a:endParaRPr sz="2412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ctrTitle"/>
          </p:nvPr>
        </p:nvSpPr>
        <p:spPr>
          <a:xfrm>
            <a:off x="311700" y="1816800"/>
            <a:ext cx="85206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2439600" y="2995500"/>
            <a:ext cx="4264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Front End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&amp; Visual Aspects/UX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Environment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Swift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Xcode &amp; SwiftUI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Visual aspects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Adobe photoshop for logo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SynFig studio for the animation screen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Virtual parking lot with swift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User experience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Cross-device compatible 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Light/Dark theme 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Colorblind friendly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TRONG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and Testing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it works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Map of user location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Pins on top of compatible parking lots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Taking data in JSON format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Notification service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Testing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Start with a soft opening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Focus on simplicity and intuitiveness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TUAN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Store Regulations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Apple Development Program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App specifications, Upload to Apple Connect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Safety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Intellectual Property Infringement, developer information, proper user info. security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Performance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App completeness, accurate metadata, hardware compatibility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Business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Design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Work on its own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Legal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Comply with laws, privacy policy, consent for location data, location data must only be used for app functionalities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KEVIN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Back-End</a:t>
            </a:r>
            <a:endParaRPr sz="4020"/>
          </a:p>
        </p:txBody>
      </p:sp>
      <p:sp>
        <p:nvSpPr>
          <p:cNvPr id="170" name="Google Shape;170;p27"/>
          <p:cNvSpPr txBox="1"/>
          <p:nvPr/>
        </p:nvSpPr>
        <p:spPr>
          <a:xfrm>
            <a:off x="229475" y="1147400"/>
            <a:ext cx="867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Admin Account Access vs Regular user account access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Admin can add/remove parking spaces and parking lots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Admin account will be accessed through the same application or through a separate mobile app or web application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Smart Park data will be stored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App will display Wichita State Parking lots with pins per each lot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Pins will be created and stored in database (google firebase)</a:t>
            </a:r>
            <a:endParaRPr>
              <a:solidFill>
                <a:schemeClr val="dk1"/>
              </a:solidFill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Pins will consist of XY coordinates pertaining to specific a  parking lot at WSU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Each time the app is opened, pins stored in the database are pulled in and loaded on to the WSU parking map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After parking lot is loaded in, the user can see available and unavailable parking spaces</a:t>
            </a:r>
            <a:endParaRPr>
              <a:solidFill>
                <a:schemeClr val="dk1"/>
              </a:solidFill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After every N seconds, an API call is made to the database and a boolean value (true/false) is returned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PAULINA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Firebase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Allows for features such as notifications, invites, dynamic links, etc.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Offers real time updates for applications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create API’s inside of Firebase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Has an SDK to be implemented in Python REST API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Language of choice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406050" y="2395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PAULINA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	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 i="1"/>
              <a:t>For Lithium Thionyl Chloride Batteries:</a:t>
            </a:r>
            <a:endParaRPr sz="1280" i="1"/>
          </a:p>
          <a:p>
            <a:pPr marL="457200" lvl="0" indent="-29654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" sz="1070" u="sng">
                <a:solidFill>
                  <a:schemeClr val="hlink"/>
                </a:solidFill>
                <a:hlinkClick r:id="rId3"/>
              </a:rPr>
              <a:t>https://www.jauch.com/blog/en/advantages-and-special-features-of-lithium-thionyl-chloride-batteries/</a:t>
            </a:r>
            <a:endParaRPr sz="156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9"/>
              <a:t>Lithium Ion Battery</a:t>
            </a:r>
            <a:endParaRPr sz="1289"/>
          </a:p>
          <a:p>
            <a:pPr marL="457200" lvl="0" indent="-2989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8"/>
              <a:buChar char="●"/>
            </a:pPr>
            <a:r>
              <a:rPr lang="en" sz="1108" u="sng">
                <a:solidFill>
                  <a:schemeClr val="hlink"/>
                </a:solidFill>
                <a:hlinkClick r:id="rId4"/>
              </a:rPr>
              <a:t>https://www.adafruit.com/product/5035</a:t>
            </a:r>
            <a:endParaRPr sz="156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 i="1"/>
              <a:t>For Solar Panel:</a:t>
            </a:r>
            <a:endParaRPr sz="1280" i="1"/>
          </a:p>
          <a:p>
            <a:pPr marL="457200" lvl="0" indent="-29654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" sz="1070" u="sng">
                <a:solidFill>
                  <a:schemeClr val="hlink"/>
                </a:solidFill>
                <a:hlinkClick r:id="rId5"/>
              </a:rPr>
              <a:t>https://www.amazon.com/AOSHIKE-Electric-Materials-photovoltaic-53x30MM/dp/B07BMMHMSJ/ref=pd_sbs_1/146-3026540-9219838?pd_rd_w=N7lxg&amp;pf_rd_p=690958f6-2825-419e-9c16-73ffd4055b65&amp;pf_rd_r=6SD48SCTD37QPZ5XHADQ&amp;pd_rd_r=8215393c-f645-4671-a0dc-fbfdce2cb3b8&amp;pd_rd_wg=kwfhY&amp;pd_rd_i=B07BMMHMSJ&amp;psc=1</a:t>
            </a: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80" i="1"/>
              <a:t>For MKR WAN 1310 On Board Components</a:t>
            </a:r>
            <a:endParaRPr sz="1280" i="1"/>
          </a:p>
          <a:p>
            <a:pPr marL="457200" lvl="0" indent="-29654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" sz="1070" u="sng">
                <a:solidFill>
                  <a:schemeClr val="hlink"/>
                </a:solidFill>
                <a:hlinkClick r:id="rId6"/>
              </a:rPr>
              <a:t>https://store-usa.arduino.cc/products/arduino-mkr-wan-1310</a:t>
            </a: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 i="1"/>
              <a:t>Magnetometer</a:t>
            </a:r>
            <a:endParaRPr sz="1280" i="1"/>
          </a:p>
          <a:p>
            <a:pPr marL="457200" lvl="0" indent="-29654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" sz="1070" u="sng">
                <a:solidFill>
                  <a:schemeClr val="hlink"/>
                </a:solidFill>
                <a:hlinkClick r:id="rId7"/>
              </a:rPr>
              <a:t>https://usermanual.wiki/Document/QMC5883LDatasheet10.1354705718/html</a:t>
            </a: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 i="1"/>
              <a:t>Time of Flight Sensor</a:t>
            </a:r>
            <a:endParaRPr sz="1280" i="1"/>
          </a:p>
          <a:p>
            <a:pPr marL="457200" lvl="0" indent="-29654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" sz="1070" u="sng">
                <a:solidFill>
                  <a:schemeClr val="hlink"/>
                </a:solidFill>
                <a:hlinkClick r:id="rId8"/>
              </a:rPr>
              <a:t>https://learn.adafruit.com/adafruit-vl53l0x-micro-lidar-distance-sensor-breakout</a:t>
            </a:r>
            <a:endParaRPr sz="156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280" i="1"/>
              <a:t>Apple Regulations</a:t>
            </a:r>
            <a:endParaRPr sz="1280" i="1"/>
          </a:p>
          <a:p>
            <a:pPr marL="457200" lvl="0" indent="-29654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lang="en" sz="1070" u="sng">
                <a:solidFill>
                  <a:schemeClr val="hlink"/>
                </a:solidFill>
                <a:hlinkClick r:id="rId9"/>
              </a:rPr>
              <a:t>https://developer.apple.com/app-store/review/guidelines/</a:t>
            </a:r>
            <a:endParaRPr sz="156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56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07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Questions </a:t>
            </a:r>
            <a:endParaRPr sz="3400"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800"/>
              <a:t>?</a:t>
            </a:r>
            <a:endParaRPr sz="1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87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 /LPWAN Compliance  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253650" y="11313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Low data, low power, long range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US915 = 902-928Mhz -</a:t>
            </a:r>
            <a:r>
              <a:rPr lang="en" sz="900">
                <a:solidFill>
                  <a:schemeClr val="dk1"/>
                </a:solidFill>
              </a:rPr>
              <a:t>“</a:t>
            </a:r>
            <a:r>
              <a:rPr lang="en" sz="9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RP002-1.0.3 LoRaWAN® Regional Parameters</a:t>
            </a:r>
            <a:r>
              <a:rPr lang="en" sz="900">
                <a:solidFill>
                  <a:schemeClr val="dk1"/>
                </a:solidFill>
              </a:rPr>
              <a:t>” -Lora Alliance</a:t>
            </a:r>
            <a:endParaRPr sz="9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V1.0.3 LoRa Compliant -</a:t>
            </a:r>
            <a:r>
              <a:rPr lang="en" sz="900">
                <a:solidFill>
                  <a:schemeClr val="dk1"/>
                </a:solidFill>
              </a:rPr>
              <a:t>“</a:t>
            </a:r>
            <a:r>
              <a:rPr lang="en" sz="9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LoRaWAN™ 1.0.3 Specification</a:t>
            </a:r>
            <a:r>
              <a:rPr lang="en" sz="900">
                <a:solidFill>
                  <a:schemeClr val="dk1"/>
                </a:solidFill>
              </a:rPr>
              <a:t>” -Lora Alliance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Supports Class B devices “Beacon”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Diagnostics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1750" y="345725"/>
            <a:ext cx="1781974" cy="178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6">
            <a:alphaModFix/>
          </a:blip>
          <a:srcRect r="36159" b="87436"/>
          <a:stretch/>
        </p:blipFill>
        <p:spPr>
          <a:xfrm>
            <a:off x="2709325" y="3340325"/>
            <a:ext cx="5844398" cy="12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DAMIAN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764535" cy="66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Sensors and Electrical Components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628650" y="943763"/>
            <a:ext cx="7886700" cy="368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Arduino MKR WAN 1310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Versatile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power consumption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Onboard storage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Open-Source hardware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1853" y="1329694"/>
            <a:ext cx="2695017" cy="142231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MARTIN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02286" cy="63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Sensors and Electrical Components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28650" y="981512"/>
            <a:ext cx="7886700" cy="365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Magnetometer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 resistant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Longer life-cycle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maintenance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Long-term reliability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invasive</a:t>
            </a:r>
            <a:endParaRPr sz="18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lvl="0" indent="-508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91" name="Google Shape;91;p17" descr="A picture containing text, circuit,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0504" y="1700580"/>
            <a:ext cx="1732171" cy="117914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MARTIN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628650" y="273850"/>
            <a:ext cx="7886700" cy="790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Sensors and Electrical Components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628650" y="1064351"/>
            <a:ext cx="7886700" cy="3568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of flight sensor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Simplicity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950" y="1314950"/>
            <a:ext cx="4163176" cy="26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MARTIN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628650" y="2879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How they work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25700" y="15226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Magnetometer is wired to Arduino MKR WAN 1310, whileous wan  Arduino 1310 transmits data wirelessly to </a:t>
            </a:r>
            <a:r>
              <a:rPr lang="en">
                <a:solidFill>
                  <a:schemeClr val="dk1"/>
                </a:solidFill>
              </a:rPr>
              <a:t>Tektellic Kona Macro </a:t>
            </a:r>
            <a:r>
              <a:rPr lang="en" sz="1800">
                <a:solidFill>
                  <a:schemeClr val="dk1"/>
                </a:solidFill>
              </a:rPr>
              <a:t>gateway.</a:t>
            </a:r>
            <a:endParaRPr sz="1800">
              <a:solidFill>
                <a:schemeClr val="dk1"/>
              </a:solidFill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solidFill>
                <a:schemeClr val="dk1"/>
              </a:solidFill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solidFill>
                <a:schemeClr val="dk1"/>
              </a:solidFill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solidFill>
                <a:schemeClr val="dk1"/>
              </a:solidFill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>
              <a:solidFill>
                <a:schemeClr val="dk1"/>
              </a:solidFill>
            </a:endParaRPr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07" name="Google Shape;107;p19" descr="A picture containing text, circuit, electron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602" y="2595819"/>
            <a:ext cx="1394007" cy="94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2790" y="2387564"/>
            <a:ext cx="2342619" cy="1533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2182943" y="2888556"/>
            <a:ext cx="733806" cy="36347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Wired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10" name="Google Shape;110;p19" descr="Ico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t="8456" b="21009"/>
          <a:stretch/>
        </p:blipFill>
        <p:spPr>
          <a:xfrm rot="5400000">
            <a:off x="5327918" y="2719352"/>
            <a:ext cx="838490" cy="59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0599" y="2264631"/>
            <a:ext cx="2016981" cy="177948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MARTIN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Specs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 u="sng">
                <a:solidFill>
                  <a:schemeClr val="dk1"/>
                </a:solidFill>
              </a:rPr>
              <a:t>Operating Temps:</a:t>
            </a:r>
            <a:endParaRPr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Arduino: -76F – 302F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Magnetometer: -40F – 185F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Time of Flight: -4F – 158F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 u="sng">
                <a:solidFill>
                  <a:schemeClr val="dk1"/>
                </a:solidFill>
              </a:rPr>
              <a:t>Sensor Range:</a:t>
            </a:r>
            <a:endParaRPr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Magnetometer: Around 2 meters (6.6 ft)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Time of Flight: 0.6 – 2 meters (2 – 6.6 ft)</a:t>
            </a:r>
            <a:endParaRPr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dk1"/>
                </a:solidFill>
              </a:rPr>
              <a:t>Signal Speed:</a:t>
            </a:r>
            <a:endParaRPr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Magnetometer:10 – 200 Hz (5 – 100 ms)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Time of Flight: 20 – 200 ms (Hi-speed to Precision)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4747475" y="1152475"/>
            <a:ext cx="4260300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chemeClr val="dk1"/>
                </a:solidFill>
              </a:rPr>
              <a:t>Power Use:</a:t>
            </a:r>
            <a:endParaRPr sz="1200" b="1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At Sleep: 114uA (0.114mA)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Receiving: 36mA 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(864mAh for 24 hours)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Sending (Normal/Boost): 80mA/161mA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(1910.4mAh/3854.4mAh for 24 hours)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Send/Receive (Normal/Boost): 83mA/164mA 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(2774.4 mAh/4718.4 mAh for 24 hrs)</a:t>
            </a:r>
            <a:endParaRPr sz="19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375" y="3593325"/>
            <a:ext cx="1949300" cy="12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MAX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5308"/>
              <a:buFont typeface="Arial"/>
              <a:buNone/>
            </a:pPr>
            <a:r>
              <a:rPr lang="en" sz="3115"/>
              <a:t>Energy Storage Solutions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4670925" y="1147013"/>
            <a:ext cx="4260300" cy="14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5" b="1" i="1" u="sng">
                <a:solidFill>
                  <a:schemeClr val="dk1"/>
                </a:solidFill>
              </a:rPr>
              <a:t>Lithium Thionyl Chloride Battery</a:t>
            </a:r>
            <a:endParaRPr sz="2415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15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>
                <a:solidFill>
                  <a:schemeClr val="dk1"/>
                </a:solidFill>
              </a:rPr>
              <a:t>Operating Temp:</a:t>
            </a:r>
            <a:r>
              <a:rPr lang="en" sz="2415" b="1" i="1">
                <a:solidFill>
                  <a:schemeClr val="dk1"/>
                </a:solidFill>
              </a:rPr>
              <a:t> </a:t>
            </a:r>
            <a:r>
              <a:rPr lang="en" sz="1792">
                <a:solidFill>
                  <a:schemeClr val="dk1"/>
                </a:solidFill>
              </a:rPr>
              <a:t>-76F - 185F</a:t>
            </a:r>
            <a:endParaRPr sz="1792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92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92" b="1">
                <a:solidFill>
                  <a:schemeClr val="dk1"/>
                </a:solidFill>
              </a:rPr>
              <a:t>Issue:</a:t>
            </a:r>
            <a:r>
              <a:rPr lang="en" sz="1792" b="1" i="1">
                <a:solidFill>
                  <a:schemeClr val="dk1"/>
                </a:solidFill>
              </a:rPr>
              <a:t> </a:t>
            </a:r>
            <a:r>
              <a:rPr lang="en" sz="1792">
                <a:solidFill>
                  <a:schemeClr val="dk1"/>
                </a:solidFill>
              </a:rPr>
              <a:t>It is non rechargeable</a:t>
            </a:r>
            <a:endParaRPr sz="3115" i="1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4670925" y="3153525"/>
            <a:ext cx="4260300" cy="18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15" b="1" i="1" u="sng">
                <a:solidFill>
                  <a:schemeClr val="dk1"/>
                </a:solidFill>
              </a:rPr>
              <a:t>Solar Panel</a:t>
            </a:r>
            <a:endParaRPr sz="8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</a:rPr>
              <a:t>Based on a 2” x 1” panel in ideal conditions, around 30mA can be captured.</a:t>
            </a:r>
            <a:endParaRPr sz="1750">
              <a:solidFill>
                <a:schemeClr val="dk1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27750" y="1147025"/>
            <a:ext cx="4091400" cy="384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5" b="1" i="1" u="sng">
                <a:solidFill>
                  <a:schemeClr val="dk1"/>
                </a:solidFill>
              </a:rPr>
              <a:t>Lithium Ion Battery</a:t>
            </a:r>
            <a:endParaRPr sz="2015" b="1" i="1" u="sng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5" b="1" i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 b="1" i="1">
                <a:solidFill>
                  <a:schemeClr val="dk1"/>
                </a:solidFill>
              </a:rPr>
              <a:t>  </a:t>
            </a:r>
            <a:r>
              <a:rPr lang="en" sz="1850" b="1">
                <a:solidFill>
                  <a:schemeClr val="dk1"/>
                </a:solidFill>
              </a:rPr>
              <a:t> In Operation:</a:t>
            </a:r>
            <a:endParaRPr sz="185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</a:rPr>
              <a:t>Charging:</a:t>
            </a:r>
            <a:r>
              <a:rPr lang="en" sz="1850" i="1">
                <a:solidFill>
                  <a:schemeClr val="dk1"/>
                </a:solidFill>
              </a:rPr>
              <a:t> 32F</a:t>
            </a:r>
            <a:r>
              <a:rPr lang="en" sz="1850" i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- </a:t>
            </a:r>
            <a:r>
              <a:rPr lang="en" sz="1850" i="1">
                <a:solidFill>
                  <a:schemeClr val="dk1"/>
                </a:solidFill>
              </a:rPr>
              <a:t>113F</a:t>
            </a:r>
            <a:endParaRPr sz="1850" i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</a:rPr>
              <a:t>Discharging:</a:t>
            </a:r>
            <a:r>
              <a:rPr lang="en" sz="1850" i="1">
                <a:solidFill>
                  <a:schemeClr val="dk1"/>
                </a:solidFill>
              </a:rPr>
              <a:t> –4F</a:t>
            </a:r>
            <a:r>
              <a:rPr lang="en" sz="1850" i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- </a:t>
            </a:r>
            <a:r>
              <a:rPr lang="en" sz="1850" i="1">
                <a:solidFill>
                  <a:schemeClr val="dk1"/>
                </a:solidFill>
              </a:rPr>
              <a:t>140F					</a:t>
            </a:r>
            <a:endParaRPr sz="185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 b="1" i="1">
                <a:solidFill>
                  <a:schemeClr val="dk1"/>
                </a:solidFill>
              </a:rPr>
              <a:t>   In</a:t>
            </a:r>
            <a:r>
              <a:rPr lang="en" sz="1850" i="1">
                <a:solidFill>
                  <a:schemeClr val="dk1"/>
                </a:solidFill>
              </a:rPr>
              <a:t> </a:t>
            </a:r>
            <a:r>
              <a:rPr lang="en" sz="1850" b="1" i="1">
                <a:solidFill>
                  <a:schemeClr val="dk1"/>
                </a:solidFill>
              </a:rPr>
              <a:t>Storage:</a:t>
            </a:r>
            <a:endParaRPr sz="1850" b="1" i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</a:rPr>
              <a:t>For 1 Month: </a:t>
            </a:r>
            <a:r>
              <a:rPr lang="en" sz="1850" i="1">
                <a:solidFill>
                  <a:schemeClr val="dk1"/>
                </a:solidFill>
              </a:rPr>
              <a:t>-4F</a:t>
            </a:r>
            <a:r>
              <a:rPr lang="en" sz="1850" i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- </a:t>
            </a:r>
            <a:r>
              <a:rPr lang="en" sz="1850" i="1">
                <a:solidFill>
                  <a:schemeClr val="dk1"/>
                </a:solidFill>
              </a:rPr>
              <a:t>113F</a:t>
            </a:r>
            <a:endParaRPr sz="1850" i="1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</a:rPr>
              <a:t>For 6 Months: </a:t>
            </a:r>
            <a:r>
              <a:rPr lang="en" sz="1850" i="1">
                <a:solidFill>
                  <a:schemeClr val="dk1"/>
                </a:solidFill>
              </a:rPr>
              <a:t>14F</a:t>
            </a:r>
            <a:r>
              <a:rPr lang="en" sz="1850" i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- </a:t>
            </a:r>
            <a:r>
              <a:rPr lang="en" sz="1850" i="1">
                <a:solidFill>
                  <a:schemeClr val="dk1"/>
                </a:solidFill>
              </a:rPr>
              <a:t>95F</a:t>
            </a:r>
            <a:endParaRPr sz="185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5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 i="1">
                <a:solidFill>
                  <a:schemeClr val="dk1"/>
                </a:solidFill>
              </a:rPr>
              <a:t>   </a:t>
            </a:r>
            <a:r>
              <a:rPr lang="en" sz="1850" b="1">
                <a:solidFill>
                  <a:schemeClr val="dk1"/>
                </a:solidFill>
              </a:rPr>
              <a:t>Issue</a:t>
            </a:r>
            <a:r>
              <a:rPr lang="en" sz="1850" i="1">
                <a:solidFill>
                  <a:schemeClr val="dk1"/>
                </a:solidFill>
              </a:rPr>
              <a:t>: Bad at low temperature</a:t>
            </a:r>
            <a:endParaRPr sz="1850" i="1">
              <a:solidFill>
                <a:schemeClr val="dk1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ALEXANDER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Infrastructure Logic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MKRWAN Arduino 1310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Built in Murata LoRa transceiver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Magnetometer/Time of Flight 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Two points of failure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 Set-up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OTAA vs ABP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LoRaWAN v1.0.3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Class A vs Class B vs Class C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LoRaWAN Gateway // once data arrives on Gateway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MQTT vs. HTTP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Other integrations (InfluxDB)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253650" y="87100"/>
            <a:ext cx="157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PHONG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8FEB2EDFF3E04D81A9685E21726433" ma:contentTypeVersion="12" ma:contentTypeDescription="Create a new document." ma:contentTypeScope="" ma:versionID="43915cc2eb8d3e3cb3792fd56db9f257">
  <xsd:schema xmlns:xsd="http://www.w3.org/2001/XMLSchema" xmlns:xs="http://www.w3.org/2001/XMLSchema" xmlns:p="http://schemas.microsoft.com/office/2006/metadata/properties" xmlns:ns2="a1b4b18a-9523-479e-b888-4c20239050f0" xmlns:ns3="a6f7e597-5b0a-4514-864d-a51a9a232954" targetNamespace="http://schemas.microsoft.com/office/2006/metadata/properties" ma:root="true" ma:fieldsID="96518b56697d72fa65c332fa6d2e6d84" ns2:_="" ns3:_="">
    <xsd:import namespace="a1b4b18a-9523-479e-b888-4c20239050f0"/>
    <xsd:import namespace="a6f7e597-5b0a-4514-864d-a51a9a2329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4b18a-9523-479e-b888-4c2023905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f7e597-5b0a-4514-864d-a51a9a23295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7CC651-7104-4019-8319-6291A18FE419}"/>
</file>

<file path=customXml/itemProps2.xml><?xml version="1.0" encoding="utf-8"?>
<ds:datastoreItem xmlns:ds="http://schemas.openxmlformats.org/officeDocument/2006/customXml" ds:itemID="{B0941872-FA39-4900-BAD0-C78011DF622B}"/>
</file>

<file path=customXml/itemProps3.xml><?xml version="1.0" encoding="utf-8"?>
<ds:datastoreItem xmlns:ds="http://schemas.openxmlformats.org/officeDocument/2006/customXml" ds:itemID="{981B5BB6-7CEA-483A-8EC3-3E194BBED17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Microsoft Office PowerPoint</Application>
  <PresentationFormat>On-screen Show (16:9)</PresentationFormat>
  <Paragraphs>191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Arial</vt:lpstr>
      <vt:lpstr>SimSun</vt:lpstr>
      <vt:lpstr>Oswald</vt:lpstr>
      <vt:lpstr>Average</vt:lpstr>
      <vt:lpstr>Slate</vt:lpstr>
      <vt:lpstr>Smart Park</vt:lpstr>
      <vt:lpstr>LoRa /LPWAN Compliance  </vt:lpstr>
      <vt:lpstr>Sensors and Electrical Components</vt:lpstr>
      <vt:lpstr>Sensors and Electrical Components</vt:lpstr>
      <vt:lpstr>Sensors and Electrical Components</vt:lpstr>
      <vt:lpstr>How they work</vt:lpstr>
      <vt:lpstr>Package Specs</vt:lpstr>
      <vt:lpstr>Energy Storage Solutions</vt:lpstr>
      <vt:lpstr>Hardware and Infrastructure Logic</vt:lpstr>
      <vt:lpstr>Application Development</vt:lpstr>
      <vt:lpstr>Environment &amp; Visual Aspects/UX</vt:lpstr>
      <vt:lpstr>Functionalities and Testing</vt:lpstr>
      <vt:lpstr>Apple Store Regulations</vt:lpstr>
      <vt:lpstr>Back-End</vt:lpstr>
      <vt:lpstr>Logistics </vt:lpstr>
      <vt:lpstr>Google Firebase</vt:lpstr>
      <vt:lpstr>Works Cited 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</dc:title>
  <dc:creator>Damian Avery</dc:creator>
  <cp:lastModifiedBy>Damian Avery</cp:lastModifiedBy>
  <cp:revision>1</cp:revision>
  <dcterms:modified xsi:type="dcterms:W3CDTF">2021-10-10T20:34:10Z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0x010100668FEB2EDFF3E04D81A9685E21726433</vt:lpwstr>
  </property>
</Properties>
</file>