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DF9"/>
          </a:solidFill>
        </a:fill>
      </a:tcStyle>
    </a:wholeTbl>
    <a:band2H>
      <a:tcTxStyle b="def" i="def"/>
      <a:tcStyle>
        <a:tcBdr/>
        <a:fill>
          <a:solidFill>
            <a:srgbClr val="FFFE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A"/>
          </a:solidFill>
        </a:fill>
      </a:tcStyle>
    </a:wholeTbl>
    <a:band2H>
      <a:tcTxStyle b="def" i="def"/>
      <a:tcStyle>
        <a:tcBdr/>
        <a:fill>
          <a:solidFill>
            <a:srgbClr val="FEED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 b="def" i="def"/>
      <a:tcStyle>
        <a:tcBdr/>
        <a:fill>
          <a:solidFill>
            <a:srgbClr val="FD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016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016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270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635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438400" latinLnBrk="0">
      <a:defRPr sz="3600">
        <a:latin typeface="+mn-lt"/>
        <a:ea typeface="+mn-ea"/>
        <a:cs typeface="+mn-cs"/>
        <a:sym typeface="Arial"/>
      </a:defRPr>
    </a:lvl1pPr>
    <a:lvl2pPr indent="228600" defTabSz="2438400" latinLnBrk="0">
      <a:defRPr sz="3600">
        <a:latin typeface="+mn-lt"/>
        <a:ea typeface="+mn-ea"/>
        <a:cs typeface="+mn-cs"/>
        <a:sym typeface="Arial"/>
      </a:defRPr>
    </a:lvl2pPr>
    <a:lvl3pPr indent="457200" defTabSz="2438400" latinLnBrk="0">
      <a:defRPr sz="3600">
        <a:latin typeface="+mn-lt"/>
        <a:ea typeface="+mn-ea"/>
        <a:cs typeface="+mn-cs"/>
        <a:sym typeface="Arial"/>
      </a:defRPr>
    </a:lvl3pPr>
    <a:lvl4pPr indent="685800" defTabSz="2438400" latinLnBrk="0">
      <a:defRPr sz="3600">
        <a:latin typeface="+mn-lt"/>
        <a:ea typeface="+mn-ea"/>
        <a:cs typeface="+mn-cs"/>
        <a:sym typeface="Arial"/>
      </a:defRPr>
    </a:lvl4pPr>
    <a:lvl5pPr indent="914400" defTabSz="2438400" latinLnBrk="0">
      <a:defRPr sz="3600">
        <a:latin typeface="+mn-lt"/>
        <a:ea typeface="+mn-ea"/>
        <a:cs typeface="+mn-cs"/>
        <a:sym typeface="Arial"/>
      </a:defRPr>
    </a:lvl5pPr>
    <a:lvl6pPr indent="1143000" defTabSz="2438400" latinLnBrk="0">
      <a:defRPr sz="3600">
        <a:latin typeface="+mn-lt"/>
        <a:ea typeface="+mn-ea"/>
        <a:cs typeface="+mn-cs"/>
        <a:sym typeface="Arial"/>
      </a:defRPr>
    </a:lvl6pPr>
    <a:lvl7pPr indent="1371600" defTabSz="2438400" latinLnBrk="0">
      <a:defRPr sz="3600">
        <a:latin typeface="+mn-lt"/>
        <a:ea typeface="+mn-ea"/>
        <a:cs typeface="+mn-cs"/>
        <a:sym typeface="Arial"/>
      </a:defRPr>
    </a:lvl7pPr>
    <a:lvl8pPr indent="1600200" defTabSz="2438400" latinLnBrk="0">
      <a:defRPr sz="3600">
        <a:latin typeface="+mn-lt"/>
        <a:ea typeface="+mn-ea"/>
        <a:cs typeface="+mn-cs"/>
        <a:sym typeface="Arial"/>
      </a:defRPr>
    </a:lvl8pPr>
    <a:lvl9pPr indent="1828800" defTabSz="2438400" latinLnBrk="0">
      <a:defRPr sz="36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-1" y="266"/>
            <a:ext cx="24384001" cy="4564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" name="Google Shape;11;p2"/>
          <p:cNvSpPr/>
          <p:nvPr/>
        </p:nvSpPr>
        <p:spPr>
          <a:xfrm>
            <a:off x="1711823" y="9593333"/>
            <a:ext cx="1040801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367199" y="5048799"/>
            <a:ext cx="21649601" cy="4060802"/>
          </a:xfrm>
          <a:prstGeom prst="rect">
            <a:avLst/>
          </a:prstGeom>
        </p:spPr>
        <p:txBody>
          <a:bodyPr anchor="b"/>
          <a:lstStyle>
            <a:lvl1pPr>
              <a:defRPr sz="10200">
                <a:solidFill>
                  <a:srgbClr val="FFFFFF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67199" y="10241703"/>
            <a:ext cx="21649601" cy="2100001"/>
          </a:xfrm>
          <a:prstGeom prst="rect">
            <a:avLst/>
          </a:prstGeom>
        </p:spPr>
        <p:txBody>
          <a:bodyPr/>
          <a:lstStyle>
            <a:lvl1pPr marL="914400" indent="-8001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1pPr>
            <a:lvl2pPr marL="914400" indent="-3175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2pPr>
            <a:lvl3pPr marL="914400" indent="1397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3pPr>
            <a:lvl4pPr marL="914400" indent="5969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4pPr>
            <a:lvl5pPr marL="914400" indent="10541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23173089" y="12552007"/>
            <a:ext cx="883333" cy="8160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Old Standard TT Regular"/>
                <a:ea typeface="Old Standard TT Regular"/>
                <a:cs typeface="Old Standard TT Regular"/>
                <a:sym typeface="Old Standard T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/>
          <p:nvPr>
            <p:ph type="title"/>
          </p:nvPr>
        </p:nvSpPr>
        <p:spPr>
          <a:xfrm>
            <a:off x="831199" y="2772399"/>
            <a:ext cx="22721602" cy="5616801"/>
          </a:xfrm>
          <a:prstGeom prst="rect">
            <a:avLst/>
          </a:prstGeom>
        </p:spPr>
        <p:txBody>
          <a:bodyPr anchor="b"/>
          <a:lstStyle>
            <a:lvl1pPr algn="ctr">
              <a:defRPr sz="37200">
                <a:solidFill>
                  <a:srgbClr val="000000"/>
                </a:solidFill>
                <a:latin typeface="CMU Sans Serif Bold"/>
                <a:ea typeface="CMU Sans Serif Bold"/>
                <a:cs typeface="CMU Sans Serif Bold"/>
                <a:sym typeface="CMU Sans Serif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831199" y="8609133"/>
            <a:ext cx="22721602" cy="3468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56;p13"/>
          <p:cNvSpPr/>
          <p:nvPr/>
        </p:nvSpPr>
        <p:spPr>
          <a:xfrm>
            <a:off x="-1" y="266"/>
            <a:ext cx="24384001" cy="4564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3" name="Google Shape;57;p13"/>
          <p:cNvSpPr/>
          <p:nvPr/>
        </p:nvSpPr>
        <p:spPr>
          <a:xfrm>
            <a:off x="1711823" y="9593333"/>
            <a:ext cx="1040801" cy="1"/>
          </a:xfrm>
          <a:prstGeom prst="line">
            <a:avLst/>
          </a:prstGeom>
          <a:ln w="762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1367199" y="5048799"/>
            <a:ext cx="21649601" cy="4060802"/>
          </a:xfrm>
          <a:prstGeom prst="rect">
            <a:avLst/>
          </a:prstGeom>
        </p:spPr>
        <p:txBody>
          <a:bodyPr anchor="b"/>
          <a:lstStyle>
            <a:lvl1pPr>
              <a:defRPr sz="10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1367199" y="10241703"/>
            <a:ext cx="21649601" cy="2100001"/>
          </a:xfrm>
          <a:prstGeom prst="rect">
            <a:avLst/>
          </a:prstGeom>
        </p:spPr>
        <p:txBody>
          <a:bodyPr/>
          <a:lstStyle>
            <a:lvl1pPr marL="914400" indent="-8001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</a:defRPr>
            </a:lvl1pPr>
            <a:lvl2pPr marL="914400" indent="-3175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</a:defRPr>
            </a:lvl2pPr>
            <a:lvl3pPr marL="914400" indent="1397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</a:defRPr>
            </a:lvl3pPr>
            <a:lvl4pPr marL="914400" indent="5969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</a:defRPr>
            </a:lvl4pPr>
            <a:lvl5pPr marL="914400" indent="1054100">
              <a:lnSpc>
                <a:spcPct val="100000"/>
              </a:lnSpc>
              <a:buClrTx/>
              <a:buSzTx/>
              <a:buFontTx/>
              <a:buNone/>
              <a:defRPr sz="64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>
            <a:off x="1711823" y="9593333"/>
            <a:ext cx="1040801" cy="1"/>
          </a:xfrm>
          <a:prstGeom prst="line">
            <a:avLst/>
          </a:prstGeom>
          <a:ln w="76200">
            <a:solidFill>
              <a:srgbClr val="26A69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367199" y="5048799"/>
            <a:ext cx="21649601" cy="4060802"/>
          </a:xfrm>
          <a:prstGeom prst="rect">
            <a:avLst/>
          </a:prstGeom>
        </p:spPr>
        <p:txBody>
          <a:bodyPr anchor="b"/>
          <a:lstStyle>
            <a:lvl1pPr>
              <a:defRPr sz="16000">
                <a:solidFill>
                  <a:schemeClr val="accent1"/>
                </a:solidFill>
                <a:latin typeface="CMU Sans Serif Bold"/>
                <a:ea typeface="CMU Sans Serif Bold"/>
                <a:cs typeface="CMU Sans Serif Bold"/>
                <a:sym typeface="CMU Sans Serif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831199" y="3124466"/>
            <a:ext cx="10666401" cy="9059201"/>
          </a:xfrm>
          <a:prstGeom prst="rect">
            <a:avLst/>
          </a:prstGeom>
        </p:spPr>
        <p:txBody>
          <a:bodyPr/>
          <a:lstStyle>
            <a:lvl1pPr marL="956128" indent="-816428">
              <a:buSzPts val="3600"/>
              <a:defRPr sz="3600"/>
            </a:lvl1pPr>
            <a:lvl2pPr marL="1524000" indent="-914400">
              <a:buSzPts val="3600"/>
              <a:defRPr sz="3600"/>
            </a:lvl2pPr>
            <a:lvl3pPr marL="1981200" indent="-914400">
              <a:buSzPts val="3600"/>
              <a:defRPr sz="3600"/>
            </a:lvl3pPr>
            <a:lvl4pPr marL="2438400" indent="-914400">
              <a:buSzPts val="3600"/>
              <a:defRPr sz="3600"/>
            </a:lvl4pPr>
            <a:lvl5pPr marL="2895600" indent="-914400">
              <a:buSzPts val="3600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13"/>
          </p:nvPr>
        </p:nvSpPr>
        <p:spPr>
          <a:xfrm>
            <a:off x="12886400" y="3124466"/>
            <a:ext cx="10666401" cy="9059201"/>
          </a:xfrm>
          <a:prstGeom prst="rect">
            <a:avLst/>
          </a:prstGeom>
          <a:ln w="12700"/>
        </p:spPr>
        <p:txBody>
          <a:bodyPr/>
          <a:lstStyle/>
          <a:p>
            <a:pPr marL="956128" indent="-816428">
              <a:buSzPts val="3600"/>
              <a:defRPr sz="36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831199" y="1481599"/>
            <a:ext cx="7488001" cy="2015201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831199" y="3705599"/>
            <a:ext cx="7488001" cy="8478402"/>
          </a:xfrm>
          <a:prstGeom prst="rect">
            <a:avLst/>
          </a:prstGeom>
        </p:spPr>
        <p:txBody>
          <a:bodyPr/>
          <a:lstStyle>
            <a:lvl1pPr marL="965200" indent="-812800">
              <a:buSzPts val="3200"/>
              <a:defRPr sz="3200"/>
            </a:lvl1pPr>
            <a:lvl2pPr marL="1422400" indent="-812800">
              <a:buSzPts val="3200"/>
              <a:defRPr sz="3200"/>
            </a:lvl2pPr>
            <a:lvl3pPr marL="1879600" indent="-812800">
              <a:buSzPts val="3200"/>
              <a:defRPr sz="3200"/>
            </a:lvl3pPr>
            <a:lvl4pPr marL="2336800" indent="-812800">
              <a:buSzPts val="3200"/>
              <a:defRPr sz="3200"/>
            </a:lvl4pPr>
            <a:lvl5pPr marL="2794000" indent="-81280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">
    <p:bg>
      <p:bgPr>
        <a:solidFill>
          <a:srgbClr val="26A6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1307333" y="1403599"/>
            <a:ext cx="14944002" cy="10908801"/>
          </a:xfrm>
          <a:prstGeom prst="rect">
            <a:avLst/>
          </a:prstGeom>
        </p:spPr>
        <p:txBody>
          <a:bodyPr/>
          <a:lstStyle>
            <a:lvl1pPr>
              <a:defRPr sz="14400">
                <a:solidFill>
                  <a:schemeClr val="accent1"/>
                </a:solidFill>
                <a:latin typeface="CMU Sans Serif Bold"/>
                <a:ea typeface="CMU Sans Serif Bold"/>
                <a:cs typeface="CMU Sans Serif Bold"/>
                <a:sym typeface="CMU Sans Serif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12192000" y="-67"/>
            <a:ext cx="12192000" cy="13716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7" name="Google Shape;41;p9"/>
          <p:cNvSpPr/>
          <p:nvPr/>
        </p:nvSpPr>
        <p:spPr>
          <a:xfrm>
            <a:off x="13412466" y="11988000"/>
            <a:ext cx="1830401" cy="1"/>
          </a:xfrm>
          <a:prstGeom prst="line">
            <a:avLst/>
          </a:prstGeom>
          <a:ln w="50800">
            <a:solidFill>
              <a:srgbClr val="26A69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707999" y="3686266"/>
            <a:ext cx="10787202" cy="3555201"/>
          </a:xfrm>
          <a:prstGeom prst="rect">
            <a:avLst/>
          </a:prstGeom>
        </p:spPr>
        <p:txBody>
          <a:bodyPr anchor="b"/>
          <a:lstStyle>
            <a:lvl1pPr algn="ctr">
              <a:defRPr sz="11200">
                <a:solidFill>
                  <a:srgbClr val="26A69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707999" y="7384002"/>
            <a:ext cx="10787202" cy="3588002"/>
          </a:xfrm>
          <a:prstGeom prst="rect">
            <a:avLst/>
          </a:prstGeom>
        </p:spPr>
        <p:txBody>
          <a:bodyPr/>
          <a:lstStyle>
            <a:lvl1pPr marL="914400" indent="-800100" algn="ctr">
              <a:lnSpc>
                <a:spcPct val="100000"/>
              </a:lnSpc>
              <a:buClrTx/>
              <a:buSzTx/>
              <a:buFontTx/>
              <a:buNone/>
              <a:defRPr sz="5600"/>
            </a:lvl1pPr>
            <a:lvl2pPr marL="914400" indent="-317500" algn="ctr">
              <a:lnSpc>
                <a:spcPct val="100000"/>
              </a:lnSpc>
              <a:buClrTx/>
              <a:buSzTx/>
              <a:buFontTx/>
              <a:buNone/>
              <a:defRPr sz="5600"/>
            </a:lvl2pPr>
            <a:lvl3pPr marL="914400" indent="139700" algn="ctr">
              <a:lnSpc>
                <a:spcPct val="100000"/>
              </a:lnSpc>
              <a:buClrTx/>
              <a:buSzTx/>
              <a:buFontTx/>
              <a:buNone/>
              <a:defRPr sz="5600"/>
            </a:lvl3pPr>
            <a:lvl4pPr marL="914400" indent="596900" algn="ctr">
              <a:lnSpc>
                <a:spcPct val="100000"/>
              </a:lnSpc>
              <a:buClrTx/>
              <a:buSzTx/>
              <a:buFontTx/>
              <a:buNone/>
              <a:defRPr sz="5600"/>
            </a:lvl4pPr>
            <a:lvl5pPr marL="914400" indent="1054100" algn="ctr">
              <a:lnSpc>
                <a:spcPct val="100000"/>
              </a:lnSpc>
              <a:buClrTx/>
              <a:buSzTx/>
              <a:buFont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13"/>
          </p:nvPr>
        </p:nvSpPr>
        <p:spPr>
          <a:xfrm>
            <a:off x="13172000" y="1931199"/>
            <a:ext cx="10232001" cy="9853601"/>
          </a:xfrm>
          <a:prstGeom prst="rect">
            <a:avLst/>
          </a:prstGeom>
          <a:ln w="12700"/>
        </p:spPr>
        <p:txBody>
          <a:bodyPr anchor="ctr"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831199" y="11281533"/>
            <a:ext cx="15996801" cy="1613601"/>
          </a:xfrm>
          <a:prstGeom prst="rect">
            <a:avLst/>
          </a:prstGeom>
        </p:spPr>
        <p:txBody>
          <a:bodyPr anchor="b"/>
          <a:lstStyle>
            <a:lvl1pPr marL="609600" indent="-3810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/>
          <p:nvPr/>
        </p:nvSpPr>
        <p:spPr>
          <a:xfrm>
            <a:off x="-1" y="13455200"/>
            <a:ext cx="24384001" cy="2608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31199" y="1186733"/>
            <a:ext cx="22721602" cy="1635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1199" y="3124266"/>
            <a:ext cx="22721602" cy="9059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225921" y="12500345"/>
            <a:ext cx="830501" cy="919401"/>
          </a:xfrm>
          <a:prstGeom prst="rect">
            <a:avLst/>
          </a:prstGeom>
          <a:ln w="25400">
            <a:miter lim="400000"/>
          </a:ln>
        </p:spPr>
        <p:txBody>
          <a:bodyPr wrap="none" lIns="243799" tIns="243799" rIns="243799" bIns="243799" anchor="ctr">
            <a:spAutoFit/>
          </a:bodyPr>
          <a:lstStyle>
            <a:lvl1pPr algn="r">
              <a:defRPr sz="2600">
                <a:latin typeface="CMU Sans Serif Medium"/>
                <a:ea typeface="CMU Sans Serif Medium"/>
                <a:cs typeface="CMU Sans Serif Medium"/>
                <a:sym typeface="CMU Sans Serif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695C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9pPr>
    </p:titleStyle>
    <p:bodyStyle>
      <a:lvl1pPr marL="1028700" marR="0" indent="-914400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●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1pPr>
      <a:lvl2pPr marL="16854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○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2pPr>
      <a:lvl3pPr marL="21426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■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3pPr>
      <a:lvl4pPr marL="25998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●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4pPr>
      <a:lvl5pPr marL="30570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○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5pPr>
      <a:lvl6pPr marL="35142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■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6pPr>
      <a:lvl7pPr marL="39714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●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7pPr>
      <a:lvl8pPr marL="44286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○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8pPr>
      <a:lvl9pPr marL="4885871" marR="0" indent="-1088571" algn="l" defTabSz="243840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4800"/>
        <a:buFont typeface="Helvetica"/>
        <a:buChar char="■"/>
        <a:tabLst/>
        <a:defRPr b="0" baseline="0" cap="none" i="0" spc="0" strike="noStrike" sz="4800" u="none">
          <a:solidFill>
            <a:srgbClr val="000000"/>
          </a:solidFill>
          <a:uFillTx/>
          <a:latin typeface="CMU Sans Serif Medium"/>
          <a:ea typeface="CMU Sans Serif Medium"/>
          <a:cs typeface="CMU Sans Serif Medium"/>
          <a:sym typeface="CMU Sans Serif Medium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CMU Sans Serif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hyperlink" Target="https://vas3k.com/blog/machine_translation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cubeit.com" TargetMode="External"/><Relationship Id="rId3" Type="http://schemas.openxmlformats.org/officeDocument/2006/relationships/hyperlink" Target="mailto:prakash@acubeit.com" TargetMode="External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65;p14"/>
          <p:cNvSpPr txBox="1"/>
          <p:nvPr>
            <p:ph type="title"/>
          </p:nvPr>
        </p:nvSpPr>
        <p:spPr>
          <a:xfrm>
            <a:off x="1367199" y="5048799"/>
            <a:ext cx="21649601" cy="4060802"/>
          </a:xfrm>
          <a:prstGeom prst="rect">
            <a:avLst/>
          </a:prstGeom>
        </p:spPr>
        <p:txBody>
          <a:bodyPr/>
          <a:lstStyle/>
          <a:p>
            <a:pPr lvl="1">
              <a:defRPr sz="10200">
                <a:solidFill>
                  <a:schemeClr val="accent1"/>
                </a:solidFill>
              </a:defRPr>
            </a:pPr>
            <a:r>
              <a:t>Recurrent Neural Networks</a:t>
            </a:r>
          </a:p>
        </p:txBody>
      </p:sp>
      <p:sp>
        <p:nvSpPr>
          <p:cNvPr id="126" name="Google Shape;66;p14"/>
          <p:cNvSpPr txBox="1"/>
          <p:nvPr>
            <p:ph type="body" sz="quarter" idx="1"/>
          </p:nvPr>
        </p:nvSpPr>
        <p:spPr>
          <a:xfrm>
            <a:off x="1367199" y="10241703"/>
            <a:ext cx="21649601" cy="21000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L02 - Deep Learning for Life Sciences Course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19976495" y="834866"/>
            <a:ext cx="2794047" cy="3251201"/>
            <a:chOff x="113444" y="0"/>
            <a:chExt cx="2794045" cy="3251200"/>
          </a:xfrm>
        </p:grpSpPr>
        <p:pic>
          <p:nvPicPr>
            <p:cNvPr id="127" name="logo.png" descr="logo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57030" b="0"/>
            <a:stretch>
              <a:fillRect/>
            </a:stretch>
          </p:blipFill>
          <p:spPr>
            <a:xfrm>
              <a:off x="113444" y="0"/>
              <a:ext cx="2794046" cy="198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aCubeIT"/>
            <p:cNvSpPr/>
            <p:nvPr/>
          </p:nvSpPr>
          <p:spPr>
            <a:xfrm>
              <a:off x="1510444" y="19812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6000">
                  <a:solidFill>
                    <a:schemeClr val="accent2"/>
                  </a:solidFill>
                  <a:latin typeface="CMU Sans Serif Bold"/>
                  <a:ea typeface="CMU Sans Serif Bold"/>
                  <a:cs typeface="CMU Sans Serif Bold"/>
                  <a:sym typeface="CMU Sans Serif Bold"/>
                </a:defRPr>
              </a:lvl1pPr>
            </a:lstStyle>
            <a:p>
              <a:pPr/>
              <a:r>
                <a:t>aCubeIT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NN Archite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040"/>
            </a:lvl1pPr>
          </a:lstStyle>
          <a:p>
            <a:pPr/>
            <a:r>
              <a:t>RNN Architectures</a:t>
            </a:r>
          </a:p>
        </p:txBody>
      </p:sp>
      <p:sp>
        <p:nvSpPr>
          <p:cNvPr id="179" name="One to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to one</a:t>
            </a:r>
          </a:p>
          <a:p>
            <a:pPr/>
            <a:r>
              <a:t>One to multiple</a:t>
            </a:r>
          </a:p>
          <a:p>
            <a:pPr/>
            <a:r>
              <a:t>Multiple to one</a:t>
            </a:r>
          </a:p>
          <a:p>
            <a:pPr/>
            <a:r>
              <a:t>Multiple to multiple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NNs: Machine Trans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040"/>
            </a:lvl1pPr>
          </a:lstStyle>
          <a:p>
            <a:pPr/>
            <a:r>
              <a:t>RNNs: Machine Translation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MT.png" descr="M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344" y="2004333"/>
            <a:ext cx="19183312" cy="1049601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Vasily Zubarev. 2018, Machine Translation, https://vas3k.com/blog/machine_translation (accessed February 2020)."/>
          <p:cNvSpPr txBox="1"/>
          <p:nvPr>
            <p:ph type="body" sz="quarter" idx="1"/>
          </p:nvPr>
        </p:nvSpPr>
        <p:spPr>
          <a:xfrm>
            <a:off x="831199" y="11281533"/>
            <a:ext cx="15996801" cy="1613601"/>
          </a:xfrm>
          <a:prstGeom prst="rect">
            <a:avLst/>
          </a:prstGeom>
        </p:spPr>
        <p:txBody>
          <a:bodyPr anchor="b"/>
          <a:lstStyle/>
          <a:p>
            <a:pPr marL="609600" indent="-609600">
              <a:lnSpc>
                <a:spcPct val="100000"/>
              </a:lnSpc>
              <a:buClrTx/>
              <a:buSzTx/>
              <a:buFontTx/>
              <a:buNone/>
              <a:defRPr sz="1500"/>
            </a:pPr>
            <a:r>
              <a:t>Vasily Zubarev. 2018, </a:t>
            </a:r>
            <a:r>
              <a:rPr i="1"/>
              <a:t>Machine Translation</a:t>
            </a:r>
            <a:r>
              <a:t>,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https://vas3k.com/blog/machine_translation</a:t>
            </a:r>
            <a:r>
              <a:t> (accessed February 2020).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Hybrid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Hybrid Networks</a:t>
            </a:r>
          </a:p>
        </p:txBody>
      </p:sp>
      <p:sp>
        <p:nvSpPr>
          <p:cNvPr id="188" name="CNN-RN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CNN-RNNs</a:t>
            </a:r>
          </a:p>
        </p:txBody>
      </p:sp>
      <p:sp>
        <p:nvSpPr>
          <p:cNvPr id="189" name="Google Shape;44;p9"/>
          <p:cNvSpPr txBox="1"/>
          <p:nvPr>
            <p:ph type="body" idx="13"/>
          </p:nvPr>
        </p:nvSpPr>
        <p:spPr>
          <a:xfrm>
            <a:off x="13171999" y="3980250"/>
            <a:ext cx="10232002" cy="5755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Automatic Image Captioning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hank you !"/>
          <p:cNvSpPr txBox="1"/>
          <p:nvPr>
            <p:ph type="title"/>
          </p:nvPr>
        </p:nvSpPr>
        <p:spPr>
          <a:xfrm>
            <a:off x="1287264" y="1721597"/>
            <a:ext cx="11437169" cy="2050858"/>
          </a:xfrm>
          <a:prstGeom prst="rect">
            <a:avLst/>
          </a:prstGeom>
        </p:spPr>
        <p:txBody>
          <a:bodyPr/>
          <a:lstStyle>
            <a:lvl1pPr defTabSz="1316736">
              <a:defRPr sz="8640"/>
            </a:lvl1pPr>
          </a:lstStyle>
          <a:p>
            <a:pPr/>
            <a:r>
              <a:t>Thank you !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Ackruti Trade Center, MIDC, Mumbai, IND…"/>
          <p:cNvSpPr txBox="1"/>
          <p:nvPr/>
        </p:nvSpPr>
        <p:spPr>
          <a:xfrm>
            <a:off x="13384648" y="4891794"/>
            <a:ext cx="8527604" cy="584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>
                <a:solidFill>
                  <a:schemeClr val="accent4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t>Ackruti Trade Center, MIDC, Mumbai, IND</a:t>
            </a:r>
          </a:p>
          <a:p>
            <a:pPr>
              <a:lnSpc>
                <a:spcPct val="150000"/>
              </a:lnSpc>
              <a:defRPr>
                <a:solidFill>
                  <a:schemeClr val="accent1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</a:p>
          <a:p>
            <a:pPr>
              <a:lnSpc>
                <a:spcPct val="150000"/>
              </a:lnSpc>
              <a:defRPr>
                <a:solidFill>
                  <a:schemeClr val="accent3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www.acubeit.com</a:t>
            </a:r>
          </a:p>
          <a:p>
            <a:pPr>
              <a:lnSpc>
                <a:spcPct val="150000"/>
              </a:lnSpc>
              <a:defRPr>
                <a:solidFill>
                  <a:schemeClr val="accent1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</a:p>
          <a:p>
            <a:pPr>
              <a:lnSpc>
                <a:spcPct val="150000"/>
              </a:lnSpc>
              <a:defRPr>
                <a:solidFill>
                  <a:schemeClr val="accent2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t>+91 9892512129</a:t>
            </a:r>
          </a:p>
          <a:p>
            <a:pPr>
              <a:lnSpc>
                <a:spcPct val="150000"/>
              </a:lnSpc>
              <a:defRPr>
                <a:solidFill>
                  <a:schemeClr val="accent1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</a:p>
          <a:p>
            <a:pPr>
              <a:lnSpc>
                <a:spcPct val="150000"/>
              </a:lnSpc>
              <a:defRPr>
                <a:solidFill>
                  <a:schemeClr val="accent5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prakash@acubeit.com</a:t>
            </a:r>
          </a:p>
        </p:txBody>
      </p:sp>
      <p:sp>
        <p:nvSpPr>
          <p:cNvPr id="195" name="Americas Globe"/>
          <p:cNvSpPr/>
          <p:nvPr/>
        </p:nvSpPr>
        <p:spPr>
          <a:xfrm>
            <a:off x="11931057" y="6506915"/>
            <a:ext cx="808153" cy="808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59" y="629"/>
                </a:moveTo>
                <a:cubicBezTo>
                  <a:pt x="16463" y="659"/>
                  <a:pt x="20975" y="5197"/>
                  <a:pt x="20974" y="10802"/>
                </a:cubicBezTo>
                <a:cubicBezTo>
                  <a:pt x="20972" y="16007"/>
                  <a:pt x="17040" y="20310"/>
                  <a:pt x="11990" y="20902"/>
                </a:cubicBezTo>
                <a:cubicBezTo>
                  <a:pt x="11880" y="20915"/>
                  <a:pt x="11812" y="20787"/>
                  <a:pt x="11884" y="20702"/>
                </a:cubicBezTo>
                <a:lnTo>
                  <a:pt x="12470" y="20011"/>
                </a:lnTo>
                <a:cubicBezTo>
                  <a:pt x="12556" y="19924"/>
                  <a:pt x="12662" y="19860"/>
                  <a:pt x="12778" y="19823"/>
                </a:cubicBezTo>
                <a:lnTo>
                  <a:pt x="13385" y="19629"/>
                </a:lnTo>
                <a:cubicBezTo>
                  <a:pt x="13476" y="19602"/>
                  <a:pt x="13539" y="19518"/>
                  <a:pt x="13539" y="19422"/>
                </a:cubicBezTo>
                <a:lnTo>
                  <a:pt x="13539" y="19382"/>
                </a:lnTo>
                <a:cubicBezTo>
                  <a:pt x="13539" y="19255"/>
                  <a:pt x="13635" y="19149"/>
                  <a:pt x="13762" y="19138"/>
                </a:cubicBezTo>
                <a:lnTo>
                  <a:pt x="13975" y="19120"/>
                </a:lnTo>
                <a:cubicBezTo>
                  <a:pt x="14134" y="19106"/>
                  <a:pt x="14285" y="19043"/>
                  <a:pt x="14406" y="18939"/>
                </a:cubicBezTo>
                <a:lnTo>
                  <a:pt x="16242" y="17314"/>
                </a:lnTo>
                <a:cubicBezTo>
                  <a:pt x="16358" y="17212"/>
                  <a:pt x="16454" y="17093"/>
                  <a:pt x="16530" y="16959"/>
                </a:cubicBezTo>
                <a:lnTo>
                  <a:pt x="17512" y="15208"/>
                </a:lnTo>
                <a:cubicBezTo>
                  <a:pt x="17584" y="15078"/>
                  <a:pt x="17608" y="14927"/>
                  <a:pt x="17578" y="14782"/>
                </a:cubicBezTo>
                <a:lnTo>
                  <a:pt x="17529" y="14541"/>
                </a:lnTo>
                <a:cubicBezTo>
                  <a:pt x="17482" y="14312"/>
                  <a:pt x="17310" y="14129"/>
                  <a:pt x="17084" y="14068"/>
                </a:cubicBezTo>
                <a:lnTo>
                  <a:pt x="15864" y="13809"/>
                </a:lnTo>
                <a:cubicBezTo>
                  <a:pt x="15686" y="13772"/>
                  <a:pt x="15538" y="13650"/>
                  <a:pt x="15465" y="13483"/>
                </a:cubicBezTo>
                <a:lnTo>
                  <a:pt x="15363" y="13251"/>
                </a:lnTo>
                <a:cubicBezTo>
                  <a:pt x="15293" y="13091"/>
                  <a:pt x="15152" y="12972"/>
                  <a:pt x="14983" y="12930"/>
                </a:cubicBezTo>
                <a:lnTo>
                  <a:pt x="14227" y="12741"/>
                </a:lnTo>
                <a:cubicBezTo>
                  <a:pt x="14139" y="12719"/>
                  <a:pt x="14058" y="12676"/>
                  <a:pt x="13990" y="12616"/>
                </a:cubicBezTo>
                <a:lnTo>
                  <a:pt x="13449" y="12159"/>
                </a:lnTo>
                <a:cubicBezTo>
                  <a:pt x="13354" y="12079"/>
                  <a:pt x="13234" y="12036"/>
                  <a:pt x="13109" y="12038"/>
                </a:cubicBezTo>
                <a:lnTo>
                  <a:pt x="12244" y="12051"/>
                </a:lnTo>
                <a:cubicBezTo>
                  <a:pt x="12116" y="12050"/>
                  <a:pt x="11990" y="12024"/>
                  <a:pt x="11874" y="11973"/>
                </a:cubicBezTo>
                <a:lnTo>
                  <a:pt x="11613" y="11860"/>
                </a:lnTo>
                <a:cubicBezTo>
                  <a:pt x="11518" y="11819"/>
                  <a:pt x="11410" y="11825"/>
                  <a:pt x="11319" y="11875"/>
                </a:cubicBezTo>
                <a:lnTo>
                  <a:pt x="10557" y="12210"/>
                </a:lnTo>
                <a:cubicBezTo>
                  <a:pt x="10443" y="12272"/>
                  <a:pt x="10310" y="12283"/>
                  <a:pt x="10188" y="12240"/>
                </a:cubicBezTo>
                <a:lnTo>
                  <a:pt x="9994" y="12173"/>
                </a:lnTo>
                <a:cubicBezTo>
                  <a:pt x="9945" y="12156"/>
                  <a:pt x="9892" y="12159"/>
                  <a:pt x="9846" y="12181"/>
                </a:cubicBezTo>
                <a:lnTo>
                  <a:pt x="9728" y="12237"/>
                </a:lnTo>
                <a:cubicBezTo>
                  <a:pt x="9617" y="12291"/>
                  <a:pt x="9483" y="12259"/>
                  <a:pt x="9410" y="12159"/>
                </a:cubicBezTo>
                <a:lnTo>
                  <a:pt x="9321" y="12078"/>
                </a:lnTo>
                <a:cubicBezTo>
                  <a:pt x="9223" y="11988"/>
                  <a:pt x="9174" y="11857"/>
                  <a:pt x="9187" y="11725"/>
                </a:cubicBezTo>
                <a:lnTo>
                  <a:pt x="9219" y="11395"/>
                </a:lnTo>
                <a:cubicBezTo>
                  <a:pt x="9230" y="11289"/>
                  <a:pt x="9198" y="11184"/>
                  <a:pt x="9131" y="11101"/>
                </a:cubicBezTo>
                <a:lnTo>
                  <a:pt x="9082" y="11040"/>
                </a:lnTo>
                <a:cubicBezTo>
                  <a:pt x="9011" y="10951"/>
                  <a:pt x="8905" y="10895"/>
                  <a:pt x="8791" y="10885"/>
                </a:cubicBezTo>
                <a:lnTo>
                  <a:pt x="8616" y="10869"/>
                </a:lnTo>
                <a:cubicBezTo>
                  <a:pt x="8497" y="10859"/>
                  <a:pt x="8418" y="10741"/>
                  <a:pt x="8457" y="10628"/>
                </a:cubicBezTo>
                <a:lnTo>
                  <a:pt x="8602" y="10198"/>
                </a:lnTo>
                <a:cubicBezTo>
                  <a:pt x="8648" y="10061"/>
                  <a:pt x="8552" y="9918"/>
                  <a:pt x="8408" y="9909"/>
                </a:cubicBezTo>
                <a:lnTo>
                  <a:pt x="8340" y="9904"/>
                </a:lnTo>
                <a:cubicBezTo>
                  <a:pt x="8217" y="9896"/>
                  <a:pt x="8098" y="9956"/>
                  <a:pt x="8032" y="10061"/>
                </a:cubicBezTo>
                <a:lnTo>
                  <a:pt x="7938" y="10213"/>
                </a:lnTo>
                <a:cubicBezTo>
                  <a:pt x="7870" y="10322"/>
                  <a:pt x="7751" y="10391"/>
                  <a:pt x="7623" y="10396"/>
                </a:cubicBezTo>
                <a:lnTo>
                  <a:pt x="7486" y="10401"/>
                </a:lnTo>
                <a:cubicBezTo>
                  <a:pt x="7303" y="10408"/>
                  <a:pt x="7130" y="10320"/>
                  <a:pt x="7030" y="10168"/>
                </a:cubicBezTo>
                <a:cubicBezTo>
                  <a:pt x="6810" y="9833"/>
                  <a:pt x="6678" y="9147"/>
                  <a:pt x="7420" y="8469"/>
                </a:cubicBezTo>
                <a:cubicBezTo>
                  <a:pt x="7520" y="8377"/>
                  <a:pt x="7662" y="8346"/>
                  <a:pt x="7792" y="8386"/>
                </a:cubicBezTo>
                <a:cubicBezTo>
                  <a:pt x="7977" y="8443"/>
                  <a:pt x="8151" y="8494"/>
                  <a:pt x="8213" y="8516"/>
                </a:cubicBezTo>
                <a:cubicBezTo>
                  <a:pt x="8271" y="8535"/>
                  <a:pt x="8334" y="8499"/>
                  <a:pt x="8343" y="8438"/>
                </a:cubicBezTo>
                <a:lnTo>
                  <a:pt x="8365" y="8288"/>
                </a:lnTo>
                <a:cubicBezTo>
                  <a:pt x="8374" y="8231"/>
                  <a:pt x="8430" y="8194"/>
                  <a:pt x="8485" y="8207"/>
                </a:cubicBezTo>
                <a:lnTo>
                  <a:pt x="9092" y="8338"/>
                </a:lnTo>
                <a:cubicBezTo>
                  <a:pt x="9208" y="8363"/>
                  <a:pt x="9297" y="8457"/>
                  <a:pt x="9317" y="8573"/>
                </a:cubicBezTo>
                <a:lnTo>
                  <a:pt x="9366" y="8859"/>
                </a:lnTo>
                <a:cubicBezTo>
                  <a:pt x="9379" y="8930"/>
                  <a:pt x="9418" y="8992"/>
                  <a:pt x="9476" y="9035"/>
                </a:cubicBezTo>
                <a:lnTo>
                  <a:pt x="9660" y="9174"/>
                </a:lnTo>
                <a:cubicBezTo>
                  <a:pt x="9751" y="9242"/>
                  <a:pt x="9882" y="9198"/>
                  <a:pt x="9914" y="9089"/>
                </a:cubicBezTo>
                <a:lnTo>
                  <a:pt x="9945" y="8984"/>
                </a:lnTo>
                <a:cubicBezTo>
                  <a:pt x="9956" y="8943"/>
                  <a:pt x="9961" y="8901"/>
                  <a:pt x="9955" y="8859"/>
                </a:cubicBezTo>
                <a:lnTo>
                  <a:pt x="9895" y="8438"/>
                </a:lnTo>
                <a:cubicBezTo>
                  <a:pt x="9852" y="8128"/>
                  <a:pt x="9991" y="7821"/>
                  <a:pt x="10252" y="7649"/>
                </a:cubicBezTo>
                <a:lnTo>
                  <a:pt x="10509" y="7478"/>
                </a:lnTo>
                <a:cubicBezTo>
                  <a:pt x="10596" y="7420"/>
                  <a:pt x="10660" y="7334"/>
                  <a:pt x="10690" y="7234"/>
                </a:cubicBezTo>
                <a:lnTo>
                  <a:pt x="10847" y="6717"/>
                </a:lnTo>
                <a:cubicBezTo>
                  <a:pt x="10916" y="6491"/>
                  <a:pt x="11077" y="6303"/>
                  <a:pt x="11290" y="6201"/>
                </a:cubicBezTo>
                <a:lnTo>
                  <a:pt x="11593" y="6058"/>
                </a:lnTo>
                <a:cubicBezTo>
                  <a:pt x="11667" y="6023"/>
                  <a:pt x="11731" y="5968"/>
                  <a:pt x="11777" y="5900"/>
                </a:cubicBezTo>
                <a:lnTo>
                  <a:pt x="11877" y="5753"/>
                </a:lnTo>
                <a:cubicBezTo>
                  <a:pt x="11922" y="5688"/>
                  <a:pt x="12021" y="5699"/>
                  <a:pt x="12051" y="5772"/>
                </a:cubicBezTo>
                <a:lnTo>
                  <a:pt x="12053" y="5774"/>
                </a:lnTo>
                <a:cubicBezTo>
                  <a:pt x="12077" y="5833"/>
                  <a:pt x="12147" y="5854"/>
                  <a:pt x="12200" y="5818"/>
                </a:cubicBezTo>
                <a:lnTo>
                  <a:pt x="12535" y="5589"/>
                </a:lnTo>
                <a:cubicBezTo>
                  <a:pt x="12634" y="5522"/>
                  <a:pt x="12622" y="5374"/>
                  <a:pt x="12514" y="5321"/>
                </a:cubicBezTo>
                <a:lnTo>
                  <a:pt x="12374" y="5251"/>
                </a:lnTo>
                <a:cubicBezTo>
                  <a:pt x="12276" y="5203"/>
                  <a:pt x="12239" y="5081"/>
                  <a:pt x="12296" y="4987"/>
                </a:cubicBezTo>
                <a:lnTo>
                  <a:pt x="12396" y="4820"/>
                </a:lnTo>
                <a:cubicBezTo>
                  <a:pt x="12433" y="4759"/>
                  <a:pt x="12499" y="4721"/>
                  <a:pt x="12570" y="4719"/>
                </a:cubicBezTo>
                <a:lnTo>
                  <a:pt x="12651" y="4715"/>
                </a:lnTo>
                <a:cubicBezTo>
                  <a:pt x="12731" y="4713"/>
                  <a:pt x="12801" y="4769"/>
                  <a:pt x="12815" y="4847"/>
                </a:cubicBezTo>
                <a:lnTo>
                  <a:pt x="12825" y="4896"/>
                </a:lnTo>
                <a:cubicBezTo>
                  <a:pt x="12839" y="4970"/>
                  <a:pt x="12901" y="5025"/>
                  <a:pt x="12976" y="5031"/>
                </a:cubicBezTo>
                <a:lnTo>
                  <a:pt x="13294" y="5057"/>
                </a:lnTo>
                <a:cubicBezTo>
                  <a:pt x="13410" y="5065"/>
                  <a:pt x="13480" y="4933"/>
                  <a:pt x="13407" y="4842"/>
                </a:cubicBezTo>
                <a:lnTo>
                  <a:pt x="12883" y="4188"/>
                </a:lnTo>
                <a:cubicBezTo>
                  <a:pt x="12858" y="4161"/>
                  <a:pt x="12834" y="4135"/>
                  <a:pt x="12809" y="4108"/>
                </a:cubicBezTo>
                <a:lnTo>
                  <a:pt x="11909" y="3287"/>
                </a:lnTo>
                <a:cubicBezTo>
                  <a:pt x="11836" y="3219"/>
                  <a:pt x="11720" y="3224"/>
                  <a:pt x="11652" y="3297"/>
                </a:cubicBezTo>
                <a:lnTo>
                  <a:pt x="11593" y="3361"/>
                </a:lnTo>
                <a:cubicBezTo>
                  <a:pt x="11526" y="3434"/>
                  <a:pt x="11414" y="3444"/>
                  <a:pt x="11334" y="3386"/>
                </a:cubicBezTo>
                <a:lnTo>
                  <a:pt x="10753" y="2967"/>
                </a:lnTo>
                <a:cubicBezTo>
                  <a:pt x="10703" y="2931"/>
                  <a:pt x="10632" y="2949"/>
                  <a:pt x="10606" y="3004"/>
                </a:cubicBezTo>
                <a:lnTo>
                  <a:pt x="10438" y="3354"/>
                </a:lnTo>
                <a:cubicBezTo>
                  <a:pt x="10401" y="3431"/>
                  <a:pt x="10403" y="3521"/>
                  <a:pt x="10443" y="3596"/>
                </a:cubicBezTo>
                <a:lnTo>
                  <a:pt x="10509" y="3716"/>
                </a:lnTo>
                <a:cubicBezTo>
                  <a:pt x="10537" y="3769"/>
                  <a:pt x="10537" y="3831"/>
                  <a:pt x="10513" y="3885"/>
                </a:cubicBezTo>
                <a:lnTo>
                  <a:pt x="10306" y="4333"/>
                </a:lnTo>
                <a:cubicBezTo>
                  <a:pt x="10261" y="4430"/>
                  <a:pt x="10150" y="4484"/>
                  <a:pt x="10049" y="4448"/>
                </a:cubicBezTo>
                <a:cubicBezTo>
                  <a:pt x="9961" y="4417"/>
                  <a:pt x="9908" y="4333"/>
                  <a:pt x="9912" y="4245"/>
                </a:cubicBezTo>
                <a:lnTo>
                  <a:pt x="9919" y="4090"/>
                </a:lnTo>
                <a:cubicBezTo>
                  <a:pt x="9925" y="3969"/>
                  <a:pt x="9861" y="3855"/>
                  <a:pt x="9753" y="3799"/>
                </a:cubicBezTo>
                <a:lnTo>
                  <a:pt x="9212" y="3517"/>
                </a:lnTo>
                <a:cubicBezTo>
                  <a:pt x="9079" y="3447"/>
                  <a:pt x="9058" y="3264"/>
                  <a:pt x="9170" y="3165"/>
                </a:cubicBezTo>
                <a:lnTo>
                  <a:pt x="9671" y="2722"/>
                </a:lnTo>
                <a:cubicBezTo>
                  <a:pt x="9791" y="2615"/>
                  <a:pt x="9743" y="2419"/>
                  <a:pt x="9588" y="2380"/>
                </a:cubicBezTo>
                <a:lnTo>
                  <a:pt x="8338" y="2063"/>
                </a:lnTo>
                <a:cubicBezTo>
                  <a:pt x="8323" y="2059"/>
                  <a:pt x="8308" y="2053"/>
                  <a:pt x="8296" y="2042"/>
                </a:cubicBezTo>
                <a:lnTo>
                  <a:pt x="7902" y="1692"/>
                </a:lnTo>
                <a:cubicBezTo>
                  <a:pt x="7849" y="1645"/>
                  <a:pt x="7779" y="1618"/>
                  <a:pt x="7708" y="1618"/>
                </a:cubicBezTo>
                <a:lnTo>
                  <a:pt x="7466" y="1618"/>
                </a:lnTo>
                <a:cubicBezTo>
                  <a:pt x="7375" y="1618"/>
                  <a:pt x="7294" y="1559"/>
                  <a:pt x="7268" y="1471"/>
                </a:cubicBezTo>
                <a:lnTo>
                  <a:pt x="7263" y="1457"/>
                </a:lnTo>
                <a:cubicBezTo>
                  <a:pt x="7234" y="1360"/>
                  <a:pt x="7286" y="1255"/>
                  <a:pt x="7381" y="1221"/>
                </a:cubicBezTo>
                <a:cubicBezTo>
                  <a:pt x="8468" y="832"/>
                  <a:pt x="9640" y="622"/>
                  <a:pt x="10859" y="629"/>
                </a:cubicBezTo>
                <a:close/>
                <a:moveTo>
                  <a:pt x="5454" y="2191"/>
                </a:moveTo>
                <a:cubicBezTo>
                  <a:pt x="5494" y="2193"/>
                  <a:pt x="5533" y="2207"/>
                  <a:pt x="5566" y="2233"/>
                </a:cubicBezTo>
                <a:cubicBezTo>
                  <a:pt x="5650" y="2303"/>
                  <a:pt x="5722" y="2377"/>
                  <a:pt x="5730" y="2433"/>
                </a:cubicBezTo>
                <a:lnTo>
                  <a:pt x="5743" y="2533"/>
                </a:lnTo>
                <a:cubicBezTo>
                  <a:pt x="5766" y="2704"/>
                  <a:pt x="5744" y="2879"/>
                  <a:pt x="5677" y="3038"/>
                </a:cubicBezTo>
                <a:lnTo>
                  <a:pt x="5388" y="3730"/>
                </a:lnTo>
                <a:cubicBezTo>
                  <a:pt x="5372" y="3768"/>
                  <a:pt x="5320" y="3776"/>
                  <a:pt x="5293" y="3743"/>
                </a:cubicBezTo>
                <a:cubicBezTo>
                  <a:pt x="5272" y="3717"/>
                  <a:pt x="5232" y="3723"/>
                  <a:pt x="5217" y="3753"/>
                </a:cubicBezTo>
                <a:lnTo>
                  <a:pt x="5170" y="3848"/>
                </a:lnTo>
                <a:cubicBezTo>
                  <a:pt x="5157" y="3874"/>
                  <a:pt x="5158" y="3905"/>
                  <a:pt x="5170" y="3932"/>
                </a:cubicBezTo>
                <a:lnTo>
                  <a:pt x="5327" y="4271"/>
                </a:lnTo>
                <a:cubicBezTo>
                  <a:pt x="5337" y="4292"/>
                  <a:pt x="5338" y="4316"/>
                  <a:pt x="5332" y="4338"/>
                </a:cubicBezTo>
                <a:cubicBezTo>
                  <a:pt x="5319" y="4387"/>
                  <a:pt x="5258" y="4403"/>
                  <a:pt x="5219" y="4370"/>
                </a:cubicBezTo>
                <a:lnTo>
                  <a:pt x="5202" y="4355"/>
                </a:lnTo>
                <a:cubicBezTo>
                  <a:pt x="5155" y="4315"/>
                  <a:pt x="5081" y="4329"/>
                  <a:pt x="5052" y="4384"/>
                </a:cubicBezTo>
                <a:lnTo>
                  <a:pt x="4501" y="5392"/>
                </a:lnTo>
                <a:cubicBezTo>
                  <a:pt x="4445" y="5493"/>
                  <a:pt x="4406" y="5604"/>
                  <a:pt x="4384" y="5718"/>
                </a:cubicBezTo>
                <a:lnTo>
                  <a:pt x="4233" y="6512"/>
                </a:lnTo>
                <a:cubicBezTo>
                  <a:pt x="4210" y="6636"/>
                  <a:pt x="4236" y="6764"/>
                  <a:pt x="4304" y="6869"/>
                </a:cubicBezTo>
                <a:lnTo>
                  <a:pt x="4379" y="6982"/>
                </a:lnTo>
                <a:cubicBezTo>
                  <a:pt x="4430" y="7061"/>
                  <a:pt x="4462" y="7152"/>
                  <a:pt x="4468" y="7246"/>
                </a:cubicBezTo>
                <a:lnTo>
                  <a:pt x="4519" y="7978"/>
                </a:lnTo>
                <a:cubicBezTo>
                  <a:pt x="4523" y="8041"/>
                  <a:pt x="4478" y="8097"/>
                  <a:pt x="4414" y="8102"/>
                </a:cubicBezTo>
                <a:cubicBezTo>
                  <a:pt x="4355" y="8106"/>
                  <a:pt x="4321" y="8171"/>
                  <a:pt x="4347" y="8223"/>
                </a:cubicBezTo>
                <a:lnTo>
                  <a:pt x="4808" y="9153"/>
                </a:lnTo>
                <a:cubicBezTo>
                  <a:pt x="4825" y="9187"/>
                  <a:pt x="4858" y="9212"/>
                  <a:pt x="4894" y="9214"/>
                </a:cubicBezTo>
                <a:cubicBezTo>
                  <a:pt x="4963" y="9218"/>
                  <a:pt x="5012" y="9154"/>
                  <a:pt x="4994" y="9089"/>
                </a:cubicBezTo>
                <a:cubicBezTo>
                  <a:pt x="4921" y="8815"/>
                  <a:pt x="4751" y="8183"/>
                  <a:pt x="4751" y="8169"/>
                </a:cubicBezTo>
                <a:cubicBezTo>
                  <a:pt x="4751" y="8157"/>
                  <a:pt x="4746" y="7812"/>
                  <a:pt x="4742" y="7600"/>
                </a:cubicBezTo>
                <a:cubicBezTo>
                  <a:pt x="4741" y="7532"/>
                  <a:pt x="4816" y="7491"/>
                  <a:pt x="4873" y="7529"/>
                </a:cubicBezTo>
                <a:cubicBezTo>
                  <a:pt x="4902" y="7548"/>
                  <a:pt x="4924" y="7577"/>
                  <a:pt x="4935" y="7610"/>
                </a:cubicBezTo>
                <a:lnTo>
                  <a:pt x="5503" y="9392"/>
                </a:lnTo>
                <a:cubicBezTo>
                  <a:pt x="5531" y="9479"/>
                  <a:pt x="5541" y="9572"/>
                  <a:pt x="5518" y="9660"/>
                </a:cubicBezTo>
                <a:cubicBezTo>
                  <a:pt x="5482" y="9806"/>
                  <a:pt x="5533" y="9960"/>
                  <a:pt x="5652" y="10053"/>
                </a:cubicBezTo>
                <a:lnTo>
                  <a:pt x="6597" y="10793"/>
                </a:lnTo>
                <a:cubicBezTo>
                  <a:pt x="6682" y="10860"/>
                  <a:pt x="6791" y="10887"/>
                  <a:pt x="6898" y="10868"/>
                </a:cubicBezTo>
                <a:lnTo>
                  <a:pt x="7059" y="10839"/>
                </a:lnTo>
                <a:cubicBezTo>
                  <a:pt x="7194" y="10815"/>
                  <a:pt x="7333" y="10865"/>
                  <a:pt x="7420" y="10972"/>
                </a:cubicBezTo>
                <a:lnTo>
                  <a:pt x="7650" y="11256"/>
                </a:lnTo>
                <a:cubicBezTo>
                  <a:pt x="7694" y="11310"/>
                  <a:pt x="7752" y="11351"/>
                  <a:pt x="7816" y="11375"/>
                </a:cubicBezTo>
                <a:lnTo>
                  <a:pt x="8262" y="11537"/>
                </a:lnTo>
                <a:cubicBezTo>
                  <a:pt x="8418" y="11594"/>
                  <a:pt x="8540" y="11714"/>
                  <a:pt x="8602" y="11867"/>
                </a:cubicBezTo>
                <a:cubicBezTo>
                  <a:pt x="8663" y="12018"/>
                  <a:pt x="8735" y="12186"/>
                  <a:pt x="8744" y="12186"/>
                </a:cubicBezTo>
                <a:cubicBezTo>
                  <a:pt x="8757" y="12186"/>
                  <a:pt x="9305" y="12506"/>
                  <a:pt x="9576" y="12665"/>
                </a:cubicBezTo>
                <a:cubicBezTo>
                  <a:pt x="9660" y="12714"/>
                  <a:pt x="9769" y="12694"/>
                  <a:pt x="9828" y="12616"/>
                </a:cubicBezTo>
                <a:lnTo>
                  <a:pt x="9838" y="12602"/>
                </a:lnTo>
                <a:cubicBezTo>
                  <a:pt x="9886" y="12539"/>
                  <a:pt x="9967" y="12503"/>
                  <a:pt x="10044" y="12521"/>
                </a:cubicBezTo>
                <a:cubicBezTo>
                  <a:pt x="10125" y="12539"/>
                  <a:pt x="10182" y="12604"/>
                  <a:pt x="10195" y="12682"/>
                </a:cubicBezTo>
                <a:lnTo>
                  <a:pt x="10279" y="13201"/>
                </a:lnTo>
                <a:cubicBezTo>
                  <a:pt x="10308" y="13380"/>
                  <a:pt x="10258" y="13564"/>
                  <a:pt x="10142" y="13705"/>
                </a:cubicBezTo>
                <a:lnTo>
                  <a:pt x="9735" y="14197"/>
                </a:lnTo>
                <a:cubicBezTo>
                  <a:pt x="9658" y="14290"/>
                  <a:pt x="9649" y="14423"/>
                  <a:pt x="9720" y="14521"/>
                </a:cubicBezTo>
                <a:cubicBezTo>
                  <a:pt x="9786" y="14614"/>
                  <a:pt x="9787" y="14739"/>
                  <a:pt x="9723" y="14832"/>
                </a:cubicBezTo>
                <a:lnTo>
                  <a:pt x="9652" y="14935"/>
                </a:lnTo>
                <a:cubicBezTo>
                  <a:pt x="9591" y="15024"/>
                  <a:pt x="9588" y="15142"/>
                  <a:pt x="9645" y="15233"/>
                </a:cubicBezTo>
                <a:lnTo>
                  <a:pt x="10393" y="16430"/>
                </a:lnTo>
                <a:cubicBezTo>
                  <a:pt x="10488" y="16582"/>
                  <a:pt x="10620" y="16710"/>
                  <a:pt x="10776" y="16798"/>
                </a:cubicBezTo>
                <a:lnTo>
                  <a:pt x="11280" y="17084"/>
                </a:lnTo>
                <a:cubicBezTo>
                  <a:pt x="11507" y="17213"/>
                  <a:pt x="11629" y="17469"/>
                  <a:pt x="11586" y="17725"/>
                </a:cubicBezTo>
                <a:lnTo>
                  <a:pt x="11317" y="19321"/>
                </a:lnTo>
                <a:cubicBezTo>
                  <a:pt x="11306" y="19388"/>
                  <a:pt x="11286" y="19453"/>
                  <a:pt x="11258" y="19514"/>
                </a:cubicBezTo>
                <a:lnTo>
                  <a:pt x="10579" y="20809"/>
                </a:lnTo>
                <a:cubicBezTo>
                  <a:pt x="10528" y="20905"/>
                  <a:pt x="10425" y="20965"/>
                  <a:pt x="10316" y="20959"/>
                </a:cubicBezTo>
                <a:cubicBezTo>
                  <a:pt x="4931" y="20706"/>
                  <a:pt x="627" y="16247"/>
                  <a:pt x="627" y="10800"/>
                </a:cubicBezTo>
                <a:cubicBezTo>
                  <a:pt x="627" y="7199"/>
                  <a:pt x="2509" y="4030"/>
                  <a:pt x="5339" y="2222"/>
                </a:cubicBezTo>
                <a:cubicBezTo>
                  <a:pt x="5374" y="2199"/>
                  <a:pt x="5414" y="2189"/>
                  <a:pt x="5454" y="2191"/>
                </a:cubicBezTo>
                <a:close/>
                <a:moveTo>
                  <a:pt x="9097" y="4629"/>
                </a:moveTo>
                <a:cubicBezTo>
                  <a:pt x="9130" y="4625"/>
                  <a:pt x="9161" y="4625"/>
                  <a:pt x="9194" y="4631"/>
                </a:cubicBezTo>
                <a:lnTo>
                  <a:pt x="9402" y="4666"/>
                </a:lnTo>
                <a:cubicBezTo>
                  <a:pt x="9428" y="4671"/>
                  <a:pt x="9450" y="4689"/>
                  <a:pt x="9459" y="4714"/>
                </a:cubicBezTo>
                <a:lnTo>
                  <a:pt x="9562" y="4982"/>
                </a:lnTo>
                <a:cubicBezTo>
                  <a:pt x="9581" y="5031"/>
                  <a:pt x="9546" y="5084"/>
                  <a:pt x="9493" y="5084"/>
                </a:cubicBezTo>
                <a:lnTo>
                  <a:pt x="9162" y="5084"/>
                </a:lnTo>
                <a:cubicBezTo>
                  <a:pt x="9130" y="5084"/>
                  <a:pt x="9102" y="5064"/>
                  <a:pt x="9091" y="5035"/>
                </a:cubicBezTo>
                <a:lnTo>
                  <a:pt x="9070" y="4979"/>
                </a:lnTo>
                <a:cubicBezTo>
                  <a:pt x="9054" y="4936"/>
                  <a:pt x="9004" y="4917"/>
                  <a:pt x="8964" y="4940"/>
                </a:cubicBezTo>
                <a:lnTo>
                  <a:pt x="8736" y="5069"/>
                </a:lnTo>
                <a:cubicBezTo>
                  <a:pt x="8718" y="5078"/>
                  <a:pt x="8697" y="5081"/>
                  <a:pt x="8678" y="5075"/>
                </a:cubicBezTo>
                <a:lnTo>
                  <a:pt x="8492" y="5021"/>
                </a:lnTo>
                <a:cubicBezTo>
                  <a:pt x="8425" y="5002"/>
                  <a:pt x="8418" y="4909"/>
                  <a:pt x="8482" y="4881"/>
                </a:cubicBezTo>
                <a:lnTo>
                  <a:pt x="9003" y="4654"/>
                </a:lnTo>
                <a:cubicBezTo>
                  <a:pt x="9033" y="4641"/>
                  <a:pt x="9065" y="4633"/>
                  <a:pt x="9097" y="4629"/>
                </a:cubicBezTo>
                <a:close/>
                <a:moveTo>
                  <a:pt x="9503" y="5361"/>
                </a:moveTo>
                <a:lnTo>
                  <a:pt x="10058" y="5478"/>
                </a:lnTo>
                <a:cubicBezTo>
                  <a:pt x="10102" y="5489"/>
                  <a:pt x="10141" y="5513"/>
                  <a:pt x="10171" y="5547"/>
                </a:cubicBezTo>
                <a:cubicBezTo>
                  <a:pt x="10171" y="5547"/>
                  <a:pt x="10269" y="5658"/>
                  <a:pt x="10286" y="5677"/>
                </a:cubicBezTo>
                <a:cubicBezTo>
                  <a:pt x="10303" y="5697"/>
                  <a:pt x="10291" y="5716"/>
                  <a:pt x="10266" y="5716"/>
                </a:cubicBezTo>
                <a:cubicBezTo>
                  <a:pt x="10241" y="5716"/>
                  <a:pt x="10090" y="5716"/>
                  <a:pt x="10090" y="5716"/>
                </a:cubicBezTo>
                <a:cubicBezTo>
                  <a:pt x="10076" y="5716"/>
                  <a:pt x="10063" y="5723"/>
                  <a:pt x="10054" y="5733"/>
                </a:cubicBezTo>
                <a:cubicBezTo>
                  <a:pt x="10054" y="5733"/>
                  <a:pt x="9908" y="5958"/>
                  <a:pt x="9885" y="5992"/>
                </a:cubicBezTo>
                <a:cubicBezTo>
                  <a:pt x="9864" y="6025"/>
                  <a:pt x="9839" y="6029"/>
                  <a:pt x="9828" y="5987"/>
                </a:cubicBezTo>
                <a:cubicBezTo>
                  <a:pt x="9817" y="5944"/>
                  <a:pt x="9799" y="5865"/>
                  <a:pt x="9799" y="5865"/>
                </a:cubicBezTo>
                <a:cubicBezTo>
                  <a:pt x="9789" y="5833"/>
                  <a:pt x="9750" y="5821"/>
                  <a:pt x="9723" y="5841"/>
                </a:cubicBezTo>
                <a:cubicBezTo>
                  <a:pt x="9723" y="5841"/>
                  <a:pt x="9682" y="5874"/>
                  <a:pt x="9654" y="5897"/>
                </a:cubicBezTo>
                <a:cubicBezTo>
                  <a:pt x="9631" y="5916"/>
                  <a:pt x="9611" y="5898"/>
                  <a:pt x="9620" y="5867"/>
                </a:cubicBezTo>
                <a:cubicBezTo>
                  <a:pt x="9629" y="5835"/>
                  <a:pt x="9686" y="5630"/>
                  <a:pt x="9686" y="5630"/>
                </a:cubicBezTo>
                <a:cubicBezTo>
                  <a:pt x="9693" y="5611"/>
                  <a:pt x="9687" y="5591"/>
                  <a:pt x="9671" y="5579"/>
                </a:cubicBezTo>
                <a:lnTo>
                  <a:pt x="9505" y="5463"/>
                </a:lnTo>
                <a:cubicBezTo>
                  <a:pt x="9487" y="5450"/>
                  <a:pt x="9463" y="5452"/>
                  <a:pt x="9446" y="5466"/>
                </a:cubicBezTo>
                <a:lnTo>
                  <a:pt x="9143" y="5709"/>
                </a:lnTo>
                <a:cubicBezTo>
                  <a:pt x="9134" y="5718"/>
                  <a:pt x="9127" y="5729"/>
                  <a:pt x="9126" y="5742"/>
                </a:cubicBezTo>
                <a:lnTo>
                  <a:pt x="9109" y="6125"/>
                </a:lnTo>
                <a:cubicBezTo>
                  <a:pt x="9108" y="6140"/>
                  <a:pt x="9100" y="6153"/>
                  <a:pt x="9087" y="6161"/>
                </a:cubicBezTo>
                <a:lnTo>
                  <a:pt x="8922" y="6343"/>
                </a:lnTo>
                <a:cubicBezTo>
                  <a:pt x="8898" y="6359"/>
                  <a:pt x="8868" y="6350"/>
                  <a:pt x="8854" y="6326"/>
                </a:cubicBezTo>
                <a:lnTo>
                  <a:pt x="8783" y="6200"/>
                </a:lnTo>
                <a:cubicBezTo>
                  <a:pt x="8754" y="6149"/>
                  <a:pt x="8751" y="6087"/>
                  <a:pt x="8776" y="6034"/>
                </a:cubicBezTo>
                <a:lnTo>
                  <a:pt x="8989" y="5576"/>
                </a:lnTo>
                <a:cubicBezTo>
                  <a:pt x="9023" y="5503"/>
                  <a:pt x="9088" y="5446"/>
                  <a:pt x="9165" y="5424"/>
                </a:cubicBezTo>
                <a:cubicBezTo>
                  <a:pt x="9232" y="5404"/>
                  <a:pt x="9301" y="5385"/>
                  <a:pt x="9366" y="5366"/>
                </a:cubicBezTo>
                <a:cubicBezTo>
                  <a:pt x="9411" y="5353"/>
                  <a:pt x="9458" y="5351"/>
                  <a:pt x="9503" y="536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Location Pin"/>
          <p:cNvSpPr/>
          <p:nvPr/>
        </p:nvSpPr>
        <p:spPr>
          <a:xfrm>
            <a:off x="12084416" y="4685492"/>
            <a:ext cx="501434" cy="808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8" y="0"/>
                  <a:pt x="0" y="2997"/>
                  <a:pt x="0" y="6701"/>
                </a:cubicBezTo>
                <a:cubicBezTo>
                  <a:pt x="0" y="12819"/>
                  <a:pt x="10800" y="21600"/>
                  <a:pt x="10800" y="21600"/>
                </a:cubicBezTo>
                <a:cubicBezTo>
                  <a:pt x="10800" y="21600"/>
                  <a:pt x="21600" y="12814"/>
                  <a:pt x="21600" y="6701"/>
                </a:cubicBezTo>
                <a:cubicBezTo>
                  <a:pt x="21600" y="2997"/>
                  <a:pt x="16762" y="0"/>
                  <a:pt x="10800" y="0"/>
                </a:cubicBezTo>
                <a:close/>
                <a:moveTo>
                  <a:pt x="10800" y="2683"/>
                </a:moveTo>
                <a:cubicBezTo>
                  <a:pt x="14368" y="2683"/>
                  <a:pt x="17267" y="4482"/>
                  <a:pt x="17267" y="6696"/>
                </a:cubicBezTo>
                <a:cubicBezTo>
                  <a:pt x="17267" y="8910"/>
                  <a:pt x="14368" y="10709"/>
                  <a:pt x="10800" y="10709"/>
                </a:cubicBezTo>
                <a:cubicBezTo>
                  <a:pt x="7232" y="10709"/>
                  <a:pt x="4335" y="8910"/>
                  <a:pt x="4335" y="6696"/>
                </a:cubicBezTo>
                <a:cubicBezTo>
                  <a:pt x="4335" y="4482"/>
                  <a:pt x="7232" y="2683"/>
                  <a:pt x="10800" y="2683"/>
                </a:cubicBezTo>
                <a:close/>
                <a:moveTo>
                  <a:pt x="10800" y="4769"/>
                </a:moveTo>
                <a:cubicBezTo>
                  <a:pt x="9085" y="4769"/>
                  <a:pt x="7686" y="5632"/>
                  <a:pt x="7686" y="6701"/>
                </a:cubicBezTo>
                <a:cubicBezTo>
                  <a:pt x="7686" y="7770"/>
                  <a:pt x="9077" y="8635"/>
                  <a:pt x="10800" y="8635"/>
                </a:cubicBezTo>
                <a:cubicBezTo>
                  <a:pt x="12523" y="8635"/>
                  <a:pt x="13917" y="7770"/>
                  <a:pt x="13917" y="6701"/>
                </a:cubicBezTo>
                <a:cubicBezTo>
                  <a:pt x="13917" y="5632"/>
                  <a:pt x="12515" y="4769"/>
                  <a:pt x="10800" y="476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Phone"/>
          <p:cNvSpPr/>
          <p:nvPr/>
        </p:nvSpPr>
        <p:spPr>
          <a:xfrm>
            <a:off x="11941283" y="8288694"/>
            <a:ext cx="808154" cy="80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fill="norm" stroke="1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8" name="Letter"/>
          <p:cNvSpPr/>
          <p:nvPr/>
        </p:nvSpPr>
        <p:spPr>
          <a:xfrm>
            <a:off x="11931057" y="10222913"/>
            <a:ext cx="808154" cy="510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1" name="Group"/>
          <p:cNvGrpSpPr/>
          <p:nvPr/>
        </p:nvGrpSpPr>
        <p:grpSpPr>
          <a:xfrm>
            <a:off x="1825267" y="6288794"/>
            <a:ext cx="2794047" cy="3251201"/>
            <a:chOff x="113444" y="0"/>
            <a:chExt cx="2794045" cy="3251200"/>
          </a:xfrm>
        </p:grpSpPr>
        <p:pic>
          <p:nvPicPr>
            <p:cNvPr id="199" name="logo.png" descr="logo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57030" b="0"/>
            <a:stretch>
              <a:fillRect/>
            </a:stretch>
          </p:blipFill>
          <p:spPr>
            <a:xfrm>
              <a:off x="113444" y="0"/>
              <a:ext cx="2794046" cy="198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aCubeIT"/>
            <p:cNvSpPr/>
            <p:nvPr/>
          </p:nvSpPr>
          <p:spPr>
            <a:xfrm>
              <a:off x="1510444" y="19812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>
                <a:defRPr sz="6000">
                  <a:solidFill>
                    <a:srgbClr val="FFFFFF"/>
                  </a:solidFill>
                  <a:latin typeface="CMU Sans Serif Bold"/>
                  <a:ea typeface="CMU Sans Serif Bold"/>
                  <a:cs typeface="CMU Sans Serif Bold"/>
                  <a:sym typeface="CMU Sans Serif Bold"/>
                </a:defRPr>
              </a:lvl1pPr>
            </a:lstStyle>
            <a:p>
              <a:pPr/>
              <a:r>
                <a:t>aCubeIT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urrent Neural Networks (RNN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72">
              <a:defRPr sz="9296"/>
            </a:lvl1pPr>
          </a:lstStyle>
          <a:p>
            <a:pPr/>
            <a:r>
              <a:t>Recurrent Neural Networks (RNNs)</a:t>
            </a:r>
          </a:p>
        </p:txBody>
      </p:sp>
      <p:sp>
        <p:nvSpPr>
          <p:cNvPr id="132" name="Predict Sequenc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Sequences</a:t>
            </a:r>
          </a:p>
        </p:txBody>
      </p:sp>
      <p:sp>
        <p:nvSpPr>
          <p:cNvPr id="133" name="Google Shape;44;p9"/>
          <p:cNvSpPr txBox="1"/>
          <p:nvPr>
            <p:ph type="body" idx="13"/>
          </p:nvPr>
        </p:nvSpPr>
        <p:spPr>
          <a:xfrm>
            <a:off x="13171999" y="3980250"/>
            <a:ext cx="10232002" cy="57555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5" name="RNN.png" descr="R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5084" y="4032609"/>
            <a:ext cx="10045834" cy="565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urrent Neural Networks (RNN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72">
              <a:defRPr sz="9296"/>
            </a:lvl1pPr>
          </a:lstStyle>
          <a:p>
            <a:pPr/>
            <a:r>
              <a:t>Recurrent Neural Networks (RNNs)</a:t>
            </a:r>
          </a:p>
        </p:txBody>
      </p:sp>
      <p:sp>
        <p:nvSpPr>
          <p:cNvPr id="138" name="Predict Sequenc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 Sequences</a:t>
            </a:r>
          </a:p>
        </p:txBody>
      </p:sp>
      <p:sp>
        <p:nvSpPr>
          <p:cNvPr id="139" name="Google Shape;44;p9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  <a:r>
              <a:t>Machine Translation</a:t>
            </a:r>
          </a:p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  <a:r>
              <a:t>Speech Recognition</a:t>
            </a:r>
          </a:p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  <a:r>
              <a:t>Sentiment Classification</a:t>
            </a:r>
          </a:p>
          <a:p>
            <a:pPr>
              <a:buClr>
                <a:schemeClr val="accent1"/>
              </a:buClr>
              <a:defRPr>
                <a:solidFill>
                  <a:schemeClr val="accent1"/>
                </a:solidFill>
              </a:defRPr>
            </a:pPr>
            <a:r>
              <a:t>DNA Sequence Analysis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an you predict the direction of mouvement ?"/>
          <p:cNvSpPr txBox="1"/>
          <p:nvPr>
            <p:ph type="title"/>
          </p:nvPr>
        </p:nvSpPr>
        <p:spPr>
          <a:xfrm>
            <a:off x="1150155" y="9637017"/>
            <a:ext cx="22083690" cy="2836776"/>
          </a:xfrm>
          <a:prstGeom prst="rect">
            <a:avLst/>
          </a:prstGeom>
        </p:spPr>
        <p:txBody>
          <a:bodyPr/>
          <a:lstStyle>
            <a:lvl1pPr defTabSz="2243327">
              <a:defRPr sz="8004"/>
            </a:lvl1pPr>
          </a:lstStyle>
          <a:p>
            <a:pPr/>
            <a:r>
              <a:t>Can you predict the direction of mouvement ?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Tennis Ball"/>
          <p:cNvSpPr/>
          <p:nvPr/>
        </p:nvSpPr>
        <p:spPr>
          <a:xfrm>
            <a:off x="10591900" y="5832059"/>
            <a:ext cx="3200199" cy="3200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10" y="0"/>
                  <a:pt x="5466" y="1065"/>
                  <a:pt x="3547" y="2808"/>
                </a:cubicBezTo>
                <a:cubicBezTo>
                  <a:pt x="3399" y="2943"/>
                  <a:pt x="3399" y="3181"/>
                  <a:pt x="3547" y="3316"/>
                </a:cubicBezTo>
                <a:cubicBezTo>
                  <a:pt x="5466" y="5059"/>
                  <a:pt x="8010" y="6124"/>
                  <a:pt x="10800" y="6124"/>
                </a:cubicBezTo>
                <a:cubicBezTo>
                  <a:pt x="13590" y="6124"/>
                  <a:pt x="16134" y="5059"/>
                  <a:pt x="18053" y="3316"/>
                </a:cubicBezTo>
                <a:cubicBezTo>
                  <a:pt x="18201" y="3181"/>
                  <a:pt x="18201" y="2943"/>
                  <a:pt x="18053" y="2808"/>
                </a:cubicBezTo>
                <a:cubicBezTo>
                  <a:pt x="16134" y="1065"/>
                  <a:pt x="13590" y="0"/>
                  <a:pt x="10800" y="0"/>
                </a:cubicBezTo>
                <a:close/>
                <a:moveTo>
                  <a:pt x="2165" y="4514"/>
                </a:moveTo>
                <a:cubicBezTo>
                  <a:pt x="2069" y="4525"/>
                  <a:pt x="1978" y="4575"/>
                  <a:pt x="1917" y="4663"/>
                </a:cubicBezTo>
                <a:cubicBezTo>
                  <a:pt x="708" y="6406"/>
                  <a:pt x="0" y="8522"/>
                  <a:pt x="0" y="10800"/>
                </a:cubicBezTo>
                <a:cubicBezTo>
                  <a:pt x="0" y="13078"/>
                  <a:pt x="708" y="15194"/>
                  <a:pt x="1917" y="16937"/>
                </a:cubicBezTo>
                <a:cubicBezTo>
                  <a:pt x="2038" y="17113"/>
                  <a:pt x="2282" y="17139"/>
                  <a:pt x="2440" y="16996"/>
                </a:cubicBezTo>
                <a:cubicBezTo>
                  <a:pt x="4656" y="14998"/>
                  <a:pt x="7588" y="13778"/>
                  <a:pt x="10800" y="13778"/>
                </a:cubicBezTo>
                <a:cubicBezTo>
                  <a:pt x="14012" y="13778"/>
                  <a:pt x="16944" y="14998"/>
                  <a:pt x="19160" y="16996"/>
                </a:cubicBezTo>
                <a:cubicBezTo>
                  <a:pt x="19318" y="17139"/>
                  <a:pt x="19562" y="17113"/>
                  <a:pt x="19683" y="16937"/>
                </a:cubicBezTo>
                <a:cubicBezTo>
                  <a:pt x="20891" y="15194"/>
                  <a:pt x="21600" y="13078"/>
                  <a:pt x="21600" y="10800"/>
                </a:cubicBezTo>
                <a:cubicBezTo>
                  <a:pt x="21600" y="8522"/>
                  <a:pt x="20892" y="6406"/>
                  <a:pt x="19683" y="4663"/>
                </a:cubicBezTo>
                <a:cubicBezTo>
                  <a:pt x="19562" y="4487"/>
                  <a:pt x="19318" y="4461"/>
                  <a:pt x="19160" y="4603"/>
                </a:cubicBezTo>
                <a:cubicBezTo>
                  <a:pt x="16944" y="6602"/>
                  <a:pt x="14012" y="7822"/>
                  <a:pt x="10800" y="7822"/>
                </a:cubicBezTo>
                <a:cubicBezTo>
                  <a:pt x="7588" y="7822"/>
                  <a:pt x="4658" y="6602"/>
                  <a:pt x="2442" y="4603"/>
                </a:cubicBezTo>
                <a:cubicBezTo>
                  <a:pt x="2363" y="4532"/>
                  <a:pt x="2261" y="4503"/>
                  <a:pt x="2165" y="4514"/>
                </a:cubicBezTo>
                <a:close/>
                <a:moveTo>
                  <a:pt x="10800" y="15476"/>
                </a:moveTo>
                <a:cubicBezTo>
                  <a:pt x="8010" y="15476"/>
                  <a:pt x="5466" y="16541"/>
                  <a:pt x="3547" y="18284"/>
                </a:cubicBezTo>
                <a:cubicBezTo>
                  <a:pt x="3399" y="18419"/>
                  <a:pt x="3399" y="18657"/>
                  <a:pt x="3547" y="18792"/>
                </a:cubicBezTo>
                <a:cubicBezTo>
                  <a:pt x="5466" y="20535"/>
                  <a:pt x="8010" y="21600"/>
                  <a:pt x="10800" y="21600"/>
                </a:cubicBezTo>
                <a:cubicBezTo>
                  <a:pt x="13590" y="21600"/>
                  <a:pt x="16134" y="20535"/>
                  <a:pt x="18053" y="18792"/>
                </a:cubicBezTo>
                <a:cubicBezTo>
                  <a:pt x="18201" y="18657"/>
                  <a:pt x="18201" y="18419"/>
                  <a:pt x="18053" y="18284"/>
                </a:cubicBezTo>
                <a:cubicBezTo>
                  <a:pt x="16134" y="16541"/>
                  <a:pt x="13590" y="15476"/>
                  <a:pt x="10800" y="1547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5" name="Line"/>
          <p:cNvSpPr/>
          <p:nvPr/>
        </p:nvSpPr>
        <p:spPr>
          <a:xfrm>
            <a:off x="15077789" y="7432158"/>
            <a:ext cx="4484744" cy="1"/>
          </a:xfrm>
          <a:prstGeom prst="line">
            <a:avLst/>
          </a:prstGeom>
          <a:ln w="241300">
            <a:solidFill>
              <a:schemeClr val="accent3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6" name="Line"/>
          <p:cNvSpPr/>
          <p:nvPr/>
        </p:nvSpPr>
        <p:spPr>
          <a:xfrm flipH="1">
            <a:off x="4821467" y="7432158"/>
            <a:ext cx="4484744" cy="1"/>
          </a:xfrm>
          <a:prstGeom prst="line">
            <a:avLst/>
          </a:prstGeom>
          <a:ln w="241300">
            <a:solidFill>
              <a:schemeClr val="accent3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7" name="Line"/>
          <p:cNvSpPr/>
          <p:nvPr/>
        </p:nvSpPr>
        <p:spPr>
          <a:xfrm flipV="1">
            <a:off x="12192000" y="885928"/>
            <a:ext cx="0" cy="3767213"/>
          </a:xfrm>
          <a:prstGeom prst="line">
            <a:avLst/>
          </a:prstGeom>
          <a:ln w="241300">
            <a:solidFill>
              <a:schemeClr val="accent3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  <p:bldP build="whole" bldLvl="1" animBg="1" rev="0" advAuto="0" spid="146" grpId="2"/>
      <p:bldP build="whole" bldLvl="1" animBg="1" rev="0" advAuto="0" spid="14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Tennis Ball"/>
          <p:cNvSpPr/>
          <p:nvPr/>
        </p:nvSpPr>
        <p:spPr>
          <a:xfrm>
            <a:off x="5288488" y="4332121"/>
            <a:ext cx="3200199" cy="3200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10" y="0"/>
                  <a:pt x="5466" y="1065"/>
                  <a:pt x="3547" y="2808"/>
                </a:cubicBezTo>
                <a:cubicBezTo>
                  <a:pt x="3399" y="2943"/>
                  <a:pt x="3399" y="3181"/>
                  <a:pt x="3547" y="3316"/>
                </a:cubicBezTo>
                <a:cubicBezTo>
                  <a:pt x="5466" y="5059"/>
                  <a:pt x="8010" y="6124"/>
                  <a:pt x="10800" y="6124"/>
                </a:cubicBezTo>
                <a:cubicBezTo>
                  <a:pt x="13590" y="6124"/>
                  <a:pt x="16134" y="5059"/>
                  <a:pt x="18053" y="3316"/>
                </a:cubicBezTo>
                <a:cubicBezTo>
                  <a:pt x="18201" y="3181"/>
                  <a:pt x="18201" y="2943"/>
                  <a:pt x="18053" y="2808"/>
                </a:cubicBezTo>
                <a:cubicBezTo>
                  <a:pt x="16134" y="1065"/>
                  <a:pt x="13590" y="0"/>
                  <a:pt x="10800" y="0"/>
                </a:cubicBezTo>
                <a:close/>
                <a:moveTo>
                  <a:pt x="2165" y="4514"/>
                </a:moveTo>
                <a:cubicBezTo>
                  <a:pt x="2069" y="4525"/>
                  <a:pt x="1978" y="4575"/>
                  <a:pt x="1917" y="4663"/>
                </a:cubicBezTo>
                <a:cubicBezTo>
                  <a:pt x="708" y="6406"/>
                  <a:pt x="0" y="8522"/>
                  <a:pt x="0" y="10800"/>
                </a:cubicBezTo>
                <a:cubicBezTo>
                  <a:pt x="0" y="13078"/>
                  <a:pt x="708" y="15194"/>
                  <a:pt x="1917" y="16937"/>
                </a:cubicBezTo>
                <a:cubicBezTo>
                  <a:pt x="2038" y="17113"/>
                  <a:pt x="2282" y="17139"/>
                  <a:pt x="2440" y="16996"/>
                </a:cubicBezTo>
                <a:cubicBezTo>
                  <a:pt x="4656" y="14998"/>
                  <a:pt x="7588" y="13778"/>
                  <a:pt x="10800" y="13778"/>
                </a:cubicBezTo>
                <a:cubicBezTo>
                  <a:pt x="14012" y="13778"/>
                  <a:pt x="16944" y="14998"/>
                  <a:pt x="19160" y="16996"/>
                </a:cubicBezTo>
                <a:cubicBezTo>
                  <a:pt x="19318" y="17139"/>
                  <a:pt x="19562" y="17113"/>
                  <a:pt x="19683" y="16937"/>
                </a:cubicBezTo>
                <a:cubicBezTo>
                  <a:pt x="20891" y="15194"/>
                  <a:pt x="21600" y="13078"/>
                  <a:pt x="21600" y="10800"/>
                </a:cubicBezTo>
                <a:cubicBezTo>
                  <a:pt x="21600" y="8522"/>
                  <a:pt x="20892" y="6406"/>
                  <a:pt x="19683" y="4663"/>
                </a:cubicBezTo>
                <a:cubicBezTo>
                  <a:pt x="19562" y="4487"/>
                  <a:pt x="19318" y="4461"/>
                  <a:pt x="19160" y="4603"/>
                </a:cubicBezTo>
                <a:cubicBezTo>
                  <a:pt x="16944" y="6602"/>
                  <a:pt x="14012" y="7822"/>
                  <a:pt x="10800" y="7822"/>
                </a:cubicBezTo>
                <a:cubicBezTo>
                  <a:pt x="7588" y="7822"/>
                  <a:pt x="4658" y="6602"/>
                  <a:pt x="2442" y="4603"/>
                </a:cubicBezTo>
                <a:cubicBezTo>
                  <a:pt x="2363" y="4532"/>
                  <a:pt x="2261" y="4503"/>
                  <a:pt x="2165" y="4514"/>
                </a:cubicBezTo>
                <a:close/>
                <a:moveTo>
                  <a:pt x="10800" y="15476"/>
                </a:moveTo>
                <a:cubicBezTo>
                  <a:pt x="8010" y="15476"/>
                  <a:pt x="5466" y="16541"/>
                  <a:pt x="3547" y="18284"/>
                </a:cubicBezTo>
                <a:cubicBezTo>
                  <a:pt x="3399" y="18419"/>
                  <a:pt x="3399" y="18657"/>
                  <a:pt x="3547" y="18792"/>
                </a:cubicBezTo>
                <a:cubicBezTo>
                  <a:pt x="5466" y="20535"/>
                  <a:pt x="8010" y="21600"/>
                  <a:pt x="10800" y="21600"/>
                </a:cubicBezTo>
                <a:cubicBezTo>
                  <a:pt x="13590" y="21600"/>
                  <a:pt x="16134" y="20535"/>
                  <a:pt x="18053" y="18792"/>
                </a:cubicBezTo>
                <a:cubicBezTo>
                  <a:pt x="18201" y="18657"/>
                  <a:pt x="18201" y="18419"/>
                  <a:pt x="18053" y="18284"/>
                </a:cubicBezTo>
                <a:cubicBezTo>
                  <a:pt x="16134" y="16541"/>
                  <a:pt x="13590" y="15476"/>
                  <a:pt x="10800" y="15476"/>
                </a:cubicBezTo>
                <a:close/>
              </a:path>
            </a:pathLst>
          </a:custGeom>
          <a:solidFill>
            <a:schemeClr val="accent3">
              <a:satOff val="-3088"/>
              <a:lumOff val="12696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1" name="Tennis Ball"/>
          <p:cNvSpPr/>
          <p:nvPr/>
        </p:nvSpPr>
        <p:spPr>
          <a:xfrm>
            <a:off x="1077801" y="4332121"/>
            <a:ext cx="3200198" cy="3200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10" y="0"/>
                  <a:pt x="5466" y="1065"/>
                  <a:pt x="3547" y="2808"/>
                </a:cubicBezTo>
                <a:cubicBezTo>
                  <a:pt x="3399" y="2943"/>
                  <a:pt x="3399" y="3181"/>
                  <a:pt x="3547" y="3316"/>
                </a:cubicBezTo>
                <a:cubicBezTo>
                  <a:pt x="5466" y="5059"/>
                  <a:pt x="8010" y="6124"/>
                  <a:pt x="10800" y="6124"/>
                </a:cubicBezTo>
                <a:cubicBezTo>
                  <a:pt x="13590" y="6124"/>
                  <a:pt x="16134" y="5059"/>
                  <a:pt x="18053" y="3316"/>
                </a:cubicBezTo>
                <a:cubicBezTo>
                  <a:pt x="18201" y="3181"/>
                  <a:pt x="18201" y="2943"/>
                  <a:pt x="18053" y="2808"/>
                </a:cubicBezTo>
                <a:cubicBezTo>
                  <a:pt x="16134" y="1065"/>
                  <a:pt x="13590" y="0"/>
                  <a:pt x="10800" y="0"/>
                </a:cubicBezTo>
                <a:close/>
                <a:moveTo>
                  <a:pt x="2165" y="4514"/>
                </a:moveTo>
                <a:cubicBezTo>
                  <a:pt x="2069" y="4525"/>
                  <a:pt x="1978" y="4575"/>
                  <a:pt x="1917" y="4663"/>
                </a:cubicBezTo>
                <a:cubicBezTo>
                  <a:pt x="708" y="6406"/>
                  <a:pt x="0" y="8522"/>
                  <a:pt x="0" y="10800"/>
                </a:cubicBezTo>
                <a:cubicBezTo>
                  <a:pt x="0" y="13078"/>
                  <a:pt x="708" y="15194"/>
                  <a:pt x="1917" y="16937"/>
                </a:cubicBezTo>
                <a:cubicBezTo>
                  <a:pt x="2038" y="17113"/>
                  <a:pt x="2282" y="17139"/>
                  <a:pt x="2440" y="16996"/>
                </a:cubicBezTo>
                <a:cubicBezTo>
                  <a:pt x="4656" y="14998"/>
                  <a:pt x="7588" y="13778"/>
                  <a:pt x="10800" y="13778"/>
                </a:cubicBezTo>
                <a:cubicBezTo>
                  <a:pt x="14012" y="13778"/>
                  <a:pt x="16944" y="14998"/>
                  <a:pt x="19160" y="16996"/>
                </a:cubicBezTo>
                <a:cubicBezTo>
                  <a:pt x="19318" y="17139"/>
                  <a:pt x="19562" y="17113"/>
                  <a:pt x="19683" y="16937"/>
                </a:cubicBezTo>
                <a:cubicBezTo>
                  <a:pt x="20891" y="15194"/>
                  <a:pt x="21600" y="13078"/>
                  <a:pt x="21600" y="10800"/>
                </a:cubicBezTo>
                <a:cubicBezTo>
                  <a:pt x="21600" y="8522"/>
                  <a:pt x="20892" y="6406"/>
                  <a:pt x="19683" y="4663"/>
                </a:cubicBezTo>
                <a:cubicBezTo>
                  <a:pt x="19562" y="4487"/>
                  <a:pt x="19318" y="4461"/>
                  <a:pt x="19160" y="4603"/>
                </a:cubicBezTo>
                <a:cubicBezTo>
                  <a:pt x="16944" y="6602"/>
                  <a:pt x="14012" y="7822"/>
                  <a:pt x="10800" y="7822"/>
                </a:cubicBezTo>
                <a:cubicBezTo>
                  <a:pt x="7588" y="7822"/>
                  <a:pt x="4658" y="6602"/>
                  <a:pt x="2442" y="4603"/>
                </a:cubicBezTo>
                <a:cubicBezTo>
                  <a:pt x="2363" y="4532"/>
                  <a:pt x="2261" y="4503"/>
                  <a:pt x="2165" y="4514"/>
                </a:cubicBezTo>
                <a:close/>
                <a:moveTo>
                  <a:pt x="10800" y="15476"/>
                </a:moveTo>
                <a:cubicBezTo>
                  <a:pt x="8010" y="15476"/>
                  <a:pt x="5466" y="16541"/>
                  <a:pt x="3547" y="18284"/>
                </a:cubicBezTo>
                <a:cubicBezTo>
                  <a:pt x="3399" y="18419"/>
                  <a:pt x="3399" y="18657"/>
                  <a:pt x="3547" y="18792"/>
                </a:cubicBezTo>
                <a:cubicBezTo>
                  <a:pt x="5466" y="20535"/>
                  <a:pt x="8010" y="21600"/>
                  <a:pt x="10800" y="21600"/>
                </a:cubicBezTo>
                <a:cubicBezTo>
                  <a:pt x="13590" y="21600"/>
                  <a:pt x="16134" y="20535"/>
                  <a:pt x="18053" y="18792"/>
                </a:cubicBezTo>
                <a:cubicBezTo>
                  <a:pt x="18201" y="18657"/>
                  <a:pt x="18201" y="18419"/>
                  <a:pt x="18053" y="18284"/>
                </a:cubicBezTo>
                <a:cubicBezTo>
                  <a:pt x="16134" y="16541"/>
                  <a:pt x="13590" y="15476"/>
                  <a:pt x="10800" y="15476"/>
                </a:cubicBezTo>
                <a:close/>
              </a:path>
            </a:pathLst>
          </a:custGeom>
          <a:solidFill>
            <a:schemeClr val="accent3">
              <a:satOff val="-3088"/>
              <a:lumOff val="25392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Tennis Ball"/>
          <p:cNvSpPr/>
          <p:nvPr/>
        </p:nvSpPr>
        <p:spPr>
          <a:xfrm>
            <a:off x="9499176" y="4332121"/>
            <a:ext cx="3200199" cy="3200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10" y="0"/>
                  <a:pt x="5466" y="1065"/>
                  <a:pt x="3547" y="2808"/>
                </a:cubicBezTo>
                <a:cubicBezTo>
                  <a:pt x="3399" y="2943"/>
                  <a:pt x="3399" y="3181"/>
                  <a:pt x="3547" y="3316"/>
                </a:cubicBezTo>
                <a:cubicBezTo>
                  <a:pt x="5466" y="5059"/>
                  <a:pt x="8010" y="6124"/>
                  <a:pt x="10800" y="6124"/>
                </a:cubicBezTo>
                <a:cubicBezTo>
                  <a:pt x="13590" y="6124"/>
                  <a:pt x="16134" y="5059"/>
                  <a:pt x="18053" y="3316"/>
                </a:cubicBezTo>
                <a:cubicBezTo>
                  <a:pt x="18201" y="3181"/>
                  <a:pt x="18201" y="2943"/>
                  <a:pt x="18053" y="2808"/>
                </a:cubicBezTo>
                <a:cubicBezTo>
                  <a:pt x="16134" y="1065"/>
                  <a:pt x="13590" y="0"/>
                  <a:pt x="10800" y="0"/>
                </a:cubicBezTo>
                <a:close/>
                <a:moveTo>
                  <a:pt x="2165" y="4514"/>
                </a:moveTo>
                <a:cubicBezTo>
                  <a:pt x="2069" y="4525"/>
                  <a:pt x="1978" y="4575"/>
                  <a:pt x="1917" y="4663"/>
                </a:cubicBezTo>
                <a:cubicBezTo>
                  <a:pt x="708" y="6406"/>
                  <a:pt x="0" y="8522"/>
                  <a:pt x="0" y="10800"/>
                </a:cubicBezTo>
                <a:cubicBezTo>
                  <a:pt x="0" y="13078"/>
                  <a:pt x="708" y="15194"/>
                  <a:pt x="1917" y="16937"/>
                </a:cubicBezTo>
                <a:cubicBezTo>
                  <a:pt x="2038" y="17113"/>
                  <a:pt x="2282" y="17139"/>
                  <a:pt x="2440" y="16996"/>
                </a:cubicBezTo>
                <a:cubicBezTo>
                  <a:pt x="4656" y="14998"/>
                  <a:pt x="7588" y="13778"/>
                  <a:pt x="10800" y="13778"/>
                </a:cubicBezTo>
                <a:cubicBezTo>
                  <a:pt x="14012" y="13778"/>
                  <a:pt x="16944" y="14998"/>
                  <a:pt x="19160" y="16996"/>
                </a:cubicBezTo>
                <a:cubicBezTo>
                  <a:pt x="19318" y="17139"/>
                  <a:pt x="19562" y="17113"/>
                  <a:pt x="19683" y="16937"/>
                </a:cubicBezTo>
                <a:cubicBezTo>
                  <a:pt x="20891" y="15194"/>
                  <a:pt x="21600" y="13078"/>
                  <a:pt x="21600" y="10800"/>
                </a:cubicBezTo>
                <a:cubicBezTo>
                  <a:pt x="21600" y="8522"/>
                  <a:pt x="20892" y="6406"/>
                  <a:pt x="19683" y="4663"/>
                </a:cubicBezTo>
                <a:cubicBezTo>
                  <a:pt x="19562" y="4487"/>
                  <a:pt x="19318" y="4461"/>
                  <a:pt x="19160" y="4603"/>
                </a:cubicBezTo>
                <a:cubicBezTo>
                  <a:pt x="16944" y="6602"/>
                  <a:pt x="14012" y="7822"/>
                  <a:pt x="10800" y="7822"/>
                </a:cubicBezTo>
                <a:cubicBezTo>
                  <a:pt x="7588" y="7822"/>
                  <a:pt x="4658" y="6602"/>
                  <a:pt x="2442" y="4603"/>
                </a:cubicBezTo>
                <a:cubicBezTo>
                  <a:pt x="2363" y="4532"/>
                  <a:pt x="2261" y="4503"/>
                  <a:pt x="2165" y="4514"/>
                </a:cubicBezTo>
                <a:close/>
                <a:moveTo>
                  <a:pt x="10800" y="15476"/>
                </a:moveTo>
                <a:cubicBezTo>
                  <a:pt x="8010" y="15476"/>
                  <a:pt x="5466" y="16541"/>
                  <a:pt x="3547" y="18284"/>
                </a:cubicBezTo>
                <a:cubicBezTo>
                  <a:pt x="3399" y="18419"/>
                  <a:pt x="3399" y="18657"/>
                  <a:pt x="3547" y="18792"/>
                </a:cubicBezTo>
                <a:cubicBezTo>
                  <a:pt x="5466" y="20535"/>
                  <a:pt x="8010" y="21600"/>
                  <a:pt x="10800" y="21600"/>
                </a:cubicBezTo>
                <a:cubicBezTo>
                  <a:pt x="13590" y="21600"/>
                  <a:pt x="16134" y="20535"/>
                  <a:pt x="18053" y="18792"/>
                </a:cubicBezTo>
                <a:cubicBezTo>
                  <a:pt x="18201" y="18657"/>
                  <a:pt x="18201" y="18419"/>
                  <a:pt x="18053" y="18284"/>
                </a:cubicBezTo>
                <a:cubicBezTo>
                  <a:pt x="16134" y="16541"/>
                  <a:pt x="13590" y="15476"/>
                  <a:pt x="10800" y="1547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Tennis Ball"/>
          <p:cNvSpPr/>
          <p:nvPr/>
        </p:nvSpPr>
        <p:spPr>
          <a:xfrm>
            <a:off x="13709863" y="4332121"/>
            <a:ext cx="3200199" cy="32001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10" y="0"/>
                  <a:pt x="5466" y="1065"/>
                  <a:pt x="3547" y="2808"/>
                </a:cubicBezTo>
                <a:cubicBezTo>
                  <a:pt x="3399" y="2943"/>
                  <a:pt x="3399" y="3181"/>
                  <a:pt x="3547" y="3316"/>
                </a:cubicBezTo>
                <a:cubicBezTo>
                  <a:pt x="5466" y="5059"/>
                  <a:pt x="8010" y="6124"/>
                  <a:pt x="10800" y="6124"/>
                </a:cubicBezTo>
                <a:cubicBezTo>
                  <a:pt x="13590" y="6124"/>
                  <a:pt x="16134" y="5059"/>
                  <a:pt x="18053" y="3316"/>
                </a:cubicBezTo>
                <a:cubicBezTo>
                  <a:pt x="18201" y="3181"/>
                  <a:pt x="18201" y="2943"/>
                  <a:pt x="18053" y="2808"/>
                </a:cubicBezTo>
                <a:cubicBezTo>
                  <a:pt x="16134" y="1065"/>
                  <a:pt x="13590" y="0"/>
                  <a:pt x="10800" y="0"/>
                </a:cubicBezTo>
                <a:close/>
                <a:moveTo>
                  <a:pt x="2165" y="4514"/>
                </a:moveTo>
                <a:cubicBezTo>
                  <a:pt x="2069" y="4525"/>
                  <a:pt x="1978" y="4575"/>
                  <a:pt x="1917" y="4663"/>
                </a:cubicBezTo>
                <a:cubicBezTo>
                  <a:pt x="708" y="6406"/>
                  <a:pt x="0" y="8522"/>
                  <a:pt x="0" y="10800"/>
                </a:cubicBezTo>
                <a:cubicBezTo>
                  <a:pt x="0" y="13078"/>
                  <a:pt x="708" y="15194"/>
                  <a:pt x="1917" y="16937"/>
                </a:cubicBezTo>
                <a:cubicBezTo>
                  <a:pt x="2038" y="17113"/>
                  <a:pt x="2282" y="17139"/>
                  <a:pt x="2440" y="16996"/>
                </a:cubicBezTo>
                <a:cubicBezTo>
                  <a:pt x="4656" y="14998"/>
                  <a:pt x="7588" y="13778"/>
                  <a:pt x="10800" y="13778"/>
                </a:cubicBezTo>
                <a:cubicBezTo>
                  <a:pt x="14012" y="13778"/>
                  <a:pt x="16944" y="14998"/>
                  <a:pt x="19160" y="16996"/>
                </a:cubicBezTo>
                <a:cubicBezTo>
                  <a:pt x="19318" y="17139"/>
                  <a:pt x="19562" y="17113"/>
                  <a:pt x="19683" y="16937"/>
                </a:cubicBezTo>
                <a:cubicBezTo>
                  <a:pt x="20891" y="15194"/>
                  <a:pt x="21600" y="13078"/>
                  <a:pt x="21600" y="10800"/>
                </a:cubicBezTo>
                <a:cubicBezTo>
                  <a:pt x="21600" y="8522"/>
                  <a:pt x="20892" y="6406"/>
                  <a:pt x="19683" y="4663"/>
                </a:cubicBezTo>
                <a:cubicBezTo>
                  <a:pt x="19562" y="4487"/>
                  <a:pt x="19318" y="4461"/>
                  <a:pt x="19160" y="4603"/>
                </a:cubicBezTo>
                <a:cubicBezTo>
                  <a:pt x="16944" y="6602"/>
                  <a:pt x="14012" y="7822"/>
                  <a:pt x="10800" y="7822"/>
                </a:cubicBezTo>
                <a:cubicBezTo>
                  <a:pt x="7588" y="7822"/>
                  <a:pt x="4658" y="6602"/>
                  <a:pt x="2442" y="4603"/>
                </a:cubicBezTo>
                <a:cubicBezTo>
                  <a:pt x="2363" y="4532"/>
                  <a:pt x="2261" y="4503"/>
                  <a:pt x="2165" y="4514"/>
                </a:cubicBezTo>
                <a:close/>
                <a:moveTo>
                  <a:pt x="10800" y="15476"/>
                </a:moveTo>
                <a:cubicBezTo>
                  <a:pt x="8010" y="15476"/>
                  <a:pt x="5466" y="16541"/>
                  <a:pt x="3547" y="18284"/>
                </a:cubicBezTo>
                <a:cubicBezTo>
                  <a:pt x="3399" y="18419"/>
                  <a:pt x="3399" y="18657"/>
                  <a:pt x="3547" y="18792"/>
                </a:cubicBezTo>
                <a:cubicBezTo>
                  <a:pt x="5466" y="20535"/>
                  <a:pt x="8010" y="21600"/>
                  <a:pt x="10800" y="21600"/>
                </a:cubicBezTo>
                <a:cubicBezTo>
                  <a:pt x="13590" y="21600"/>
                  <a:pt x="16134" y="20535"/>
                  <a:pt x="18053" y="18792"/>
                </a:cubicBezTo>
                <a:cubicBezTo>
                  <a:pt x="18201" y="18657"/>
                  <a:pt x="18201" y="18419"/>
                  <a:pt x="18053" y="18284"/>
                </a:cubicBezTo>
                <a:cubicBezTo>
                  <a:pt x="16134" y="16541"/>
                  <a:pt x="13590" y="15476"/>
                  <a:pt x="10800" y="15476"/>
                </a:cubicBezTo>
                <a:close/>
              </a:path>
            </a:pathLst>
          </a:custGeom>
          <a:solidFill>
            <a:srgbClr val="FB8128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17920552" y="5932220"/>
            <a:ext cx="4484744" cy="1"/>
          </a:xfrm>
          <a:prstGeom prst="line">
            <a:avLst/>
          </a:prstGeom>
          <a:ln w="241300">
            <a:solidFill>
              <a:srgbClr val="FB8128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Can you predict the direction of mouvement ?"/>
          <p:cNvSpPr txBox="1"/>
          <p:nvPr>
            <p:ph type="title"/>
          </p:nvPr>
        </p:nvSpPr>
        <p:spPr>
          <a:xfrm>
            <a:off x="1077801" y="8459806"/>
            <a:ext cx="22083690" cy="2836776"/>
          </a:xfrm>
          <a:prstGeom prst="rect">
            <a:avLst/>
          </a:prstGeom>
        </p:spPr>
        <p:txBody>
          <a:bodyPr/>
          <a:lstStyle>
            <a:lvl1pPr defTabSz="2243327">
              <a:defRPr sz="8004"/>
            </a:lvl1pPr>
          </a:lstStyle>
          <a:p>
            <a:pPr/>
            <a:r>
              <a:t>Can you predict the direction of mouvement 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udio wav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Audio waves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Sequences in the W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700"/>
            </a:lvl1pPr>
          </a:lstStyle>
          <a:p>
            <a:pPr/>
            <a:r>
              <a:t>Sequences in the Wild</a:t>
            </a:r>
          </a:p>
        </p:txBody>
      </p:sp>
      <p:pic>
        <p:nvPicPr>
          <p:cNvPr id="160" name="wavesignal.png" descr="wavesig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3001" y="6503355"/>
            <a:ext cx="9489998" cy="147622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Eminem, 2020. Music to Be Murdered By: Those Kinda Nights (ft. Ed Sheeran)."/>
          <p:cNvSpPr txBox="1"/>
          <p:nvPr/>
        </p:nvSpPr>
        <p:spPr>
          <a:xfrm>
            <a:off x="13172000" y="11094000"/>
            <a:ext cx="10232002" cy="919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b">
            <a:normAutofit fontScale="100000" lnSpcReduction="0"/>
          </a:bodyPr>
          <a:lstStyle/>
          <a:p>
            <a:pPr marL="609600" indent="-609600">
              <a:defRPr sz="1500">
                <a:solidFill>
                  <a:srgbClr val="FFFFFF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t>Eminem, 2020. </a:t>
            </a:r>
            <a:r>
              <a:rPr i="1"/>
              <a:t>Music to Be Murdered By: Those Kinda Nights </a:t>
            </a:r>
            <a:r>
              <a:t>(ft. Ed Sheeran).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equences in the W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700"/>
            </a:lvl1pPr>
          </a:lstStyle>
          <a:p>
            <a:pPr/>
            <a:r>
              <a:t>Sequences in the Wild</a:t>
            </a:r>
          </a:p>
        </p:txBody>
      </p:sp>
      <p:sp>
        <p:nvSpPr>
          <p:cNvPr id="164" name="Tex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Google Shape;44;p9"/>
          <p:cNvSpPr txBox="1"/>
          <p:nvPr/>
        </p:nvSpPr>
        <p:spPr>
          <a:xfrm>
            <a:off x="13172000" y="1931199"/>
            <a:ext cx="10232001" cy="98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normAutofit fontScale="100000" lnSpcReduction="0"/>
          </a:bodyPr>
          <a:lstStyle/>
          <a:p>
            <a:pPr algn="ctr">
              <a:lnSpc>
                <a:spcPct val="115000"/>
              </a:lnSpc>
              <a:defRPr sz="4800">
                <a:solidFill>
                  <a:schemeClr val="accent1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t>“This morning I took my dog </a:t>
            </a:r>
          </a:p>
          <a:p>
            <a:pPr algn="ctr">
              <a:lnSpc>
                <a:spcPct val="115000"/>
              </a:lnSpc>
              <a:defRPr sz="4800">
                <a:solidFill>
                  <a:schemeClr val="accent1"/>
                </a:solidFill>
                <a:latin typeface="CMU Sans Serif Medium"/>
                <a:ea typeface="CMU Sans Serif Medium"/>
                <a:cs typeface="CMU Sans Serif Medium"/>
                <a:sym typeface="CMU Sans Serif Medium"/>
              </a:defRPr>
            </a:pPr>
            <a:r>
              <a:t>out for a walk.”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equences in the W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700"/>
            </a:lvl1pPr>
          </a:lstStyle>
          <a:p>
            <a:pPr/>
            <a:r>
              <a:t>Sequences in the Wild</a:t>
            </a:r>
          </a:p>
        </p:txBody>
      </p:sp>
      <p:sp>
        <p:nvSpPr>
          <p:cNvPr id="169" name="Bases in a DNA molecu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Bases in a DNA molecule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7189" y="2570380"/>
            <a:ext cx="8401623" cy="8401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urrent Neural Networks (RNN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040"/>
            </a:lvl1pPr>
          </a:lstStyle>
          <a:p>
            <a:pPr/>
            <a:r>
              <a:t>Recurrent Neural Networks (RNNs)</a:t>
            </a:r>
          </a:p>
        </p:txBody>
      </p:sp>
      <p:sp>
        <p:nvSpPr>
          <p:cNvPr id="174" name="Pro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Tx/>
              <a:buNone/>
              <a:defRPr sz="4800">
                <a:solidFill>
                  <a:schemeClr val="accent4">
                    <a:satOff val="-17429"/>
                    <a:lumOff val="-12980"/>
                  </a:schemeClr>
                </a:solidFill>
                <a:latin typeface="CMU Sans Serif Bold"/>
                <a:ea typeface="CMU Sans Serif Bold"/>
                <a:cs typeface="CMU Sans Serif Bold"/>
                <a:sym typeface="CMU Sans Serif Bold"/>
              </a:defRPr>
            </a:pPr>
            <a:r>
              <a:t>Pros:</a:t>
            </a:r>
          </a:p>
          <a:p>
            <a:pPr>
              <a:lnSpc>
                <a:spcPct val="150000"/>
              </a:lnSpc>
              <a:buSzPts val="4800"/>
              <a:defRPr sz="4800"/>
            </a:pPr>
            <a:r>
              <a:t>Works well with sequential data</a:t>
            </a:r>
          </a:p>
          <a:p>
            <a:pPr>
              <a:lnSpc>
                <a:spcPct val="150000"/>
              </a:lnSpc>
              <a:buSzPts val="4800"/>
              <a:defRPr sz="4800"/>
            </a:pPr>
            <a:r>
              <a:t>Multiple architectures</a:t>
            </a:r>
          </a:p>
        </p:txBody>
      </p:sp>
      <p:sp>
        <p:nvSpPr>
          <p:cNvPr id="175" name="Google Shape;27;p5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20000"/>
              </a:lnSpc>
              <a:buClrTx/>
              <a:buSzTx/>
              <a:buFontTx/>
              <a:buNone/>
              <a:defRPr>
                <a:solidFill>
                  <a:schemeClr val="accent5">
                    <a:lumOff val="-9490"/>
                  </a:schemeClr>
                </a:solidFill>
                <a:latin typeface="CMU Sans Serif Bold"/>
                <a:ea typeface="CMU Sans Serif Bold"/>
                <a:cs typeface="CMU Sans Serif Bold"/>
                <a:sym typeface="CMU Sans Serif Bold"/>
              </a:defRPr>
            </a:pPr>
            <a:r>
              <a:t>Cons:</a:t>
            </a:r>
          </a:p>
          <a:p>
            <a:pPr marL="956128" indent="-816428">
              <a:lnSpc>
                <a:spcPct val="120000"/>
              </a:lnSpc>
            </a:pPr>
            <a:r>
              <a:t>Doesn’t work well with image data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23391021" y="12500345"/>
            <a:ext cx="665401" cy="91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508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101600" dist="508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635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635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101600" dist="508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