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Mon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italic.fntdata"/><Relationship Id="rId14" Type="http://schemas.openxmlformats.org/officeDocument/2006/relationships/font" Target="fonts/RobotoMono-bold.fntdata"/><Relationship Id="rId16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4cf3d9f5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4cf3d9f5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4cf3d9f5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4cf3d9f5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4cf3d9f5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4cf3d9f5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4cf3d9f5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f4cf3d9f5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4cf3d9f5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f4cf3d9f5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4cf3d9f5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4cf3d9f5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6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Analysis of Endangered Species in National Parks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Adrien Cortesi, 08/21/2024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400">
                <a:solidFill>
                  <a:schemeClr val="dk1"/>
                </a:solidFill>
              </a:rPr>
              <a:t>Project Goal:</a:t>
            </a:r>
            <a:r>
              <a:rPr lang="fr" sz="1400">
                <a:solidFill>
                  <a:schemeClr val="dk1"/>
                </a:solidFill>
              </a:rPr>
              <a:t> Analyze conservation statuses of species and their distribution across U.S. National Parks.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400">
                <a:solidFill>
                  <a:schemeClr val="dk1"/>
                </a:solidFill>
              </a:rPr>
              <a:t>Key Areas: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 sz="1400">
                <a:solidFill>
                  <a:schemeClr val="dk1"/>
                </a:solidFill>
              </a:rPr>
              <a:t>Distribution of conservation statuses.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 sz="1400">
                <a:solidFill>
                  <a:schemeClr val="dk1"/>
                </a:solidFill>
              </a:rPr>
              <a:t>Significance of differences across species categories.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 sz="1400">
                <a:solidFill>
                  <a:schemeClr val="dk1"/>
                </a:solidFill>
              </a:rPr>
              <a:t>Most observed species in each park.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1381125" y="2000250"/>
            <a:ext cx="54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Overview: species_info.csv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400">
                <a:solidFill>
                  <a:schemeClr val="dk1"/>
                </a:solidFill>
              </a:rPr>
              <a:t>Columns: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category</a:t>
            </a:r>
            <a:r>
              <a:rPr lang="fr" sz="1400">
                <a:solidFill>
                  <a:schemeClr val="dk1"/>
                </a:solidFill>
              </a:rPr>
              <a:t>: Class of species (e.g., Mammal, Bird).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scientific_name</a:t>
            </a:r>
            <a:r>
              <a:rPr lang="fr" sz="1400">
                <a:solidFill>
                  <a:schemeClr val="dk1"/>
                </a:solidFill>
              </a:rPr>
              <a:t>: Scientific name of species.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common_name</a:t>
            </a:r>
            <a:r>
              <a:rPr lang="fr" sz="1400">
                <a:solidFill>
                  <a:schemeClr val="dk1"/>
                </a:solidFill>
              </a:rPr>
              <a:t>: Common names.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conservation_status</a:t>
            </a:r>
            <a:r>
              <a:rPr lang="fr" sz="1400">
                <a:solidFill>
                  <a:schemeClr val="dk1"/>
                </a:solidFill>
              </a:rPr>
              <a:t>: Current conservation status.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400">
                <a:solidFill>
                  <a:schemeClr val="dk1"/>
                </a:solidFill>
              </a:rPr>
              <a:t>Observations: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 sz="1400">
                <a:solidFill>
                  <a:schemeClr val="dk1"/>
                </a:solidFill>
              </a:rPr>
              <a:t>Most species are categorized under "Species of Concern."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 sz="1400">
                <a:solidFill>
                  <a:schemeClr val="dk1"/>
                </a:solidFill>
              </a:rPr>
              <a:t>Fewer species fall under "Endangered," "Threatened," or "In Recovery."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9975" y="723900"/>
            <a:ext cx="31099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Overview: observations.csv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400">
                <a:solidFill>
                  <a:schemeClr val="dk1"/>
                </a:solidFill>
              </a:rPr>
              <a:t>Columns: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scientific_name</a:t>
            </a:r>
            <a:r>
              <a:rPr lang="fr" sz="1400">
                <a:solidFill>
                  <a:schemeClr val="dk1"/>
                </a:solidFill>
              </a:rPr>
              <a:t>: Scientific name of species.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park_name</a:t>
            </a:r>
            <a:r>
              <a:rPr lang="fr" sz="1400">
                <a:solidFill>
                  <a:schemeClr val="dk1"/>
                </a:solidFill>
              </a:rPr>
              <a:t>: Park where species were observed.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observations</a:t>
            </a:r>
            <a:r>
              <a:rPr lang="fr" sz="1400">
                <a:solidFill>
                  <a:schemeClr val="dk1"/>
                </a:solidFill>
              </a:rPr>
              <a:t>: Number of times each species was observed.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400">
                <a:solidFill>
                  <a:schemeClr val="dk1"/>
                </a:solidFill>
              </a:rPr>
              <a:t>Purpose: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 sz="1400">
                <a:solidFill>
                  <a:schemeClr val="dk1"/>
                </a:solidFill>
              </a:rPr>
              <a:t>Used to determine the most observed species at each park.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450" y="654575"/>
            <a:ext cx="3752848" cy="220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Significance of Conservation Status Across Species Categories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400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fr" sz="1100">
                <a:solidFill>
                  <a:schemeClr val="dk1"/>
                </a:solidFill>
              </a:rPr>
              <a:t>Chi-Square Test: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fr" sz="1100">
                <a:solidFill>
                  <a:schemeClr val="dk1"/>
                </a:solidFill>
              </a:rPr>
              <a:t>Purpose: Test if the differences in conservation statuses across species categories are significant.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fr" sz="1100">
                <a:solidFill>
                  <a:schemeClr val="dk1"/>
                </a:solidFill>
              </a:rPr>
              <a:t>Result: Significant differences found (p-value &lt; 0.05).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fr" sz="1100">
                <a:solidFill>
                  <a:schemeClr val="dk1"/>
                </a:solidFill>
              </a:rPr>
              <a:t>Interpretation: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fr" sz="1100">
                <a:solidFill>
                  <a:schemeClr val="dk1"/>
                </a:solidFill>
              </a:rPr>
              <a:t>Some species categories are more prone to being endangered.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725" y="2952750"/>
            <a:ext cx="3441375" cy="219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Conservation Recommendations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400">
                <a:solidFill>
                  <a:schemeClr val="dk1"/>
                </a:solidFill>
              </a:rPr>
              <a:t>Focus Areas: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" sz="1400">
                <a:solidFill>
                  <a:schemeClr val="dk1"/>
                </a:solidFill>
              </a:rPr>
              <a:t>Mammals, Fish, and Amphibians</a:t>
            </a:r>
            <a:r>
              <a:rPr lang="fr" sz="1400">
                <a:solidFill>
                  <a:schemeClr val="dk1"/>
                </a:solidFill>
              </a:rPr>
              <a:t>: High proportions of endangered species.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" sz="1400">
                <a:solidFill>
                  <a:schemeClr val="dk1"/>
                </a:solidFill>
              </a:rPr>
              <a:t>Species of Concern</a:t>
            </a:r>
            <a:r>
              <a:rPr lang="fr" sz="1400">
                <a:solidFill>
                  <a:schemeClr val="dk1"/>
                </a:solidFill>
              </a:rPr>
              <a:t>: Need monitoring to prevent further decline.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400">
                <a:solidFill>
                  <a:schemeClr val="dk1"/>
                </a:solidFill>
              </a:rPr>
              <a:t>Actions: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 sz="1400">
                <a:solidFill>
                  <a:schemeClr val="dk1"/>
                </a:solidFill>
              </a:rPr>
              <a:t>Prioritize conservation resources for at-risk categories.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 sz="1400">
                <a:solidFill>
                  <a:schemeClr val="dk1"/>
                </a:solidFill>
              </a:rPr>
              <a:t>Continue monitoring species in less critical categories.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930" y="2266950"/>
            <a:ext cx="344257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017725"/>
            <a:ext cx="8520600" cy="37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fr" sz="4400">
                <a:solidFill>
                  <a:schemeClr val="dk1"/>
                </a:solidFill>
              </a:rPr>
              <a:t>Recap:</a:t>
            </a:r>
            <a:endParaRPr b="1" sz="44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4400">
                <a:solidFill>
                  <a:schemeClr val="dk1"/>
                </a:solidFill>
              </a:rPr>
              <a:t>Distribution of Conservation Statuses:</a:t>
            </a:r>
            <a:endParaRPr b="1" sz="44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fr" sz="4400">
                <a:solidFill>
                  <a:schemeClr val="dk1"/>
                </a:solidFill>
              </a:rPr>
              <a:t>Majority of species are classified as "Species of Concern."</a:t>
            </a:r>
            <a:endParaRPr sz="44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fr" sz="4400">
                <a:solidFill>
                  <a:schemeClr val="dk1"/>
                </a:solidFill>
              </a:rPr>
              <a:t>Smaller numbers fall under "Endangered," "Threatened," or "In Recovery."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4400">
                <a:solidFill>
                  <a:schemeClr val="dk1"/>
                </a:solidFill>
              </a:rPr>
              <a:t>Significance of Differences:</a:t>
            </a:r>
            <a:endParaRPr b="1" sz="44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fr" sz="4400">
                <a:solidFill>
                  <a:schemeClr val="dk1"/>
                </a:solidFill>
              </a:rPr>
              <a:t>Chi-Square test indicates significant differences in conservation statuses across species categories.</a:t>
            </a:r>
            <a:endParaRPr sz="44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fr" sz="4400">
                <a:solidFill>
                  <a:schemeClr val="dk1"/>
                </a:solidFill>
              </a:rPr>
              <a:t>Some categories (e.g., Mammals, Fish) are more prone to endangerment.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4400">
                <a:solidFill>
                  <a:schemeClr val="dk1"/>
                </a:solidFill>
              </a:rPr>
              <a:t>Most Observed Species by Park:</a:t>
            </a:r>
            <a:endParaRPr b="1" sz="44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fr" sz="4400">
                <a:solidFill>
                  <a:schemeClr val="dk1"/>
                </a:solidFill>
              </a:rPr>
              <a:t>Each park has a distinct species that is most frequently observed.</a:t>
            </a:r>
            <a:endParaRPr sz="44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fr" sz="4400">
                <a:solidFill>
                  <a:schemeClr val="dk1"/>
                </a:solidFill>
              </a:rPr>
              <a:t>Highlights biodiversity and species prevalence in different parks.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fr" sz="4400">
                <a:solidFill>
                  <a:schemeClr val="dk1"/>
                </a:solidFill>
              </a:rPr>
              <a:t>Final Thoughts:</a:t>
            </a:r>
            <a:endParaRPr b="1" sz="44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4400">
                <a:solidFill>
                  <a:schemeClr val="dk1"/>
                </a:solidFill>
              </a:rPr>
              <a:t>Data-Driven Insights:</a:t>
            </a:r>
            <a:endParaRPr b="1" sz="44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fr" sz="4400">
                <a:solidFill>
                  <a:schemeClr val="dk1"/>
                </a:solidFill>
              </a:rPr>
              <a:t>Crucial for prioritizing conservation efforts.</a:t>
            </a:r>
            <a:endParaRPr sz="44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fr" sz="4400">
                <a:solidFill>
                  <a:schemeClr val="dk1"/>
                </a:solidFill>
              </a:rPr>
              <a:t>Focus on species categories with higher endangerment risks.</a:t>
            </a:r>
            <a:endParaRPr sz="44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fr" sz="4400">
                <a:solidFill>
                  <a:schemeClr val="dk1"/>
                </a:solidFill>
              </a:rPr>
              <a:t>Continued monitoring of "Species of Concern" is essential.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