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lsb" ContentType="application/vnd.ms-excel.sheet.binary.macroEnabled.12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10.xml" ContentType="application/vnd.openxmlformats-officedocument.presentationml.tag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1.xml" ContentType="application/vnd.openxmlformats-officedocument.drawingml.chartshapes+xml"/>
  <Override PartName="/ppt/tags/tag11.xml" ContentType="application/vnd.openxmlformats-officedocument.presentationml.tag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tags/tag5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9" r:id="rId2"/>
    <p:sldId id="263" r:id="rId3"/>
    <p:sldId id="266" r:id="rId4"/>
    <p:sldId id="267" r:id="rId5"/>
    <p:sldId id="261" r:id="rId6"/>
    <p:sldId id="268" r:id="rId7"/>
  </p:sldIdLst>
  <p:sldSz cx="12192000" cy="6858000"/>
  <p:notesSz cx="6858000" cy="9144000"/>
  <p:custDataLst>
    <p:tags r:id="rId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B2A396AC-3659-4F81-BADB-052E84783015}">
          <p14:sldIdLst>
            <p14:sldId id="259"/>
            <p14:sldId id="263"/>
            <p14:sldId id="266"/>
            <p14:sldId id="267"/>
            <p14:sldId id="261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0000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AppData\Roaming\Microsoft\Excel\Toys_Analysis%20(version%201).xlsb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AppData\Roaming\Microsoft\Excel\Toys_Analysis%20(version%201).xlsb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Projects\MA_Power_BI\Maven%20Toys%20Data\Toys_Analysis(AutoRecovered).xlsx" TargetMode="Externa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1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Projects\MA_Power_BI\Maven%20Toys%20Data\Toys_Analysis(AutoRecovered)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.xlsb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1.xlsb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ndard"/>
        <c:varyColors val="0"/>
        <c:ser>
          <c:idx val="3"/>
          <c:order val="3"/>
          <c:tx>
            <c:v>Shade</c:v>
          </c:tx>
          <c:spPr>
            <a:solidFill>
              <a:schemeClr val="tx2">
                <a:lumMod val="40000"/>
                <a:lumOff val="60000"/>
                <a:alpha val="50000"/>
              </a:schemeClr>
            </a:solidFill>
            <a:ln>
              <a:noFill/>
            </a:ln>
            <a:effectLst/>
          </c:spPr>
          <c:val>
            <c:numRef>
              <c:f>'Slide 1'!$L$2:$L$13</c:f>
              <c:numCache>
                <c:formatCode>General</c:formatCode>
                <c:ptCount val="12"/>
                <c:pt idx="8">
                  <c:v>300000</c:v>
                </c:pt>
                <c:pt idx="9">
                  <c:v>300000</c:v>
                </c:pt>
                <c:pt idx="10">
                  <c:v>300000</c:v>
                </c:pt>
                <c:pt idx="11">
                  <c:v>300000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611-4A59-BAB5-4EF0D33E92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33980335"/>
        <c:axId val="1433984655"/>
      </c:areaChart>
      <c:lineChart>
        <c:grouping val="standard"/>
        <c:varyColors val="0"/>
        <c:ser>
          <c:idx val="0"/>
          <c:order val="0"/>
          <c:tx>
            <c:v>2022</c:v>
          </c:tx>
          <c:spPr>
            <a:ln w="28575" cap="rnd">
              <a:solidFill>
                <a:schemeClr val="bg1">
                  <a:lumMod val="65000"/>
                </a:schemeClr>
              </a:solidFill>
              <a:round/>
            </a:ln>
            <a:effectLst/>
          </c:spPr>
          <c:marker>
            <c:symbol val="none"/>
          </c:marker>
          <c:dLbls>
            <c:dLbl>
              <c:idx val="11"/>
              <c:layout>
                <c:manualLayout>
                  <c:x val="-1.100918132136619E-16"/>
                  <c:y val="-7.7541467385774361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bg1">
                          <a:lumMod val="65000"/>
                        </a:schemeClr>
                      </a:solidFill>
                      <a:latin typeface="Arial Rounded MT Bold" panose="020F070403050403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117A-458A-9444-639DDC32066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bg1">
                        <a:lumMod val="65000"/>
                      </a:schemeClr>
                    </a:solidFill>
                    <a:latin typeface="Arial Rounded MT Bold" panose="020F070403050403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'Slide 1'!$F$2:$F$13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'Slide 1'!$G$2:$G$13</c:f>
              <c:numCache>
                <c:formatCode>_("$"* #,##0.00_);_("$"* \(#,##0.00\);_("$"* "-"??_);_(@_)</c:formatCode>
                <c:ptCount val="12"/>
                <c:pt idx="0">
                  <c:v>167126</c:v>
                </c:pt>
                <c:pt idx="1">
                  <c:v>161861</c:v>
                </c:pt>
                <c:pt idx="2">
                  <c:v>173992</c:v>
                </c:pt>
                <c:pt idx="3">
                  <c:v>190099</c:v>
                </c:pt>
                <c:pt idx="4">
                  <c:v>186894</c:v>
                </c:pt>
                <c:pt idx="5">
                  <c:v>189815</c:v>
                </c:pt>
                <c:pt idx="6">
                  <c:v>176922</c:v>
                </c:pt>
                <c:pt idx="7">
                  <c:v>158931</c:v>
                </c:pt>
                <c:pt idx="8">
                  <c:v>166397</c:v>
                </c:pt>
                <c:pt idx="9">
                  <c:v>178799</c:v>
                </c:pt>
                <c:pt idx="10">
                  <c:v>192873</c:v>
                </c:pt>
                <c:pt idx="11">
                  <c:v>246078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611-4A59-BAB5-4EF0D33E921C}"/>
            </c:ext>
          </c:extLst>
        </c:ser>
        <c:ser>
          <c:idx val="1"/>
          <c:order val="1"/>
          <c:tx>
            <c:v>2023</c:v>
          </c:tx>
          <c:spPr>
            <a:ln w="28575" cap="rnd">
              <a:solidFill>
                <a:schemeClr val="tx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dPt>
            <c:idx val="2"/>
            <c:marker>
              <c:symbol val="circle"/>
              <c:size val="5"/>
              <c:spPr>
                <a:noFill/>
                <a:ln w="171450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117A-458A-9444-639DDC320660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117A-458A-9444-639DDC320660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17A-458A-9444-639DDC320660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117A-458A-9444-639DDC320660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117A-458A-9444-639DDC320660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117A-458A-9444-639DDC320660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117A-458A-9444-639DDC320660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117A-458A-9444-639DDC320660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17A-458A-9444-639DDC320660}"/>
                </c:ext>
              </c:extLst>
            </c:dLbl>
            <c:dLbl>
              <c:idx val="8"/>
              <c:layout>
                <c:manualLayout>
                  <c:x val="0.21652896362294344"/>
                  <c:y val="-0.27914938434924186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2">
                          <a:lumMod val="75000"/>
                        </a:schemeClr>
                      </a:solidFill>
                      <a:latin typeface="Arial Rounded MT Bold" panose="020F0704030504030204" pitchFamily="34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5.590727025732465E-2"/>
                      <c:h val="6.1994504935382097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8-117A-458A-9444-639DDC32066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'Slide 1'!$F$2:$F$13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'Slide 1'!$H$2:$H$10</c:f>
              <c:numCache>
                <c:formatCode>_("$"* #,##0.00_);_("$"* \(#,##0.00\);_("$"* "-"??_);_(@_)</c:formatCode>
                <c:ptCount val="9"/>
                <c:pt idx="0">
                  <c:v>205074</c:v>
                </c:pt>
                <c:pt idx="1">
                  <c:v>189314</c:v>
                </c:pt>
                <c:pt idx="2">
                  <c:v>231909</c:v>
                </c:pt>
                <c:pt idx="3">
                  <c:v>215096</c:v>
                </c:pt>
                <c:pt idx="4">
                  <c:v>210347</c:v>
                </c:pt>
                <c:pt idx="5">
                  <c:v>207212</c:v>
                </c:pt>
                <c:pt idx="6">
                  <c:v>209807</c:v>
                </c:pt>
                <c:pt idx="7">
                  <c:v>175038</c:v>
                </c:pt>
                <c:pt idx="8">
                  <c:v>180445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611-4A59-BAB5-4EF0D33E921C}"/>
            </c:ext>
          </c:extLst>
        </c:ser>
        <c:ser>
          <c:idx val="2"/>
          <c:order val="2"/>
          <c:tx>
            <c:v>Forcast</c:v>
          </c:tx>
          <c:spPr>
            <a:ln w="28575" cap="rnd">
              <a:solidFill>
                <a:schemeClr val="tx2">
                  <a:lumMod val="75000"/>
                </a:schemeClr>
              </a:solidFill>
              <a:prstDash val="dash"/>
              <a:round/>
              <a:tailEnd type="triangle"/>
            </a:ln>
            <a:effectLst/>
          </c:spPr>
          <c:marker>
            <c:symbol val="none"/>
          </c:marker>
          <c:val>
            <c:numRef>
              <c:f>'Slide 1'!$K$2:$K$13</c:f>
              <c:numCache>
                <c:formatCode>General</c:formatCode>
                <c:ptCount val="12"/>
                <c:pt idx="8" formatCode="_(&quot;$&quot;* #,##0.00_);_(&quot;$&quot;* \(#,##0.00\);_(&quot;$&quot;* &quot;-&quot;??_);_(@_)">
                  <c:v>180445</c:v>
                </c:pt>
                <c:pt idx="9" formatCode="_(&quot;$&quot;* #,##0.00_);_(&quot;$&quot;* \(#,##0.00\);_(&quot;$&quot;* &quot;-&quot;??_);_(@_)">
                  <c:v>204969.45193929583</c:v>
                </c:pt>
                <c:pt idx="10" formatCode="_(&quot;$&quot;* #,##0.00_);_(&quot;$&quot;* \(#,##0.00\);_(&quot;$&quot;* &quot;-&quot;??_);_(@_)">
                  <c:v>221103.43516399871</c:v>
                </c:pt>
                <c:pt idx="11" formatCode="_(&quot;$&quot;* #,##0.00_);_(&quot;$&quot;* \(#,##0.00\);_(&quot;$&quot;* &quot;-&quot;??_);_(@_)">
                  <c:v>282095.94457641285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611-4A59-BAB5-4EF0D33E92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33980335"/>
        <c:axId val="1433984655"/>
      </c:lineChart>
      <c:catAx>
        <c:axId val="14339803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433984655"/>
        <c:crosses val="autoZero"/>
        <c:auto val="1"/>
        <c:lblAlgn val="ctr"/>
        <c:lblOffset val="100"/>
        <c:noMultiLvlLbl val="0"/>
      </c:catAx>
      <c:valAx>
        <c:axId val="1433984655"/>
        <c:scaling>
          <c:orientation val="minMax"/>
          <c:max val="350000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75000"/>
                  <a:alpha val="25000"/>
                </a:schemeClr>
              </a:solidFill>
              <a:round/>
            </a:ln>
            <a:effectLst/>
          </c:spPr>
        </c:majorGridlines>
        <c:numFmt formatCode="&quot;$&quot;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4339803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[Toys_Analysis (version 1).xlsb]Slide 2!PivotTable4</c:name>
    <c:fmtId val="8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5.8696925188352192E-2"/>
          <c:y val="3.111879762490288E-2"/>
          <c:w val="0.9228319159082311"/>
          <c:h val="0.77285661206509415"/>
        </c:manualLayout>
      </c:layout>
      <c:lineChart>
        <c:grouping val="standard"/>
        <c:varyColors val="0"/>
        <c:ser>
          <c:idx val="0"/>
          <c:order val="0"/>
          <c:tx>
            <c:strRef>
              <c:f>'Slide 2'!$B$1:$B$2</c:f>
              <c:strCache>
                <c:ptCount val="1"/>
                <c:pt idx="0">
                  <c:v>Art &amp; Crafts</c:v>
                </c:pt>
              </c:strCache>
            </c:strRef>
          </c:tx>
          <c:spPr>
            <a:ln w="28575" cap="rnd">
              <a:solidFill>
                <a:srgbClr val="002060"/>
              </a:solidFill>
              <a:round/>
            </a:ln>
            <a:effectLst/>
          </c:spPr>
          <c:marker>
            <c:symbol val="none"/>
          </c:marker>
          <c:dLbls>
            <c:dLbl>
              <c:idx val="20"/>
              <c:layout>
                <c:manualLayout>
                  <c:x val="-1.6931358388436242E-16"/>
                  <c:y val="-3.3631619018195086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50" b="1" i="0" u="none" strike="noStrike" kern="1200" baseline="0">
                      <a:solidFill>
                        <a:schemeClr val="tx2">
                          <a:lumMod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4DA6-4678-B210-05E62F41BC4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multiLvlStrRef>
              <c:f>'Slide 2'!$A$3:$A$26</c:f>
              <c:multiLvlStrCache>
                <c:ptCount val="21"/>
                <c:lvl>
                  <c:pt idx="0">
                    <c:v>January</c:v>
                  </c:pt>
                  <c:pt idx="1">
                    <c:v>February</c:v>
                  </c:pt>
                  <c:pt idx="2">
                    <c:v>March</c:v>
                  </c:pt>
                  <c:pt idx="3">
                    <c:v>April</c:v>
                  </c:pt>
                  <c:pt idx="4">
                    <c:v>May</c:v>
                  </c:pt>
                  <c:pt idx="5">
                    <c:v>June</c:v>
                  </c:pt>
                  <c:pt idx="6">
                    <c:v>July</c:v>
                  </c:pt>
                  <c:pt idx="7">
                    <c:v>August</c:v>
                  </c:pt>
                  <c:pt idx="8">
                    <c:v>September</c:v>
                  </c:pt>
                  <c:pt idx="9">
                    <c:v>October</c:v>
                  </c:pt>
                  <c:pt idx="10">
                    <c:v>November</c:v>
                  </c:pt>
                  <c:pt idx="11">
                    <c:v>December</c:v>
                  </c:pt>
                  <c:pt idx="12">
                    <c:v>January</c:v>
                  </c:pt>
                  <c:pt idx="13">
                    <c:v>February</c:v>
                  </c:pt>
                  <c:pt idx="14">
                    <c:v>March</c:v>
                  </c:pt>
                  <c:pt idx="15">
                    <c:v>April</c:v>
                  </c:pt>
                  <c:pt idx="16">
                    <c:v>May</c:v>
                  </c:pt>
                  <c:pt idx="17">
                    <c:v>June</c:v>
                  </c:pt>
                  <c:pt idx="18">
                    <c:v>July</c:v>
                  </c:pt>
                  <c:pt idx="19">
                    <c:v>August</c:v>
                  </c:pt>
                  <c:pt idx="20">
                    <c:v>September</c:v>
                  </c:pt>
                </c:lvl>
                <c:lvl>
                  <c:pt idx="0">
                    <c:v>2022</c:v>
                  </c:pt>
                  <c:pt idx="12">
                    <c:v>2023</c:v>
                  </c:pt>
                </c:lvl>
              </c:multiLvlStrCache>
            </c:multiLvlStrRef>
          </c:cat>
          <c:val>
            <c:numRef>
              <c:f>'Slide 2'!$B$3:$B$26</c:f>
              <c:numCache>
                <c:formatCode>\$#,##0.00;\(\$#,##0.00\);\$#,##0.00</c:formatCode>
                <c:ptCount val="21"/>
                <c:pt idx="0">
                  <c:v>9928</c:v>
                </c:pt>
                <c:pt idx="1">
                  <c:v>9740</c:v>
                </c:pt>
                <c:pt idx="2">
                  <c:v>15299</c:v>
                </c:pt>
                <c:pt idx="3">
                  <c:v>19251</c:v>
                </c:pt>
                <c:pt idx="4">
                  <c:v>19557</c:v>
                </c:pt>
                <c:pt idx="5">
                  <c:v>16779</c:v>
                </c:pt>
                <c:pt idx="6">
                  <c:v>16669</c:v>
                </c:pt>
                <c:pt idx="7">
                  <c:v>15448</c:v>
                </c:pt>
                <c:pt idx="8">
                  <c:v>21989</c:v>
                </c:pt>
                <c:pt idx="9">
                  <c:v>29757</c:v>
                </c:pt>
                <c:pt idx="10">
                  <c:v>41909</c:v>
                </c:pt>
                <c:pt idx="11">
                  <c:v>56623</c:v>
                </c:pt>
                <c:pt idx="12">
                  <c:v>50698</c:v>
                </c:pt>
                <c:pt idx="13">
                  <c:v>49496</c:v>
                </c:pt>
                <c:pt idx="14">
                  <c:v>56064</c:v>
                </c:pt>
                <c:pt idx="15">
                  <c:v>57720</c:v>
                </c:pt>
                <c:pt idx="16">
                  <c:v>56475</c:v>
                </c:pt>
                <c:pt idx="17">
                  <c:v>50501</c:v>
                </c:pt>
                <c:pt idx="18">
                  <c:v>54800</c:v>
                </c:pt>
                <c:pt idx="19">
                  <c:v>44603</c:v>
                </c:pt>
                <c:pt idx="20">
                  <c:v>60048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23F-4FB1-95FF-E66C77D9C021}"/>
            </c:ext>
          </c:extLst>
        </c:ser>
        <c:ser>
          <c:idx val="1"/>
          <c:order val="1"/>
          <c:tx>
            <c:strRef>
              <c:f>'Slide 2'!$C$1:$C$2</c:f>
              <c:strCache>
                <c:ptCount val="1"/>
                <c:pt idx="0">
                  <c:v>Electronics</c:v>
                </c:pt>
              </c:strCache>
            </c:strRef>
          </c:tx>
          <c:spPr>
            <a:ln w="28575" cap="rnd">
              <a:solidFill>
                <a:srgbClr val="960000"/>
              </a:solidFill>
              <a:round/>
            </a:ln>
            <a:effectLst/>
          </c:spPr>
          <c:marker>
            <c:symbol val="none"/>
          </c:marker>
          <c:dLbls>
            <c:dLbl>
              <c:idx val="20"/>
              <c:layout>
                <c:manualLayout>
                  <c:x val="0"/>
                  <c:y val="4.2039523772743718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50" b="1" i="0" u="none" strike="noStrike" kern="1200" baseline="0">
                      <a:solidFill>
                        <a:srgbClr val="C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DA6-4678-B210-05E62F41BC4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multiLvlStrRef>
              <c:f>'Slide 2'!$A$3:$A$26</c:f>
              <c:multiLvlStrCache>
                <c:ptCount val="21"/>
                <c:lvl>
                  <c:pt idx="0">
                    <c:v>January</c:v>
                  </c:pt>
                  <c:pt idx="1">
                    <c:v>February</c:v>
                  </c:pt>
                  <c:pt idx="2">
                    <c:v>March</c:v>
                  </c:pt>
                  <c:pt idx="3">
                    <c:v>April</c:v>
                  </c:pt>
                  <c:pt idx="4">
                    <c:v>May</c:v>
                  </c:pt>
                  <c:pt idx="5">
                    <c:v>June</c:v>
                  </c:pt>
                  <c:pt idx="6">
                    <c:v>July</c:v>
                  </c:pt>
                  <c:pt idx="7">
                    <c:v>August</c:v>
                  </c:pt>
                  <c:pt idx="8">
                    <c:v>September</c:v>
                  </c:pt>
                  <c:pt idx="9">
                    <c:v>October</c:v>
                  </c:pt>
                  <c:pt idx="10">
                    <c:v>November</c:v>
                  </c:pt>
                  <c:pt idx="11">
                    <c:v>December</c:v>
                  </c:pt>
                  <c:pt idx="12">
                    <c:v>January</c:v>
                  </c:pt>
                  <c:pt idx="13">
                    <c:v>February</c:v>
                  </c:pt>
                  <c:pt idx="14">
                    <c:v>March</c:v>
                  </c:pt>
                  <c:pt idx="15">
                    <c:v>April</c:v>
                  </c:pt>
                  <c:pt idx="16">
                    <c:v>May</c:v>
                  </c:pt>
                  <c:pt idx="17">
                    <c:v>June</c:v>
                  </c:pt>
                  <c:pt idx="18">
                    <c:v>July</c:v>
                  </c:pt>
                  <c:pt idx="19">
                    <c:v>August</c:v>
                  </c:pt>
                  <c:pt idx="20">
                    <c:v>September</c:v>
                  </c:pt>
                </c:lvl>
                <c:lvl>
                  <c:pt idx="0">
                    <c:v>2022</c:v>
                  </c:pt>
                  <c:pt idx="12">
                    <c:v>2023</c:v>
                  </c:pt>
                </c:lvl>
              </c:multiLvlStrCache>
            </c:multiLvlStrRef>
          </c:cat>
          <c:val>
            <c:numRef>
              <c:f>'Slide 2'!$C$3:$C$26</c:f>
              <c:numCache>
                <c:formatCode>\$#,##0.00;\(\$#,##0.00\);\$#,##0.00</c:formatCode>
                <c:ptCount val="21"/>
                <c:pt idx="0">
                  <c:v>69020</c:v>
                </c:pt>
                <c:pt idx="1">
                  <c:v>64676</c:v>
                </c:pt>
                <c:pt idx="2">
                  <c:v>65864</c:v>
                </c:pt>
                <c:pt idx="3">
                  <c:v>61921</c:v>
                </c:pt>
                <c:pt idx="4">
                  <c:v>58402</c:v>
                </c:pt>
                <c:pt idx="5">
                  <c:v>55603</c:v>
                </c:pt>
                <c:pt idx="6">
                  <c:v>55822</c:v>
                </c:pt>
                <c:pt idx="7">
                  <c:v>57952</c:v>
                </c:pt>
                <c:pt idx="8">
                  <c:v>48030</c:v>
                </c:pt>
                <c:pt idx="9">
                  <c:v>48675</c:v>
                </c:pt>
                <c:pt idx="10">
                  <c:v>43682</c:v>
                </c:pt>
                <c:pt idx="11">
                  <c:v>44760</c:v>
                </c:pt>
                <c:pt idx="12">
                  <c:v>41720</c:v>
                </c:pt>
                <c:pt idx="13">
                  <c:v>39246</c:v>
                </c:pt>
                <c:pt idx="14">
                  <c:v>41181</c:v>
                </c:pt>
                <c:pt idx="15">
                  <c:v>36707</c:v>
                </c:pt>
                <c:pt idx="16">
                  <c:v>33192</c:v>
                </c:pt>
                <c:pt idx="17">
                  <c:v>34138</c:v>
                </c:pt>
                <c:pt idx="18">
                  <c:v>36967</c:v>
                </c:pt>
                <c:pt idx="19">
                  <c:v>34685</c:v>
                </c:pt>
                <c:pt idx="20">
                  <c:v>29194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23F-4FB1-95FF-E66C77D9C021}"/>
            </c:ext>
          </c:extLst>
        </c:ser>
        <c:ser>
          <c:idx val="2"/>
          <c:order val="2"/>
          <c:tx>
            <c:strRef>
              <c:f>'Slide 2'!$D$1:$D$2</c:f>
              <c:strCache>
                <c:ptCount val="1"/>
                <c:pt idx="0">
                  <c:v>Games</c:v>
                </c:pt>
              </c:strCache>
            </c:strRef>
          </c:tx>
          <c:spPr>
            <a:ln w="28575" cap="rnd">
              <a:solidFill>
                <a:schemeClr val="bg1">
                  <a:lumMod val="65000"/>
                </a:schemeClr>
              </a:solidFill>
              <a:round/>
            </a:ln>
            <a:effectLst/>
          </c:spPr>
          <c:marker>
            <c:symbol val="none"/>
          </c:marker>
          <c:cat>
            <c:multiLvlStrRef>
              <c:f>'Slide 2'!$A$3:$A$26</c:f>
              <c:multiLvlStrCache>
                <c:ptCount val="21"/>
                <c:lvl>
                  <c:pt idx="0">
                    <c:v>January</c:v>
                  </c:pt>
                  <c:pt idx="1">
                    <c:v>February</c:v>
                  </c:pt>
                  <c:pt idx="2">
                    <c:v>March</c:v>
                  </c:pt>
                  <c:pt idx="3">
                    <c:v>April</c:v>
                  </c:pt>
                  <c:pt idx="4">
                    <c:v>May</c:v>
                  </c:pt>
                  <c:pt idx="5">
                    <c:v>June</c:v>
                  </c:pt>
                  <c:pt idx="6">
                    <c:v>July</c:v>
                  </c:pt>
                  <c:pt idx="7">
                    <c:v>August</c:v>
                  </c:pt>
                  <c:pt idx="8">
                    <c:v>September</c:v>
                  </c:pt>
                  <c:pt idx="9">
                    <c:v>October</c:v>
                  </c:pt>
                  <c:pt idx="10">
                    <c:v>November</c:v>
                  </c:pt>
                  <c:pt idx="11">
                    <c:v>December</c:v>
                  </c:pt>
                  <c:pt idx="12">
                    <c:v>January</c:v>
                  </c:pt>
                  <c:pt idx="13">
                    <c:v>February</c:v>
                  </c:pt>
                  <c:pt idx="14">
                    <c:v>March</c:v>
                  </c:pt>
                  <c:pt idx="15">
                    <c:v>April</c:v>
                  </c:pt>
                  <c:pt idx="16">
                    <c:v>May</c:v>
                  </c:pt>
                  <c:pt idx="17">
                    <c:v>June</c:v>
                  </c:pt>
                  <c:pt idx="18">
                    <c:v>July</c:v>
                  </c:pt>
                  <c:pt idx="19">
                    <c:v>August</c:v>
                  </c:pt>
                  <c:pt idx="20">
                    <c:v>September</c:v>
                  </c:pt>
                </c:lvl>
                <c:lvl>
                  <c:pt idx="0">
                    <c:v>2022</c:v>
                  </c:pt>
                  <c:pt idx="12">
                    <c:v>2023</c:v>
                  </c:pt>
                </c:lvl>
              </c:multiLvlStrCache>
            </c:multiLvlStrRef>
          </c:cat>
          <c:val>
            <c:numRef>
              <c:f>'Slide 2'!$D$3:$D$26</c:f>
              <c:numCache>
                <c:formatCode>\$#,##0.00;\(\$#,##0.00\);\$#,##0.00</c:formatCode>
                <c:ptCount val="21"/>
                <c:pt idx="0">
                  <c:v>28308</c:v>
                </c:pt>
                <c:pt idx="1">
                  <c:v>25764</c:v>
                </c:pt>
                <c:pt idx="2">
                  <c:v>24982</c:v>
                </c:pt>
                <c:pt idx="3">
                  <c:v>28401</c:v>
                </c:pt>
                <c:pt idx="4">
                  <c:v>28628</c:v>
                </c:pt>
                <c:pt idx="5">
                  <c:v>34461</c:v>
                </c:pt>
                <c:pt idx="6">
                  <c:v>35407</c:v>
                </c:pt>
                <c:pt idx="7">
                  <c:v>27869</c:v>
                </c:pt>
                <c:pt idx="8">
                  <c:v>27987</c:v>
                </c:pt>
                <c:pt idx="9">
                  <c:v>31315</c:v>
                </c:pt>
                <c:pt idx="10">
                  <c:v>32875</c:v>
                </c:pt>
                <c:pt idx="11">
                  <c:v>52384</c:v>
                </c:pt>
                <c:pt idx="12">
                  <c:v>41824</c:v>
                </c:pt>
                <c:pt idx="13">
                  <c:v>35758</c:v>
                </c:pt>
                <c:pt idx="14">
                  <c:v>40004</c:v>
                </c:pt>
                <c:pt idx="15">
                  <c:v>38014</c:v>
                </c:pt>
                <c:pt idx="16">
                  <c:v>31726</c:v>
                </c:pt>
                <c:pt idx="17">
                  <c:v>31197</c:v>
                </c:pt>
                <c:pt idx="18">
                  <c:v>31956</c:v>
                </c:pt>
                <c:pt idx="19">
                  <c:v>24611</c:v>
                </c:pt>
                <c:pt idx="20">
                  <c:v>20522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23F-4FB1-95FF-E66C77D9C021}"/>
            </c:ext>
          </c:extLst>
        </c:ser>
        <c:ser>
          <c:idx val="3"/>
          <c:order val="3"/>
          <c:tx>
            <c:strRef>
              <c:f>'Slide 2'!$E$1:$E$2</c:f>
              <c:strCache>
                <c:ptCount val="1"/>
                <c:pt idx="0">
                  <c:v>Sports &amp; Outdoors</c:v>
                </c:pt>
              </c:strCache>
            </c:strRef>
          </c:tx>
          <c:spPr>
            <a:ln w="28575" cap="rnd">
              <a:solidFill>
                <a:schemeClr val="bg1">
                  <a:lumMod val="65000"/>
                </a:schemeClr>
              </a:solidFill>
              <a:round/>
            </a:ln>
            <a:effectLst/>
          </c:spPr>
          <c:marker>
            <c:symbol val="none"/>
          </c:marker>
          <c:cat>
            <c:multiLvlStrRef>
              <c:f>'Slide 2'!$A$3:$A$26</c:f>
              <c:multiLvlStrCache>
                <c:ptCount val="21"/>
                <c:lvl>
                  <c:pt idx="0">
                    <c:v>January</c:v>
                  </c:pt>
                  <c:pt idx="1">
                    <c:v>February</c:v>
                  </c:pt>
                  <c:pt idx="2">
                    <c:v>March</c:v>
                  </c:pt>
                  <c:pt idx="3">
                    <c:v>April</c:v>
                  </c:pt>
                  <c:pt idx="4">
                    <c:v>May</c:v>
                  </c:pt>
                  <c:pt idx="5">
                    <c:v>June</c:v>
                  </c:pt>
                  <c:pt idx="6">
                    <c:v>July</c:v>
                  </c:pt>
                  <c:pt idx="7">
                    <c:v>August</c:v>
                  </c:pt>
                  <c:pt idx="8">
                    <c:v>September</c:v>
                  </c:pt>
                  <c:pt idx="9">
                    <c:v>October</c:v>
                  </c:pt>
                  <c:pt idx="10">
                    <c:v>November</c:v>
                  </c:pt>
                  <c:pt idx="11">
                    <c:v>December</c:v>
                  </c:pt>
                  <c:pt idx="12">
                    <c:v>January</c:v>
                  </c:pt>
                  <c:pt idx="13">
                    <c:v>February</c:v>
                  </c:pt>
                  <c:pt idx="14">
                    <c:v>March</c:v>
                  </c:pt>
                  <c:pt idx="15">
                    <c:v>April</c:v>
                  </c:pt>
                  <c:pt idx="16">
                    <c:v>May</c:v>
                  </c:pt>
                  <c:pt idx="17">
                    <c:v>June</c:v>
                  </c:pt>
                  <c:pt idx="18">
                    <c:v>July</c:v>
                  </c:pt>
                  <c:pt idx="19">
                    <c:v>August</c:v>
                  </c:pt>
                  <c:pt idx="20">
                    <c:v>September</c:v>
                  </c:pt>
                </c:lvl>
                <c:lvl>
                  <c:pt idx="0">
                    <c:v>2022</c:v>
                  </c:pt>
                  <c:pt idx="12">
                    <c:v>2023</c:v>
                  </c:pt>
                </c:lvl>
              </c:multiLvlStrCache>
            </c:multiLvlStrRef>
          </c:cat>
          <c:val>
            <c:numRef>
              <c:f>'Slide 2'!$E$3:$E$26</c:f>
              <c:numCache>
                <c:formatCode>\$#,##0.00;\(\$#,##0.00\);\$#,##0.00</c:formatCode>
                <c:ptCount val="21"/>
                <c:pt idx="0">
                  <c:v>19409</c:v>
                </c:pt>
                <c:pt idx="1">
                  <c:v>17945</c:v>
                </c:pt>
                <c:pt idx="2">
                  <c:v>17283</c:v>
                </c:pt>
                <c:pt idx="3">
                  <c:v>22448</c:v>
                </c:pt>
                <c:pt idx="4">
                  <c:v>21719</c:v>
                </c:pt>
                <c:pt idx="5">
                  <c:v>24098</c:v>
                </c:pt>
                <c:pt idx="6">
                  <c:v>25480</c:v>
                </c:pt>
                <c:pt idx="7">
                  <c:v>18556</c:v>
                </c:pt>
                <c:pt idx="8">
                  <c:v>18035</c:v>
                </c:pt>
                <c:pt idx="9">
                  <c:v>17061</c:v>
                </c:pt>
                <c:pt idx="10">
                  <c:v>18124</c:v>
                </c:pt>
                <c:pt idx="11">
                  <c:v>34868</c:v>
                </c:pt>
                <c:pt idx="12">
                  <c:v>23245</c:v>
                </c:pt>
                <c:pt idx="13">
                  <c:v>21849</c:v>
                </c:pt>
                <c:pt idx="14">
                  <c:v>34682</c:v>
                </c:pt>
                <c:pt idx="15">
                  <c:v>30007</c:v>
                </c:pt>
                <c:pt idx="16">
                  <c:v>32552</c:v>
                </c:pt>
                <c:pt idx="17">
                  <c:v>29005</c:v>
                </c:pt>
                <c:pt idx="18">
                  <c:v>28823</c:v>
                </c:pt>
                <c:pt idx="19">
                  <c:v>23284</c:v>
                </c:pt>
                <c:pt idx="20">
                  <c:v>27245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23F-4FB1-95FF-E66C77D9C021}"/>
            </c:ext>
          </c:extLst>
        </c:ser>
        <c:ser>
          <c:idx val="4"/>
          <c:order val="4"/>
          <c:tx>
            <c:strRef>
              <c:f>'Slide 2'!$F$1:$F$2</c:f>
              <c:strCache>
                <c:ptCount val="1"/>
                <c:pt idx="0">
                  <c:v>Toys</c:v>
                </c:pt>
              </c:strCache>
            </c:strRef>
          </c:tx>
          <c:spPr>
            <a:ln w="28575" cap="rnd">
              <a:solidFill>
                <a:schemeClr val="bg1">
                  <a:lumMod val="65000"/>
                </a:schemeClr>
              </a:solidFill>
              <a:round/>
            </a:ln>
            <a:effectLst/>
          </c:spPr>
          <c:marker>
            <c:symbol val="none"/>
          </c:marker>
          <c:cat>
            <c:multiLvlStrRef>
              <c:f>'Slide 2'!$A$3:$A$26</c:f>
              <c:multiLvlStrCache>
                <c:ptCount val="21"/>
                <c:lvl>
                  <c:pt idx="0">
                    <c:v>January</c:v>
                  </c:pt>
                  <c:pt idx="1">
                    <c:v>February</c:v>
                  </c:pt>
                  <c:pt idx="2">
                    <c:v>March</c:v>
                  </c:pt>
                  <c:pt idx="3">
                    <c:v>April</c:v>
                  </c:pt>
                  <c:pt idx="4">
                    <c:v>May</c:v>
                  </c:pt>
                  <c:pt idx="5">
                    <c:v>June</c:v>
                  </c:pt>
                  <c:pt idx="6">
                    <c:v>July</c:v>
                  </c:pt>
                  <c:pt idx="7">
                    <c:v>August</c:v>
                  </c:pt>
                  <c:pt idx="8">
                    <c:v>September</c:v>
                  </c:pt>
                  <c:pt idx="9">
                    <c:v>October</c:v>
                  </c:pt>
                  <c:pt idx="10">
                    <c:v>November</c:v>
                  </c:pt>
                  <c:pt idx="11">
                    <c:v>December</c:v>
                  </c:pt>
                  <c:pt idx="12">
                    <c:v>January</c:v>
                  </c:pt>
                  <c:pt idx="13">
                    <c:v>February</c:v>
                  </c:pt>
                  <c:pt idx="14">
                    <c:v>March</c:v>
                  </c:pt>
                  <c:pt idx="15">
                    <c:v>April</c:v>
                  </c:pt>
                  <c:pt idx="16">
                    <c:v>May</c:v>
                  </c:pt>
                  <c:pt idx="17">
                    <c:v>June</c:v>
                  </c:pt>
                  <c:pt idx="18">
                    <c:v>July</c:v>
                  </c:pt>
                  <c:pt idx="19">
                    <c:v>August</c:v>
                  </c:pt>
                  <c:pt idx="20">
                    <c:v>September</c:v>
                  </c:pt>
                </c:lvl>
                <c:lvl>
                  <c:pt idx="0">
                    <c:v>2022</c:v>
                  </c:pt>
                  <c:pt idx="12">
                    <c:v>2023</c:v>
                  </c:pt>
                </c:lvl>
              </c:multiLvlStrCache>
            </c:multiLvlStrRef>
          </c:cat>
          <c:val>
            <c:numRef>
              <c:f>'Slide 2'!$F$3:$F$26</c:f>
              <c:numCache>
                <c:formatCode>\$#,##0.00;\(\$#,##0.00\);\$#,##0.00</c:formatCode>
                <c:ptCount val="21"/>
                <c:pt idx="0">
                  <c:v>40461</c:v>
                </c:pt>
                <c:pt idx="1">
                  <c:v>43736</c:v>
                </c:pt>
                <c:pt idx="2">
                  <c:v>50564</c:v>
                </c:pt>
                <c:pt idx="3">
                  <c:v>58078</c:v>
                </c:pt>
                <c:pt idx="4">
                  <c:v>58588</c:v>
                </c:pt>
                <c:pt idx="5">
                  <c:v>58874</c:v>
                </c:pt>
                <c:pt idx="6">
                  <c:v>43544</c:v>
                </c:pt>
                <c:pt idx="7">
                  <c:v>39106</c:v>
                </c:pt>
                <c:pt idx="8">
                  <c:v>50356</c:v>
                </c:pt>
                <c:pt idx="9">
                  <c:v>51991</c:v>
                </c:pt>
                <c:pt idx="10">
                  <c:v>56283</c:v>
                </c:pt>
                <c:pt idx="11">
                  <c:v>57443</c:v>
                </c:pt>
                <c:pt idx="12">
                  <c:v>47587</c:v>
                </c:pt>
                <c:pt idx="13">
                  <c:v>42965</c:v>
                </c:pt>
                <c:pt idx="14">
                  <c:v>59978</c:v>
                </c:pt>
                <c:pt idx="15">
                  <c:v>52648</c:v>
                </c:pt>
                <c:pt idx="16">
                  <c:v>56402</c:v>
                </c:pt>
                <c:pt idx="17">
                  <c:v>62371</c:v>
                </c:pt>
                <c:pt idx="18">
                  <c:v>57261</c:v>
                </c:pt>
                <c:pt idx="19">
                  <c:v>47855</c:v>
                </c:pt>
                <c:pt idx="20">
                  <c:v>43436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23F-4FB1-95FF-E66C77D9C0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90198975"/>
        <c:axId val="690209535"/>
      </c:lineChart>
      <c:catAx>
        <c:axId val="6901989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pPr>
            <a:endParaRPr lang="en-US"/>
          </a:p>
        </c:txPr>
        <c:crossAx val="690209535"/>
        <c:crosses val="autoZero"/>
        <c:auto val="1"/>
        <c:lblAlgn val="ctr"/>
        <c:lblOffset val="100"/>
        <c:noMultiLvlLbl val="0"/>
      </c:catAx>
      <c:valAx>
        <c:axId val="690209535"/>
        <c:scaling>
          <c:orientation val="minMax"/>
          <c:max val="70000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75000"/>
                  <a:alpha val="25000"/>
                </a:schemeClr>
              </a:solidFill>
              <a:round/>
            </a:ln>
            <a:effectLst/>
          </c:spPr>
        </c:majorGridlines>
        <c:numFmt formatCode="\$#,##0.00;\(\$#,##0.00\);\$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pPr>
            <a:endParaRPr lang="en-US"/>
          </a:p>
        </c:txPr>
        <c:crossAx val="6901989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[Toys_Analysis(AutoRecovered).xlsx]Sheet1!PivotTable1</c:name>
    <c:fmtId val="6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9.3500566509598093E-2"/>
          <c:y val="0.12005353457792528"/>
          <c:w val="0.90649945374077245"/>
          <c:h val="0.69966773257492909"/>
        </c:manualLayout>
      </c:layout>
      <c:lineChart>
        <c:grouping val="standard"/>
        <c:varyColors val="0"/>
        <c:ser>
          <c:idx val="0"/>
          <c:order val="0"/>
          <c:tx>
            <c:strRef>
              <c:f>Sheet1!$M$21</c:f>
              <c:strCache>
                <c:ptCount val="1"/>
                <c:pt idx="0">
                  <c:v>Art &amp; Crafts - Revenue (Total)</c:v>
                </c:pt>
              </c:strCache>
            </c:strRef>
          </c:tx>
          <c:spPr>
            <a:ln w="28575" cap="rnd">
              <a:solidFill>
                <a:srgbClr val="002060"/>
              </a:solidFill>
              <a:round/>
            </a:ln>
            <a:effectLst/>
          </c:spPr>
          <c:marker>
            <c:symbol val="none"/>
          </c:marker>
          <c:dLbls>
            <c:dLbl>
              <c:idx val="20"/>
              <c:layout>
                <c:manualLayout>
                  <c:x val="-5.2378196977489336E-3"/>
                  <c:y val="0.12704453750012737"/>
                </c:manualLayout>
              </c:layout>
              <c:tx>
                <c:rich>
                  <a:bodyPr/>
                  <a:lstStyle/>
                  <a:p>
                    <a:fld id="{16078582-D18C-402B-9571-A966D580D3BB}" type="CELLREF">
                      <a:rPr lang="en-US" smtClean="0"/>
                      <a:pPr/>
                      <a:t>[CELLREF]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>
                    <c15:dlblFTEntry>
                      <c15:txfldGUID>{16078582-D18C-402B-9571-A966D580D3BB}</c15:txfldGUID>
                      <c15:f>Sheet1!$M$21</c15:f>
                      <c15:dlblFieldTableCache>
                        <c:ptCount val="1"/>
                        <c:pt idx="0">
                          <c:v>Art &amp; Crafts</c:v>
                        </c:pt>
                      </c15:dlblFieldTableCache>
                    </c15:dlblFTEntry>
                  </c15:dlblFieldTable>
                  <c15:showDataLabelsRange val="0"/>
                </c:ext>
                <c:ext xmlns:c16="http://schemas.microsoft.com/office/drawing/2014/chart" uri="{C3380CC4-5D6E-409C-BE32-E72D297353CC}">
                  <c16:uniqueId val="{00000005-61F6-4297-A29F-0D1211C3F5B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rgbClr val="00206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multiLvlStrRef>
              <c:f>Sheet1!$M$21</c:f>
              <c:multiLvlStrCache>
                <c:ptCount val="21"/>
                <c:lvl>
                  <c:pt idx="0">
                    <c:v>January</c:v>
                  </c:pt>
                  <c:pt idx="1">
                    <c:v>February</c:v>
                  </c:pt>
                  <c:pt idx="2">
                    <c:v>March</c:v>
                  </c:pt>
                  <c:pt idx="3">
                    <c:v>April</c:v>
                  </c:pt>
                  <c:pt idx="4">
                    <c:v>May</c:v>
                  </c:pt>
                  <c:pt idx="5">
                    <c:v>June</c:v>
                  </c:pt>
                  <c:pt idx="6">
                    <c:v>July</c:v>
                  </c:pt>
                  <c:pt idx="7">
                    <c:v>August</c:v>
                  </c:pt>
                  <c:pt idx="8">
                    <c:v>September</c:v>
                  </c:pt>
                  <c:pt idx="9">
                    <c:v>October</c:v>
                  </c:pt>
                  <c:pt idx="10">
                    <c:v>November</c:v>
                  </c:pt>
                  <c:pt idx="11">
                    <c:v>December</c:v>
                  </c:pt>
                  <c:pt idx="12">
                    <c:v>January</c:v>
                  </c:pt>
                  <c:pt idx="13">
                    <c:v>February</c:v>
                  </c:pt>
                  <c:pt idx="14">
                    <c:v>March</c:v>
                  </c:pt>
                  <c:pt idx="15">
                    <c:v>April</c:v>
                  </c:pt>
                  <c:pt idx="16">
                    <c:v>May</c:v>
                  </c:pt>
                  <c:pt idx="17">
                    <c:v>June</c:v>
                  </c:pt>
                  <c:pt idx="18">
                    <c:v>July</c:v>
                  </c:pt>
                  <c:pt idx="19">
                    <c:v>August</c:v>
                  </c:pt>
                  <c:pt idx="20">
                    <c:v>September</c:v>
                  </c:pt>
                </c:lvl>
                <c:lvl>
                  <c:pt idx="0">
                    <c:v>2022</c:v>
                  </c:pt>
                  <c:pt idx="12">
                    <c:v>2023</c:v>
                  </c:pt>
                </c:lvl>
              </c:multiLvlStrCache>
            </c:multiLvlStrRef>
          </c:cat>
          <c:val>
            <c:numRef>
              <c:f>Sheet1!$M$21</c:f>
              <c:numCache>
                <c:formatCode>\$#,##0.00;\(\$#,##0.00\);\$#,##0.00</c:formatCode>
                <c:ptCount val="21"/>
                <c:pt idx="0">
                  <c:v>35097.18</c:v>
                </c:pt>
                <c:pt idx="1">
                  <c:v>33882.730000000003</c:v>
                </c:pt>
                <c:pt idx="2">
                  <c:v>51700.71</c:v>
                </c:pt>
                <c:pt idx="3">
                  <c:v>65344.04</c:v>
                </c:pt>
                <c:pt idx="4">
                  <c:v>70988.87</c:v>
                </c:pt>
                <c:pt idx="5">
                  <c:v>63056.12</c:v>
                </c:pt>
                <c:pt idx="6">
                  <c:v>65651.5</c:v>
                </c:pt>
                <c:pt idx="7">
                  <c:v>57055.23</c:v>
                </c:pt>
                <c:pt idx="8">
                  <c:v>68369.89</c:v>
                </c:pt>
                <c:pt idx="9">
                  <c:v>85597.9</c:v>
                </c:pt>
                <c:pt idx="10">
                  <c:v>118599.57</c:v>
                </c:pt>
                <c:pt idx="11">
                  <c:v>191297.14</c:v>
                </c:pt>
                <c:pt idx="12">
                  <c:v>195905.22</c:v>
                </c:pt>
                <c:pt idx="13">
                  <c:v>187713.1</c:v>
                </c:pt>
                <c:pt idx="14">
                  <c:v>205848.13</c:v>
                </c:pt>
                <c:pt idx="15">
                  <c:v>230299.15</c:v>
                </c:pt>
                <c:pt idx="16">
                  <c:v>226843.87</c:v>
                </c:pt>
                <c:pt idx="17">
                  <c:v>202725.66</c:v>
                </c:pt>
                <c:pt idx="18">
                  <c:v>206862.98</c:v>
                </c:pt>
                <c:pt idx="19">
                  <c:v>155295.63</c:v>
                </c:pt>
                <c:pt idx="20">
                  <c:v>187229.64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1F6-4297-A29F-0D1211C3F5B0}"/>
            </c:ext>
          </c:extLst>
        </c:ser>
        <c:ser>
          <c:idx val="1"/>
          <c:order val="1"/>
          <c:tx>
            <c:strRef>
              <c:f>Sheet1!$M$21</c:f>
              <c:strCache>
                <c:ptCount val="1"/>
                <c:pt idx="0">
                  <c:v>Art &amp; Crafts - Cost (Total)</c:v>
                </c:pt>
              </c:strCache>
            </c:strRef>
          </c:tx>
          <c:spPr>
            <a:ln w="19050" cap="rnd">
              <a:solidFill>
                <a:srgbClr val="002060"/>
              </a:solidFill>
              <a:prstDash val="dash"/>
              <a:round/>
            </a:ln>
            <a:effectLst/>
          </c:spPr>
          <c:marker>
            <c:symbol val="none"/>
          </c:marker>
          <c:cat>
            <c:multiLvlStrRef>
              <c:f>Sheet1!$M$21</c:f>
              <c:multiLvlStrCache>
                <c:ptCount val="21"/>
                <c:lvl>
                  <c:pt idx="0">
                    <c:v>January</c:v>
                  </c:pt>
                  <c:pt idx="1">
                    <c:v>February</c:v>
                  </c:pt>
                  <c:pt idx="2">
                    <c:v>March</c:v>
                  </c:pt>
                  <c:pt idx="3">
                    <c:v>April</c:v>
                  </c:pt>
                  <c:pt idx="4">
                    <c:v>May</c:v>
                  </c:pt>
                  <c:pt idx="5">
                    <c:v>June</c:v>
                  </c:pt>
                  <c:pt idx="6">
                    <c:v>July</c:v>
                  </c:pt>
                  <c:pt idx="7">
                    <c:v>August</c:v>
                  </c:pt>
                  <c:pt idx="8">
                    <c:v>September</c:v>
                  </c:pt>
                  <c:pt idx="9">
                    <c:v>October</c:v>
                  </c:pt>
                  <c:pt idx="10">
                    <c:v>November</c:v>
                  </c:pt>
                  <c:pt idx="11">
                    <c:v>December</c:v>
                  </c:pt>
                  <c:pt idx="12">
                    <c:v>January</c:v>
                  </c:pt>
                  <c:pt idx="13">
                    <c:v>February</c:v>
                  </c:pt>
                  <c:pt idx="14">
                    <c:v>March</c:v>
                  </c:pt>
                  <c:pt idx="15">
                    <c:v>April</c:v>
                  </c:pt>
                  <c:pt idx="16">
                    <c:v>May</c:v>
                  </c:pt>
                  <c:pt idx="17">
                    <c:v>June</c:v>
                  </c:pt>
                  <c:pt idx="18">
                    <c:v>July</c:v>
                  </c:pt>
                  <c:pt idx="19">
                    <c:v>August</c:v>
                  </c:pt>
                  <c:pt idx="20">
                    <c:v>September</c:v>
                  </c:pt>
                </c:lvl>
                <c:lvl>
                  <c:pt idx="0">
                    <c:v>2022</c:v>
                  </c:pt>
                  <c:pt idx="12">
                    <c:v>2023</c:v>
                  </c:pt>
                </c:lvl>
              </c:multiLvlStrCache>
            </c:multiLvlStrRef>
          </c:cat>
          <c:val>
            <c:numRef>
              <c:f>Sheet1!$M$21</c:f>
              <c:numCache>
                <c:formatCode>#,##0.0</c:formatCode>
                <c:ptCount val="21"/>
                <c:pt idx="0">
                  <c:v>25169.18</c:v>
                </c:pt>
                <c:pt idx="1">
                  <c:v>24142.73</c:v>
                </c:pt>
                <c:pt idx="2">
                  <c:v>36401.71</c:v>
                </c:pt>
                <c:pt idx="3">
                  <c:v>46093.04</c:v>
                </c:pt>
                <c:pt idx="4">
                  <c:v>51431.87</c:v>
                </c:pt>
                <c:pt idx="5">
                  <c:v>46277.120000000003</c:v>
                </c:pt>
                <c:pt idx="6">
                  <c:v>48982.5</c:v>
                </c:pt>
                <c:pt idx="7">
                  <c:v>41607.230000000003</c:v>
                </c:pt>
                <c:pt idx="8">
                  <c:v>46380.89</c:v>
                </c:pt>
                <c:pt idx="9">
                  <c:v>55840.9</c:v>
                </c:pt>
                <c:pt idx="10">
                  <c:v>76690.570000000007</c:v>
                </c:pt>
                <c:pt idx="11">
                  <c:v>134674.14000000001</c:v>
                </c:pt>
                <c:pt idx="12">
                  <c:v>145207.22</c:v>
                </c:pt>
                <c:pt idx="13">
                  <c:v>138217.1</c:v>
                </c:pt>
                <c:pt idx="14">
                  <c:v>149784.13</c:v>
                </c:pt>
                <c:pt idx="15">
                  <c:v>172579.15</c:v>
                </c:pt>
                <c:pt idx="16">
                  <c:v>170368.87</c:v>
                </c:pt>
                <c:pt idx="17">
                  <c:v>152224.66</c:v>
                </c:pt>
                <c:pt idx="18">
                  <c:v>152062.98000000001</c:v>
                </c:pt>
                <c:pt idx="19">
                  <c:v>110692.63</c:v>
                </c:pt>
                <c:pt idx="20">
                  <c:v>127181.64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1F6-4297-A29F-0D1211C3F5B0}"/>
            </c:ext>
          </c:extLst>
        </c:ser>
        <c:ser>
          <c:idx val="2"/>
          <c:order val="2"/>
          <c:tx>
            <c:strRef>
              <c:f>Sheet1!$M$21</c:f>
              <c:strCache>
                <c:ptCount val="1"/>
                <c:pt idx="0">
                  <c:v>Electronics - Revenue (Total)</c:v>
                </c:pt>
              </c:strCache>
            </c:strRef>
          </c:tx>
          <c:spPr>
            <a:ln w="28575" cap="rnd">
              <a:solidFill>
                <a:srgbClr val="960000"/>
              </a:solidFill>
              <a:round/>
            </a:ln>
            <a:effectLst/>
          </c:spPr>
          <c:marker>
            <c:symbol val="none"/>
          </c:marker>
          <c:dLbls>
            <c:dLbl>
              <c:idx val="20"/>
              <c:layout>
                <c:manualLayout>
                  <c:x val="-3.9283647733117004E-3"/>
                  <c:y val="3.5956001179281431E-2"/>
                </c:manualLayout>
              </c:layout>
              <c:tx>
                <c:rich>
                  <a:bodyPr/>
                  <a:lstStyle/>
                  <a:p>
                    <a:fld id="{7D20FA3F-004F-4826-993E-5B50AAC0852F}" type="CELLREF">
                      <a:rPr lang="en-US" smtClean="0"/>
                      <a:pPr/>
                      <a:t>[CELLREF]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>
                    <c15:dlblFTEntry>
                      <c15:txfldGUID>{7D20FA3F-004F-4826-993E-5B50AAC0852F}</c15:txfldGUID>
                      <c15:f>Sheet1!$M$22</c15:f>
                      <c15:dlblFieldTableCache>
                        <c:ptCount val="1"/>
                        <c:pt idx="0">
                          <c:v>Electronics</c:v>
                        </c:pt>
                      </c15:dlblFieldTableCache>
                    </c15:dlblFTEntry>
                  </c15:dlblFieldTable>
                  <c15:showDataLabelsRange val="0"/>
                </c:ext>
                <c:ext xmlns:c16="http://schemas.microsoft.com/office/drawing/2014/chart" uri="{C3380CC4-5D6E-409C-BE32-E72D297353CC}">
                  <c16:uniqueId val="{00000006-61F6-4297-A29F-0D1211C3F5B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rgbClr val="C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multiLvlStrRef>
              <c:f>Sheet1!$M$21</c:f>
              <c:multiLvlStrCache>
                <c:ptCount val="21"/>
                <c:lvl>
                  <c:pt idx="0">
                    <c:v>January</c:v>
                  </c:pt>
                  <c:pt idx="1">
                    <c:v>February</c:v>
                  </c:pt>
                  <c:pt idx="2">
                    <c:v>March</c:v>
                  </c:pt>
                  <c:pt idx="3">
                    <c:v>April</c:v>
                  </c:pt>
                  <c:pt idx="4">
                    <c:v>May</c:v>
                  </c:pt>
                  <c:pt idx="5">
                    <c:v>June</c:v>
                  </c:pt>
                  <c:pt idx="6">
                    <c:v>July</c:v>
                  </c:pt>
                  <c:pt idx="7">
                    <c:v>August</c:v>
                  </c:pt>
                  <c:pt idx="8">
                    <c:v>September</c:v>
                  </c:pt>
                  <c:pt idx="9">
                    <c:v>October</c:v>
                  </c:pt>
                  <c:pt idx="10">
                    <c:v>November</c:v>
                  </c:pt>
                  <c:pt idx="11">
                    <c:v>December</c:v>
                  </c:pt>
                  <c:pt idx="12">
                    <c:v>January</c:v>
                  </c:pt>
                  <c:pt idx="13">
                    <c:v>February</c:v>
                  </c:pt>
                  <c:pt idx="14">
                    <c:v>March</c:v>
                  </c:pt>
                  <c:pt idx="15">
                    <c:v>April</c:v>
                  </c:pt>
                  <c:pt idx="16">
                    <c:v>May</c:v>
                  </c:pt>
                  <c:pt idx="17">
                    <c:v>June</c:v>
                  </c:pt>
                  <c:pt idx="18">
                    <c:v>July</c:v>
                  </c:pt>
                  <c:pt idx="19">
                    <c:v>August</c:v>
                  </c:pt>
                  <c:pt idx="20">
                    <c:v>September</c:v>
                  </c:pt>
                </c:lvl>
                <c:lvl>
                  <c:pt idx="0">
                    <c:v>2022</c:v>
                  </c:pt>
                  <c:pt idx="12">
                    <c:v>2023</c:v>
                  </c:pt>
                </c:lvl>
              </c:multiLvlStrCache>
            </c:multiLvlStrRef>
          </c:cat>
          <c:val>
            <c:numRef>
              <c:f>Sheet1!$M$21</c:f>
              <c:numCache>
                <c:formatCode>\$#,##0.00;\(\$#,##0.00\);\$#,##0.00</c:formatCode>
                <c:ptCount val="21"/>
                <c:pt idx="0">
                  <c:v>143088.62</c:v>
                </c:pt>
                <c:pt idx="1">
                  <c:v>133353.41</c:v>
                </c:pt>
                <c:pt idx="2">
                  <c:v>133784.32999999999</c:v>
                </c:pt>
                <c:pt idx="3">
                  <c:v>128606.76</c:v>
                </c:pt>
                <c:pt idx="4">
                  <c:v>118107.04</c:v>
                </c:pt>
                <c:pt idx="5">
                  <c:v>116003.83</c:v>
                </c:pt>
                <c:pt idx="6">
                  <c:v>114622.89</c:v>
                </c:pt>
                <c:pt idx="7">
                  <c:v>122930.06</c:v>
                </c:pt>
                <c:pt idx="8">
                  <c:v>106980.79</c:v>
                </c:pt>
                <c:pt idx="9">
                  <c:v>113795.65</c:v>
                </c:pt>
                <c:pt idx="10">
                  <c:v>100433.83</c:v>
                </c:pt>
                <c:pt idx="11">
                  <c:v>108751.98</c:v>
                </c:pt>
                <c:pt idx="12">
                  <c:v>102774.81</c:v>
                </c:pt>
                <c:pt idx="13">
                  <c:v>98999.69</c:v>
                </c:pt>
                <c:pt idx="14">
                  <c:v>101111.66</c:v>
                </c:pt>
                <c:pt idx="15">
                  <c:v>89174.16</c:v>
                </c:pt>
                <c:pt idx="16">
                  <c:v>83904.19</c:v>
                </c:pt>
                <c:pt idx="17">
                  <c:v>84604.34</c:v>
                </c:pt>
                <c:pt idx="18">
                  <c:v>88597.15</c:v>
                </c:pt>
                <c:pt idx="19">
                  <c:v>84598.88</c:v>
                </c:pt>
                <c:pt idx="20">
                  <c:v>72547.179999999993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1F6-4297-A29F-0D1211C3F5B0}"/>
            </c:ext>
          </c:extLst>
        </c:ser>
        <c:ser>
          <c:idx val="3"/>
          <c:order val="3"/>
          <c:tx>
            <c:strRef>
              <c:f>Sheet1!$M$21</c:f>
              <c:strCache>
                <c:ptCount val="1"/>
                <c:pt idx="0">
                  <c:v>Electronics - Cost (Total)</c:v>
                </c:pt>
              </c:strCache>
            </c:strRef>
          </c:tx>
          <c:spPr>
            <a:ln w="19050" cap="rnd">
              <a:solidFill>
                <a:srgbClr val="960000"/>
              </a:solidFill>
              <a:prstDash val="dash"/>
              <a:round/>
            </a:ln>
            <a:effectLst/>
          </c:spPr>
          <c:marker>
            <c:symbol val="none"/>
          </c:marker>
          <c:cat>
            <c:multiLvlStrRef>
              <c:f>Sheet1!$M$21</c:f>
              <c:multiLvlStrCache>
                <c:ptCount val="21"/>
                <c:lvl>
                  <c:pt idx="0">
                    <c:v>January</c:v>
                  </c:pt>
                  <c:pt idx="1">
                    <c:v>February</c:v>
                  </c:pt>
                  <c:pt idx="2">
                    <c:v>March</c:v>
                  </c:pt>
                  <c:pt idx="3">
                    <c:v>April</c:v>
                  </c:pt>
                  <c:pt idx="4">
                    <c:v>May</c:v>
                  </c:pt>
                  <c:pt idx="5">
                    <c:v>June</c:v>
                  </c:pt>
                  <c:pt idx="6">
                    <c:v>July</c:v>
                  </c:pt>
                  <c:pt idx="7">
                    <c:v>August</c:v>
                  </c:pt>
                  <c:pt idx="8">
                    <c:v>September</c:v>
                  </c:pt>
                  <c:pt idx="9">
                    <c:v>October</c:v>
                  </c:pt>
                  <c:pt idx="10">
                    <c:v>November</c:v>
                  </c:pt>
                  <c:pt idx="11">
                    <c:v>December</c:v>
                  </c:pt>
                  <c:pt idx="12">
                    <c:v>January</c:v>
                  </c:pt>
                  <c:pt idx="13">
                    <c:v>February</c:v>
                  </c:pt>
                  <c:pt idx="14">
                    <c:v>March</c:v>
                  </c:pt>
                  <c:pt idx="15">
                    <c:v>April</c:v>
                  </c:pt>
                  <c:pt idx="16">
                    <c:v>May</c:v>
                  </c:pt>
                  <c:pt idx="17">
                    <c:v>June</c:v>
                  </c:pt>
                  <c:pt idx="18">
                    <c:v>July</c:v>
                  </c:pt>
                  <c:pt idx="19">
                    <c:v>August</c:v>
                  </c:pt>
                  <c:pt idx="20">
                    <c:v>September</c:v>
                  </c:pt>
                </c:lvl>
                <c:lvl>
                  <c:pt idx="0">
                    <c:v>2022</c:v>
                  </c:pt>
                  <c:pt idx="12">
                    <c:v>2023</c:v>
                  </c:pt>
                </c:lvl>
              </c:multiLvlStrCache>
            </c:multiLvlStrRef>
          </c:cat>
          <c:val>
            <c:numRef>
              <c:f>Sheet1!$M$21</c:f>
              <c:numCache>
                <c:formatCode>#,##0.0</c:formatCode>
                <c:ptCount val="21"/>
                <c:pt idx="0">
                  <c:v>74068.62</c:v>
                </c:pt>
                <c:pt idx="1">
                  <c:v>68677.41</c:v>
                </c:pt>
                <c:pt idx="2">
                  <c:v>67920.33</c:v>
                </c:pt>
                <c:pt idx="3">
                  <c:v>66685.759999999995</c:v>
                </c:pt>
                <c:pt idx="4">
                  <c:v>59705.04</c:v>
                </c:pt>
                <c:pt idx="5">
                  <c:v>60400.83</c:v>
                </c:pt>
                <c:pt idx="6">
                  <c:v>58800.89</c:v>
                </c:pt>
                <c:pt idx="7">
                  <c:v>64978.06</c:v>
                </c:pt>
                <c:pt idx="8">
                  <c:v>58950.79</c:v>
                </c:pt>
                <c:pt idx="9">
                  <c:v>65120.65</c:v>
                </c:pt>
                <c:pt idx="10">
                  <c:v>56751.83</c:v>
                </c:pt>
                <c:pt idx="11">
                  <c:v>63991.98</c:v>
                </c:pt>
                <c:pt idx="12">
                  <c:v>61054.81</c:v>
                </c:pt>
                <c:pt idx="13">
                  <c:v>59753.69</c:v>
                </c:pt>
                <c:pt idx="14">
                  <c:v>59930.66</c:v>
                </c:pt>
                <c:pt idx="15">
                  <c:v>52467.16</c:v>
                </c:pt>
                <c:pt idx="16">
                  <c:v>50712.19</c:v>
                </c:pt>
                <c:pt idx="17">
                  <c:v>50466.34</c:v>
                </c:pt>
                <c:pt idx="18">
                  <c:v>51630.15</c:v>
                </c:pt>
                <c:pt idx="19">
                  <c:v>49913.88</c:v>
                </c:pt>
                <c:pt idx="20">
                  <c:v>43353.18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1F6-4297-A29F-0D1211C3F5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56446992"/>
        <c:axId val="256428752"/>
      </c:lineChart>
      <c:catAx>
        <c:axId val="2564469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pPr>
            <a:endParaRPr lang="en-US"/>
          </a:p>
        </c:txPr>
        <c:crossAx val="256428752"/>
        <c:crosses val="autoZero"/>
        <c:auto val="1"/>
        <c:lblAlgn val="ctr"/>
        <c:lblOffset val="100"/>
        <c:noMultiLvlLbl val="0"/>
      </c:catAx>
      <c:valAx>
        <c:axId val="256428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75000"/>
                  <a:alpha val="25000"/>
                </a:schemeClr>
              </a:solidFill>
              <a:round/>
            </a:ln>
            <a:effectLst/>
          </c:spPr>
        </c:majorGridlines>
        <c:numFmt formatCode="\$#,##0.00;\(\$#,##0.00\);\$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pPr>
            <a:endParaRPr lang="en-US"/>
          </a:p>
        </c:txPr>
        <c:crossAx val="2564469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with new products</c:v>
          </c:tx>
          <c:spPr>
            <a:ln w="28575" cap="rnd">
              <a:solidFill>
                <a:srgbClr val="002060"/>
              </a:solidFill>
              <a:round/>
            </a:ln>
            <a:effectLst/>
          </c:spPr>
          <c:marker>
            <c:symbol val="none"/>
          </c:marker>
          <c:cat>
            <c:multiLvlStrRef>
              <c:f>'test 1'!$F$2:$G$22</c:f>
              <c:multiLvlStrCache>
                <c:ptCount val="21"/>
                <c:lvl>
                  <c:pt idx="0">
                    <c:v>January</c:v>
                  </c:pt>
                  <c:pt idx="1">
                    <c:v>February</c:v>
                  </c:pt>
                  <c:pt idx="2">
                    <c:v>March</c:v>
                  </c:pt>
                  <c:pt idx="3">
                    <c:v>April</c:v>
                  </c:pt>
                  <c:pt idx="4">
                    <c:v>May</c:v>
                  </c:pt>
                  <c:pt idx="5">
                    <c:v>June</c:v>
                  </c:pt>
                  <c:pt idx="6">
                    <c:v>July</c:v>
                  </c:pt>
                  <c:pt idx="7">
                    <c:v>August</c:v>
                  </c:pt>
                  <c:pt idx="8">
                    <c:v>September</c:v>
                  </c:pt>
                  <c:pt idx="9">
                    <c:v>October</c:v>
                  </c:pt>
                  <c:pt idx="10">
                    <c:v>November</c:v>
                  </c:pt>
                  <c:pt idx="11">
                    <c:v>December</c:v>
                  </c:pt>
                  <c:pt idx="12">
                    <c:v>January</c:v>
                  </c:pt>
                  <c:pt idx="13">
                    <c:v>February</c:v>
                  </c:pt>
                  <c:pt idx="14">
                    <c:v>March</c:v>
                  </c:pt>
                  <c:pt idx="15">
                    <c:v>April</c:v>
                  </c:pt>
                  <c:pt idx="16">
                    <c:v>May</c:v>
                  </c:pt>
                  <c:pt idx="17">
                    <c:v>June</c:v>
                  </c:pt>
                  <c:pt idx="18">
                    <c:v>July</c:v>
                  </c:pt>
                  <c:pt idx="19">
                    <c:v>August</c:v>
                  </c:pt>
                  <c:pt idx="20">
                    <c:v>September</c:v>
                  </c:pt>
                </c:lvl>
                <c:lvl>
                  <c:pt idx="0">
                    <c:v>2022</c:v>
                  </c:pt>
                  <c:pt idx="12">
                    <c:v>2023</c:v>
                  </c:pt>
                </c:lvl>
              </c:multiLvlStrCache>
            </c:multiLvlStrRef>
          </c:cat>
          <c:val>
            <c:numRef>
              <c:f>'test 1'!$H$2:$H$22</c:f>
              <c:numCache>
                <c:formatCode>_("$"* #,##0_);_("$"* \(#,##0\);_("$"* "-"??_);_(@_)</c:formatCode>
                <c:ptCount val="21"/>
                <c:pt idx="0">
                  <c:v>9928</c:v>
                </c:pt>
                <c:pt idx="1">
                  <c:v>9740</c:v>
                </c:pt>
                <c:pt idx="2">
                  <c:v>15299</c:v>
                </c:pt>
                <c:pt idx="3">
                  <c:v>19251</c:v>
                </c:pt>
                <c:pt idx="4">
                  <c:v>19557</c:v>
                </c:pt>
                <c:pt idx="5">
                  <c:v>16779</c:v>
                </c:pt>
                <c:pt idx="6">
                  <c:v>16669</c:v>
                </c:pt>
                <c:pt idx="7">
                  <c:v>15448</c:v>
                </c:pt>
                <c:pt idx="8">
                  <c:v>21989</c:v>
                </c:pt>
                <c:pt idx="9">
                  <c:v>29757</c:v>
                </c:pt>
                <c:pt idx="10">
                  <c:v>41909</c:v>
                </c:pt>
                <c:pt idx="11">
                  <c:v>56623</c:v>
                </c:pt>
                <c:pt idx="12">
                  <c:v>50698</c:v>
                </c:pt>
                <c:pt idx="13">
                  <c:v>49496</c:v>
                </c:pt>
                <c:pt idx="14">
                  <c:v>56064</c:v>
                </c:pt>
                <c:pt idx="15">
                  <c:v>57720</c:v>
                </c:pt>
                <c:pt idx="16">
                  <c:v>56475</c:v>
                </c:pt>
                <c:pt idx="17">
                  <c:v>50501</c:v>
                </c:pt>
                <c:pt idx="18">
                  <c:v>54800</c:v>
                </c:pt>
                <c:pt idx="19">
                  <c:v>44603</c:v>
                </c:pt>
                <c:pt idx="20">
                  <c:v>60048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B5F-4923-AAD2-682180915140}"/>
            </c:ext>
          </c:extLst>
        </c:ser>
        <c:ser>
          <c:idx val="1"/>
          <c:order val="1"/>
          <c:tx>
            <c:v>without new products</c:v>
          </c:tx>
          <c:spPr>
            <a:ln w="19050" cap="rnd">
              <a:solidFill>
                <a:srgbClr val="002060"/>
              </a:solidFill>
              <a:prstDash val="dash"/>
              <a:round/>
            </a:ln>
            <a:effectLst/>
          </c:spPr>
          <c:marker>
            <c:symbol val="none"/>
          </c:marker>
          <c:cat>
            <c:multiLvlStrRef>
              <c:f>'test 1'!$F$2:$G$22</c:f>
              <c:multiLvlStrCache>
                <c:ptCount val="21"/>
                <c:lvl>
                  <c:pt idx="0">
                    <c:v>January</c:v>
                  </c:pt>
                  <c:pt idx="1">
                    <c:v>February</c:v>
                  </c:pt>
                  <c:pt idx="2">
                    <c:v>March</c:v>
                  </c:pt>
                  <c:pt idx="3">
                    <c:v>April</c:v>
                  </c:pt>
                  <c:pt idx="4">
                    <c:v>May</c:v>
                  </c:pt>
                  <c:pt idx="5">
                    <c:v>June</c:v>
                  </c:pt>
                  <c:pt idx="6">
                    <c:v>July</c:v>
                  </c:pt>
                  <c:pt idx="7">
                    <c:v>August</c:v>
                  </c:pt>
                  <c:pt idx="8">
                    <c:v>September</c:v>
                  </c:pt>
                  <c:pt idx="9">
                    <c:v>October</c:v>
                  </c:pt>
                  <c:pt idx="10">
                    <c:v>November</c:v>
                  </c:pt>
                  <c:pt idx="11">
                    <c:v>December</c:v>
                  </c:pt>
                  <c:pt idx="12">
                    <c:v>January</c:v>
                  </c:pt>
                  <c:pt idx="13">
                    <c:v>February</c:v>
                  </c:pt>
                  <c:pt idx="14">
                    <c:v>March</c:v>
                  </c:pt>
                  <c:pt idx="15">
                    <c:v>April</c:v>
                  </c:pt>
                  <c:pt idx="16">
                    <c:v>May</c:v>
                  </c:pt>
                  <c:pt idx="17">
                    <c:v>June</c:v>
                  </c:pt>
                  <c:pt idx="18">
                    <c:v>July</c:v>
                  </c:pt>
                  <c:pt idx="19">
                    <c:v>August</c:v>
                  </c:pt>
                  <c:pt idx="20">
                    <c:v>September</c:v>
                  </c:pt>
                </c:lvl>
                <c:lvl>
                  <c:pt idx="0">
                    <c:v>2022</c:v>
                  </c:pt>
                  <c:pt idx="12">
                    <c:v>2023</c:v>
                  </c:pt>
                </c:lvl>
              </c:multiLvlStrCache>
            </c:multiLvlStrRef>
          </c:cat>
          <c:val>
            <c:numRef>
              <c:f>'test 1'!$I$2:$I$22</c:f>
              <c:numCache>
                <c:formatCode>_("$"* #,##0_);_("$"* \(#,##0\);_("$"* "-"??_);_(@_)</c:formatCode>
                <c:ptCount val="21"/>
                <c:pt idx="0">
                  <c:v>9928</c:v>
                </c:pt>
                <c:pt idx="1">
                  <c:v>9740</c:v>
                </c:pt>
                <c:pt idx="2">
                  <c:v>19251</c:v>
                </c:pt>
                <c:pt idx="3">
                  <c:v>19557</c:v>
                </c:pt>
                <c:pt idx="4">
                  <c:v>15299</c:v>
                </c:pt>
                <c:pt idx="5">
                  <c:v>16779</c:v>
                </c:pt>
                <c:pt idx="6">
                  <c:v>16659</c:v>
                </c:pt>
                <c:pt idx="7">
                  <c:v>15322</c:v>
                </c:pt>
                <c:pt idx="8">
                  <c:v>21689</c:v>
                </c:pt>
                <c:pt idx="9">
                  <c:v>29261</c:v>
                </c:pt>
                <c:pt idx="10">
                  <c:v>29975</c:v>
                </c:pt>
                <c:pt idx="11">
                  <c:v>31557</c:v>
                </c:pt>
                <c:pt idx="12">
                  <c:v>26534</c:v>
                </c:pt>
                <c:pt idx="13">
                  <c:v>24912</c:v>
                </c:pt>
                <c:pt idx="14">
                  <c:v>30938</c:v>
                </c:pt>
                <c:pt idx="15">
                  <c:v>29645</c:v>
                </c:pt>
                <c:pt idx="16">
                  <c:v>33782</c:v>
                </c:pt>
                <c:pt idx="17">
                  <c:v>28479</c:v>
                </c:pt>
                <c:pt idx="18">
                  <c:v>27710</c:v>
                </c:pt>
                <c:pt idx="19">
                  <c:v>20282</c:v>
                </c:pt>
                <c:pt idx="20">
                  <c:v>24073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B5F-4923-AAD2-6821809151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34208191"/>
        <c:axId val="634208671"/>
      </c:lineChart>
      <c:catAx>
        <c:axId val="6342081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4208671"/>
        <c:crosses val="autoZero"/>
        <c:auto val="1"/>
        <c:lblAlgn val="ctr"/>
        <c:lblOffset val="100"/>
        <c:noMultiLvlLbl val="0"/>
      </c:catAx>
      <c:valAx>
        <c:axId val="6342086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_);_(&quot;$&quot;* \(#,##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42081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4258294488620784E-2"/>
          <c:y val="0.10415871804654712"/>
          <c:w val="0.97148341102275848"/>
          <c:h val="0.82220526516596715"/>
        </c:manualLayout>
      </c:layout>
      <c:barChart>
        <c:barDir val="col"/>
        <c:grouping val="stacked"/>
        <c:varyColors val="0"/>
        <c:ser>
          <c:idx val="0"/>
          <c:order val="0"/>
          <c:spPr>
            <a:noFill/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969696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0-E9E5-4533-AEC4-E464E6124A90}"/>
              </c:ext>
            </c:extLst>
          </c:dPt>
          <c:dPt>
            <c:idx val="4"/>
            <c:invertIfNegative val="0"/>
            <c:bubble3D val="0"/>
            <c:spPr>
              <a:solidFill>
                <a:srgbClr val="969696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E9E5-4533-AEC4-E464E6124A90}"/>
              </c:ext>
            </c:extLst>
          </c:dPt>
          <c:dLbls>
            <c:dLbl>
              <c:idx val="0"/>
              <c:layout>
                <c:manualLayout>
                  <c:x val="0"/>
                  <c:y val="-0.44181610072491417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rgbClr val="96969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0-E9E5-4533-AEC4-E464E6124A90}"/>
                </c:ext>
              </c:extLst>
            </c:dLbl>
            <c:dLbl>
              <c:idx val="4"/>
              <c:layout>
                <c:manualLayout>
                  <c:x val="0"/>
                  <c:y val="-0.2808088515833651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rgbClr val="96969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1-E9E5-4533-AEC4-E464E6124A90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Sheet1!$A$1:$E$1</c:f>
              <c:numCache>
                <c:formatCode>General</c:formatCode>
                <c:ptCount val="5"/>
                <c:pt idx="0">
                  <c:v>537290</c:v>
                </c:pt>
                <c:pt idx="1">
                  <c:v>273442</c:v>
                </c:pt>
                <c:pt idx="2">
                  <c:v>273442</c:v>
                </c:pt>
                <c:pt idx="3">
                  <c:v>327030</c:v>
                </c:pt>
                <c:pt idx="4">
                  <c:v>327030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9E5-4533-AEC4-E464E6124A90}"/>
            </c:ext>
          </c:extLst>
        </c:ser>
        <c:ser>
          <c:idx val="1"/>
          <c:order val="1"/>
          <c:spPr>
            <a:solidFill>
              <a:srgbClr val="969696"/>
            </a:solidFill>
            <a:ln>
              <a:noFill/>
            </a:ln>
          </c:spPr>
          <c:invertIfNegative val="0"/>
          <c:dPt>
            <c:idx val="1"/>
            <c:invertIfNegative val="0"/>
            <c:bubble3D val="0"/>
            <c:spPr>
              <a:solidFill>
                <a:srgbClr val="960000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E9E5-4533-AEC4-E464E6124A90}"/>
              </c:ext>
            </c:extLst>
          </c:dPt>
          <c:val>
            <c:numRef>
              <c:f>Sheet1!$A$2:$E$2</c:f>
              <c:numCache>
                <c:formatCode>General</c:formatCode>
                <c:ptCount val="5"/>
                <c:pt idx="1">
                  <c:v>263848</c:v>
                </c:pt>
                <c:pt idx="2">
                  <c:v>56088</c:v>
                </c:pt>
                <c:pt idx="3">
                  <c:v>2500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9E5-4533-AEC4-E464E6124A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1870513360"/>
        <c:axId val="1"/>
      </c:barChart>
      <c:catAx>
        <c:axId val="1870513360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537290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1870513360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0878765247697286"/>
          <c:y val="4.7818791946308725E-2"/>
          <c:w val="0.87826736370425695"/>
          <c:h val="0.90394295302013428"/>
        </c:manualLayout>
      </c:layout>
      <c:lineChart>
        <c:grouping val="standard"/>
        <c:varyColors val="0"/>
        <c:ser>
          <c:idx val="0"/>
          <c:order val="0"/>
          <c:spPr>
            <a:ln w="28575" cmpd="sng" algn="ctr">
              <a:solidFill>
                <a:srgbClr val="960000"/>
              </a:solidFill>
              <a:prstDash val="solid"/>
            </a:ln>
          </c:spPr>
          <c:marker>
            <c:symbol val="none"/>
          </c:marker>
          <c:val>
            <c:numRef>
              <c:f>Sheet1!$A$1:$U$1</c:f>
              <c:numCache>
                <c:formatCode>General</c:formatCode>
                <c:ptCount val="21"/>
                <c:pt idx="0">
                  <c:v>64880</c:v>
                </c:pt>
                <c:pt idx="1">
                  <c:v>61016</c:v>
                </c:pt>
                <c:pt idx="2">
                  <c:v>62744</c:v>
                </c:pt>
                <c:pt idx="3">
                  <c:v>58136</c:v>
                </c:pt>
                <c:pt idx="4">
                  <c:v>52048</c:v>
                </c:pt>
                <c:pt idx="5">
                  <c:v>55792</c:v>
                </c:pt>
                <c:pt idx="6">
                  <c:v>52088</c:v>
                </c:pt>
                <c:pt idx="7">
                  <c:v>50944</c:v>
                </c:pt>
                <c:pt idx="8">
                  <c:v>39448</c:v>
                </c:pt>
                <c:pt idx="9">
                  <c:v>37704</c:v>
                </c:pt>
                <c:pt idx="10">
                  <c:v>34272</c:v>
                </c:pt>
                <c:pt idx="11">
                  <c:v>32624</c:v>
                </c:pt>
                <c:pt idx="12">
                  <c:v>29328</c:v>
                </c:pt>
                <c:pt idx="13">
                  <c:v>26408</c:v>
                </c:pt>
                <c:pt idx="14">
                  <c:v>29280</c:v>
                </c:pt>
                <c:pt idx="15">
                  <c:v>26952</c:v>
                </c:pt>
                <c:pt idx="16">
                  <c:v>24552</c:v>
                </c:pt>
                <c:pt idx="17">
                  <c:v>22360</c:v>
                </c:pt>
                <c:pt idx="18">
                  <c:v>28296</c:v>
                </c:pt>
                <c:pt idx="19">
                  <c:v>25320</c:v>
                </c:pt>
                <c:pt idx="20">
                  <c:v>20752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C7F-4779-8DD1-CBB40BC044A6}"/>
            </c:ext>
          </c:extLst>
        </c:ser>
        <c:ser>
          <c:idx val="1"/>
          <c:order val="1"/>
          <c:spPr>
            <a:ln w="19050" cmpd="sng" algn="ctr">
              <a:solidFill>
                <a:srgbClr val="808080"/>
              </a:solidFill>
              <a:prstDash val="solid"/>
            </a:ln>
          </c:spPr>
          <c:marker>
            <c:symbol val="none"/>
          </c:marker>
          <c:val>
            <c:numRef>
              <c:f>Sheet1!$A$2:$U$2</c:f>
              <c:numCache>
                <c:formatCode>General</c:formatCode>
                <c:ptCount val="21"/>
                <c:pt idx="6">
                  <c:v>1404</c:v>
                </c:pt>
                <c:pt idx="7">
                  <c:v>5268</c:v>
                </c:pt>
                <c:pt idx="8">
                  <c:v>6792</c:v>
                </c:pt>
                <c:pt idx="9">
                  <c:v>8166</c:v>
                </c:pt>
                <c:pt idx="10">
                  <c:v>7470</c:v>
                </c:pt>
                <c:pt idx="11">
                  <c:v>9096</c:v>
                </c:pt>
                <c:pt idx="12">
                  <c:v>9762</c:v>
                </c:pt>
                <c:pt idx="13">
                  <c:v>10128</c:v>
                </c:pt>
                <c:pt idx="14">
                  <c:v>9186</c:v>
                </c:pt>
                <c:pt idx="15">
                  <c:v>7080</c:v>
                </c:pt>
                <c:pt idx="16">
                  <c:v>6606</c:v>
                </c:pt>
                <c:pt idx="17">
                  <c:v>8412</c:v>
                </c:pt>
                <c:pt idx="18">
                  <c:v>5586</c:v>
                </c:pt>
                <c:pt idx="19">
                  <c:v>6780</c:v>
                </c:pt>
                <c:pt idx="20">
                  <c:v>6012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C7F-4779-8DD1-CBB40BC044A6}"/>
            </c:ext>
          </c:extLst>
        </c:ser>
        <c:ser>
          <c:idx val="2"/>
          <c:order val="2"/>
          <c:spPr>
            <a:ln w="19050" cmpd="sng" algn="ctr">
              <a:solidFill>
                <a:srgbClr val="808080"/>
              </a:solidFill>
              <a:prstDash val="solid"/>
            </a:ln>
          </c:spPr>
          <c:marker>
            <c:symbol val="none"/>
          </c:marker>
          <c:val>
            <c:numRef>
              <c:f>Sheet1!$A$3:$U$3</c:f>
              <c:numCache>
                <c:formatCode>General</c:formatCode>
                <c:ptCount val="21"/>
                <c:pt idx="0">
                  <c:v>4140</c:v>
                </c:pt>
                <c:pt idx="1">
                  <c:v>3660</c:v>
                </c:pt>
                <c:pt idx="2">
                  <c:v>3120</c:v>
                </c:pt>
                <c:pt idx="3">
                  <c:v>3785</c:v>
                </c:pt>
                <c:pt idx="4">
                  <c:v>3555</c:v>
                </c:pt>
                <c:pt idx="5">
                  <c:v>2610</c:v>
                </c:pt>
                <c:pt idx="6">
                  <c:v>2330</c:v>
                </c:pt>
                <c:pt idx="7">
                  <c:v>1740</c:v>
                </c:pt>
                <c:pt idx="8">
                  <c:v>1790</c:v>
                </c:pt>
                <c:pt idx="9">
                  <c:v>2805</c:v>
                </c:pt>
                <c:pt idx="10">
                  <c:v>1940</c:v>
                </c:pt>
                <c:pt idx="11">
                  <c:v>3040</c:v>
                </c:pt>
                <c:pt idx="12">
                  <c:v>2630</c:v>
                </c:pt>
                <c:pt idx="13">
                  <c:v>2710</c:v>
                </c:pt>
                <c:pt idx="14">
                  <c:v>2715</c:v>
                </c:pt>
                <c:pt idx="15">
                  <c:v>2675</c:v>
                </c:pt>
                <c:pt idx="16">
                  <c:v>2980</c:v>
                </c:pt>
                <c:pt idx="17">
                  <c:v>2420</c:v>
                </c:pt>
                <c:pt idx="18">
                  <c:v>3085</c:v>
                </c:pt>
                <c:pt idx="19">
                  <c:v>2585</c:v>
                </c:pt>
                <c:pt idx="20">
                  <c:v>2430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C7F-4779-8DD1-CBB40BC044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70522000"/>
        <c:axId val="1"/>
      </c:lineChart>
      <c:catAx>
        <c:axId val="1870522000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70000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#,##0;&quot;-&quot;#,##0" sourceLinked="0"/>
        <c:majorTickMark val="out"/>
        <c:minorTickMark val="none"/>
        <c:tickLblPos val="nextTo"/>
        <c:spPr>
          <a:ln w="9525" cmpd="sng" algn="ctr">
            <a:solidFill>
              <a:schemeClr val="tx1"/>
            </a:solidFill>
            <a:prstDash val="solid"/>
          </a:ln>
        </c:spPr>
        <c:txPr>
          <a:bodyPr wrap="none"/>
          <a:lstStyle/>
          <a:p>
            <a:pPr>
              <a:defRPr sz="1200" kern="1200">
                <a:solidFill>
                  <a:srgbClr val="80808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70522000"/>
        <c:crosses val="min"/>
        <c:crossBetween val="midCat"/>
        <c:majorUnit val="5000"/>
      </c:valAx>
    </c:plotArea>
    <c:plotVisOnly val="0"/>
    <c:dispBlanksAs val="gap"/>
    <c:showDLblsOverMax val="1"/>
  </c:chart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0.33841</cdr:x>
      <cdr:y>0.03799</cdr:y>
    </cdr:from>
    <cdr:to>
      <cdr:x>0.38555</cdr:x>
      <cdr:y>0.03799</cdr:y>
    </cdr:to>
    <cdr:cxnSp macro="">
      <cdr:nvCxnSpPr>
        <cdr:cNvPr id="6" name="Straight Connector 5">
          <a:extLst xmlns:a="http://schemas.openxmlformats.org/drawingml/2006/main">
            <a:ext uri="{FF2B5EF4-FFF2-40B4-BE49-F238E27FC236}">
              <a16:creationId xmlns:a16="http://schemas.microsoft.com/office/drawing/2014/main" id="{7E3C98D4-0849-FB4F-F5A7-CC254E6FB2DE}"/>
            </a:ext>
          </a:extLst>
        </cdr:cNvPr>
        <cdr:cNvCxnSpPr/>
      </cdr:nvCxnSpPr>
      <cdr:spPr>
        <a:xfrm xmlns:a="http://schemas.openxmlformats.org/drawingml/2006/main">
          <a:off x="3282129" y="201258"/>
          <a:ext cx="457200" cy="0"/>
        </a:xfrm>
        <a:prstGeom xmlns:a="http://schemas.openxmlformats.org/drawingml/2006/main" prst="line">
          <a:avLst/>
        </a:prstGeom>
        <a:ln xmlns:a="http://schemas.openxmlformats.org/drawingml/2006/main" w="28575">
          <a:solidFill>
            <a:schemeClr val="bg1">
              <a:lumMod val="50000"/>
            </a:schemeClr>
          </a:solidFill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0.38018</cdr:x>
      <cdr:y>0.01162</cdr:y>
    </cdr:from>
    <cdr:to>
      <cdr:x>0.55731</cdr:x>
      <cdr:y>0.0562</cdr:y>
    </cdr:to>
    <cdr:sp macro="" textlink="">
      <cdr:nvSpPr>
        <cdr:cNvPr id="7" name="TextBox 6">
          <a:extLst xmlns:a="http://schemas.openxmlformats.org/drawingml/2006/main">
            <a:ext uri="{FF2B5EF4-FFF2-40B4-BE49-F238E27FC236}">
              <a16:creationId xmlns:a16="http://schemas.microsoft.com/office/drawing/2014/main" id="{FDF9AA57-6691-DD13-06F0-E296FC410A47}"/>
            </a:ext>
          </a:extLst>
        </cdr:cNvPr>
        <cdr:cNvSpPr txBox="1"/>
      </cdr:nvSpPr>
      <cdr:spPr>
        <a:xfrm xmlns:a="http://schemas.openxmlformats.org/drawingml/2006/main">
          <a:off x="3489139" y="61558"/>
          <a:ext cx="1625599" cy="23622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000" kern="1200" dirty="0">
              <a:solidFill>
                <a:schemeClr val="tx1">
                  <a:lumMod val="65000"/>
                  <a:lumOff val="35000"/>
                </a:schemeClr>
              </a:solidFill>
            </a:rPr>
            <a:t>Revenue</a:t>
          </a:r>
          <a:r>
            <a:rPr lang="en-US" sz="1100" kern="1200" dirty="0"/>
            <a:t>                                   </a:t>
          </a:r>
          <a:r>
            <a:rPr lang="en-US" sz="1000" kern="1200" dirty="0">
              <a:solidFill>
                <a:schemeClr val="tx1">
                  <a:lumMod val="65000"/>
                  <a:lumOff val="35000"/>
                </a:schemeClr>
              </a:solidFill>
            </a:rPr>
            <a:t>Cost</a:t>
          </a:r>
        </a:p>
      </cdr:txBody>
    </cdr:sp>
  </cdr:relSizeAnchor>
  <cdr:relSizeAnchor xmlns:cdr="http://schemas.openxmlformats.org/drawingml/2006/chartDrawing">
    <cdr:from>
      <cdr:x>0.47067</cdr:x>
      <cdr:y>0.03847</cdr:y>
    </cdr:from>
    <cdr:to>
      <cdr:x>0.51781</cdr:x>
      <cdr:y>0.03847</cdr:y>
    </cdr:to>
    <cdr:cxnSp macro="">
      <cdr:nvCxnSpPr>
        <cdr:cNvPr id="10" name="Straight Connector 9">
          <a:extLst xmlns:a="http://schemas.openxmlformats.org/drawingml/2006/main">
            <a:ext uri="{FF2B5EF4-FFF2-40B4-BE49-F238E27FC236}">
              <a16:creationId xmlns:a16="http://schemas.microsoft.com/office/drawing/2014/main" id="{AA1EB6C8-4658-4DF5-A34F-182215CC424B}"/>
            </a:ext>
          </a:extLst>
        </cdr:cNvPr>
        <cdr:cNvCxnSpPr/>
      </cdr:nvCxnSpPr>
      <cdr:spPr>
        <a:xfrm xmlns:a="http://schemas.openxmlformats.org/drawingml/2006/main">
          <a:off x="4564903" y="203798"/>
          <a:ext cx="457200" cy="0"/>
        </a:xfrm>
        <a:prstGeom xmlns:a="http://schemas.openxmlformats.org/drawingml/2006/main" prst="line">
          <a:avLst/>
        </a:prstGeom>
        <a:ln xmlns:a="http://schemas.openxmlformats.org/drawingml/2006/main" w="19050">
          <a:solidFill>
            <a:schemeClr val="bg1">
              <a:lumMod val="50000"/>
            </a:schemeClr>
          </a:solidFill>
          <a:prstDash val="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1CCCF2-444F-4640-B50E-A2B16F1ABF5E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E9AE3D-7FB0-49FC-92EB-142E75CD3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499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C1B59-966D-9596-7530-9EA459F669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C09A48-7491-6627-18FF-887AE04E0B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2954F4-3220-BB6E-A621-972D0192E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D18E-CC9E-4FA5-ABC7-1B7C612F4205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ABFAE-9C4A-BDE5-2148-AE9641FF3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76CBF-1DD8-F323-9821-DE7251AA3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1590F-7805-4D25-BFCF-D41683442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767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AEB31-8574-6A66-95A3-C0A61F82C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1131B4-E8F1-CF8B-EE74-E634CE289D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03DDB-7825-1843-C041-53644CA46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D18E-CC9E-4FA5-ABC7-1B7C612F4205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057DDA-0BFD-8B83-D461-B3D88BA4D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23DCB-45EA-83B3-26C4-CEBA6007E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1590F-7805-4D25-BFCF-D41683442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206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BFB2E2-CF4D-AA76-89F1-D4202F439C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9A4EC5-0CD1-4E23-3DFA-A48BBAEB20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14E006-D459-0482-32E9-10F294AAC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D18E-CC9E-4FA5-ABC7-1B7C612F4205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5142B-34A1-00AB-498A-00F206D70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3D72A-45DF-9F97-C474-888495EC9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1590F-7805-4D25-BFCF-D41683442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207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9D30D-906C-390F-07CE-633F525A3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A66B9-49CD-6319-B008-6B2656BD2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453A9D-D593-2BFD-2414-7C6619C97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D18E-CC9E-4FA5-ABC7-1B7C612F4205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07B21-FA00-85F9-F123-A478CE227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08DAF-D5F5-7753-841F-B0E508DCE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1590F-7805-4D25-BFCF-D41683442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293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EBC87-C259-ADCD-EACA-B311671BA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7AE7BD-52E6-B9E8-844E-DF29F4904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2A70B9-7727-126D-6603-E1113086F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D18E-CC9E-4FA5-ABC7-1B7C612F4205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A2076-F288-51AB-8590-AC7165B90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109860-58A1-D815-AA4F-220DB4DF7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1590F-7805-4D25-BFCF-D41683442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671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2D5E2-06B2-56F0-FB8C-372052D8C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377D2-69AA-53A3-1916-AB9960A6D1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0E524A-D8AF-F645-C7C9-452584176D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F92E6E-3810-AC18-3FCD-A363EAB8B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D18E-CC9E-4FA5-ABC7-1B7C612F4205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553F7F-B484-E279-C97C-D96FACE95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BB7420-B39F-84F9-2A94-0A9DDF123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1590F-7805-4D25-BFCF-D41683442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47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573EF-FD46-38A9-0CAD-31DDF99D7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E9DF1E-1FF1-2ECC-3830-0D0A611913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E528CD-358E-C1D9-3FDC-E5711E9A04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467934-8549-4069-503A-F037B9AF2C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A60C70-9867-1473-9752-C23D5C7458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E25EB0-947E-3987-58F1-2356BEF9B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D18E-CC9E-4FA5-ABC7-1B7C612F4205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C94A02-88D0-E4F1-CCE3-EF94A817A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8887E4-9F1A-834B-0C0D-3BB5FD4A7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1590F-7805-4D25-BFCF-D41683442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106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0CD48-6AA8-F660-4D2B-8104D456E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EF1F93-3722-FFD9-E0B6-246184868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D18E-CC9E-4FA5-ABC7-1B7C612F4205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321106-C005-01E1-EC2C-C6C056D5E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C6F95B-0C52-8376-EFED-7D5F74115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1590F-7805-4D25-BFCF-D41683442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107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F40549-6316-EC12-527A-342A966A7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D18E-CC9E-4FA5-ABC7-1B7C612F4205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C5A2C7-64DB-F91B-6559-1C9296A4A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8E576B-25E9-DCBB-5801-5AC643E69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1590F-7805-4D25-BFCF-D41683442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014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64C68-0536-9649-C88C-4B5FF9E5F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A1437-2561-6836-44E4-A86D300C3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EDDDD7-608C-1872-B942-9868CA8C32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198E00-6715-F079-3A99-46F93ACD9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D18E-CC9E-4FA5-ABC7-1B7C612F4205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7DEB87-12B8-4224-0FB6-C727DB9C1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BB8B2F-2222-D009-72A5-693F1D6A4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1590F-7805-4D25-BFCF-D41683442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87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1EC4E-F7DC-5C70-3491-80C8CB9A4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916D08-0144-E3D7-9F08-28DF083CB9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8CDACD-68A3-134D-84A1-EB7DE6AB33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125D7F-9B8C-A7A3-FFBF-9858686CB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3D18E-CC9E-4FA5-ABC7-1B7C612F4205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821594-D048-5B76-346E-285939169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F6FC52-2527-56E9-E9FC-33F813209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1590F-7805-4D25-BFCF-D41683442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281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1F5F074C-2976-B993-6AB5-16F0AD1E368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238369422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4" imgW="378" imgH="377" progId="TCLayout.ActiveDocument.1">
                  <p:embed/>
                </p:oleObj>
              </mc:Choice>
              <mc:Fallback>
                <p:oleObj name="think-cell Slide" r:id="rId14" imgW="378" imgH="377" progId="TCLayout.ActiveDocument.1">
                  <p:embed/>
                  <p:pic>
                    <p:nvPicPr>
                      <p:cNvPr id="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F5F074C-2976-B993-6AB5-16F0AD1E368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3BF5B6-F11C-C29D-7229-4B14EC5B0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BD88B8-869E-153B-BCBD-B8A39F0EB1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27ABE-1966-0CB9-646E-3B15B8733C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3D18E-CC9E-4FA5-ABC7-1B7C612F4205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DB6BD-C3DD-1B5C-00E3-69BB95B58C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A72E6-836C-37CE-019A-21B9743FB3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1590F-7805-4D25-BFCF-D41683442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12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3" Type="http://schemas.openxmlformats.org/officeDocument/2006/relationships/tags" Target="../tags/tag5.xml"/><Relationship Id="rId7" Type="http://schemas.openxmlformats.org/officeDocument/2006/relationships/image" Target="../media/image1.emf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oleObject" Target="../embeddings/oleObject2.bin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chart" Target="../charts/chart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4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5" Type="http://schemas.openxmlformats.org/officeDocument/2006/relationships/chart" Target="../charts/chart3.xml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5" Type="http://schemas.openxmlformats.org/officeDocument/2006/relationships/chart" Target="../charts/chart4.xml"/><Relationship Id="rId4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tags" Target="../tags/tag24.xml"/><Relationship Id="rId18" Type="http://schemas.openxmlformats.org/officeDocument/2006/relationships/tags" Target="../tags/tag29.xml"/><Relationship Id="rId26" Type="http://schemas.openxmlformats.org/officeDocument/2006/relationships/tags" Target="../tags/tag37.xml"/><Relationship Id="rId39" Type="http://schemas.openxmlformats.org/officeDocument/2006/relationships/tags" Target="../tags/tag50.xml"/><Relationship Id="rId21" Type="http://schemas.openxmlformats.org/officeDocument/2006/relationships/tags" Target="../tags/tag32.xml"/><Relationship Id="rId34" Type="http://schemas.openxmlformats.org/officeDocument/2006/relationships/tags" Target="../tags/tag45.xml"/><Relationship Id="rId42" Type="http://schemas.openxmlformats.org/officeDocument/2006/relationships/tags" Target="../tags/tag53.xml"/><Relationship Id="rId47" Type="http://schemas.openxmlformats.org/officeDocument/2006/relationships/chart" Target="../charts/chart6.xml"/><Relationship Id="rId7" Type="http://schemas.openxmlformats.org/officeDocument/2006/relationships/tags" Target="../tags/tag18.xml"/><Relationship Id="rId2" Type="http://schemas.openxmlformats.org/officeDocument/2006/relationships/tags" Target="../tags/tag13.xml"/><Relationship Id="rId16" Type="http://schemas.openxmlformats.org/officeDocument/2006/relationships/tags" Target="../tags/tag27.xml"/><Relationship Id="rId29" Type="http://schemas.openxmlformats.org/officeDocument/2006/relationships/tags" Target="../tags/tag40.xml"/><Relationship Id="rId1" Type="http://schemas.openxmlformats.org/officeDocument/2006/relationships/tags" Target="../tags/tag12.xml"/><Relationship Id="rId6" Type="http://schemas.openxmlformats.org/officeDocument/2006/relationships/tags" Target="../tags/tag17.xml"/><Relationship Id="rId11" Type="http://schemas.openxmlformats.org/officeDocument/2006/relationships/tags" Target="../tags/tag22.xml"/><Relationship Id="rId24" Type="http://schemas.openxmlformats.org/officeDocument/2006/relationships/tags" Target="../tags/tag35.xml"/><Relationship Id="rId32" Type="http://schemas.openxmlformats.org/officeDocument/2006/relationships/tags" Target="../tags/tag43.xml"/><Relationship Id="rId37" Type="http://schemas.openxmlformats.org/officeDocument/2006/relationships/tags" Target="../tags/tag48.xml"/><Relationship Id="rId40" Type="http://schemas.openxmlformats.org/officeDocument/2006/relationships/tags" Target="../tags/tag51.xml"/><Relationship Id="rId45" Type="http://schemas.openxmlformats.org/officeDocument/2006/relationships/image" Target="../media/image1.emf"/><Relationship Id="rId5" Type="http://schemas.openxmlformats.org/officeDocument/2006/relationships/tags" Target="../tags/tag16.xml"/><Relationship Id="rId15" Type="http://schemas.openxmlformats.org/officeDocument/2006/relationships/tags" Target="../tags/tag26.xml"/><Relationship Id="rId23" Type="http://schemas.openxmlformats.org/officeDocument/2006/relationships/tags" Target="../tags/tag34.xml"/><Relationship Id="rId28" Type="http://schemas.openxmlformats.org/officeDocument/2006/relationships/tags" Target="../tags/tag39.xml"/><Relationship Id="rId36" Type="http://schemas.openxmlformats.org/officeDocument/2006/relationships/tags" Target="../tags/tag47.xml"/><Relationship Id="rId10" Type="http://schemas.openxmlformats.org/officeDocument/2006/relationships/tags" Target="../tags/tag21.xml"/><Relationship Id="rId19" Type="http://schemas.openxmlformats.org/officeDocument/2006/relationships/tags" Target="../tags/tag30.xml"/><Relationship Id="rId31" Type="http://schemas.openxmlformats.org/officeDocument/2006/relationships/tags" Target="../tags/tag42.xml"/><Relationship Id="rId44" Type="http://schemas.openxmlformats.org/officeDocument/2006/relationships/oleObject" Target="../embeddings/oleObject6.bin"/><Relationship Id="rId4" Type="http://schemas.openxmlformats.org/officeDocument/2006/relationships/tags" Target="../tags/tag15.xml"/><Relationship Id="rId9" Type="http://schemas.openxmlformats.org/officeDocument/2006/relationships/tags" Target="../tags/tag20.xml"/><Relationship Id="rId14" Type="http://schemas.openxmlformats.org/officeDocument/2006/relationships/tags" Target="../tags/tag25.xml"/><Relationship Id="rId22" Type="http://schemas.openxmlformats.org/officeDocument/2006/relationships/tags" Target="../tags/tag33.xml"/><Relationship Id="rId27" Type="http://schemas.openxmlformats.org/officeDocument/2006/relationships/tags" Target="../tags/tag38.xml"/><Relationship Id="rId30" Type="http://schemas.openxmlformats.org/officeDocument/2006/relationships/tags" Target="../tags/tag41.xml"/><Relationship Id="rId35" Type="http://schemas.openxmlformats.org/officeDocument/2006/relationships/tags" Target="../tags/tag46.xml"/><Relationship Id="rId43" Type="http://schemas.openxmlformats.org/officeDocument/2006/relationships/slideLayout" Target="../slideLayouts/slideLayout1.xml"/><Relationship Id="rId8" Type="http://schemas.openxmlformats.org/officeDocument/2006/relationships/tags" Target="../tags/tag19.xml"/><Relationship Id="rId3" Type="http://schemas.openxmlformats.org/officeDocument/2006/relationships/tags" Target="../tags/tag14.xml"/><Relationship Id="rId12" Type="http://schemas.openxmlformats.org/officeDocument/2006/relationships/tags" Target="../tags/tag23.xml"/><Relationship Id="rId17" Type="http://schemas.openxmlformats.org/officeDocument/2006/relationships/tags" Target="../tags/tag28.xml"/><Relationship Id="rId25" Type="http://schemas.openxmlformats.org/officeDocument/2006/relationships/tags" Target="../tags/tag36.xml"/><Relationship Id="rId33" Type="http://schemas.openxmlformats.org/officeDocument/2006/relationships/tags" Target="../tags/tag44.xml"/><Relationship Id="rId38" Type="http://schemas.openxmlformats.org/officeDocument/2006/relationships/tags" Target="../tags/tag49.xml"/><Relationship Id="rId46" Type="http://schemas.openxmlformats.org/officeDocument/2006/relationships/chart" Target="../charts/chart5.xml"/><Relationship Id="rId20" Type="http://schemas.openxmlformats.org/officeDocument/2006/relationships/tags" Target="../tags/tag31.xml"/><Relationship Id="rId41" Type="http://schemas.openxmlformats.org/officeDocument/2006/relationships/tags" Target="../tags/tag5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4.x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94AA45-7BE9-9FE3-8DE8-C7C7F20948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FFC63818-98B7-5AA4-C778-8D0173EE9E66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8216514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6" imgW="378" imgH="377" progId="TCLayout.ActiveDocument.1">
                  <p:embed/>
                </p:oleObj>
              </mc:Choice>
              <mc:Fallback>
                <p:oleObj name="think-cell Slide" r:id="rId6" imgW="378" imgH="377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FFC63818-98B7-5AA4-C778-8D0173EE9E6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13C82F65-65F4-84E8-306C-38D71AE2C67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9784833"/>
              </p:ext>
            </p:extLst>
          </p:nvPr>
        </p:nvGraphicFramePr>
        <p:xfrm>
          <a:off x="281268" y="1662112"/>
          <a:ext cx="8459508" cy="4937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BD88B8-869E-153B-BCBD-B8A39F0EB180}"/>
              </a:ext>
            </a:extLst>
          </p:cNvPr>
          <p:cNvSpPr>
            <a:spLocks noGrp="1"/>
          </p:cNvSpPr>
          <p:nvPr>
            <p:custDataLst>
              <p:tags r:id="rId2"/>
            </p:custDataLst>
          </p:nvPr>
        </p:nvSpPr>
        <p:spPr bwMode="auto">
          <a:xfrm>
            <a:off x="280988" y="0"/>
            <a:ext cx="8459788" cy="129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0" tIns="280988" rIns="0" bIns="280988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400" dirty="0">
                <a:latin typeface="Arial Rounded MT Bold" panose="020F0704030504030204" pitchFamily="34" charset="0"/>
              </a:rPr>
              <a:t>2023 Forecasted to Surpass 2022 Total Profit with a Significant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Arial Rounded MT Bold" panose="020F0704030504030204" pitchFamily="34" charset="0"/>
              </a:rPr>
              <a:t>16% Growth</a:t>
            </a:r>
            <a:endParaRPr lang="en-US" sz="2400" b="1" dirty="0">
              <a:solidFill>
                <a:schemeClr val="tx2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33BD88B8-869E-153B-BCBD-B8A39F0EB180}"/>
              </a:ext>
            </a:extLst>
          </p:cNvPr>
          <p:cNvSpPr>
            <a:spLocks noGrp="1"/>
          </p:cNvSpPr>
          <p:nvPr>
            <p:custDataLst>
              <p:tags r:id="rId3"/>
            </p:custDataLst>
          </p:nvPr>
        </p:nvSpPr>
        <p:spPr bwMode="auto">
          <a:xfrm>
            <a:off x="9050339" y="1803400"/>
            <a:ext cx="2917825" cy="477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 2022, the company experienced a strong close, achieving a massive profit spike in December of over $240K. This brought the annual profit to </a:t>
            </a: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$2.189M, 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marking a highly profitable year overall.</a:t>
            </a:r>
          </a:p>
          <a:p>
            <a:pPr marL="0" indent="0" algn="just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However, 2023 began with a lower-than-expected profit of just over $200K in January, reflecting the anticipated market seasonality trends. After a slight downturn, the market peaked in March with $231K in profit. This brought the Q1 total to </a:t>
            </a: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$625K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showcasing a notable </a:t>
            </a: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24.5% 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increase compared to Q1 2022.</a:t>
            </a:r>
          </a:p>
          <a:p>
            <a:pPr marL="0" indent="0" algn="just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Mid-year, the market faced a steep decline, with August seeing the largest dip. By September 2023, total profits had reached </a:t>
            </a: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$1.824M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—already </a:t>
            </a: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83% 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of 2022's full-year total, despite the challenges and volatility experienced earlier.</a:t>
            </a:r>
          </a:p>
          <a:p>
            <a:pPr marL="0" indent="0" algn="just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Looking ahead, Q4 is forecasted to see steady growth, culminating in a peak profit in December. By year-end, the total profit is expected to reach </a:t>
            </a: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$2.532M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—representing a remarkable 16% growth over 2022’s closing profit, highlighting the company's resilience and strategic adaptation to market trends.</a:t>
            </a:r>
          </a:p>
          <a:p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33BD88B8-869E-153B-BCBD-B8A39F0EB180}"/>
              </a:ext>
            </a:extLst>
          </p:cNvPr>
          <p:cNvSpPr>
            <a:spLocks noGrp="1"/>
          </p:cNvSpPr>
          <p:nvPr>
            <p:custDataLst>
              <p:tags r:id="rId4"/>
            </p:custDataLst>
          </p:nvPr>
        </p:nvSpPr>
        <p:spPr bwMode="auto">
          <a:xfrm>
            <a:off x="6400800" y="2095501"/>
            <a:ext cx="1871663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58738" rIns="0" bIns="58738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>
                <a:solidFill>
                  <a:srgbClr val="969696"/>
                </a:solidFill>
              </a:rPr>
              <a:t>2023 Forecasted period</a:t>
            </a:r>
          </a:p>
        </p:txBody>
      </p:sp>
    </p:spTree>
    <p:extLst>
      <p:ext uri="{BB962C8B-B14F-4D97-AF65-F5344CB8AC3E}">
        <p14:creationId xmlns:p14="http://schemas.microsoft.com/office/powerpoint/2010/main" val="2961711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77B9F4-A732-9322-D21D-87DBBCE926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285D04A7-FD2C-BE67-95AA-1CF264DD909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34931386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78" imgH="377" progId="TCLayout.ActiveDocument.1">
                  <p:embed/>
                </p:oleObj>
              </mc:Choice>
              <mc:Fallback>
                <p:oleObj name="think-cell Slide" r:id="rId5" imgW="378" imgH="377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285D04A7-FD2C-BE67-95AA-1CF264DD909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4" name="Chart 243">
            <a:extLst>
              <a:ext uri="{FF2B5EF4-FFF2-40B4-BE49-F238E27FC236}">
                <a16:creationId xmlns:a16="http://schemas.microsoft.com/office/drawing/2014/main" id="{A33B2507-380A-D766-87F3-3F367A216A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4977486"/>
              </p:ext>
            </p:extLst>
          </p:nvPr>
        </p:nvGraphicFramePr>
        <p:xfrm>
          <a:off x="595533" y="2675963"/>
          <a:ext cx="11001156" cy="40848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33BD88B8-869E-153B-BCBD-B8A39F0EB180}"/>
              </a:ext>
            </a:extLst>
          </p:cNvPr>
          <p:cNvSpPr>
            <a:spLocks noGrp="1"/>
          </p:cNvSpPr>
          <p:nvPr>
            <p:custDataLst>
              <p:tags r:id="rId2"/>
            </p:custDataLst>
          </p:nvPr>
        </p:nvSpPr>
        <p:spPr bwMode="auto">
          <a:xfrm>
            <a:off x="595314" y="0"/>
            <a:ext cx="11001375" cy="86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0" tIns="92075" rIns="3175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>
                <a:latin typeface="Arial Rounded MT Bold" panose="020F0704030504030204" pitchFamily="34" charset="0"/>
                <a:sym typeface="Arial Rounded MT Bold" panose="020F0704030504030204" pitchFamily="34" charset="0"/>
              </a:rPr>
              <a:t>Despite 16% Overall Increase, Product Categories Show Uneven Contribution, with Some Experiencing </a:t>
            </a:r>
            <a:r>
              <a:rPr lang="en-US" dirty="0">
                <a:solidFill>
                  <a:srgbClr val="960000"/>
                </a:solidFill>
                <a:latin typeface="Arial Rounded MT Bold" panose="020F0704030504030204" pitchFamily="34" charset="0"/>
                <a:sym typeface="Arial Rounded MT Bold" panose="020F0704030504030204" pitchFamily="34" charset="0"/>
              </a:rPr>
              <a:t>Declines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3C028A1-959E-B628-8999-D7D603F98488}"/>
              </a:ext>
            </a:extLst>
          </p:cNvPr>
          <p:cNvSpPr>
            <a:spLocks noGrp="1"/>
          </p:cNvSpPr>
          <p:nvPr>
            <p:custDataLst>
              <p:tags r:id="rId3"/>
            </p:custDataLst>
          </p:nvPr>
        </p:nvSpPr>
        <p:spPr bwMode="auto">
          <a:xfrm>
            <a:off x="595313" y="950913"/>
            <a:ext cx="9588500" cy="137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While three of the five product categories maintain relatively balanced movements along the profit line, two categories deviate significantly from this trend.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Arts &amp; Crafts experienced a dramatic spike, climbing from a total profit of </a:t>
            </a: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$15,448 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in September 2022 to </a:t>
            </a: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$57,443 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by December 2022—a remarkable 300% increase in Q4. Following this surge, the category stabilized, with profits fluctuating around this higher level.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In contrast, the Electronics category has shown a steady decline. Once the most profitable category in January 2022, generating </a:t>
            </a: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$69,200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(</a:t>
            </a: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71% 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of Maven Toys' profit for that month), it has since dropped to just over </a:t>
            </a: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$29,194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—a steep </a:t>
            </a: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42% 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decrease.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These contrasting trends significantly influence total profit dynamics, highlighting the need for targeted attention to both categories.</a:t>
            </a:r>
          </a:p>
          <a:p>
            <a:pPr marL="0" lvl="0" indent="0">
              <a:spcBef>
                <a:spcPts val="400"/>
              </a:spcBef>
              <a:spcAft>
                <a:spcPct val="0"/>
              </a:spcAft>
              <a:buNone/>
            </a:pP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0" lvl="0" indent="0">
              <a:spcBef>
                <a:spcPts val="400"/>
              </a:spcBef>
              <a:spcAft>
                <a:spcPct val="0"/>
              </a:spcAft>
              <a:buNone/>
            </a:pP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0" lvl="0" indent="0">
              <a:spcBef>
                <a:spcPts val="400"/>
              </a:spcBef>
              <a:spcAft>
                <a:spcPct val="0"/>
              </a:spcAft>
              <a:buNone/>
            </a:pP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759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DC8FA19E-036B-3B62-E0E6-89824A095660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34024648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78" imgH="377" progId="TCLayout.ActiveDocument.1">
                  <p:embed/>
                </p:oleObj>
              </mc:Choice>
              <mc:Fallback>
                <p:oleObj name="think-cell Slide" r:id="rId3" imgW="378" imgH="37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D6ABFCF6-36BE-808E-E1E8-93D48FCDC3AC}"/>
              </a:ext>
            </a:extLst>
          </p:cNvPr>
          <p:cNvSpPr txBox="1"/>
          <p:nvPr/>
        </p:nvSpPr>
        <p:spPr>
          <a:xfrm>
            <a:off x="346261" y="0"/>
            <a:ext cx="726477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</a:rPr>
              <a:t>Cost Trends Mirror Revenue Patterns for </a:t>
            </a:r>
            <a:r>
              <a:rPr lang="en-US" sz="28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Art &amp; Crafts </a:t>
            </a:r>
            <a:r>
              <a:rPr lang="en-US" sz="2800" dirty="0">
                <a:latin typeface="Arial Rounded MT Bold" panose="020F0704030504030204" pitchFamily="34" charset="0"/>
              </a:rPr>
              <a:t>and </a:t>
            </a:r>
            <a:r>
              <a:rPr lang="en-US" sz="2800" dirty="0">
                <a:solidFill>
                  <a:srgbClr val="960000"/>
                </a:solidFill>
                <a:latin typeface="Arial Rounded MT Bold" panose="020F0704030504030204" pitchFamily="34" charset="0"/>
              </a:rPr>
              <a:t>Electronics</a:t>
            </a:r>
          </a:p>
        </p:txBody>
      </p:sp>
      <p:graphicFrame>
        <p:nvGraphicFramePr>
          <p:cNvPr id="22" name="Chart 21">
            <a:extLst>
              <a:ext uri="{FF2B5EF4-FFF2-40B4-BE49-F238E27FC236}">
                <a16:creationId xmlns:a16="http://schemas.microsoft.com/office/drawing/2014/main" id="{9FFAD9C2-FDD3-6DCA-4CB7-689C186CFB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2168192"/>
              </p:ext>
            </p:extLst>
          </p:nvPr>
        </p:nvGraphicFramePr>
        <p:xfrm>
          <a:off x="346261" y="1847405"/>
          <a:ext cx="10733650" cy="44453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82FEBA3-C072-E72C-E877-F0D01B0DB35F}"/>
              </a:ext>
            </a:extLst>
          </p:cNvPr>
          <p:cNvSpPr txBox="1"/>
          <p:nvPr/>
        </p:nvSpPr>
        <p:spPr>
          <a:xfrm>
            <a:off x="346261" y="954107"/>
            <a:ext cx="72647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Costs in Arts &amp; Crafts and Electronics closely follow revenue trends, with Arts &amp; Crafts showing scalable efficiency and Electronics highlighting potential inefficiencies.</a:t>
            </a:r>
          </a:p>
        </p:txBody>
      </p:sp>
    </p:spTree>
    <p:extLst>
      <p:ext uri="{BB962C8B-B14F-4D97-AF65-F5344CB8AC3E}">
        <p14:creationId xmlns:p14="http://schemas.microsoft.com/office/powerpoint/2010/main" val="1639198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44330B37-B808-44F1-45DB-2DCD57A43BE6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5786356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78" imgH="377" progId="TCLayout.ActiveDocument.1">
                  <p:embed/>
                </p:oleObj>
              </mc:Choice>
              <mc:Fallback>
                <p:oleObj name="think-cell Slide" r:id="rId3" imgW="378" imgH="37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0" name="Table 169">
            <a:extLst>
              <a:ext uri="{FF2B5EF4-FFF2-40B4-BE49-F238E27FC236}">
                <a16:creationId xmlns:a16="http://schemas.microsoft.com/office/drawing/2014/main" id="{19B270EB-B093-716A-142E-B38F3D6A55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845190"/>
              </p:ext>
            </p:extLst>
          </p:nvPr>
        </p:nvGraphicFramePr>
        <p:xfrm>
          <a:off x="194820" y="1832443"/>
          <a:ext cx="6629397" cy="3615144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604676">
                  <a:extLst>
                    <a:ext uri="{9D8B030D-6E8A-4147-A177-3AD203B41FA5}">
                      <a16:colId xmlns:a16="http://schemas.microsoft.com/office/drawing/2014/main" val="937194273"/>
                    </a:ext>
                  </a:extLst>
                </a:gridCol>
                <a:gridCol w="1020392">
                  <a:extLst>
                    <a:ext uri="{9D8B030D-6E8A-4147-A177-3AD203B41FA5}">
                      <a16:colId xmlns:a16="http://schemas.microsoft.com/office/drawing/2014/main" val="415838159"/>
                    </a:ext>
                  </a:extLst>
                </a:gridCol>
                <a:gridCol w="604676">
                  <a:extLst>
                    <a:ext uri="{9D8B030D-6E8A-4147-A177-3AD203B41FA5}">
                      <a16:colId xmlns:a16="http://schemas.microsoft.com/office/drawing/2014/main" val="3631954509"/>
                    </a:ext>
                  </a:extLst>
                </a:gridCol>
                <a:gridCol w="604676">
                  <a:extLst>
                    <a:ext uri="{9D8B030D-6E8A-4147-A177-3AD203B41FA5}">
                      <a16:colId xmlns:a16="http://schemas.microsoft.com/office/drawing/2014/main" val="451926741"/>
                    </a:ext>
                  </a:extLst>
                </a:gridCol>
                <a:gridCol w="569178">
                  <a:extLst>
                    <a:ext uri="{9D8B030D-6E8A-4147-A177-3AD203B41FA5}">
                      <a16:colId xmlns:a16="http://schemas.microsoft.com/office/drawing/2014/main" val="302526863"/>
                    </a:ext>
                  </a:extLst>
                </a:gridCol>
                <a:gridCol w="980305">
                  <a:extLst>
                    <a:ext uri="{9D8B030D-6E8A-4147-A177-3AD203B41FA5}">
                      <a16:colId xmlns:a16="http://schemas.microsoft.com/office/drawing/2014/main" val="283505179"/>
                    </a:ext>
                  </a:extLst>
                </a:gridCol>
                <a:gridCol w="844029">
                  <a:extLst>
                    <a:ext uri="{9D8B030D-6E8A-4147-A177-3AD203B41FA5}">
                      <a16:colId xmlns:a16="http://schemas.microsoft.com/office/drawing/2014/main" val="3061181343"/>
                    </a:ext>
                  </a:extLst>
                </a:gridCol>
                <a:gridCol w="730651">
                  <a:extLst>
                    <a:ext uri="{9D8B030D-6E8A-4147-A177-3AD203B41FA5}">
                      <a16:colId xmlns:a16="http://schemas.microsoft.com/office/drawing/2014/main" val="1326699382"/>
                    </a:ext>
                  </a:extLst>
                </a:gridCol>
                <a:gridCol w="670814">
                  <a:extLst>
                    <a:ext uri="{9D8B030D-6E8A-4147-A177-3AD203B41FA5}">
                      <a16:colId xmlns:a16="http://schemas.microsoft.com/office/drawing/2014/main" val="2288611262"/>
                    </a:ext>
                  </a:extLst>
                </a:gridCol>
              </a:tblGrid>
              <a:tr h="269831"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Kids Makeup Kit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PlayDoh Toolkit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PlayDoh Can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PlayDoh Playset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Barrel O' Slime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Etch A Sketch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Magic Sand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Play foam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0088798"/>
                  </a:ext>
                </a:extLst>
              </a:tr>
              <a:tr h="1386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2022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b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r" fontAlgn="b"/>
                      <a:r>
                        <a:rPr lang="en-US" sz="90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$152.00</a:t>
                      </a:r>
                      <a:endParaRPr lang="en-US" sz="9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b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 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698594"/>
                  </a:ext>
                </a:extLst>
              </a:tr>
              <a:tr h="1386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January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808" marR="7756" marT="7756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$6,684.00</a:t>
                      </a:r>
                      <a:endParaRPr lang="en-US" sz="9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b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$1,640.00</a:t>
                      </a:r>
                      <a:endParaRPr lang="en-US" sz="9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$1,452.00</a:t>
                      </a:r>
                      <a:endParaRPr lang="en-US" sz="9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r" fontAlgn="b"/>
                      <a:endParaRPr lang="en-US" sz="9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b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59508"/>
                  </a:ext>
                </a:extLst>
              </a:tr>
              <a:tr h="1386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February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808" marR="7756" marT="7756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$5,994.00</a:t>
                      </a:r>
                      <a:endParaRPr lang="en-US" sz="9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b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$1,374.00</a:t>
                      </a:r>
                      <a:endParaRPr lang="en-US" sz="9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$2,336.00</a:t>
                      </a:r>
                      <a:endParaRPr lang="en-US" sz="9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$36.00</a:t>
                      </a:r>
                      <a:endParaRPr lang="en-US" sz="9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b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3548278"/>
                  </a:ext>
                </a:extLst>
              </a:tr>
              <a:tr h="1386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March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808" marR="7756" marT="7756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$11,124.00</a:t>
                      </a:r>
                      <a:endParaRPr lang="en-US" sz="9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b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$1,078.00</a:t>
                      </a:r>
                      <a:endParaRPr lang="en-US" sz="9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$3,097.00</a:t>
                      </a:r>
                      <a:endParaRPr lang="en-US" sz="9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b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8857077"/>
                  </a:ext>
                </a:extLst>
              </a:tr>
              <a:tr h="1386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April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808" marR="7756" marT="7756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$14,346.00</a:t>
                      </a:r>
                      <a:endParaRPr lang="en-US" sz="9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b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$1,441.00</a:t>
                      </a:r>
                      <a:endParaRPr lang="en-US" sz="9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$3,464.00</a:t>
                      </a:r>
                      <a:endParaRPr lang="en-US" sz="9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b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6616827"/>
                  </a:ext>
                </a:extLst>
              </a:tr>
              <a:tr h="1386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May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808" marR="7756" marT="7756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$13,014.00</a:t>
                      </a:r>
                      <a:endParaRPr lang="en-US" sz="9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b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$1,864.00</a:t>
                      </a:r>
                      <a:endParaRPr lang="en-US" sz="9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$3,347.00</a:t>
                      </a:r>
                      <a:endParaRPr lang="en-US" sz="9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$1,332.00</a:t>
                      </a:r>
                      <a:endParaRPr lang="en-US" sz="9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b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0408531"/>
                  </a:ext>
                </a:extLst>
              </a:tr>
              <a:tr h="1386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June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808" marR="7756" marT="7756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$8,688.00</a:t>
                      </a:r>
                      <a:endParaRPr lang="en-US" sz="9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b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$1,591.00</a:t>
                      </a:r>
                      <a:endParaRPr lang="en-US" sz="9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$4,432.00</a:t>
                      </a:r>
                      <a:endParaRPr lang="en-US" sz="9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$2,068.00</a:t>
                      </a:r>
                      <a:endParaRPr lang="en-US" sz="9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b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9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483460"/>
                  </a:ext>
                </a:extLst>
              </a:tr>
              <a:tr h="1386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July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808" marR="7756" marT="7756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$6,738.00</a:t>
                      </a:r>
                      <a:endParaRPr lang="en-US" sz="9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b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$1,583.00</a:t>
                      </a:r>
                      <a:endParaRPr lang="en-US" sz="9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$5,126.00</a:t>
                      </a:r>
                      <a:endParaRPr lang="en-US" sz="9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$3,172.00</a:t>
                      </a:r>
                      <a:endParaRPr lang="en-US" sz="9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$40.00</a:t>
                      </a:r>
                      <a:endParaRPr lang="en-US" sz="9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b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$10.00</a:t>
                      </a:r>
                      <a:endParaRPr lang="en-US" sz="9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2396300"/>
                  </a:ext>
                </a:extLst>
              </a:tr>
              <a:tr h="1386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August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808" marR="7756" marT="7756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$4,596.00</a:t>
                      </a:r>
                      <a:endParaRPr lang="en-US" sz="9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b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$1,368.00</a:t>
                      </a:r>
                      <a:endParaRPr lang="en-US" sz="9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$5,008.00</a:t>
                      </a:r>
                      <a:endParaRPr lang="en-US" sz="9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$2,412.00</a:t>
                      </a:r>
                      <a:endParaRPr lang="en-US" sz="9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$1,938.00</a:t>
                      </a:r>
                      <a:endParaRPr lang="en-US" sz="9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b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$126.00</a:t>
                      </a:r>
                      <a:endParaRPr lang="en-US" sz="9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471122"/>
                  </a:ext>
                </a:extLst>
              </a:tr>
              <a:tr h="14073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September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808" marR="7756" marT="7756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$5,958.00</a:t>
                      </a:r>
                      <a:endParaRPr lang="en-US" sz="9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b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$1,131.00</a:t>
                      </a:r>
                      <a:endParaRPr lang="en-US" sz="9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$4,484.00</a:t>
                      </a:r>
                      <a:endParaRPr lang="en-US" sz="9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$1,620.00</a:t>
                      </a:r>
                      <a:endParaRPr lang="en-US" sz="9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$8,496.00</a:t>
                      </a:r>
                      <a:endParaRPr lang="en-US" sz="9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b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$300.00</a:t>
                      </a:r>
                      <a:endParaRPr lang="en-US" sz="9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00500"/>
                  </a:ext>
                </a:extLst>
              </a:tr>
              <a:tr h="1386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October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808" marR="7756" marT="7756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$6,546.00</a:t>
                      </a:r>
                      <a:endParaRPr lang="en-US" sz="9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b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$948.00</a:t>
                      </a:r>
                      <a:endParaRPr lang="en-US" sz="9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$5,059.00</a:t>
                      </a:r>
                      <a:endParaRPr lang="en-US" sz="9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$1,560.00</a:t>
                      </a:r>
                      <a:endParaRPr lang="en-US" sz="9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$15,148.00</a:t>
                      </a:r>
                      <a:endParaRPr lang="en-US" sz="9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b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$496.00</a:t>
                      </a:r>
                      <a:endParaRPr lang="en-US" sz="9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72645"/>
                  </a:ext>
                </a:extLst>
              </a:tr>
              <a:tr h="14073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November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808" marR="7756" marT="7756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$5,868.00</a:t>
                      </a:r>
                      <a:endParaRPr lang="en-US" sz="9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b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$812.00</a:t>
                      </a:r>
                      <a:endParaRPr lang="en-US" sz="9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$4,883.00</a:t>
                      </a:r>
                      <a:endParaRPr lang="en-US" sz="9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$1,100.00</a:t>
                      </a:r>
                      <a:endParaRPr lang="en-US" sz="9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$17,312.00</a:t>
                      </a:r>
                      <a:endParaRPr lang="en-US" sz="9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$9,570.00</a:t>
                      </a:r>
                      <a:endParaRPr lang="en-US" sz="9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b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$2,364.00</a:t>
                      </a:r>
                      <a:endParaRPr lang="en-US" sz="9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4862309"/>
                  </a:ext>
                </a:extLst>
              </a:tr>
              <a:tr h="14073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December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808" marR="7756" marT="7756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$6,420.00</a:t>
                      </a:r>
                      <a:endParaRPr lang="en-US" sz="9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b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$636.00</a:t>
                      </a:r>
                      <a:endParaRPr lang="en-US" sz="9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$5,497.00</a:t>
                      </a:r>
                      <a:endParaRPr lang="en-US" sz="9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$1,264.00</a:t>
                      </a:r>
                      <a:endParaRPr lang="en-US" sz="9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$17,740.00</a:t>
                      </a:r>
                      <a:endParaRPr lang="en-US" sz="9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$15,840.00</a:t>
                      </a:r>
                      <a:endParaRPr lang="en-US" sz="9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b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$9,226.00</a:t>
                      </a:r>
                      <a:endParaRPr lang="en-US" sz="9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9844201"/>
                  </a:ext>
                </a:extLst>
              </a:tr>
              <a:tr h="1386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2023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900" b="1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b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900" b="1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900" b="1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900" b="1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900" b="1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b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900" b="1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900" b="1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113414"/>
                  </a:ext>
                </a:extLst>
              </a:tr>
              <a:tr h="1386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January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808" marR="7756" marT="7756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$4,278.00</a:t>
                      </a:r>
                      <a:endParaRPr lang="en-US" sz="9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b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$707.00</a:t>
                      </a:r>
                      <a:endParaRPr lang="en-US" sz="9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$4,519.00</a:t>
                      </a:r>
                      <a:endParaRPr lang="en-US" sz="9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$1,512.00</a:t>
                      </a:r>
                      <a:endParaRPr lang="en-US" sz="9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$15,518.00</a:t>
                      </a:r>
                      <a:endParaRPr lang="en-US" sz="9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$11,700.00</a:t>
                      </a:r>
                      <a:endParaRPr lang="en-US" sz="9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b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$12,464.00</a:t>
                      </a:r>
                      <a:endParaRPr lang="en-US" sz="9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0656464"/>
                  </a:ext>
                </a:extLst>
              </a:tr>
              <a:tr h="1386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February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808" marR="7756" marT="7756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$3,396.00</a:t>
                      </a:r>
                      <a:endParaRPr lang="en-US" sz="9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b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$531.00</a:t>
                      </a:r>
                      <a:endParaRPr lang="en-US" sz="9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$3,887.00</a:t>
                      </a:r>
                      <a:endParaRPr lang="en-US" sz="9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$716.00</a:t>
                      </a:r>
                      <a:endParaRPr lang="en-US" sz="9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$16,382.00</a:t>
                      </a:r>
                      <a:endParaRPr lang="en-US" sz="9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$12,140.00</a:t>
                      </a:r>
                      <a:endParaRPr lang="en-US" sz="9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b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$12,444.00</a:t>
                      </a:r>
                      <a:endParaRPr lang="en-US" sz="9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648871"/>
                  </a:ext>
                </a:extLst>
              </a:tr>
              <a:tr h="1386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March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808" marR="7756" marT="7756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$5,472.00</a:t>
                      </a:r>
                      <a:endParaRPr lang="en-US" sz="9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b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$618.00</a:t>
                      </a:r>
                      <a:endParaRPr lang="en-US" sz="9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$6,654.00</a:t>
                      </a:r>
                      <a:endParaRPr lang="en-US" sz="9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$916.00</a:t>
                      </a:r>
                      <a:endParaRPr lang="en-US" sz="9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$20,122.00</a:t>
                      </a:r>
                      <a:endParaRPr lang="en-US" sz="9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$10,070.00</a:t>
                      </a:r>
                      <a:endParaRPr lang="en-US" sz="9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b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$12,212.00</a:t>
                      </a:r>
                      <a:endParaRPr lang="en-US" sz="9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1569232"/>
                  </a:ext>
                </a:extLst>
              </a:tr>
              <a:tr h="1386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April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808" marR="7756" marT="7756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$6,486.00</a:t>
                      </a:r>
                      <a:endParaRPr lang="en-US" sz="9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b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$792.00</a:t>
                      </a:r>
                      <a:endParaRPr lang="en-US" sz="9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$6,734.00</a:t>
                      </a:r>
                      <a:endParaRPr lang="en-US" sz="9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$896.00</a:t>
                      </a:r>
                      <a:endParaRPr lang="en-US" sz="9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$16,030.00</a:t>
                      </a:r>
                      <a:endParaRPr lang="en-US" sz="9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$11,380.00</a:t>
                      </a:r>
                      <a:endParaRPr lang="en-US" sz="9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b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$15,402.00</a:t>
                      </a:r>
                      <a:endParaRPr lang="en-US" sz="9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3929968"/>
                  </a:ext>
                </a:extLst>
              </a:tr>
              <a:tr h="1386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May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808" marR="7756" marT="7756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$7,752.00</a:t>
                      </a:r>
                      <a:endParaRPr lang="en-US" sz="9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b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$1,079.00</a:t>
                      </a:r>
                      <a:endParaRPr lang="en-US" sz="9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$6,674.00</a:t>
                      </a:r>
                      <a:endParaRPr lang="en-US" sz="9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$1,428.00</a:t>
                      </a:r>
                      <a:endParaRPr lang="en-US" sz="9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$12,712.00</a:t>
                      </a:r>
                      <a:endParaRPr lang="en-US" sz="9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$12,400.00</a:t>
                      </a:r>
                      <a:endParaRPr lang="en-US" sz="9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b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$14,430.00</a:t>
                      </a:r>
                      <a:endParaRPr lang="en-US" sz="9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1434768"/>
                  </a:ext>
                </a:extLst>
              </a:tr>
              <a:tr h="1386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June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808" marR="7756" marT="7756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$5,466.00</a:t>
                      </a:r>
                      <a:endParaRPr lang="en-US" sz="9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b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$1,042.00</a:t>
                      </a:r>
                      <a:endParaRPr lang="en-US" sz="9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$7,561.00</a:t>
                      </a:r>
                      <a:endParaRPr lang="en-US" sz="9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$1,360.00</a:t>
                      </a:r>
                      <a:endParaRPr lang="en-US" sz="9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$13,050.00</a:t>
                      </a:r>
                      <a:endParaRPr lang="en-US" sz="9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$9,140.00</a:t>
                      </a:r>
                      <a:endParaRPr lang="en-US" sz="9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b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$12,882.00</a:t>
                      </a:r>
                      <a:endParaRPr lang="en-US" sz="9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5156396"/>
                  </a:ext>
                </a:extLst>
              </a:tr>
              <a:tr h="1386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July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808" marR="7756" marT="7756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$7,278.00</a:t>
                      </a:r>
                      <a:endParaRPr lang="en-US" sz="9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b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$1,034.00</a:t>
                      </a:r>
                      <a:endParaRPr lang="en-US" sz="9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$7,150.00</a:t>
                      </a:r>
                      <a:endParaRPr lang="en-US" sz="9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$1,488.00</a:t>
                      </a:r>
                      <a:endParaRPr lang="en-US" sz="9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$10,760.00</a:t>
                      </a:r>
                      <a:endParaRPr lang="en-US" sz="9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$15,480.00</a:t>
                      </a:r>
                      <a:endParaRPr lang="en-US" sz="9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b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$11,610.00</a:t>
                      </a:r>
                      <a:endParaRPr lang="en-US" sz="9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109190"/>
                  </a:ext>
                </a:extLst>
              </a:tr>
              <a:tr h="13862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August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808" marR="7756" marT="7756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$4,746.00</a:t>
                      </a:r>
                      <a:endParaRPr lang="en-US" sz="9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b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$1,017.00</a:t>
                      </a:r>
                      <a:endParaRPr lang="en-US" sz="9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$5,939.00</a:t>
                      </a:r>
                      <a:endParaRPr lang="en-US" sz="900" b="0" i="0" u="none" strike="noStrik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$1,196.00</a:t>
                      </a:r>
                      <a:endParaRPr lang="en-US" sz="9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$7,384.00</a:t>
                      </a:r>
                      <a:endParaRPr lang="en-US" sz="9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$6,960.00</a:t>
                      </a:r>
                      <a:endParaRPr lang="en-US" sz="9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b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$8,184.00</a:t>
                      </a:r>
                      <a:endParaRPr lang="en-US" sz="9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$9,177.00</a:t>
                      </a:r>
                      <a:endParaRPr lang="en-US" sz="9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9294911"/>
                  </a:ext>
                </a:extLst>
              </a:tr>
              <a:tr h="14073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September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808" marR="7756" marT="7756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$5,748.00</a:t>
                      </a:r>
                      <a:endParaRPr lang="en-US" sz="9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b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$842.00</a:t>
                      </a:r>
                      <a:endParaRPr lang="en-US" sz="9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$5,825.00</a:t>
                      </a:r>
                      <a:endParaRPr lang="en-US" sz="9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$1,152.00</a:t>
                      </a:r>
                      <a:endParaRPr lang="en-US" sz="9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$10,506.00</a:t>
                      </a:r>
                      <a:endParaRPr lang="en-US" sz="9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$7,000.00</a:t>
                      </a:r>
                      <a:endParaRPr lang="en-US" sz="9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b">
                    <a:lnL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$9,046.00</a:t>
                      </a:r>
                      <a:endParaRPr lang="en-US" sz="9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$19,929.00</a:t>
                      </a:r>
                      <a:endParaRPr lang="en-US" sz="9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117680"/>
                  </a:ext>
                </a:extLst>
              </a:tr>
            </a:tbl>
          </a:graphicData>
        </a:graphic>
      </p:graphicFrame>
      <p:sp>
        <p:nvSpPr>
          <p:cNvPr id="173" name="Rectangle 172">
            <a:extLst>
              <a:ext uri="{FF2B5EF4-FFF2-40B4-BE49-F238E27FC236}">
                <a16:creationId xmlns:a16="http://schemas.microsoft.com/office/drawing/2014/main" id="{4A716A27-52DB-C1E0-363F-69693EC2CFED}"/>
              </a:ext>
            </a:extLst>
          </p:cNvPr>
          <p:cNvSpPr/>
          <p:nvPr/>
        </p:nvSpPr>
        <p:spPr>
          <a:xfrm>
            <a:off x="1742951" y="1489815"/>
            <a:ext cx="953768" cy="2295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7943493F-97D4-0C7C-5905-22ED2DD77B4E}"/>
              </a:ext>
            </a:extLst>
          </p:cNvPr>
          <p:cNvSpPr txBox="1"/>
          <p:nvPr/>
        </p:nvSpPr>
        <p:spPr>
          <a:xfrm>
            <a:off x="133418" y="1432333"/>
            <a:ext cx="26633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tos Display" panose="020B0004020202020204" pitchFamily="34" charset="0"/>
              </a:rPr>
              <a:t>Role of zero Profit: Focus Area</a:t>
            </a:r>
          </a:p>
        </p:txBody>
      </p: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61B446BE-2C1C-4BEF-EE7D-7E7DE0595E3E}"/>
              </a:ext>
            </a:extLst>
          </p:cNvPr>
          <p:cNvGrpSpPr/>
          <p:nvPr/>
        </p:nvGrpSpPr>
        <p:grpSpPr>
          <a:xfrm>
            <a:off x="4563619" y="1235899"/>
            <a:ext cx="2260598" cy="596544"/>
            <a:chOff x="4572000" y="2385417"/>
            <a:chExt cx="2260598" cy="596544"/>
          </a:xfrm>
        </p:grpSpPr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0CA32590-FA34-DB5B-2BD3-675633598283}"/>
                </a:ext>
              </a:extLst>
            </p:cNvPr>
            <p:cNvCxnSpPr/>
            <p:nvPr/>
          </p:nvCxnSpPr>
          <p:spPr>
            <a:xfrm>
              <a:off x="4579620" y="2642508"/>
              <a:ext cx="0" cy="339453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22DC63C1-2DAD-4FCF-AD94-30F8EA4A90EF}"/>
                </a:ext>
              </a:extLst>
            </p:cNvPr>
            <p:cNvCxnSpPr>
              <a:cxnSpLocks/>
            </p:cNvCxnSpPr>
            <p:nvPr/>
          </p:nvCxnSpPr>
          <p:spPr>
            <a:xfrm>
              <a:off x="6817358" y="2642508"/>
              <a:ext cx="0" cy="339453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554E8EE2-599F-DCE8-12D4-9D1DA18CED9F}"/>
                </a:ext>
              </a:extLst>
            </p:cNvPr>
            <p:cNvCxnSpPr/>
            <p:nvPr/>
          </p:nvCxnSpPr>
          <p:spPr>
            <a:xfrm>
              <a:off x="4572000" y="2642508"/>
              <a:ext cx="2260598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14E3A859-5614-8BF6-89F8-F7AAC665597A}"/>
                </a:ext>
              </a:extLst>
            </p:cNvPr>
            <p:cNvSpPr txBox="1"/>
            <p:nvPr/>
          </p:nvSpPr>
          <p:spPr>
            <a:xfrm>
              <a:off x="5093997" y="2385417"/>
              <a:ext cx="95891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ptos Display" panose="020B0004020202020204" pitchFamily="34" charset="0"/>
                </a:rPr>
                <a:t>New Products</a:t>
              </a:r>
            </a:p>
          </p:txBody>
        </p:sp>
      </p:grpSp>
      <p:sp>
        <p:nvSpPr>
          <p:cNvPr id="191" name="TextBox 190">
            <a:extLst>
              <a:ext uri="{FF2B5EF4-FFF2-40B4-BE49-F238E27FC236}">
                <a16:creationId xmlns:a16="http://schemas.microsoft.com/office/drawing/2014/main" id="{3C28B6A2-A0F7-F830-EFEC-4C9D75B67CE7}"/>
              </a:ext>
            </a:extLst>
          </p:cNvPr>
          <p:cNvSpPr txBox="1"/>
          <p:nvPr/>
        </p:nvSpPr>
        <p:spPr>
          <a:xfrm>
            <a:off x="7604000" y="1432333"/>
            <a:ext cx="3446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ptos Display" panose="020B0004020202020204" pitchFamily="34" charset="0"/>
              </a:rPr>
              <a:t>Total profit increase due to new product</a:t>
            </a:r>
          </a:p>
        </p:txBody>
      </p:sp>
      <p:graphicFrame>
        <p:nvGraphicFramePr>
          <p:cNvPr id="192" name="Chart 191">
            <a:extLst>
              <a:ext uri="{FF2B5EF4-FFF2-40B4-BE49-F238E27FC236}">
                <a16:creationId xmlns:a16="http://schemas.microsoft.com/office/drawing/2014/main" id="{ED97582A-462E-DAA5-6185-C0DE7F94F5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5369358"/>
              </p:ext>
            </p:extLst>
          </p:nvPr>
        </p:nvGraphicFramePr>
        <p:xfrm>
          <a:off x="6884543" y="1801665"/>
          <a:ext cx="5095875" cy="36151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93" name="TextBox 192">
            <a:extLst>
              <a:ext uri="{FF2B5EF4-FFF2-40B4-BE49-F238E27FC236}">
                <a16:creationId xmlns:a16="http://schemas.microsoft.com/office/drawing/2014/main" id="{181E26C8-FBDA-485D-5E75-B2064B5B69E4}"/>
              </a:ext>
            </a:extLst>
          </p:cNvPr>
          <p:cNvSpPr txBox="1"/>
          <p:nvPr/>
        </p:nvSpPr>
        <p:spPr>
          <a:xfrm>
            <a:off x="73319" y="648399"/>
            <a:ext cx="68112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product launches in the Arts &amp; Crafts category have led to a remarkable 300% </a:t>
            </a:r>
          </a:p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profit surge in Q4 2022, setting the foundation for sustained growth in 2023.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C44466-9ADE-C001-8120-EA5EACD16674}"/>
              </a:ext>
            </a:extLst>
          </p:cNvPr>
          <p:cNvSpPr txBox="1"/>
          <p:nvPr/>
        </p:nvSpPr>
        <p:spPr>
          <a:xfrm>
            <a:off x="133417" y="6027393"/>
            <a:ext cx="12058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New products in Arts &amp; Crafts accounted for </a:t>
            </a:r>
            <a:r>
              <a:rPr lang="en-US" sz="1400" b="1" dirty="0"/>
              <a:t>65% of total profit growth</a:t>
            </a:r>
            <a:r>
              <a:rPr lang="en-US" sz="1400" dirty="0"/>
              <a:t> in Q4 2022. going from September 2022 Profit </a:t>
            </a:r>
            <a:r>
              <a:rPr lang="en-US" sz="1400" b="1" dirty="0"/>
              <a:t>of </a:t>
            </a:r>
            <a:r>
              <a:rPr lang="en-US" sz="1400" dirty="0"/>
              <a:t> </a:t>
            </a:r>
            <a:r>
              <a:rPr lang="en-US" sz="1400" b="1" dirty="0"/>
              <a:t>$15,448 </a:t>
            </a:r>
            <a:r>
              <a:rPr lang="en-US" sz="1400" dirty="0"/>
              <a:t>to  a profit of</a:t>
            </a:r>
            <a:r>
              <a:rPr lang="en-US" sz="1400" b="1" dirty="0"/>
              <a:t> $57,443 </a:t>
            </a:r>
            <a:r>
              <a:rPr lang="en-US" sz="1400" dirty="0"/>
              <a:t>in December 2022 – a </a:t>
            </a:r>
            <a:r>
              <a:rPr lang="en-US" sz="1400" b="1" dirty="0"/>
              <a:t>300% </a:t>
            </a:r>
            <a:r>
              <a:rPr lang="en-US" sz="1400" dirty="0"/>
              <a:t>increase within the quarter. Stabilized profits in 2023, maintaining an average of </a:t>
            </a:r>
            <a:r>
              <a:rPr lang="en-US" sz="1400" b="1" dirty="0"/>
              <a:t>$55,000 </a:t>
            </a:r>
            <a:r>
              <a:rPr lang="en-US" sz="1400" dirty="0"/>
              <a:t>per month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EC5273-229D-F0A6-78A7-2512AE58BBF1}"/>
              </a:ext>
            </a:extLst>
          </p:cNvPr>
          <p:cNvSpPr txBox="1"/>
          <p:nvPr/>
        </p:nvSpPr>
        <p:spPr>
          <a:xfrm>
            <a:off x="58738" y="185838"/>
            <a:ext cx="92394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Arts &amp; Crafts </a:t>
            </a:r>
            <a:r>
              <a:rPr lang="en-US" sz="2400" dirty="0">
                <a:latin typeface="Arial Rounded MT Bold" panose="020F0704030504030204" pitchFamily="34" charset="0"/>
              </a:rPr>
              <a:t>Profit Surge Driven by New Product Additions</a:t>
            </a:r>
          </a:p>
        </p:txBody>
      </p:sp>
    </p:spTree>
    <p:extLst>
      <p:ext uri="{BB962C8B-B14F-4D97-AF65-F5344CB8AC3E}">
        <p14:creationId xmlns:p14="http://schemas.microsoft.com/office/powerpoint/2010/main" val="3403951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1424856F-BEE5-CB4E-70D0-DA1B8B366D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9793B412-B2AF-4771-E46A-212D706F4E9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5750598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4" imgW="378" imgH="377" progId="TCLayout.ActiveDocument.1">
                  <p:embed/>
                </p:oleObj>
              </mc:Choice>
              <mc:Fallback>
                <p:oleObj name="think-cell Slide" r:id="rId44" imgW="378" imgH="377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9793B412-B2AF-4771-E46A-212D706F4E9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49266B58-5464-6919-0B4A-72E74FD0D03C}"/>
              </a:ext>
            </a:extLst>
          </p:cNvPr>
          <p:cNvCxnSpPr/>
          <p:nvPr>
            <p:custDataLst>
              <p:tags r:id="rId2"/>
            </p:custDataLst>
          </p:nvPr>
        </p:nvCxnSpPr>
        <p:spPr bwMode="auto">
          <a:xfrm>
            <a:off x="1017588" y="2689225"/>
            <a:ext cx="500063" cy="0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BCAC28E0-86C8-0CA2-D2B1-7CD2E1744052}"/>
              </a:ext>
            </a:extLst>
          </p:cNvPr>
          <p:cNvCxnSpPr/>
          <p:nvPr>
            <p:custDataLst>
              <p:tags r:id="rId3"/>
            </p:custDataLst>
          </p:nvPr>
        </p:nvCxnSpPr>
        <p:spPr bwMode="auto">
          <a:xfrm>
            <a:off x="2143125" y="4368800"/>
            <a:ext cx="498475" cy="0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2EC408A4-C5B5-E546-4303-ECE80F959C99}"/>
              </a:ext>
            </a:extLst>
          </p:cNvPr>
          <p:cNvCxnSpPr/>
          <p:nvPr>
            <p:custDataLst>
              <p:tags r:id="rId4"/>
            </p:custDataLst>
          </p:nvPr>
        </p:nvCxnSpPr>
        <p:spPr bwMode="auto">
          <a:xfrm>
            <a:off x="3267075" y="4011613"/>
            <a:ext cx="500063" cy="0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2F5179E7-0CAB-C0A6-4773-336336750986}"/>
              </a:ext>
            </a:extLst>
          </p:cNvPr>
          <p:cNvCxnSpPr/>
          <p:nvPr>
            <p:custDataLst>
              <p:tags r:id="rId5"/>
            </p:custDataLst>
          </p:nvPr>
        </p:nvCxnSpPr>
        <p:spPr bwMode="auto">
          <a:xfrm>
            <a:off x="4392613" y="4027488"/>
            <a:ext cx="498475" cy="0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677" name="Chart 676">
            <a:extLst>
              <a:ext uri="{FF2B5EF4-FFF2-40B4-BE49-F238E27FC236}">
                <a16:creationId xmlns:a16="http://schemas.microsoft.com/office/drawing/2014/main" id="{39152DEE-EDEB-E954-17E8-563AE907E8AE}"/>
              </a:ext>
            </a:extLst>
          </p:cNvPr>
          <p:cNvGraphicFramePr/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1824602975"/>
              </p:ext>
            </p:extLst>
          </p:nvPr>
        </p:nvGraphicFramePr>
        <p:xfrm>
          <a:off x="60325" y="2255838"/>
          <a:ext cx="5789613" cy="41608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6"/>
          </a:graphicData>
        </a:graphic>
      </p:graphicFrame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97FB6490-15CA-0D07-49E6-4A3F93FDF5D6}"/>
              </a:ext>
            </a:extLst>
          </p:cNvPr>
          <p:cNvCxnSpPr/>
          <p:nvPr>
            <p:custDataLst>
              <p:tags r:id="rId7"/>
            </p:custDataLst>
          </p:nvPr>
        </p:nvCxnSpPr>
        <p:spPr bwMode="gray">
          <a:xfrm>
            <a:off x="704850" y="2160588"/>
            <a:ext cx="4498975" cy="1338263"/>
          </a:xfrm>
          <a:prstGeom prst="line">
            <a:avLst/>
          </a:prstGeom>
          <a:ln w="28575" cap="flat" cmpd="sng" algn="ctr">
            <a:solidFill>
              <a:srgbClr val="C30C3E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 Placeholder 2">
            <a:extLst>
              <a:ext uri="{FF2B5EF4-FFF2-40B4-BE49-F238E27FC236}">
                <a16:creationId xmlns:a16="http://schemas.microsoft.com/office/drawing/2014/main" id="{33BD88B8-869E-153B-BCBD-B8A39F0EB180}"/>
              </a:ext>
            </a:extLst>
          </p:cNvPr>
          <p:cNvSpPr>
            <a:spLocks noGrp="1"/>
          </p:cNvSpPr>
          <p:nvPr>
            <p:custDataLst>
              <p:tags r:id="rId8"/>
            </p:custDataLst>
          </p:nvPr>
        </p:nvSpPr>
        <p:spPr bwMode="auto">
          <a:xfrm>
            <a:off x="517525" y="6169025"/>
            <a:ext cx="374650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EEA97C02-C7E1-4322-BA85-6A339C65FEF4}" type="datetime'''''''''''''2''''''''''''''''''''''''''0''''''''22'''''">
              <a:rPr lang="en-US" altLang="en-US" sz="1400" smtClean="0">
                <a:solidFill>
                  <a:srgbClr val="808080"/>
                </a:solidFill>
              </a:rPr>
              <a:pPr/>
              <a:t>2022</a:t>
            </a:fld>
            <a:endParaRPr lang="en-US" sz="1400" dirty="0">
              <a:solidFill>
                <a:srgbClr val="808080"/>
              </a:solidFill>
            </a:endParaRPr>
          </a:p>
        </p:txBody>
      </p:sp>
      <p:sp>
        <p:nvSpPr>
          <p:cNvPr id="130" name="Text Placeholder 2">
            <a:extLst>
              <a:ext uri="{FF2B5EF4-FFF2-40B4-BE49-F238E27FC236}">
                <a16:creationId xmlns:a16="http://schemas.microsoft.com/office/drawing/2014/main" id="{33BD88B8-869E-153B-BCBD-B8A39F0EB180}"/>
              </a:ext>
            </a:extLst>
          </p:cNvPr>
          <p:cNvSpPr>
            <a:spLocks noGrp="1"/>
          </p:cNvSpPr>
          <p:nvPr>
            <p:custDataLst>
              <p:tags r:id="rId9"/>
            </p:custDataLst>
          </p:nvPr>
        </p:nvSpPr>
        <p:spPr bwMode="gray">
          <a:xfrm>
            <a:off x="1484313" y="3433763"/>
            <a:ext cx="692150" cy="192088"/>
          </a:xfrm>
          <a:prstGeom prst="rect">
            <a:avLst/>
          </a:prstGeom>
          <a:solidFill>
            <a:srgbClr val="960000"/>
          </a:solidFill>
          <a:ln>
            <a:noFill/>
          </a:ln>
          <a:effectLst/>
        </p:spPr>
        <p:txBody>
          <a:bodyPr vert="horz" wrap="none" lIns="25400" tIns="0" rIns="2540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BB961363-C35E-4B93-823D-BB3AE5EA1F8A}" type="datetime'-''''26''''''''''3'''''''',''''''''8''''48'''''">
              <a:rPr lang="en-US" altLang="en-US" sz="1400" smtClean="0">
                <a:solidFill>
                  <a:srgbClr val="FFFFFF"/>
                </a:solidFill>
              </a:rPr>
              <a:pPr/>
              <a:t>-263,848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108" name="Text Placeholder 2">
            <a:extLst>
              <a:ext uri="{FF2B5EF4-FFF2-40B4-BE49-F238E27FC236}">
                <a16:creationId xmlns:a16="http://schemas.microsoft.com/office/drawing/2014/main" id="{33BD88B8-869E-153B-BCBD-B8A39F0EB180}"/>
              </a:ext>
            </a:extLst>
          </p:cNvPr>
          <p:cNvSpPr>
            <a:spLocks noGrp="1"/>
          </p:cNvSpPr>
          <p:nvPr>
            <p:custDataLst>
              <p:tags r:id="rId10"/>
            </p:custDataLst>
          </p:nvPr>
        </p:nvSpPr>
        <p:spPr bwMode="auto">
          <a:xfrm>
            <a:off x="1449388" y="6169025"/>
            <a:ext cx="762000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1D4C8B1A-8764-48FB-9B5B-993C1C3E57F6}" type="datetime'''Colo''''''r''''''''b''''u''''''''''''''''''''''d''s'''''''''">
              <a:rPr lang="en-US" altLang="en-US" sz="1400" b="1" smtClean="0">
                <a:solidFill>
                  <a:srgbClr val="000000"/>
                </a:solidFill>
              </a:rPr>
              <a:pPr/>
              <a:t>Colorbuds</a:t>
            </a:fld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109" name="Text Placeholder 2">
            <a:extLst>
              <a:ext uri="{FF2B5EF4-FFF2-40B4-BE49-F238E27FC236}">
                <a16:creationId xmlns:a16="http://schemas.microsoft.com/office/drawing/2014/main" id="{33BD88B8-869E-153B-BCBD-B8A39F0EB180}"/>
              </a:ext>
            </a:extLst>
          </p:cNvPr>
          <p:cNvSpPr>
            <a:spLocks noGrp="1"/>
          </p:cNvSpPr>
          <p:nvPr>
            <p:custDataLst>
              <p:tags r:id="rId11"/>
            </p:custDataLst>
          </p:nvPr>
        </p:nvSpPr>
        <p:spPr bwMode="auto">
          <a:xfrm>
            <a:off x="2492375" y="6169025"/>
            <a:ext cx="925513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C309739A-4C4D-41E9-A230-88AA43372BE5}" type="datetime'''''''G''''''''''''am''er H''''''ead''phon''e''s'''''''''''">
              <a:rPr lang="en-US" altLang="en-US" sz="1400" smtClean="0">
                <a:solidFill>
                  <a:srgbClr val="808080"/>
                </a:solidFill>
              </a:rPr>
              <a:pPr/>
              <a:t>Gamer Headphones</a:t>
            </a:fld>
            <a:endParaRPr lang="en-US" sz="1400" dirty="0">
              <a:solidFill>
                <a:srgbClr val="808080"/>
              </a:solidFill>
            </a:endParaRPr>
          </a:p>
        </p:txBody>
      </p:sp>
      <p:sp>
        <p:nvSpPr>
          <p:cNvPr id="147" name="Text Placeholder 2">
            <a:extLst>
              <a:ext uri="{FF2B5EF4-FFF2-40B4-BE49-F238E27FC236}">
                <a16:creationId xmlns:a16="http://schemas.microsoft.com/office/drawing/2014/main" id="{31F1C099-70B3-F12A-F472-07FC4244FAA7}"/>
              </a:ext>
            </a:extLst>
          </p:cNvPr>
          <p:cNvSpPr>
            <a:spLocks noGrp="1"/>
          </p:cNvSpPr>
          <p:nvPr>
            <p:custDataLst>
              <p:tags r:id="rId12"/>
            </p:custDataLst>
          </p:nvPr>
        </p:nvSpPr>
        <p:spPr bwMode="auto">
          <a:xfrm>
            <a:off x="3679825" y="6169025"/>
            <a:ext cx="801688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87A0CD63-D180-42A7-92F1-136AC75EF560}" type="datetime'''''''T''''oy ''''''''''''R''''''''''o''''''''''bo''ts'''">
              <a:rPr lang="en-US" altLang="en-US" sz="1400" smtClean="0">
                <a:solidFill>
                  <a:srgbClr val="808080"/>
                </a:solidFill>
              </a:rPr>
              <a:pPr/>
              <a:t>Toy Robots</a:t>
            </a:fld>
            <a:endParaRPr lang="en-US" sz="1400" dirty="0">
              <a:solidFill>
                <a:srgbClr val="808080"/>
              </a:solidFill>
            </a:endParaRPr>
          </a:p>
        </p:txBody>
      </p:sp>
      <p:sp>
        <p:nvSpPr>
          <p:cNvPr id="119" name="Text Placeholder 2">
            <a:extLst>
              <a:ext uri="{FF2B5EF4-FFF2-40B4-BE49-F238E27FC236}">
                <a16:creationId xmlns:a16="http://schemas.microsoft.com/office/drawing/2014/main" id="{5F0B3CA6-0FDA-1D93-644F-8C444224092A}"/>
              </a:ext>
            </a:extLst>
          </p:cNvPr>
          <p:cNvSpPr>
            <a:spLocks noGrp="1"/>
          </p:cNvSpPr>
          <p:nvPr>
            <p:custDataLst>
              <p:tags r:id="rId13"/>
            </p:custDataLst>
          </p:nvPr>
        </p:nvSpPr>
        <p:spPr bwMode="auto">
          <a:xfrm>
            <a:off x="5016500" y="6169025"/>
            <a:ext cx="374650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337BCE69-9E9E-41B0-A96B-60028035FB0F}" type="datetime'''''''''''2''0''''''''''''''''''''''''''''''''''''23'''">
              <a:rPr lang="en-US" altLang="en-US" sz="1400" smtClean="0">
                <a:solidFill>
                  <a:srgbClr val="808080"/>
                </a:solidFill>
              </a:rPr>
              <a:pPr/>
              <a:t>2023</a:t>
            </a:fld>
            <a:endParaRPr lang="en-US" sz="1400" dirty="0">
              <a:solidFill>
                <a:srgbClr val="808080"/>
              </a:solidFill>
            </a:endParaRPr>
          </a:p>
        </p:txBody>
      </p:sp>
      <p:sp>
        <p:nvSpPr>
          <p:cNvPr id="205" name="Text Placeholder 2">
            <a:extLst>
              <a:ext uri="{FF2B5EF4-FFF2-40B4-BE49-F238E27FC236}">
                <a16:creationId xmlns:a16="http://schemas.microsoft.com/office/drawing/2014/main" id="{33BD88B8-869E-153B-BCBD-B8A39F0EB180}"/>
              </a:ext>
            </a:extLst>
          </p:cNvPr>
          <p:cNvSpPr>
            <a:spLocks noGrp="1"/>
          </p:cNvSpPr>
          <p:nvPr>
            <p:custDataLst>
              <p:tags r:id="rId14"/>
            </p:custDataLst>
          </p:nvPr>
        </p:nvSpPr>
        <p:spPr bwMode="auto">
          <a:xfrm>
            <a:off x="2695575" y="2692400"/>
            <a:ext cx="517525" cy="273050"/>
          </a:xfrm>
          <a:prstGeom prst="ellipse">
            <a:avLst/>
          </a:prstGeom>
          <a:solidFill>
            <a:schemeClr val="bg1"/>
          </a:solidFill>
          <a:ln w="9525" cmpd="sng" algn="ctr">
            <a:solidFill>
              <a:srgbClr val="C30C3E"/>
            </a:solidFill>
          </a:ln>
          <a:effectLst/>
        </p:spPr>
        <p:txBody>
          <a:bodyPr vert="horz" wrap="none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08C15B5F-0141-4A56-AF3F-16DD7B673CC0}" type="datetime'-''''''3''''''''''''''9''''''''''''''''''''''''%'''''''''''">
              <a:rPr lang="en-US" altLang="en-US" sz="1400" b="1" smtClean="0">
                <a:solidFill>
                  <a:srgbClr val="000000"/>
                </a:solidFill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-39%</a:t>
            </a:fld>
            <a:endParaRPr lang="en-US" sz="1400" b="1" dirty="0">
              <a:solidFill>
                <a:srgbClr val="000000"/>
              </a:solidFill>
            </a:endParaRPr>
          </a:p>
        </p:txBody>
      </p:sp>
      <p:graphicFrame>
        <p:nvGraphicFramePr>
          <p:cNvPr id="679" name="Chart 678">
            <a:extLst>
              <a:ext uri="{FF2B5EF4-FFF2-40B4-BE49-F238E27FC236}">
                <a16:creationId xmlns:a16="http://schemas.microsoft.com/office/drawing/2014/main" id="{7613DDA6-7327-7BAE-CB9F-7BA025183AAD}"/>
              </a:ext>
            </a:extLst>
          </p:cNvPr>
          <p:cNvGraphicFramePr/>
          <p:nvPr>
            <p:custDataLst>
              <p:tags r:id="rId15"/>
            </p:custDataLst>
            <p:extLst>
              <p:ext uri="{D42A27DB-BD31-4B8C-83A1-F6EECF244321}">
                <p14:modId xmlns:p14="http://schemas.microsoft.com/office/powerpoint/2010/main" val="1278562785"/>
              </p:ext>
            </p:extLst>
          </p:nvPr>
        </p:nvGraphicFramePr>
        <p:xfrm>
          <a:off x="5589588" y="2508250"/>
          <a:ext cx="6376987" cy="3784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7"/>
          </a:graphicData>
        </a:graphic>
      </p:graphicFrame>
      <p:cxnSp>
        <p:nvCxnSpPr>
          <p:cNvPr id="628" name="Straight Connector 627">
            <a:extLst>
              <a:ext uri="{FF2B5EF4-FFF2-40B4-BE49-F238E27FC236}">
                <a16:creationId xmlns:a16="http://schemas.microsoft.com/office/drawing/2014/main" id="{22D6E336-B47D-52DA-BC3C-9D816FA74C9D}"/>
              </a:ext>
            </a:extLst>
          </p:cNvPr>
          <p:cNvCxnSpPr/>
          <p:nvPr>
            <p:custDataLst>
              <p:tags r:id="rId16"/>
            </p:custDataLst>
          </p:nvPr>
        </p:nvCxnSpPr>
        <p:spPr bwMode="gray">
          <a:xfrm flipV="1">
            <a:off x="6353175" y="2825750"/>
            <a:ext cx="0" cy="76200"/>
          </a:xfrm>
          <a:prstGeom prst="line">
            <a:avLst/>
          </a:prstGeom>
          <a:ln w="12700" cap="flat" cmpd="sng" algn="ctr">
            <a:solidFill>
              <a:srgbClr val="C30C3E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9" name="Straight Connector 628">
            <a:extLst>
              <a:ext uri="{FF2B5EF4-FFF2-40B4-BE49-F238E27FC236}">
                <a16:creationId xmlns:a16="http://schemas.microsoft.com/office/drawing/2014/main" id="{974289DA-9B00-190E-7C27-62C4B474994B}"/>
              </a:ext>
            </a:extLst>
          </p:cNvPr>
          <p:cNvCxnSpPr/>
          <p:nvPr>
            <p:custDataLst>
              <p:tags r:id="rId17"/>
            </p:custDataLst>
          </p:nvPr>
        </p:nvCxnSpPr>
        <p:spPr bwMode="gray">
          <a:xfrm>
            <a:off x="6353175" y="2825750"/>
            <a:ext cx="5530850" cy="0"/>
          </a:xfrm>
          <a:prstGeom prst="line">
            <a:avLst/>
          </a:prstGeom>
          <a:ln w="12700" cap="flat" cmpd="sng" algn="ctr">
            <a:solidFill>
              <a:srgbClr val="C30C3E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0" name="Straight Connector 629">
            <a:extLst>
              <a:ext uri="{FF2B5EF4-FFF2-40B4-BE49-F238E27FC236}">
                <a16:creationId xmlns:a16="http://schemas.microsoft.com/office/drawing/2014/main" id="{8C92A6ED-F732-E668-B75B-7C34A3A6B2D3}"/>
              </a:ext>
            </a:extLst>
          </p:cNvPr>
          <p:cNvCxnSpPr/>
          <p:nvPr>
            <p:custDataLst>
              <p:tags r:id="rId18"/>
            </p:custDataLst>
          </p:nvPr>
        </p:nvCxnSpPr>
        <p:spPr bwMode="gray">
          <a:xfrm>
            <a:off x="11884025" y="2825750"/>
            <a:ext cx="0" cy="2232025"/>
          </a:xfrm>
          <a:prstGeom prst="line">
            <a:avLst/>
          </a:prstGeom>
          <a:ln w="12700" cap="flat" cmpd="sng" algn="ctr">
            <a:solidFill>
              <a:srgbClr val="C30C3E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3" name="Text Placeholder 2">
            <a:extLst>
              <a:ext uri="{FF2B5EF4-FFF2-40B4-BE49-F238E27FC236}">
                <a16:creationId xmlns:a16="http://schemas.microsoft.com/office/drawing/2014/main" id="{33BD88B8-869E-153B-BCBD-B8A39F0EB180}"/>
              </a:ext>
            </a:extLst>
          </p:cNvPr>
          <p:cNvSpPr>
            <a:spLocks noGrp="1"/>
          </p:cNvSpPr>
          <p:nvPr>
            <p:custDataLst>
              <p:tags r:id="rId19"/>
            </p:custDataLst>
          </p:nvPr>
        </p:nvSpPr>
        <p:spPr bwMode="auto">
          <a:xfrm>
            <a:off x="6200775" y="6161088"/>
            <a:ext cx="16510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vert270" wrap="none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1AB86AF0-A64D-4B3A-A8D6-41E43302560D}" type="datetime'2''''''''''''0''''22''''''''''''''-''J''a''''''n'''''''''''''">
              <a:rPr lang="en-US" altLang="en-US" sz="1200" smtClean="0">
                <a:solidFill>
                  <a:srgbClr val="808080"/>
                </a:solidFill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2022-Jan</a:t>
            </a:fld>
            <a:endParaRPr lang="en-US" sz="1200" dirty="0">
              <a:solidFill>
                <a:srgbClr val="808080"/>
              </a:solidFill>
            </a:endParaRPr>
          </a:p>
        </p:txBody>
      </p:sp>
      <p:sp>
        <p:nvSpPr>
          <p:cNvPr id="464" name="Text Placeholder 2">
            <a:extLst>
              <a:ext uri="{FF2B5EF4-FFF2-40B4-BE49-F238E27FC236}">
                <a16:creationId xmlns:a16="http://schemas.microsoft.com/office/drawing/2014/main" id="{33BD88B8-869E-153B-BCBD-B8A39F0EB180}"/>
              </a:ext>
            </a:extLst>
          </p:cNvPr>
          <p:cNvSpPr>
            <a:spLocks noGrp="1"/>
          </p:cNvSpPr>
          <p:nvPr>
            <p:custDataLst>
              <p:tags r:id="rId20"/>
            </p:custDataLst>
          </p:nvPr>
        </p:nvSpPr>
        <p:spPr bwMode="auto">
          <a:xfrm>
            <a:off x="6480175" y="6161088"/>
            <a:ext cx="1651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vert270" wrap="none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8FAC5E88-6A65-42F8-81FF-1B195D0D39EE}" type="datetime'''2''''0''2''''''''''''2''''''''''''''''''''''''''''''-Feb'">
              <a:rPr lang="en-US" altLang="en-US" sz="1200" smtClean="0">
                <a:solidFill>
                  <a:srgbClr val="808080"/>
                </a:solidFill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2022-Feb</a:t>
            </a:fld>
            <a:endParaRPr lang="en-US" sz="1200" dirty="0">
              <a:solidFill>
                <a:srgbClr val="808080"/>
              </a:solidFill>
            </a:endParaRPr>
          </a:p>
        </p:txBody>
      </p:sp>
      <p:sp>
        <p:nvSpPr>
          <p:cNvPr id="465" name="Text Placeholder 2">
            <a:extLst>
              <a:ext uri="{FF2B5EF4-FFF2-40B4-BE49-F238E27FC236}">
                <a16:creationId xmlns:a16="http://schemas.microsoft.com/office/drawing/2014/main" id="{33BD88B8-869E-153B-BCBD-B8A39F0EB180}"/>
              </a:ext>
            </a:extLst>
          </p:cNvPr>
          <p:cNvSpPr>
            <a:spLocks noGrp="1"/>
          </p:cNvSpPr>
          <p:nvPr>
            <p:custDataLst>
              <p:tags r:id="rId21"/>
            </p:custDataLst>
          </p:nvPr>
        </p:nvSpPr>
        <p:spPr bwMode="auto">
          <a:xfrm>
            <a:off x="6761163" y="6161088"/>
            <a:ext cx="165100" cy="61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vert270" wrap="none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A9F4174C-0C4D-493E-97A4-5476E812985D}" type="datetime'''2''0''''''''2''''''2''-''M''''''ar'''''''''''''''''''">
              <a:rPr lang="en-US" altLang="en-US" sz="1200" smtClean="0">
                <a:solidFill>
                  <a:srgbClr val="808080"/>
                </a:solidFill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2022-Mar</a:t>
            </a:fld>
            <a:endParaRPr lang="en-US" sz="1200" dirty="0">
              <a:solidFill>
                <a:srgbClr val="808080"/>
              </a:solidFill>
            </a:endParaRPr>
          </a:p>
        </p:txBody>
      </p:sp>
      <p:sp>
        <p:nvSpPr>
          <p:cNvPr id="466" name="Text Placeholder 2">
            <a:extLst>
              <a:ext uri="{FF2B5EF4-FFF2-40B4-BE49-F238E27FC236}">
                <a16:creationId xmlns:a16="http://schemas.microsoft.com/office/drawing/2014/main" id="{33BD88B8-869E-153B-BCBD-B8A39F0EB180}"/>
              </a:ext>
            </a:extLst>
          </p:cNvPr>
          <p:cNvSpPr>
            <a:spLocks noGrp="1"/>
          </p:cNvSpPr>
          <p:nvPr>
            <p:custDataLst>
              <p:tags r:id="rId22"/>
            </p:custDataLst>
          </p:nvPr>
        </p:nvSpPr>
        <p:spPr bwMode="auto">
          <a:xfrm>
            <a:off x="7040563" y="6161088"/>
            <a:ext cx="165100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vert270" wrap="none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9BE34DFB-B5B3-41B7-B63F-5D0F0A1C2A25}" type="datetime'2''0''''2''''''''''''''''2-Ap''''r'''''''''''''''''''">
              <a:rPr lang="en-US" altLang="en-US" sz="1200" smtClean="0">
                <a:solidFill>
                  <a:srgbClr val="808080"/>
                </a:solidFill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2022-Apr</a:t>
            </a:fld>
            <a:endParaRPr lang="en-US" sz="1200" dirty="0">
              <a:solidFill>
                <a:srgbClr val="808080"/>
              </a:solidFill>
            </a:endParaRPr>
          </a:p>
        </p:txBody>
      </p:sp>
      <p:sp>
        <p:nvSpPr>
          <p:cNvPr id="467" name="Text Placeholder 2">
            <a:extLst>
              <a:ext uri="{FF2B5EF4-FFF2-40B4-BE49-F238E27FC236}">
                <a16:creationId xmlns:a16="http://schemas.microsoft.com/office/drawing/2014/main" id="{33BD88B8-869E-153B-BCBD-B8A39F0EB180}"/>
              </a:ext>
            </a:extLst>
          </p:cNvPr>
          <p:cNvSpPr>
            <a:spLocks noGrp="1"/>
          </p:cNvSpPr>
          <p:nvPr>
            <p:custDataLst>
              <p:tags r:id="rId23"/>
            </p:custDataLst>
          </p:nvPr>
        </p:nvSpPr>
        <p:spPr bwMode="auto">
          <a:xfrm>
            <a:off x="7321550" y="6161088"/>
            <a:ext cx="165100" cy="62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vert270" wrap="none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55C6B18B-3A83-43E2-8385-1E199D520E17}" type="datetime'''''''''2''0''''''2''''2''''''''''''-''''''''M''''''a''''y'''">
              <a:rPr lang="en-US" altLang="en-US" sz="1200" smtClean="0">
                <a:solidFill>
                  <a:srgbClr val="808080"/>
                </a:solidFill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2022-May</a:t>
            </a:fld>
            <a:endParaRPr lang="en-US" sz="1200" dirty="0">
              <a:solidFill>
                <a:srgbClr val="808080"/>
              </a:solidFill>
            </a:endParaRPr>
          </a:p>
        </p:txBody>
      </p:sp>
      <p:sp>
        <p:nvSpPr>
          <p:cNvPr id="468" name="Text Placeholder 2">
            <a:extLst>
              <a:ext uri="{FF2B5EF4-FFF2-40B4-BE49-F238E27FC236}">
                <a16:creationId xmlns:a16="http://schemas.microsoft.com/office/drawing/2014/main" id="{33BD88B8-869E-153B-BCBD-B8A39F0EB180}"/>
              </a:ext>
            </a:extLst>
          </p:cNvPr>
          <p:cNvSpPr>
            <a:spLocks noGrp="1"/>
          </p:cNvSpPr>
          <p:nvPr>
            <p:custDataLst>
              <p:tags r:id="rId24"/>
            </p:custDataLst>
          </p:nvPr>
        </p:nvSpPr>
        <p:spPr bwMode="auto">
          <a:xfrm>
            <a:off x="7600950" y="6161088"/>
            <a:ext cx="165100" cy="56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vert270" wrap="none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8DB0B692-75BC-4259-96D4-FD80EF48F2F7}" type="datetime'''''2''''''''02''2''''''-''''''J''''''''u''''n'''''''''">
              <a:rPr lang="en-US" altLang="en-US" sz="1200" smtClean="0">
                <a:solidFill>
                  <a:srgbClr val="808080"/>
                </a:solidFill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2022-Jun</a:t>
            </a:fld>
            <a:endParaRPr lang="en-US" sz="1200" dirty="0">
              <a:solidFill>
                <a:srgbClr val="808080"/>
              </a:solidFill>
            </a:endParaRPr>
          </a:p>
        </p:txBody>
      </p:sp>
      <p:sp>
        <p:nvSpPr>
          <p:cNvPr id="469" name="Text Placeholder 2">
            <a:extLst>
              <a:ext uri="{FF2B5EF4-FFF2-40B4-BE49-F238E27FC236}">
                <a16:creationId xmlns:a16="http://schemas.microsoft.com/office/drawing/2014/main" id="{33BD88B8-869E-153B-BCBD-B8A39F0EB180}"/>
              </a:ext>
            </a:extLst>
          </p:cNvPr>
          <p:cNvSpPr>
            <a:spLocks noGrp="1"/>
          </p:cNvSpPr>
          <p:nvPr>
            <p:custDataLst>
              <p:tags r:id="rId25"/>
            </p:custDataLst>
          </p:nvPr>
        </p:nvSpPr>
        <p:spPr bwMode="auto">
          <a:xfrm>
            <a:off x="7880350" y="6161088"/>
            <a:ext cx="1651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vert270" wrap="none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A47692CF-BD99-4E30-8BB5-CAC43FA5F77B}" type="datetime'2''0''''''''''''''''2''''2''''-''''''''''J''''''''''''u''l'''">
              <a:rPr lang="en-US" altLang="en-US" sz="1200" smtClean="0">
                <a:solidFill>
                  <a:srgbClr val="808080"/>
                </a:solidFill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2022-Jul</a:t>
            </a:fld>
            <a:endParaRPr lang="en-US" sz="1200" dirty="0">
              <a:solidFill>
                <a:srgbClr val="808080"/>
              </a:solidFill>
            </a:endParaRPr>
          </a:p>
        </p:txBody>
      </p:sp>
      <p:sp>
        <p:nvSpPr>
          <p:cNvPr id="470" name="Text Placeholder 2">
            <a:extLst>
              <a:ext uri="{FF2B5EF4-FFF2-40B4-BE49-F238E27FC236}">
                <a16:creationId xmlns:a16="http://schemas.microsoft.com/office/drawing/2014/main" id="{33BD88B8-869E-153B-BCBD-B8A39F0EB180}"/>
              </a:ext>
            </a:extLst>
          </p:cNvPr>
          <p:cNvSpPr>
            <a:spLocks noGrp="1"/>
          </p:cNvSpPr>
          <p:nvPr>
            <p:custDataLst>
              <p:tags r:id="rId26"/>
            </p:custDataLst>
          </p:nvPr>
        </p:nvSpPr>
        <p:spPr bwMode="auto">
          <a:xfrm>
            <a:off x="8161338" y="6161088"/>
            <a:ext cx="165100" cy="59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vert270" wrap="none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2D44DA1A-1E12-4551-A803-EF162C2D5D3D}" type="datetime'2''''''0''2''''2''''-''A''u''''g'''''">
              <a:rPr lang="en-US" altLang="en-US" sz="1200" smtClean="0">
                <a:solidFill>
                  <a:srgbClr val="808080"/>
                </a:solidFill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2022-Aug</a:t>
            </a:fld>
            <a:endParaRPr lang="en-US" sz="1200" dirty="0">
              <a:solidFill>
                <a:srgbClr val="808080"/>
              </a:solidFill>
            </a:endParaRPr>
          </a:p>
        </p:txBody>
      </p:sp>
      <p:sp>
        <p:nvSpPr>
          <p:cNvPr id="471" name="Text Placeholder 2">
            <a:extLst>
              <a:ext uri="{FF2B5EF4-FFF2-40B4-BE49-F238E27FC236}">
                <a16:creationId xmlns:a16="http://schemas.microsoft.com/office/drawing/2014/main" id="{33BD88B8-869E-153B-BCBD-B8A39F0EB180}"/>
              </a:ext>
            </a:extLst>
          </p:cNvPr>
          <p:cNvSpPr>
            <a:spLocks noGrp="1"/>
          </p:cNvSpPr>
          <p:nvPr>
            <p:custDataLst>
              <p:tags r:id="rId27"/>
            </p:custDataLst>
          </p:nvPr>
        </p:nvSpPr>
        <p:spPr bwMode="auto">
          <a:xfrm>
            <a:off x="8440738" y="6161088"/>
            <a:ext cx="165100" cy="582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vert270" wrap="none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31276527-C3B5-4480-BB10-AD04B256261A}" type="datetime'2''''''0''''''''''22''''''''''''-''''''''Sep'''''''''">
              <a:rPr lang="en-US" altLang="en-US" sz="1200" smtClean="0">
                <a:solidFill>
                  <a:srgbClr val="808080"/>
                </a:solidFill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2022-Sep</a:t>
            </a:fld>
            <a:endParaRPr lang="en-US" sz="1200" dirty="0">
              <a:solidFill>
                <a:srgbClr val="808080"/>
              </a:solidFill>
            </a:endParaRPr>
          </a:p>
        </p:txBody>
      </p:sp>
      <p:sp>
        <p:nvSpPr>
          <p:cNvPr id="472" name="Text Placeholder 2">
            <a:extLst>
              <a:ext uri="{FF2B5EF4-FFF2-40B4-BE49-F238E27FC236}">
                <a16:creationId xmlns:a16="http://schemas.microsoft.com/office/drawing/2014/main" id="{33BD88B8-869E-153B-BCBD-B8A39F0EB180}"/>
              </a:ext>
            </a:extLst>
          </p:cNvPr>
          <p:cNvSpPr>
            <a:spLocks noGrp="1"/>
          </p:cNvSpPr>
          <p:nvPr>
            <p:custDataLst>
              <p:tags r:id="rId28"/>
            </p:custDataLst>
          </p:nvPr>
        </p:nvSpPr>
        <p:spPr bwMode="auto">
          <a:xfrm>
            <a:off x="8721725" y="6161088"/>
            <a:ext cx="165100" cy="57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vert270" wrap="none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810238ED-50EB-4018-AEC7-C8B44FFF20A4}" type="datetime'''''''''2''''0''''22-''O''''''''''''''''''c''t'''''''''">
              <a:rPr lang="en-US" altLang="en-US" sz="1200" smtClean="0">
                <a:solidFill>
                  <a:srgbClr val="808080"/>
                </a:solidFill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2022-Oct</a:t>
            </a:fld>
            <a:endParaRPr lang="en-US" sz="1200" dirty="0">
              <a:solidFill>
                <a:srgbClr val="808080"/>
              </a:solidFill>
            </a:endParaRPr>
          </a:p>
        </p:txBody>
      </p:sp>
      <p:sp>
        <p:nvSpPr>
          <p:cNvPr id="473" name="Text Placeholder 2">
            <a:extLst>
              <a:ext uri="{FF2B5EF4-FFF2-40B4-BE49-F238E27FC236}">
                <a16:creationId xmlns:a16="http://schemas.microsoft.com/office/drawing/2014/main" id="{33BD88B8-869E-153B-BCBD-B8A39F0EB180}"/>
              </a:ext>
            </a:extLst>
          </p:cNvPr>
          <p:cNvSpPr>
            <a:spLocks noGrp="1"/>
          </p:cNvSpPr>
          <p:nvPr>
            <p:custDataLst>
              <p:tags r:id="rId29"/>
            </p:custDataLst>
          </p:nvPr>
        </p:nvSpPr>
        <p:spPr bwMode="auto">
          <a:xfrm>
            <a:off x="9001125" y="6161088"/>
            <a:ext cx="165100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vert270" wrap="none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D94B76B0-EA35-4C63-8F5E-E0FD6B8A69F5}" type="datetime'2''''''''''''''''''02''2''''''''''''''-''N''''''ov'">
              <a:rPr lang="en-US" altLang="en-US" sz="1200" smtClean="0">
                <a:solidFill>
                  <a:srgbClr val="808080"/>
                </a:solidFill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2022-Nov</a:t>
            </a:fld>
            <a:endParaRPr lang="en-US" sz="1200" dirty="0">
              <a:solidFill>
                <a:srgbClr val="808080"/>
              </a:solidFill>
            </a:endParaRPr>
          </a:p>
        </p:txBody>
      </p:sp>
      <p:sp>
        <p:nvSpPr>
          <p:cNvPr id="474" name="Text Placeholder 2">
            <a:extLst>
              <a:ext uri="{FF2B5EF4-FFF2-40B4-BE49-F238E27FC236}">
                <a16:creationId xmlns:a16="http://schemas.microsoft.com/office/drawing/2014/main" id="{33BD88B8-869E-153B-BCBD-B8A39F0EB180}"/>
              </a:ext>
            </a:extLst>
          </p:cNvPr>
          <p:cNvSpPr>
            <a:spLocks noGrp="1"/>
          </p:cNvSpPr>
          <p:nvPr>
            <p:custDataLst>
              <p:tags r:id="rId30"/>
            </p:custDataLst>
          </p:nvPr>
        </p:nvSpPr>
        <p:spPr bwMode="auto">
          <a:xfrm>
            <a:off x="9280525" y="6161088"/>
            <a:ext cx="165100" cy="592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vert270" wrap="none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84DBA7B1-174D-476F-848D-6CBF8667909C}" type="datetime'''''''''''''''''2''''0''2''''2''''''''''-''''D''e''''c'">
              <a:rPr lang="en-US" altLang="en-US" sz="1200" smtClean="0">
                <a:solidFill>
                  <a:srgbClr val="808080"/>
                </a:solidFill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2022-Dec</a:t>
            </a:fld>
            <a:endParaRPr lang="en-US" sz="1200" dirty="0">
              <a:solidFill>
                <a:srgbClr val="808080"/>
              </a:solidFill>
            </a:endParaRPr>
          </a:p>
        </p:txBody>
      </p:sp>
      <p:sp>
        <p:nvSpPr>
          <p:cNvPr id="475" name="Text Placeholder 2">
            <a:extLst>
              <a:ext uri="{FF2B5EF4-FFF2-40B4-BE49-F238E27FC236}">
                <a16:creationId xmlns:a16="http://schemas.microsoft.com/office/drawing/2014/main" id="{33BD88B8-869E-153B-BCBD-B8A39F0EB180}"/>
              </a:ext>
            </a:extLst>
          </p:cNvPr>
          <p:cNvSpPr>
            <a:spLocks noGrp="1"/>
          </p:cNvSpPr>
          <p:nvPr>
            <p:custDataLst>
              <p:tags r:id="rId31"/>
            </p:custDataLst>
          </p:nvPr>
        </p:nvSpPr>
        <p:spPr bwMode="auto">
          <a:xfrm>
            <a:off x="9561513" y="6161088"/>
            <a:ext cx="16510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vert270" wrap="none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8FEE60F1-E1AB-4CB4-85C3-A4FA8878DAB3}" type="datetime'''20''2''''3-''''''J''''''''''''''''a''''n'''''''''''">
              <a:rPr lang="en-US" altLang="en-US" sz="1200" smtClean="0">
                <a:solidFill>
                  <a:srgbClr val="808080"/>
                </a:solidFill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2023-Jan</a:t>
            </a:fld>
            <a:endParaRPr lang="en-US" sz="1200" dirty="0">
              <a:solidFill>
                <a:srgbClr val="808080"/>
              </a:solidFill>
            </a:endParaRPr>
          </a:p>
        </p:txBody>
      </p:sp>
      <p:sp>
        <p:nvSpPr>
          <p:cNvPr id="476" name="Text Placeholder 2">
            <a:extLst>
              <a:ext uri="{FF2B5EF4-FFF2-40B4-BE49-F238E27FC236}">
                <a16:creationId xmlns:a16="http://schemas.microsoft.com/office/drawing/2014/main" id="{33BD88B8-869E-153B-BCBD-B8A39F0EB180}"/>
              </a:ext>
            </a:extLst>
          </p:cNvPr>
          <p:cNvSpPr>
            <a:spLocks noGrp="1"/>
          </p:cNvSpPr>
          <p:nvPr>
            <p:custDataLst>
              <p:tags r:id="rId32"/>
            </p:custDataLst>
          </p:nvPr>
        </p:nvSpPr>
        <p:spPr bwMode="auto">
          <a:xfrm>
            <a:off x="9840913" y="6161088"/>
            <a:ext cx="1651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vert270" wrap="none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9B7085E8-F1E0-40FB-8E75-86E87FD539F5}" type="datetime'2''''0''''''''2''''''''''''''''''''''''''3-F''''''e''b'''''">
              <a:rPr lang="en-US" altLang="en-US" sz="1200" smtClean="0">
                <a:solidFill>
                  <a:srgbClr val="808080"/>
                </a:solidFill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2023-Feb</a:t>
            </a:fld>
            <a:endParaRPr lang="en-US" sz="1200" dirty="0">
              <a:solidFill>
                <a:srgbClr val="808080"/>
              </a:solidFill>
            </a:endParaRPr>
          </a:p>
        </p:txBody>
      </p:sp>
      <p:sp>
        <p:nvSpPr>
          <p:cNvPr id="477" name="Text Placeholder 2">
            <a:extLst>
              <a:ext uri="{FF2B5EF4-FFF2-40B4-BE49-F238E27FC236}">
                <a16:creationId xmlns:a16="http://schemas.microsoft.com/office/drawing/2014/main" id="{33BD88B8-869E-153B-BCBD-B8A39F0EB180}"/>
              </a:ext>
            </a:extLst>
          </p:cNvPr>
          <p:cNvSpPr>
            <a:spLocks noGrp="1"/>
          </p:cNvSpPr>
          <p:nvPr>
            <p:custDataLst>
              <p:tags r:id="rId33"/>
            </p:custDataLst>
          </p:nvPr>
        </p:nvSpPr>
        <p:spPr bwMode="auto">
          <a:xfrm>
            <a:off x="10121900" y="6161088"/>
            <a:ext cx="165100" cy="61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vert270" wrap="none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1245D390-6011-4E8F-9C1D-BC6BDA53C5A1}" type="datetime'''2''''0''''2''3-M''''a''''''''''''r'''''''''">
              <a:rPr lang="en-US" altLang="en-US" sz="1200" smtClean="0">
                <a:solidFill>
                  <a:srgbClr val="808080"/>
                </a:solidFill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2023-Mar</a:t>
            </a:fld>
            <a:endParaRPr lang="en-US" sz="1200" dirty="0">
              <a:solidFill>
                <a:srgbClr val="808080"/>
              </a:solidFill>
            </a:endParaRPr>
          </a:p>
        </p:txBody>
      </p:sp>
      <p:sp>
        <p:nvSpPr>
          <p:cNvPr id="478" name="Text Placeholder 2">
            <a:extLst>
              <a:ext uri="{FF2B5EF4-FFF2-40B4-BE49-F238E27FC236}">
                <a16:creationId xmlns:a16="http://schemas.microsoft.com/office/drawing/2014/main" id="{33BD88B8-869E-153B-BCBD-B8A39F0EB180}"/>
              </a:ext>
            </a:extLst>
          </p:cNvPr>
          <p:cNvSpPr>
            <a:spLocks noGrp="1"/>
          </p:cNvSpPr>
          <p:nvPr>
            <p:custDataLst>
              <p:tags r:id="rId34"/>
            </p:custDataLst>
          </p:nvPr>
        </p:nvSpPr>
        <p:spPr bwMode="auto">
          <a:xfrm>
            <a:off x="10401300" y="6161088"/>
            <a:ext cx="165100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vert270" wrap="none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E9FA668B-D874-404F-B8DE-F183BE7479EE}" type="datetime'''2''''''''''''''''''02''''3''''''-''Apr'''''''''''''''">
              <a:rPr lang="en-US" altLang="en-US" sz="1200" smtClean="0">
                <a:solidFill>
                  <a:srgbClr val="808080"/>
                </a:solidFill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2023-Apr</a:t>
            </a:fld>
            <a:endParaRPr lang="en-US" sz="1200" dirty="0">
              <a:solidFill>
                <a:srgbClr val="808080"/>
              </a:solidFill>
            </a:endParaRPr>
          </a:p>
        </p:txBody>
      </p:sp>
      <p:sp>
        <p:nvSpPr>
          <p:cNvPr id="479" name="Text Placeholder 2">
            <a:extLst>
              <a:ext uri="{FF2B5EF4-FFF2-40B4-BE49-F238E27FC236}">
                <a16:creationId xmlns:a16="http://schemas.microsoft.com/office/drawing/2014/main" id="{33BD88B8-869E-153B-BCBD-B8A39F0EB180}"/>
              </a:ext>
            </a:extLst>
          </p:cNvPr>
          <p:cNvSpPr>
            <a:spLocks noGrp="1"/>
          </p:cNvSpPr>
          <p:nvPr>
            <p:custDataLst>
              <p:tags r:id="rId35"/>
            </p:custDataLst>
          </p:nvPr>
        </p:nvSpPr>
        <p:spPr bwMode="auto">
          <a:xfrm>
            <a:off x="10680700" y="6161088"/>
            <a:ext cx="165100" cy="62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vert270" wrap="none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4A56A28F-84F1-4E2B-BBFE-12B2952E6BD7}" type="datetime'''''2''0''''2''''''''3''''-M''''''''''''''''''''''a''''''y'">
              <a:rPr lang="en-US" altLang="en-US" sz="1200" smtClean="0">
                <a:solidFill>
                  <a:srgbClr val="808080"/>
                </a:solidFill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2023-May</a:t>
            </a:fld>
            <a:endParaRPr lang="en-US" sz="1200" dirty="0">
              <a:solidFill>
                <a:srgbClr val="808080"/>
              </a:solidFill>
            </a:endParaRPr>
          </a:p>
        </p:txBody>
      </p:sp>
      <p:sp>
        <p:nvSpPr>
          <p:cNvPr id="480" name="Text Placeholder 2">
            <a:extLst>
              <a:ext uri="{FF2B5EF4-FFF2-40B4-BE49-F238E27FC236}">
                <a16:creationId xmlns:a16="http://schemas.microsoft.com/office/drawing/2014/main" id="{33BD88B8-869E-153B-BCBD-B8A39F0EB180}"/>
              </a:ext>
            </a:extLst>
          </p:cNvPr>
          <p:cNvSpPr>
            <a:spLocks noGrp="1"/>
          </p:cNvSpPr>
          <p:nvPr>
            <p:custDataLst>
              <p:tags r:id="rId36"/>
            </p:custDataLst>
          </p:nvPr>
        </p:nvSpPr>
        <p:spPr bwMode="auto">
          <a:xfrm>
            <a:off x="10961688" y="6161088"/>
            <a:ext cx="165100" cy="56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vert270" wrap="none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E8F79AE4-1331-42D9-B83A-9681646AA176}" type="datetime'''''20''''''''''''''2''''3''-J''''''un'''''''''''''''''">
              <a:rPr lang="en-US" altLang="en-US" sz="1200" smtClean="0">
                <a:solidFill>
                  <a:srgbClr val="808080"/>
                </a:solidFill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2023-Jun</a:t>
            </a:fld>
            <a:endParaRPr lang="en-US" sz="1200" dirty="0">
              <a:solidFill>
                <a:srgbClr val="808080"/>
              </a:solidFill>
            </a:endParaRPr>
          </a:p>
        </p:txBody>
      </p:sp>
      <p:sp>
        <p:nvSpPr>
          <p:cNvPr id="481" name="Text Placeholder 2">
            <a:extLst>
              <a:ext uri="{FF2B5EF4-FFF2-40B4-BE49-F238E27FC236}">
                <a16:creationId xmlns:a16="http://schemas.microsoft.com/office/drawing/2014/main" id="{33BD88B8-869E-153B-BCBD-B8A39F0EB180}"/>
              </a:ext>
            </a:extLst>
          </p:cNvPr>
          <p:cNvSpPr>
            <a:spLocks noGrp="1"/>
          </p:cNvSpPr>
          <p:nvPr>
            <p:custDataLst>
              <p:tags r:id="rId37"/>
            </p:custDataLst>
          </p:nvPr>
        </p:nvSpPr>
        <p:spPr bwMode="auto">
          <a:xfrm>
            <a:off x="11241088" y="6161088"/>
            <a:ext cx="1651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vert270" wrap="none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C8456601-EF09-4840-B20A-0BA7C9C45D22}" type="datetime'2''''''''''''''''''0''''2''''''''3''''''''-''''''''Ju''''''l'">
              <a:rPr lang="en-US" altLang="en-US" sz="1200" smtClean="0">
                <a:solidFill>
                  <a:srgbClr val="808080"/>
                </a:solidFill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2023-Jul</a:t>
            </a:fld>
            <a:endParaRPr lang="en-US" sz="1200" dirty="0">
              <a:solidFill>
                <a:srgbClr val="808080"/>
              </a:solidFill>
            </a:endParaRPr>
          </a:p>
        </p:txBody>
      </p:sp>
      <p:sp>
        <p:nvSpPr>
          <p:cNvPr id="482" name="Text Placeholder 2">
            <a:extLst>
              <a:ext uri="{FF2B5EF4-FFF2-40B4-BE49-F238E27FC236}">
                <a16:creationId xmlns:a16="http://schemas.microsoft.com/office/drawing/2014/main" id="{33BD88B8-869E-153B-BCBD-B8A39F0EB180}"/>
              </a:ext>
            </a:extLst>
          </p:cNvPr>
          <p:cNvSpPr>
            <a:spLocks noGrp="1"/>
          </p:cNvSpPr>
          <p:nvPr>
            <p:custDataLst>
              <p:tags r:id="rId38"/>
            </p:custDataLst>
          </p:nvPr>
        </p:nvSpPr>
        <p:spPr bwMode="auto">
          <a:xfrm>
            <a:off x="11522075" y="6161088"/>
            <a:ext cx="165100" cy="59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vert270" wrap="none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B1E4C7DA-EE19-4F55-81C0-270B6C485687}" type="datetime'2''''02''''''''''''''3''''''''''-A''''u''''g'''''''''">
              <a:rPr lang="en-US" altLang="en-US" sz="1200" smtClean="0">
                <a:solidFill>
                  <a:srgbClr val="808080"/>
                </a:solidFill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2023-Aug</a:t>
            </a:fld>
            <a:endParaRPr lang="en-US" sz="1200" dirty="0">
              <a:solidFill>
                <a:srgbClr val="808080"/>
              </a:solidFill>
            </a:endParaRPr>
          </a:p>
        </p:txBody>
      </p:sp>
      <p:sp>
        <p:nvSpPr>
          <p:cNvPr id="483" name="Text Placeholder 2">
            <a:extLst>
              <a:ext uri="{FF2B5EF4-FFF2-40B4-BE49-F238E27FC236}">
                <a16:creationId xmlns:a16="http://schemas.microsoft.com/office/drawing/2014/main" id="{33BD88B8-869E-153B-BCBD-B8A39F0EB180}"/>
              </a:ext>
            </a:extLst>
          </p:cNvPr>
          <p:cNvSpPr>
            <a:spLocks noGrp="1"/>
          </p:cNvSpPr>
          <p:nvPr>
            <p:custDataLst>
              <p:tags r:id="rId39"/>
            </p:custDataLst>
          </p:nvPr>
        </p:nvSpPr>
        <p:spPr bwMode="auto">
          <a:xfrm>
            <a:off x="11801475" y="6161088"/>
            <a:ext cx="165100" cy="582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vert270" wrap="none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318CA9A4-678C-488B-A805-D7DEF4F6C37D}" type="datetime'''''2''0''''''''''''2''''3''''''-''''S''e''''''''''''''''''p'">
              <a:rPr lang="en-US" altLang="en-US" sz="1200" smtClean="0">
                <a:solidFill>
                  <a:srgbClr val="808080"/>
                </a:solidFill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2023-Sep</a:t>
            </a:fld>
            <a:endParaRPr lang="en-US" sz="1200" dirty="0">
              <a:solidFill>
                <a:srgbClr val="808080"/>
              </a:solidFill>
            </a:endParaRPr>
          </a:p>
        </p:txBody>
      </p:sp>
      <p:sp>
        <p:nvSpPr>
          <p:cNvPr id="627" name="Text Placeholder 2">
            <a:extLst>
              <a:ext uri="{FF2B5EF4-FFF2-40B4-BE49-F238E27FC236}">
                <a16:creationId xmlns:a16="http://schemas.microsoft.com/office/drawing/2014/main" id="{33BD88B8-869E-153B-BCBD-B8A39F0EB180}"/>
              </a:ext>
            </a:extLst>
          </p:cNvPr>
          <p:cNvSpPr>
            <a:spLocks noGrp="1"/>
          </p:cNvSpPr>
          <p:nvPr>
            <p:custDataLst>
              <p:tags r:id="rId40"/>
            </p:custDataLst>
          </p:nvPr>
        </p:nvSpPr>
        <p:spPr bwMode="auto">
          <a:xfrm>
            <a:off x="8859838" y="2689225"/>
            <a:ext cx="517525" cy="273050"/>
          </a:xfrm>
          <a:prstGeom prst="ellipse">
            <a:avLst/>
          </a:prstGeom>
          <a:solidFill>
            <a:schemeClr val="bg1"/>
          </a:solidFill>
          <a:ln w="9525" cmpd="sng" algn="ctr">
            <a:solidFill>
              <a:srgbClr val="C30C3E"/>
            </a:solidFill>
          </a:ln>
          <a:effectLst/>
        </p:spPr>
        <p:txBody>
          <a:bodyPr vert="horz" wrap="none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3CF919E8-B199-4BBA-9BEC-988C672A28D0}" type="datetime'''''''''''''''''-''''6''''''''''''''''''''8''''''''%'''''">
              <a:rPr lang="en-US" altLang="en-US" sz="1400" b="1" smtClean="0">
                <a:effectLst/>
              </a:rPr>
              <a:pPr/>
              <a:t>-68%</a:t>
            </a:fld>
            <a:endParaRPr lang="en-US" sz="1400" b="1" dirty="0"/>
          </a:p>
        </p:txBody>
      </p:sp>
      <p:cxnSp>
        <p:nvCxnSpPr>
          <p:cNvPr id="600" name="Straight Connector 599">
            <a:extLst>
              <a:ext uri="{FF2B5EF4-FFF2-40B4-BE49-F238E27FC236}">
                <a16:creationId xmlns:a16="http://schemas.microsoft.com/office/drawing/2014/main" id="{F32B5BB7-8B94-E6CC-DBF2-9C22EE3A3305}"/>
              </a:ext>
            </a:extLst>
          </p:cNvPr>
          <p:cNvCxnSpPr/>
          <p:nvPr>
            <p:custDataLst>
              <p:tags r:id="rId41"/>
            </p:custDataLst>
          </p:nvPr>
        </p:nvCxnSpPr>
        <p:spPr bwMode="gray">
          <a:xfrm>
            <a:off x="9866313" y="3914775"/>
            <a:ext cx="222250" cy="0"/>
          </a:xfrm>
          <a:prstGeom prst="line">
            <a:avLst/>
          </a:prstGeom>
          <a:ln w="28575" cap="rnd" cmpd="sng" algn="ctr">
            <a:solidFill>
              <a:srgbClr val="96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4" name="Text Placeholder 2">
            <a:extLst>
              <a:ext uri="{FF2B5EF4-FFF2-40B4-BE49-F238E27FC236}">
                <a16:creationId xmlns:a16="http://schemas.microsoft.com/office/drawing/2014/main" id="{33BD88B8-869E-153B-BCBD-B8A39F0EB180}"/>
              </a:ext>
            </a:extLst>
          </p:cNvPr>
          <p:cNvSpPr>
            <a:spLocks noGrp="1"/>
          </p:cNvSpPr>
          <p:nvPr>
            <p:custDataLst>
              <p:tags r:id="rId42"/>
            </p:custDataLst>
          </p:nvPr>
        </p:nvSpPr>
        <p:spPr bwMode="auto">
          <a:xfrm>
            <a:off x="10153649" y="3832225"/>
            <a:ext cx="736600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fld id="{B86F8427-CA5D-41BA-88EB-0C8708AAD75A}" type="datetime'C''ol''''''''o''''''''rb''''''''''''''''u''''d''''''s'">
              <a:rPr lang="en-US" altLang="en-US" sz="1400" smtClean="0"/>
              <a:pPr/>
              <a:t>Colorbuds</a:t>
            </a:fld>
            <a:endParaRPr lang="en-US" sz="1400" dirty="0"/>
          </a:p>
        </p:txBody>
      </p:sp>
      <p:sp>
        <p:nvSpPr>
          <p:cNvPr id="637" name="TextBox 636">
            <a:extLst>
              <a:ext uri="{FF2B5EF4-FFF2-40B4-BE49-F238E27FC236}">
                <a16:creationId xmlns:a16="http://schemas.microsoft.com/office/drawing/2014/main" id="{4E89F741-88AC-F214-0F8F-11C0BC6F0357}"/>
              </a:ext>
            </a:extLst>
          </p:cNvPr>
          <p:cNvSpPr txBox="1"/>
          <p:nvPr/>
        </p:nvSpPr>
        <p:spPr>
          <a:xfrm>
            <a:off x="108096" y="239661"/>
            <a:ext cx="885932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dirty="0">
                <a:latin typeface="Arial Rounded MT Bold" panose="020F0704030504030204" pitchFamily="34" charset="0"/>
              </a:rPr>
              <a:t>The top electronics product, </a:t>
            </a:r>
            <a:r>
              <a:rPr lang="en-US" sz="2400" dirty="0">
                <a:solidFill>
                  <a:srgbClr val="960000"/>
                </a:solidFill>
                <a:latin typeface="Arial Rounded MT Bold" panose="020F0704030504030204" pitchFamily="34" charset="0"/>
              </a:rPr>
              <a:t>ColorBuds</a:t>
            </a:r>
            <a:r>
              <a:rPr lang="en-US" sz="2400" dirty="0">
                <a:latin typeface="Arial Rounded MT Bold" panose="020F0704030504030204" pitchFamily="34" charset="0"/>
              </a:rPr>
              <a:t>, has experienced </a:t>
            </a:r>
          </a:p>
          <a:p>
            <a:r>
              <a:rPr lang="en-US" sz="2400" dirty="0">
                <a:latin typeface="Arial Rounded MT Bold" panose="020F0704030504030204" pitchFamily="34" charset="0"/>
              </a:rPr>
              <a:t>a steady decline in total profit since its launch.</a:t>
            </a:r>
          </a:p>
        </p:txBody>
      </p:sp>
      <p:sp>
        <p:nvSpPr>
          <p:cNvPr id="643" name="TextBox 642">
            <a:extLst>
              <a:ext uri="{FF2B5EF4-FFF2-40B4-BE49-F238E27FC236}">
                <a16:creationId xmlns:a16="http://schemas.microsoft.com/office/drawing/2014/main" id="{1EDBB295-999C-54D4-DE51-B67B6AD0798F}"/>
              </a:ext>
            </a:extLst>
          </p:cNvPr>
          <p:cNvSpPr txBox="1"/>
          <p:nvPr/>
        </p:nvSpPr>
        <p:spPr>
          <a:xfrm>
            <a:off x="108096" y="1162706"/>
            <a:ext cx="71434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ColorBuds, once the most profitable product in the Electronics category, has faced a 42% decline in total profit since its launch, signaling the need for strategic intervention.</a:t>
            </a:r>
          </a:p>
        </p:txBody>
      </p:sp>
    </p:spTree>
    <p:extLst>
      <p:ext uri="{BB962C8B-B14F-4D97-AF65-F5344CB8AC3E}">
        <p14:creationId xmlns:p14="http://schemas.microsoft.com/office/powerpoint/2010/main" val="583031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8718FBD0-5C51-8292-1FA6-E0AD9FD6E31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5268451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78" imgH="377" progId="TCLayout.ActiveDocument.1">
                  <p:embed/>
                </p:oleObj>
              </mc:Choice>
              <mc:Fallback>
                <p:oleObj name="think-cell Slide" r:id="rId3" imgW="378" imgH="37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C6E451D0-E289-E158-00FA-F00F42C285CF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AA79667-1324-B780-54D2-A15096F0080E}"/>
              </a:ext>
            </a:extLst>
          </p:cNvPr>
          <p:cNvGrpSpPr/>
          <p:nvPr/>
        </p:nvGrpSpPr>
        <p:grpSpPr>
          <a:xfrm>
            <a:off x="970671" y="182879"/>
            <a:ext cx="3556781" cy="984739"/>
            <a:chOff x="7052232" y="731520"/>
            <a:chExt cx="3556781" cy="984739"/>
          </a:xfrm>
          <a:solidFill>
            <a:srgbClr val="00206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3F091D6E-675D-55C2-CD28-F36799405B49}"/>
                </a:ext>
              </a:extLst>
            </p:cNvPr>
            <p:cNvSpPr/>
            <p:nvPr/>
          </p:nvSpPr>
          <p:spPr>
            <a:xfrm>
              <a:off x="7052232" y="731520"/>
              <a:ext cx="3556781" cy="984739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FC87BA8-CFAA-64F1-5E0F-8757CAC1A124}"/>
                </a:ext>
              </a:extLst>
            </p:cNvPr>
            <p:cNvSpPr txBox="1"/>
            <p:nvPr/>
          </p:nvSpPr>
          <p:spPr>
            <a:xfrm>
              <a:off x="7185132" y="931184"/>
              <a:ext cx="3423881" cy="52322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>
                      <a:lumMod val="95000"/>
                    </a:schemeClr>
                  </a:solidFill>
                  <a:latin typeface="Arial Rounded MT Bold" panose="020F0704030504030204" pitchFamily="34" charset="0"/>
                </a:rPr>
                <a:t>Insights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DF3ABE2-9B23-77CE-C810-5605C986A15F}"/>
              </a:ext>
            </a:extLst>
          </p:cNvPr>
          <p:cNvGrpSpPr/>
          <p:nvPr/>
        </p:nvGrpSpPr>
        <p:grpSpPr>
          <a:xfrm>
            <a:off x="7340994" y="182879"/>
            <a:ext cx="3556781" cy="984739"/>
            <a:chOff x="745588" y="731520"/>
            <a:chExt cx="3556781" cy="984739"/>
          </a:xfrm>
          <a:solidFill>
            <a:srgbClr val="00206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9DA916C8-512D-C734-3505-80A1E6EF0105}"/>
                </a:ext>
              </a:extLst>
            </p:cNvPr>
            <p:cNvSpPr/>
            <p:nvPr/>
          </p:nvSpPr>
          <p:spPr>
            <a:xfrm>
              <a:off x="745588" y="731520"/>
              <a:ext cx="3556781" cy="984739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B013792-68A3-5760-885F-8BADE7F9581E}"/>
                </a:ext>
              </a:extLst>
            </p:cNvPr>
            <p:cNvSpPr txBox="1"/>
            <p:nvPr/>
          </p:nvSpPr>
          <p:spPr>
            <a:xfrm>
              <a:off x="878488" y="928468"/>
              <a:ext cx="3423881" cy="52322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Recommendations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6AA5046-6262-8ACD-CAA6-B8559B15378D}"/>
              </a:ext>
            </a:extLst>
          </p:cNvPr>
          <p:cNvSpPr txBox="1"/>
          <p:nvPr/>
        </p:nvSpPr>
        <p:spPr>
          <a:xfrm>
            <a:off x="147001" y="1535643"/>
            <a:ext cx="5801998" cy="4939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2023 Growth Despite Uneven Category Contributions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lang="en-US" altLang="en-US" sz="1400" dirty="0">
              <a:latin typeface="Arial" panose="020B0604020202020204" pitchFamily="34" charset="0"/>
            </a:endParaRP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profit is forecasted to grow by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16%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year-over-year, driven primarily by the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Arts &amp; Crafts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category.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However,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Electronics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has shown a consistent decline, reducing its share of total profit.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Category-Specific Performance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Arts &amp; Crafts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saw a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300% increase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Q4 2022, stabilized at higher profit levels in 2023, largely due to new product launches.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ColorBuds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the flagship electronics product, has experienced a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42% drop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total profit since launch, reflecting challenges in sustaining its market position.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Cost-Performance Dynamics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Cost trends in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Arts &amp; Crafts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Electronics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closely mirror revenue patterns, highlighting the impact of operational efficiency on profit margins.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Emerging Role of New Products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New product launches significantly influenced the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Arts &amp; Crafts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profit surge, demonstrating the potential of innovation in driving category performance.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74666727-9EB0-0B40-D9C6-B0A83793A2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3001" y="1535643"/>
            <a:ext cx="5948999" cy="4724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Targeted Electronics Strategy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Conduct a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deep-dive analysis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into the decline of ColorBuds and broader electronics performance.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Consider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product redesign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enhanced marketing, or cost optimization to revive profitability.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Leverage Arts &amp; Crafts Momentum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Expand the successful product lines within Arts &amp; Crafts.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Allocate resources to replicate the success of new product launches across other categories.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Introduce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cost control measures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aligned with revenue patterns to sustain profitability.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Diversify Product Portfolio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Invest in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R&amp;D and market analysis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identify trends and launch new high-margin products.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Monitor Key Performance Indicators (KPIs)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Track metrics like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profit margin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sales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cost-to-revenue ratios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continuous improvement.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Set actionable benchmarks for category contributions and overall growth.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422760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  <p:tag name="THINKCELLPRESENTATIONDONOTDELETE" val="&lt;?xml version=&quot;1.0&quot; encoding=&quot;UTF-16&quot; standalone=&quot;yes&quot;?&gt;&lt;root reqver=&quot;28224&quot;&gt;&lt;version val=&quot;35620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m/%#d/%Y&lt;/m_strFormatTime&gt;&lt;m_yearfmt&gt;&lt;begin val=&quot;0&quot;/&gt;&lt;end val=&quot;0&quot;/&gt;&lt;/m_yearfmt&gt;&lt;/m_precDefaultDate&gt;&lt;m_precDefaultDay&gt;&lt;m_yearfmt&gt;&lt;begin val=&quot;0&quot;/&gt;&lt;end val=&quot;4&quot;/&gt;&lt;/m_yearfmt&gt;&lt;/m_precDefaultDay&gt;&lt;m_precDefaultWeek&gt;&lt;m_yearfmt&gt;&lt;begin val=&quot;0&quot;/&gt;&lt;end val=&quot;4&quot;/&gt;&lt;/m_yearfmt&gt;&lt;/m_precDefaultWeek&gt;&lt;m_precDefaultMonth&gt;&lt;m_yearfmt&gt;&lt;begin val=&quot;0&quot;/&gt;&lt;end val=&quot;4&quot;/&gt;&lt;/m_yearfmt&gt;&lt;/m_precDefaultMonth&gt;&lt;m_precDefaultQuarter&gt;&lt;m_yearfmt&gt;&lt;begin val=&quot;0&quot;/&gt;&lt;end val=&quot;4&quot;/&gt;&lt;/m_yearfmt&gt;&lt;/m_precDefaultQuarter&gt;&lt;m_precDefaultYear&gt;&lt;m_yearfmt&gt;&lt;begin val=&quot;0&quot;/&gt;&lt;end val=&quot;4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8&quot;&gt;&lt;elem m_fUsage=&quot;1.89999999999999991118E+00&quot;&gt;&lt;m_msothmcolidx val=&quot;0&quot;/&gt;&lt;m_rgb r=&quot;96&quot; g=&quot;00&quot; b=&quot;00&quot;/&gt;&lt;/elem&gt;&lt;elem m_fUsage=&quot;1.12193100000000001160E+00&quot;&gt;&lt;m_msothmcolidx val=&quot;0&quot;/&gt;&lt;m_rgb r=&quot;13&quot; g=&quot;0C&quot; b=&quot;45&quot;/&gt;&lt;/elem&gt;&lt;elem m_fUsage=&quot;8.10000000000000053291E-01&quot;&gt;&lt;m_msothmcolidx val=&quot;0&quot;/&gt;&lt;m_rgb r=&quot;70&quot; g=&quot;07&quot; b=&quot;17&quot;/&gt;&lt;/elem&gt;&lt;elem m_fUsage=&quot;7.29000000000000092371E-01&quot;&gt;&lt;m_msothmcolidx val=&quot;0&quot;/&gt;&lt;m_rgb r=&quot;76&quot; g=&quot;07&quot; b=&quot;30&quot;/&gt;&lt;/elem&gt;&lt;elem m_fUsage=&quot;6.56100000000000127542E-01&quot;&gt;&lt;m_msothmcolidx val=&quot;0&quot;/&gt;&lt;m_rgb r=&quot;60&quot; g=&quot;06&quot; b=&quot;18&quot;/&gt;&lt;/elem&gt;&lt;elem m_fUsage=&quot;4.78296900000000135833E-01&quot;&gt;&lt;m_msothmcolidx val=&quot;0&quot;/&gt;&lt;m_rgb r=&quot;28&quot; g=&quot;19&quot; b=&quot;92&quot;/&gt;&lt;/elem&gt;&lt;elem m_fUsage=&quot;4.30467210000000155556E-01&quot;&gt;&lt;m_msothmcolidx val=&quot;0&quot;/&gt;&lt;m_rgb r=&quot;45&quot; g=&quot;41&quot; b=&quot;7E&quot;/&gt;&lt;/elem&gt;&lt;elem m_fUsage=&quot;3.87420489000000145552E-01&quot;&gt;&lt;m_msothmcolidx val=&quot;0&quot;/&gt;&lt;m_rgb r=&quot;E6&quot; g=&quot;DB&quot; b=&quot;F3&quot;/&gt;&lt;/elem&gt;&lt;/m_vecMRU&gt;&lt;/m_mruColor&gt;&lt;m_eweekdayFirstOfWeek val=&quot;1&quot;/&gt;&lt;m_eweekdayFirstOfWorkweek val=&quot;2&quot;/&gt;&lt;m_eweekdayFirstOfWeekend val=&quot;7&quot;/&gt;&lt;/CPresentation&gt;&lt;/root&gt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SEMMYVpleCaIdfFCDaJM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fvhktlcNruQeqmKsGKCUA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psv0._1_74sHiiLFZfy.A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qIRJ0.bJCtMDnS5ggbnk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trXAWDPLVpRjWT8766JsA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9_VhoKh1hoos1CDsDgrFg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Di3E3.D_h4HFvOsxbOh9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sw8HMPYMi4YxMRfQuH3zQ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T4g5_g3nyMGlnJQr3qqK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9yzYqLFptYo.ziXNZ5fXA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r7QoB5vTwT7BAP05kNq6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TjEiu4FW9NnTOhynEKs2g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an9t2pjnAeuF5OuZSbBrg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Jsp1p50Y5puPoGb_cnCnQ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NQXtonDjxu_lG3VvoyEEA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u.BWw_.PtcAzBYN8qt3pw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msPmypqTCuD_JJ09uT5H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DO7smk50efa695w3hOv.Q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a6zdkHkRAJGOr.HT8K95g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ktQ.ojYXcmO2DA2q1cPPQ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Sn_tHFaMnEcFxueG0FBBg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cTHWeVXgHHiWXTxf_NVl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sF8hes6XpcEkCNwT6zV7Q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kPNeFbNohVln3zeTVLkdQ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k9.V8Mwa_GTkalr02yEhA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ifbt87dm0z5Buh.g1qfxg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puTJBqk2Yfdpeo.mfaz8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4ZGYy_v.JuiaPf2sfhlkw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3xxsosRkKH0v6PzwdIgwA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YrZC1MHHb7OL69nGiDH1A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o8l479vcHloH2dfaIHPJg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ONjAOUh3mypwDx5GHZ6dg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cUbg1gltvx1QNhdImzFnQ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Uv8a1E33yLkhxCguJGI7w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bx_6W6kRrwTbDaZh5mgXA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Pubb9i9W3S2E8nmemKmyg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LC55tV0ZkguCbjbhkJaEQ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FnCzPBCm26gjBfzavsjQ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Za8QV8UD8HyC6EkD.Z_5A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oP9Ol4yKU2vYjJ4sHhzQA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vRApsV5qlQkp3SSGc9Qlg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aDu2HLg1zwmSgB1fHTfVA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vfHM61lOUZY9xLS5rCwMg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6qQBlzqbDfGxi1hNqXK3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czkP5xHTgCEYvSbcyrD9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ZX3TwTFEE_ww3gj4oSDDA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4264</TotalTime>
  <Words>1205</Words>
  <Application>Microsoft Office PowerPoint</Application>
  <PresentationFormat>Widescreen</PresentationFormat>
  <Paragraphs>263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Aptos Display</vt:lpstr>
      <vt:lpstr>Arial</vt:lpstr>
      <vt:lpstr>Arial Rounded MT Bold</vt:lpstr>
      <vt:lpstr>Calibri</vt:lpstr>
      <vt:lpstr>Calibri Light</vt:lpstr>
      <vt:lpstr>Office Theme</vt:lpstr>
      <vt:lpstr>think-cell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ENIOLA ADEJORI</dc:creator>
  <cp:lastModifiedBy>ENIOLA ADEJORI</cp:lastModifiedBy>
  <cp:revision>11</cp:revision>
  <dcterms:created xsi:type="dcterms:W3CDTF">2024-11-22T14:53:15Z</dcterms:created>
  <dcterms:modified xsi:type="dcterms:W3CDTF">2024-12-24T19:57:57Z</dcterms:modified>
</cp:coreProperties>
</file>