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84" r:id="rId3"/>
    <p:sldId id="286" r:id="rId4"/>
    <p:sldId id="265" r:id="rId5"/>
    <p:sldId id="269" r:id="rId6"/>
    <p:sldId id="270" r:id="rId7"/>
    <p:sldId id="272" r:id="rId8"/>
    <p:sldId id="273" r:id="rId9"/>
    <p:sldId id="275" r:id="rId10"/>
    <p:sldId id="276" r:id="rId11"/>
    <p:sldId id="277" r:id="rId12"/>
    <p:sldId id="298" r:id="rId13"/>
    <p:sldId id="288" r:id="rId14"/>
    <p:sldId id="299" r:id="rId15"/>
    <p:sldId id="289" r:id="rId16"/>
    <p:sldId id="290" r:id="rId17"/>
    <p:sldId id="291" r:id="rId18"/>
    <p:sldId id="292" r:id="rId19"/>
    <p:sldId id="297" r:id="rId20"/>
    <p:sldId id="295" r:id="rId21"/>
    <p:sldId id="296" r:id="rId22"/>
    <p:sldId id="28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6FF7F-6AA3-4CD4-8919-73C7AF10F0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C5F6FF7F-6AA3-4CD4-8919-73C7AF10F0B6}"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C5F6FF7F-6AA3-4CD4-8919-73C7AF10F0B6}"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6FF7F-6AA3-4CD4-8919-73C7AF10F0B6}"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C5F6FF7F-6AA3-4CD4-8919-73C7AF10F0B6}"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C5F6FF7F-6AA3-4CD4-8919-73C7AF10F0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5F6FF7F-6AA3-4CD4-8919-73C7AF10F0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C5F6FF7F-6AA3-4CD4-8919-73C7AF10F0B6}"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B6B30EA5-3E7B-4438-ABC2-F71F88FEF156}" type="datetimeFigureOut">
              <a:rPr lang="en-IN" smtClean="0"/>
              <a:pPr/>
              <a:t>08-04-2024</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5F6FF7F-6AA3-4CD4-8919-73C7AF10F0B6}"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86588B34-D262-6BD9-6037-160E332EE65F}"/>
              </a:ext>
            </a:extLst>
          </p:cNvPr>
          <p:cNvGrpSpPr/>
          <p:nvPr/>
        </p:nvGrpSpPr>
        <p:grpSpPr>
          <a:xfrm>
            <a:off x="1798320" y="381000"/>
            <a:ext cx="8594090" cy="2028529"/>
            <a:chOff x="2832" y="600"/>
            <a:chExt cx="13534" cy="2473"/>
          </a:xfrm>
        </p:grpSpPr>
        <p:grpSp>
          <p:nvGrpSpPr>
            <p:cNvPr id="3" name="Group 2">
              <a:extLst>
                <a:ext uri="{FF2B5EF4-FFF2-40B4-BE49-F238E27FC236}">
                  <a16:creationId xmlns="" xmlns:a16="http://schemas.microsoft.com/office/drawing/2014/main" id="{34C525DB-C5CF-037C-F405-3711602B9A2E}"/>
                </a:ext>
              </a:extLst>
            </p:cNvPr>
            <p:cNvGrpSpPr/>
            <p:nvPr/>
          </p:nvGrpSpPr>
          <p:grpSpPr>
            <a:xfrm>
              <a:off x="3097" y="600"/>
              <a:ext cx="13005" cy="1603"/>
              <a:chOff x="3097" y="600"/>
              <a:chExt cx="13005" cy="1603"/>
            </a:xfrm>
          </p:grpSpPr>
          <p:sp>
            <p:nvSpPr>
              <p:cNvPr id="5" name="Text Box 10">
                <a:extLst>
                  <a:ext uri="{FF2B5EF4-FFF2-40B4-BE49-F238E27FC236}">
                    <a16:creationId xmlns="" xmlns:a16="http://schemas.microsoft.com/office/drawing/2014/main" id="{DFE80198-53BB-49C4-8F14-B102C85AA9CE}"/>
                  </a:ext>
                </a:extLst>
              </p:cNvPr>
              <p:cNvSpPr txBox="1"/>
              <p:nvPr/>
            </p:nvSpPr>
            <p:spPr>
              <a:xfrm>
                <a:off x="3097" y="600"/>
                <a:ext cx="13005" cy="1163"/>
              </a:xfrm>
              <a:prstGeom prst="rect">
                <a:avLst/>
              </a:prstGeom>
              <a:noFill/>
            </p:spPr>
            <p:txBody>
              <a:bodyPr wrap="square" rtlCol="0">
                <a:spAutoFit/>
              </a:bodyPr>
              <a:lstStyle/>
              <a:p>
                <a:pPr algn="ctr"/>
                <a:endParaRPr lang="en-US" sz="2800" b="1" dirty="0">
                  <a:latin typeface="Times New Roman" panose="02020603050405020304" charset="0"/>
                  <a:cs typeface="Times New Roman" panose="02020603050405020304" charset="0"/>
                </a:endParaRPr>
              </a:p>
              <a:p>
                <a:pPr algn="ctr"/>
                <a:endParaRPr lang="en-US" sz="2800" b="1" dirty="0">
                  <a:latin typeface="Times New Roman" panose="02020603050405020304" charset="0"/>
                  <a:cs typeface="Times New Roman" panose="02020603050405020304" charset="0"/>
                </a:endParaRPr>
              </a:p>
            </p:txBody>
          </p:sp>
          <p:sp>
            <p:nvSpPr>
              <p:cNvPr id="6" name="Text Box 11">
                <a:extLst>
                  <a:ext uri="{FF2B5EF4-FFF2-40B4-BE49-F238E27FC236}">
                    <a16:creationId xmlns="" xmlns:a16="http://schemas.microsoft.com/office/drawing/2014/main" id="{E4D2629F-0A9C-4B0C-2C66-304955A01E38}"/>
                  </a:ext>
                </a:extLst>
              </p:cNvPr>
              <p:cNvSpPr txBox="1"/>
              <p:nvPr/>
            </p:nvSpPr>
            <p:spPr>
              <a:xfrm>
                <a:off x="3535" y="1790"/>
                <a:ext cx="12128" cy="413"/>
              </a:xfrm>
              <a:prstGeom prst="rect">
                <a:avLst/>
              </a:prstGeom>
              <a:noFill/>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p:txBody>
          </p:sp>
        </p:grpSp>
        <p:sp>
          <p:nvSpPr>
            <p:cNvPr id="4" name="Text Box 16">
              <a:extLst>
                <a:ext uri="{FF2B5EF4-FFF2-40B4-BE49-F238E27FC236}">
                  <a16:creationId xmlns="" xmlns:a16="http://schemas.microsoft.com/office/drawing/2014/main" id="{4E0ECCB6-C496-C614-39AB-BD2D058684A0}"/>
                </a:ext>
              </a:extLst>
            </p:cNvPr>
            <p:cNvSpPr txBox="1"/>
            <p:nvPr/>
          </p:nvSpPr>
          <p:spPr>
            <a:xfrm>
              <a:off x="2832" y="2660"/>
              <a:ext cx="13534" cy="413"/>
            </a:xfrm>
            <a:prstGeom prst="rect">
              <a:avLst/>
            </a:prstGeom>
            <a:noFill/>
          </p:spPr>
          <p:txBody>
            <a:bodyPr wrap="square" rtlCol="0">
              <a:spAutoFit/>
            </a:bodyPr>
            <a:lstStyle/>
            <a:p>
              <a:pPr algn="ctr"/>
              <a:endParaRPr lang="en-US" sz="1600" b="1" dirty="0">
                <a:latin typeface="Times New Roman" panose="02020603050405020304" charset="0"/>
                <a:cs typeface="Times New Roman" panose="02020603050405020304" charset="0"/>
              </a:endParaRPr>
            </a:p>
          </p:txBody>
        </p:sp>
      </p:grpSp>
      <p:graphicFrame>
        <p:nvGraphicFramePr>
          <p:cNvPr id="7" name="Table 3">
            <a:extLst>
              <a:ext uri="{FF2B5EF4-FFF2-40B4-BE49-F238E27FC236}">
                <a16:creationId xmlns="" xmlns:a16="http://schemas.microsoft.com/office/drawing/2014/main" id="{0391ACE6-E8FE-D002-41C5-48DE0BE8A06C}"/>
              </a:ext>
            </a:extLst>
          </p:cNvPr>
          <p:cNvGraphicFramePr>
            <a:graphicFrameLocks noGrp="1"/>
          </p:cNvGraphicFramePr>
          <p:nvPr>
            <p:extLst>
              <p:ext uri="{D42A27DB-BD31-4B8C-83A1-F6EECF244321}">
                <p14:modId xmlns="" xmlns:p14="http://schemas.microsoft.com/office/powerpoint/2010/main" val="863624093"/>
              </p:ext>
            </p:extLst>
          </p:nvPr>
        </p:nvGraphicFramePr>
        <p:xfrm>
          <a:off x="267418" y="3968115"/>
          <a:ext cx="11818189" cy="1828800"/>
        </p:xfrm>
        <a:graphic>
          <a:graphicData uri="http://schemas.openxmlformats.org/drawingml/2006/table">
            <a:tbl>
              <a:tblPr firstRow="1" bandRow="1">
                <a:tableStyleId>{5940675A-B579-460E-94D1-54222C63F5DA}</a:tableStyleId>
              </a:tblPr>
              <a:tblGrid>
                <a:gridCol w="11818189">
                  <a:extLst>
                    <a:ext uri="{9D8B030D-6E8A-4147-A177-3AD203B41FA5}">
                      <a16:colId xmlns="" xmlns:a16="http://schemas.microsoft.com/office/drawing/2014/main" val="613770153"/>
                    </a:ext>
                  </a:extLst>
                </a:gridCol>
              </a:tblGrid>
              <a:tr h="297286">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SUBMITTED</a:t>
                      </a:r>
                      <a:r>
                        <a:rPr lang="en-US" sz="1800" b="0" baseline="0" dirty="0" smtClean="0">
                          <a:solidFill>
                            <a:schemeClr val="tx1"/>
                          </a:solidFill>
                          <a:latin typeface="Times New Roman" panose="02020603050405020304" pitchFamily="18" charset="0"/>
                          <a:cs typeface="Times New Roman" panose="02020603050405020304" pitchFamily="18" charset="0"/>
                        </a:rPr>
                        <a:t> BY:</a:t>
                      </a:r>
                    </a:p>
                    <a:p>
                      <a:r>
                        <a:rPr lang="en-US" sz="1800" b="0" baseline="0" dirty="0" smtClean="0">
                          <a:solidFill>
                            <a:schemeClr val="tx1"/>
                          </a:solidFill>
                          <a:latin typeface="Times New Roman" panose="02020603050405020304" pitchFamily="18" charset="0"/>
                          <a:cs typeface="Times New Roman" panose="02020603050405020304" pitchFamily="18" charset="0"/>
                        </a:rPr>
                        <a:t>                             </a:t>
                      </a:r>
                    </a:p>
                    <a:p>
                      <a:r>
                        <a:rPr lang="en-US" sz="1800" b="0" baseline="0" dirty="0" smtClean="0">
                          <a:solidFill>
                            <a:schemeClr val="tx1"/>
                          </a:solidFill>
                          <a:latin typeface="Times New Roman" panose="02020603050405020304" pitchFamily="18" charset="0"/>
                          <a:cs typeface="Times New Roman" panose="02020603050405020304" pitchFamily="18" charset="0"/>
                        </a:rPr>
                        <a:t>  NAME :   ADHITHYAN S</a:t>
                      </a:r>
                    </a:p>
                    <a:p>
                      <a:r>
                        <a:rPr lang="en-US" sz="1800" b="0" baseline="0" dirty="0" smtClean="0">
                          <a:solidFill>
                            <a:schemeClr val="tx1"/>
                          </a:solidFill>
                          <a:latin typeface="Times New Roman" panose="02020603050405020304" pitchFamily="18" charset="0"/>
                          <a:cs typeface="Times New Roman" panose="02020603050405020304" pitchFamily="18" charset="0"/>
                        </a:rPr>
                        <a:t>COLLEGE : DHANALAKSHMI SRINIVASAN COLLEGE OF  ENGINEERING COIMBATORE</a:t>
                      </a:r>
                    </a:p>
                    <a:p>
                      <a:r>
                        <a:rPr lang="en-US" sz="1800" b="1" dirty="0" smtClean="0">
                          <a:latin typeface="Times New Roman" panose="02020603050405020304" pitchFamily="18" charset="0"/>
                          <a:cs typeface="Times New Roman" panose="02020603050405020304" pitchFamily="18" charset="0"/>
                        </a:rPr>
                        <a:t>(COAPPS</a:t>
                      </a:r>
                      <a:r>
                        <a:rPr lang="en-US" sz="1800" b="1" baseline="0" dirty="0" smtClean="0">
                          <a:latin typeface="Times New Roman" panose="02020603050405020304" pitchFamily="18" charset="0"/>
                          <a:cs typeface="Times New Roman" panose="02020603050405020304" pitchFamily="18" charset="0"/>
                        </a:rPr>
                        <a:t> INTERNSHIP FINAL PROJECT)</a:t>
                      </a:r>
                      <a:endParaRPr 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24173498"/>
                  </a:ext>
                </a:extLst>
              </a:tr>
              <a:tr h="297286">
                <a:tc>
                  <a:txBody>
                    <a:bodyPr/>
                    <a:lstStyle/>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83549259"/>
                  </a:ext>
                </a:extLst>
              </a:tr>
            </a:tbl>
          </a:graphicData>
        </a:graphic>
      </p:graphicFrame>
      <p:sp>
        <p:nvSpPr>
          <p:cNvPr id="12" name="TextBox 11">
            <a:extLst>
              <a:ext uri="{FF2B5EF4-FFF2-40B4-BE49-F238E27FC236}">
                <a16:creationId xmlns="" xmlns:a16="http://schemas.microsoft.com/office/drawing/2014/main" id="{1FB9F732-3F61-6D0A-7980-88C652EF6AF5}"/>
              </a:ext>
            </a:extLst>
          </p:cNvPr>
          <p:cNvSpPr txBox="1"/>
          <p:nvPr/>
        </p:nvSpPr>
        <p:spPr>
          <a:xfrm>
            <a:off x="3684174" y="2700068"/>
            <a:ext cx="3467124" cy="461665"/>
          </a:xfrm>
          <a:prstGeom prst="rect">
            <a:avLst/>
          </a:prstGeom>
          <a:noFill/>
        </p:spPr>
        <p:txBody>
          <a:bodyPr wrap="square" rtlCol="0">
            <a:spAutoFit/>
          </a:bodyPr>
          <a:lstStyle/>
          <a:p>
            <a:pPr algn="ctr"/>
            <a:r>
              <a:rPr lang="en-US" sz="2400" b="1" dirty="0" smtClean="0">
                <a:solidFill>
                  <a:srgbClr val="FF0066"/>
                </a:solidFill>
                <a:latin typeface="Times New Roman" panose="02020603050405020304" pitchFamily="18" charset="0"/>
                <a:cs typeface="Times New Roman" panose="02020603050405020304" pitchFamily="18" charset="0"/>
              </a:rPr>
              <a:t>FINAL   EVALUATION</a:t>
            </a:r>
            <a:endParaRPr lang="en-IN" sz="2400" b="1" dirty="0">
              <a:solidFill>
                <a:srgbClr val="FF0066"/>
              </a:solidFill>
              <a:latin typeface="Times New Roman" panose="02020603050405020304" pitchFamily="18" charset="0"/>
              <a:cs typeface="Times New Roman" panose="02020603050405020304" pitchFamily="18" charset="0"/>
            </a:endParaRPr>
          </a:p>
        </p:txBody>
      </p:sp>
      <p:pic>
        <p:nvPicPr>
          <p:cNvPr id="13" name="Picture 12" descr="logo2.png"/>
          <p:cNvPicPr>
            <a:picLocks noChangeAspect="1"/>
          </p:cNvPicPr>
          <p:nvPr/>
        </p:nvPicPr>
        <p:blipFill>
          <a:blip r:embed="rId2" cstate="print"/>
          <a:stretch>
            <a:fillRect/>
          </a:stretch>
        </p:blipFill>
        <p:spPr>
          <a:xfrm>
            <a:off x="250166" y="255903"/>
            <a:ext cx="2881223" cy="865531"/>
          </a:xfrm>
          <a:prstGeom prst="rect">
            <a:avLst/>
          </a:prstGeom>
        </p:spPr>
      </p:pic>
      <p:sp>
        <p:nvSpPr>
          <p:cNvPr id="15" name="Rectangle 14"/>
          <p:cNvSpPr/>
          <p:nvPr/>
        </p:nvSpPr>
        <p:spPr>
          <a:xfrm>
            <a:off x="741872" y="1207547"/>
            <a:ext cx="9954883" cy="2000548"/>
          </a:xfrm>
          <a:prstGeom prst="rect">
            <a:avLst/>
          </a:prstGeom>
        </p:spPr>
        <p:txBody>
          <a:bodyPr wrap="square">
            <a:spAutoFit/>
          </a:bodyPr>
          <a:lstStyle/>
          <a:p>
            <a:r>
              <a:rPr lang="en-US" sz="2400" b="1" dirty="0" smtClean="0">
                <a:solidFill>
                  <a:srgbClr val="FF0066"/>
                </a:solidFill>
              </a:rPr>
              <a:t> </a:t>
            </a:r>
          </a:p>
          <a:p>
            <a:pPr algn="just"/>
            <a:r>
              <a:rPr lang="en-US" sz="2400" b="1" dirty="0" smtClean="0">
                <a:solidFill>
                  <a:srgbClr val="FF0066"/>
                </a:solidFill>
              </a:rPr>
              <a:t>                                  </a:t>
            </a:r>
            <a:r>
              <a:rPr lang="en-US" sz="3600" b="1" dirty="0" smtClean="0">
                <a:solidFill>
                  <a:srgbClr val="FF0066"/>
                </a:solidFill>
              </a:rPr>
              <a:t>PROJECT TITLE</a:t>
            </a:r>
          </a:p>
          <a:p>
            <a:pPr algn="ctr"/>
            <a:r>
              <a:rPr lang="en-US" sz="2800" b="1" dirty="0" smtClean="0">
                <a:solidFill>
                  <a:srgbClr val="FF0066"/>
                </a:solidFill>
              </a:rPr>
              <a:t>Web  Phishing Detection Using Machine Learning</a:t>
            </a:r>
          </a:p>
          <a:p>
            <a:r>
              <a:rPr lang="en-US" dirty="0" smtClean="0"/>
              <a:t/>
            </a:r>
            <a:br>
              <a:rPr lang="en-US" dirty="0" smtClean="0"/>
            </a:br>
            <a:endParaRPr lang="en-US" dirty="0"/>
          </a:p>
        </p:txBody>
      </p:sp>
    </p:spTree>
    <p:extLst>
      <p:ext uri="{BB962C8B-B14F-4D97-AF65-F5344CB8AC3E}">
        <p14:creationId xmlns="" xmlns:p14="http://schemas.microsoft.com/office/powerpoint/2010/main" val="108583399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 xmlns:a16="http://schemas.microsoft.com/office/drawing/2014/main" id="{04ED6818-AA9D-83B4-4726-FFCF08CFACAB}"/>
              </a:ext>
            </a:extLst>
          </p:cNvPr>
          <p:cNvSpPr>
            <a:spLocks noGrp="1"/>
          </p:cNvSpPr>
          <p:nvPr/>
        </p:nvSpPr>
        <p:spPr>
          <a:xfrm>
            <a:off x="701040" y="751840"/>
            <a:ext cx="10759440" cy="449336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32913" y="163901"/>
            <a:ext cx="11059063" cy="6278642"/>
          </a:xfrm>
          <a:prstGeom prst="rect">
            <a:avLst/>
          </a:prstGeom>
        </p:spPr>
        <p:txBody>
          <a:bodyPr wrap="square">
            <a:spAutoFit/>
          </a:bodyPr>
          <a:lstStyle/>
          <a:p>
            <a:r>
              <a:rPr lang="en-US" b="1" dirty="0" smtClean="0"/>
              <a:t>                                           </a:t>
            </a:r>
            <a:r>
              <a:rPr lang="en-US" sz="2400" b="1" dirty="0" smtClean="0"/>
              <a:t>Model Evaluation &amp; Final Model Selection</a:t>
            </a:r>
          </a:p>
          <a:p>
            <a:endParaRPr lang="en-US" b="1" dirty="0" smtClean="0"/>
          </a:p>
          <a:p>
            <a:r>
              <a:rPr lang="en-US" b="1" dirty="0" smtClean="0"/>
              <a:t>Model Evaluation:</a:t>
            </a:r>
          </a:p>
          <a:p>
            <a:endParaRPr lang="en-US" dirty="0" smtClean="0"/>
          </a:p>
          <a:p>
            <a:pPr marL="342900" indent="-342900">
              <a:buFont typeface="+mj-lt"/>
              <a:buAutoNum type="arabicPeriod"/>
            </a:pPr>
            <a:r>
              <a:rPr lang="en-US" dirty="0" smtClean="0"/>
              <a:t>Models are evaluated using various performance metrics, including accuracy, precision, recall, and F1 score, on both training and test datasets.</a:t>
            </a:r>
          </a:p>
          <a:p>
            <a:pPr marL="342900" indent="-342900">
              <a:buFont typeface="+mj-lt"/>
              <a:buAutoNum type="arabicPeriod"/>
            </a:pPr>
            <a:r>
              <a:rPr lang="en-US" dirty="0" smtClean="0"/>
              <a:t>The confusion matrix is visualized to understand the model's predictive behavior and identify areas for improvement.</a:t>
            </a:r>
          </a:p>
          <a:p>
            <a:endParaRPr lang="en-US" dirty="0" smtClean="0"/>
          </a:p>
          <a:p>
            <a:r>
              <a:rPr lang="en-US" b="1" dirty="0" smtClean="0"/>
              <a:t>Final Model Selection:</a:t>
            </a:r>
          </a:p>
          <a:p>
            <a:endParaRPr lang="en-US" dirty="0" smtClean="0"/>
          </a:p>
          <a:p>
            <a:pPr marL="342900" indent="-342900">
              <a:buFont typeface="+mj-lt"/>
              <a:buAutoNum type="arabicPeriod"/>
            </a:pPr>
            <a:r>
              <a:rPr lang="en-US" dirty="0" smtClean="0"/>
              <a:t>The </a:t>
            </a:r>
            <a:r>
              <a:rPr lang="en-US" dirty="0" err="1" smtClean="0"/>
              <a:t>RandomForestClassifier</a:t>
            </a:r>
            <a:r>
              <a:rPr lang="en-US" dirty="0" smtClean="0"/>
              <a:t> is selected as the final model for phishing detection, based on its superior performance across multiple metrics and robustness to </a:t>
            </a:r>
            <a:r>
              <a:rPr lang="en-US" dirty="0" err="1" smtClean="0"/>
              <a:t>overfitting</a:t>
            </a:r>
            <a:r>
              <a:rPr lang="en-US" dirty="0" smtClean="0"/>
              <a:t>.</a:t>
            </a:r>
          </a:p>
          <a:p>
            <a:endParaRPr lang="en-US" dirty="0" smtClean="0"/>
          </a:p>
          <a:p>
            <a:r>
              <a:rPr lang="en-US" b="1" dirty="0" smtClean="0"/>
              <a:t>Justification:</a:t>
            </a:r>
            <a:endParaRPr lang="en-US" dirty="0" smtClean="0"/>
          </a:p>
          <a:p>
            <a:pPr marL="342900" indent="-342900">
              <a:buFont typeface="+mj-lt"/>
              <a:buAutoNum type="arabicPeriod"/>
            </a:pPr>
            <a:r>
              <a:rPr lang="en-US" dirty="0" err="1" smtClean="0"/>
              <a:t>RandomForestClassifier</a:t>
            </a:r>
            <a:r>
              <a:rPr lang="en-US" dirty="0" smtClean="0"/>
              <a:t> outperforms other models in terms of accuracy, precision, recall, and F1 score, demonstrating its efficacy in accurately classifying phishing websites and minimizing false positives.</a:t>
            </a:r>
          </a:p>
          <a:p>
            <a:pPr marL="342900" indent="-342900"/>
            <a:endParaRPr lang="en-US" dirty="0" smtClean="0"/>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Random forests </a:t>
            </a:r>
            <a:r>
              <a:rPr lang="en-US" dirty="0" smtClean="0">
                <a:latin typeface="Times New Roman" panose="02020603050405020304" pitchFamily="18" charset="0"/>
                <a:cs typeface="Times New Roman" panose="02020603050405020304" pitchFamily="18" charset="0"/>
              </a:rPr>
              <a:t>or random decision forests are an ensemble learning technique for classification and different assignments that works by developing a huge number of decision trees at training time and yielding the class that is the method of the classes.</a:t>
            </a:r>
          </a:p>
          <a:p>
            <a:pPr marL="342900" indent="-342900">
              <a:buFont typeface="+mj-lt"/>
              <a:buAutoNum type="arabicPeriod"/>
            </a:pPr>
            <a:endParaRPr lang="en-US" dirty="0"/>
          </a:p>
        </p:txBody>
      </p:sp>
    </p:spTree>
    <p:extLst>
      <p:ext uri="{BB962C8B-B14F-4D97-AF65-F5344CB8AC3E}">
        <p14:creationId xmlns="" xmlns:p14="http://schemas.microsoft.com/office/powerpoint/2010/main" val="400295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B05F5-029F-DF40-12CE-9922A7198921}"/>
              </a:ext>
            </a:extLst>
          </p:cNvPr>
          <p:cNvSpPr>
            <a:spLocks noGrp="1"/>
          </p:cNvSpPr>
          <p:nvPr/>
        </p:nvSpPr>
        <p:spPr>
          <a:xfrm>
            <a:off x="671651" y="152400"/>
            <a:ext cx="10848697" cy="72614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400" b="1" dirty="0">
              <a:latin typeface="Times New Roman" pitchFamily="18" charset="0"/>
              <a:cs typeface="Times New Roman" pitchFamily="18" charset="0"/>
            </a:endParaRPr>
          </a:p>
        </p:txBody>
      </p:sp>
      <p:sp>
        <p:nvSpPr>
          <p:cNvPr id="21505"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408980" y="327652"/>
            <a:ext cx="8476891" cy="646331"/>
          </a:xfrm>
          <a:prstGeom prst="rect">
            <a:avLst/>
          </a:prstGeom>
        </p:spPr>
        <p:txBody>
          <a:bodyPr wrap="square">
            <a:spAutoFit/>
          </a:bodyPr>
          <a:lstStyle/>
          <a:p>
            <a:pPr algn="ctr"/>
            <a:r>
              <a:rPr lang="en-US" u="sng" dirty="0" smtClean="0"/>
              <a:t>Below is the table with all the scores that we have got from training the </a:t>
            </a:r>
            <a:r>
              <a:rPr lang="en-US" u="sng" dirty="0" err="1" smtClean="0"/>
              <a:t>RandomClassifier</a:t>
            </a:r>
            <a:r>
              <a:rPr lang="en-US" u="sng" dirty="0" smtClean="0"/>
              <a:t> model on both training and testing data</a:t>
            </a:r>
            <a:endParaRPr lang="en-US" u="sng" dirty="0"/>
          </a:p>
        </p:txBody>
      </p:sp>
      <p:sp>
        <p:nvSpPr>
          <p:cNvPr id="7" name="Rectangle 6"/>
          <p:cNvSpPr/>
          <p:nvPr/>
        </p:nvSpPr>
        <p:spPr>
          <a:xfrm>
            <a:off x="1759789" y="1518249"/>
            <a:ext cx="8039819" cy="2585323"/>
          </a:xfrm>
          <a:prstGeom prst="rect">
            <a:avLst/>
          </a:prstGeom>
        </p:spPr>
        <p:txBody>
          <a:bodyPr wrap="square">
            <a:spAutoFit/>
          </a:bodyPr>
          <a:lstStyle/>
          <a:p>
            <a:r>
              <a:rPr lang="en-US" dirty="0" smtClean="0"/>
              <a:t>                 Metrics                   Dataset     Scores</a:t>
            </a:r>
          </a:p>
          <a:p>
            <a:r>
              <a:rPr lang="en-US" dirty="0" smtClean="0"/>
              <a:t>	Accuracy	Train	0.998213</a:t>
            </a:r>
          </a:p>
          <a:p>
            <a:r>
              <a:rPr lang="en-US" dirty="0" smtClean="0"/>
              <a:t>	Accuracy	Test	0.992477</a:t>
            </a:r>
          </a:p>
          <a:p>
            <a:r>
              <a:rPr lang="en-US" dirty="0" smtClean="0"/>
              <a:t>	Precision	Train	0.998346</a:t>
            </a:r>
          </a:p>
          <a:p>
            <a:r>
              <a:rPr lang="en-US" dirty="0" smtClean="0"/>
              <a:t>	Precision	Test	0.998513</a:t>
            </a:r>
          </a:p>
          <a:p>
            <a:r>
              <a:rPr lang="en-US" dirty="0" smtClean="0"/>
              <a:t>	Recall	               Train	0.997167</a:t>
            </a:r>
          </a:p>
          <a:p>
            <a:r>
              <a:rPr lang="en-US" dirty="0" smtClean="0"/>
              <a:t>	Recall	               Test	0.981969</a:t>
            </a:r>
          </a:p>
          <a:p>
            <a:r>
              <a:rPr lang="en-US" dirty="0" smtClean="0"/>
              <a:t>	F1 Score	              Train	0.997756</a:t>
            </a:r>
          </a:p>
          <a:p>
            <a:r>
              <a:rPr lang="en-US" dirty="0" smtClean="0"/>
              <a:t>	F1 Score	              Test	0.990172</a:t>
            </a:r>
            <a:endParaRPr lang="en-US" dirty="0"/>
          </a:p>
        </p:txBody>
      </p:sp>
      <p:graphicFrame>
        <p:nvGraphicFramePr>
          <p:cNvPr id="30" name="Table 29"/>
          <p:cNvGraphicFramePr>
            <a:graphicFrameLocks noGrp="1"/>
          </p:cNvGraphicFramePr>
          <p:nvPr/>
        </p:nvGraphicFramePr>
        <p:xfrm>
          <a:off x="1747329" y="1470164"/>
          <a:ext cx="8127999" cy="4389120"/>
        </p:xfrm>
        <a:graphic>
          <a:graphicData uri="http://schemas.openxmlformats.org/drawingml/2006/table">
            <a:tbl>
              <a:tblPr firstRow="1" bandRow="1">
                <a:tableStyleId>{5C22544A-7EE6-4342-B048-85BDC9FD1C3A}</a:tableStyleId>
              </a:tblPr>
              <a:tblGrid>
                <a:gridCol w="2709333"/>
                <a:gridCol w="2709333"/>
                <a:gridCol w="2709333"/>
              </a:tblGrid>
              <a:tr h="122883">
                <a:tc>
                  <a:txBody>
                    <a:bodyPr/>
                    <a:lstStyle/>
                    <a:p>
                      <a:r>
                        <a:rPr lang="en-US" dirty="0" smtClean="0"/>
                        <a:t>Metrics</a:t>
                      </a:r>
                      <a:endParaRPr lang="en-US" dirty="0"/>
                    </a:p>
                  </a:txBody>
                  <a:tcPr/>
                </a:tc>
                <a:tc>
                  <a:txBody>
                    <a:bodyPr/>
                    <a:lstStyle/>
                    <a:p>
                      <a:r>
                        <a:rPr lang="en-US" dirty="0" smtClean="0"/>
                        <a:t>Dataset </a:t>
                      </a:r>
                      <a:endParaRPr lang="en-US" dirty="0"/>
                    </a:p>
                  </a:txBody>
                  <a:tcPr/>
                </a:tc>
                <a:tc>
                  <a:txBody>
                    <a:bodyPr/>
                    <a:lstStyle/>
                    <a:p>
                      <a:r>
                        <a:rPr lang="en-US" dirty="0" smtClean="0"/>
                        <a:t> Scores</a:t>
                      </a:r>
                      <a:endParaRPr lang="en-US" dirty="0"/>
                    </a:p>
                  </a:txBody>
                  <a:tcPr/>
                </a:tc>
              </a:tr>
              <a:tr h="122883">
                <a:tc>
                  <a:txBody>
                    <a:bodyPr/>
                    <a:lstStyle/>
                    <a:p>
                      <a:r>
                        <a:rPr lang="en-US" dirty="0" smtClean="0"/>
                        <a:t>Accuracy	</a:t>
                      </a:r>
                      <a:endParaRPr lang="en-US" dirty="0"/>
                    </a:p>
                  </a:txBody>
                  <a:tcPr/>
                </a:tc>
                <a:tc>
                  <a:txBody>
                    <a:bodyPr/>
                    <a:lstStyle/>
                    <a:p>
                      <a:r>
                        <a:rPr lang="en-US" dirty="0" smtClean="0"/>
                        <a:t>Train	</a:t>
                      </a:r>
                      <a:endParaRPr lang="en-US" dirty="0"/>
                    </a:p>
                  </a:txBody>
                  <a:tcPr/>
                </a:tc>
                <a:tc>
                  <a:txBody>
                    <a:bodyPr/>
                    <a:lstStyle/>
                    <a:p>
                      <a:r>
                        <a:rPr lang="en-US" dirty="0" smtClean="0"/>
                        <a:t>0.998213</a:t>
                      </a:r>
                      <a:endParaRPr lang="en-US" dirty="0"/>
                    </a:p>
                  </a:txBody>
                  <a:tcPr/>
                </a:tc>
              </a:tr>
              <a:tr h="122883">
                <a:tc>
                  <a:txBody>
                    <a:bodyPr/>
                    <a:lstStyle/>
                    <a:p>
                      <a:r>
                        <a:rPr lang="en-US" dirty="0" smtClean="0"/>
                        <a:t>Accuracy	</a:t>
                      </a:r>
                      <a:endParaRPr lang="en-US" dirty="0"/>
                    </a:p>
                  </a:txBody>
                  <a:tcPr/>
                </a:tc>
                <a:tc>
                  <a:txBody>
                    <a:bodyPr/>
                    <a:lstStyle/>
                    <a:p>
                      <a:r>
                        <a:rPr lang="en-US" dirty="0" smtClean="0"/>
                        <a:t>Test	</a:t>
                      </a:r>
                      <a:endParaRPr lang="en-US" dirty="0"/>
                    </a:p>
                  </a:txBody>
                  <a:tcPr/>
                </a:tc>
                <a:tc>
                  <a:txBody>
                    <a:bodyPr/>
                    <a:lstStyle/>
                    <a:p>
                      <a:r>
                        <a:rPr lang="en-US" dirty="0" smtClean="0"/>
                        <a:t>0.992477</a:t>
                      </a:r>
                      <a:endParaRPr lang="en-US" dirty="0"/>
                    </a:p>
                  </a:txBody>
                  <a:tcPr/>
                </a:tc>
              </a:tr>
              <a:tr h="212100">
                <a:tc>
                  <a:txBody>
                    <a:bodyPr/>
                    <a:lstStyle/>
                    <a:p>
                      <a:r>
                        <a:rPr lang="en-US" dirty="0" smtClean="0"/>
                        <a:t>Precision	</a:t>
                      </a:r>
                      <a:endParaRPr lang="en-US" dirty="0"/>
                    </a:p>
                  </a:txBody>
                  <a:tcPr/>
                </a:tc>
                <a:tc>
                  <a:txBody>
                    <a:bodyPr/>
                    <a:lstStyle/>
                    <a:p>
                      <a:r>
                        <a:rPr lang="en-US" dirty="0" smtClean="0"/>
                        <a:t>Train	</a:t>
                      </a:r>
                      <a:endParaRPr lang="en-US" dirty="0"/>
                    </a:p>
                  </a:txBody>
                  <a:tcPr/>
                </a:tc>
                <a:tc>
                  <a:txBody>
                    <a:bodyPr/>
                    <a:lstStyle/>
                    <a:p>
                      <a:r>
                        <a:rPr lang="en-US" dirty="0" smtClean="0"/>
                        <a:t>0.998346</a:t>
                      </a:r>
                    </a:p>
                    <a:p>
                      <a:r>
                        <a:rPr lang="en-US" dirty="0" smtClean="0"/>
                        <a:t>	</a:t>
                      </a:r>
                      <a:endParaRPr lang="en-US" dirty="0"/>
                    </a:p>
                  </a:txBody>
                  <a:tcPr/>
                </a:tc>
              </a:tr>
              <a:tr h="122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Precision	</a:t>
                      </a:r>
                    </a:p>
                  </a:txBody>
                  <a:tcPr/>
                </a:tc>
                <a:tc>
                  <a:txBody>
                    <a:bodyPr/>
                    <a:lstStyle/>
                    <a:p>
                      <a:r>
                        <a:rPr lang="en-US" dirty="0" smtClean="0"/>
                        <a:t>Test	</a:t>
                      </a:r>
                      <a:endParaRPr lang="en-US" dirty="0"/>
                    </a:p>
                  </a:txBody>
                  <a:tcPr/>
                </a:tc>
                <a:tc>
                  <a:txBody>
                    <a:bodyPr/>
                    <a:lstStyle/>
                    <a:p>
                      <a:r>
                        <a:rPr lang="en-US" dirty="0" smtClean="0"/>
                        <a:t>0.998513</a:t>
                      </a:r>
                      <a:endParaRPr lang="en-US" dirty="0"/>
                    </a:p>
                  </a:txBody>
                  <a:tcPr/>
                </a:tc>
              </a:tr>
              <a:tr h="212100">
                <a:tc>
                  <a:txBody>
                    <a:bodyPr/>
                    <a:lstStyle/>
                    <a:p>
                      <a:r>
                        <a:rPr lang="en-US" dirty="0" smtClean="0"/>
                        <a:t>Recall	</a:t>
                      </a:r>
                      <a:endParaRPr lang="en-US" dirty="0"/>
                    </a:p>
                  </a:txBody>
                  <a:tcPr/>
                </a:tc>
                <a:tc>
                  <a:txBody>
                    <a:bodyPr/>
                    <a:lstStyle/>
                    <a:p>
                      <a:r>
                        <a:rPr lang="en-US" dirty="0" smtClean="0"/>
                        <a:t> Train	</a:t>
                      </a:r>
                      <a:endParaRPr lang="en-US" dirty="0"/>
                    </a:p>
                  </a:txBody>
                  <a:tcPr/>
                </a:tc>
                <a:tc>
                  <a:txBody>
                    <a:bodyPr/>
                    <a:lstStyle/>
                    <a:p>
                      <a:r>
                        <a:rPr lang="en-US" dirty="0" smtClean="0"/>
                        <a:t>0.997167</a:t>
                      </a:r>
                    </a:p>
                    <a:p>
                      <a:r>
                        <a:rPr lang="en-US" dirty="0" smtClean="0"/>
                        <a:t>	</a:t>
                      </a:r>
                      <a:endParaRPr lang="en-US" dirty="0"/>
                    </a:p>
                  </a:txBody>
                  <a:tcPr/>
                </a:tc>
              </a:tr>
              <a:tr h="212100">
                <a:tc>
                  <a:txBody>
                    <a:bodyPr/>
                    <a:lstStyle/>
                    <a:p>
                      <a:r>
                        <a:rPr lang="en-US" dirty="0" smtClean="0"/>
                        <a:t>Recall	</a:t>
                      </a:r>
                      <a:endParaRPr lang="en-US" dirty="0"/>
                    </a:p>
                  </a:txBody>
                  <a:tcPr/>
                </a:tc>
                <a:tc>
                  <a:txBody>
                    <a:bodyPr/>
                    <a:lstStyle/>
                    <a:p>
                      <a:r>
                        <a:rPr lang="en-US" dirty="0" smtClean="0"/>
                        <a:t> Test	</a:t>
                      </a:r>
                      <a:endParaRPr lang="en-US" dirty="0"/>
                    </a:p>
                  </a:txBody>
                  <a:tcPr/>
                </a:tc>
                <a:tc>
                  <a:txBody>
                    <a:bodyPr/>
                    <a:lstStyle/>
                    <a:p>
                      <a:r>
                        <a:rPr lang="en-US" dirty="0" smtClean="0"/>
                        <a:t>0.981969</a:t>
                      </a:r>
                    </a:p>
                    <a:p>
                      <a:r>
                        <a:rPr lang="en-US" dirty="0" smtClean="0"/>
                        <a:t>	</a:t>
                      </a:r>
                      <a:endParaRPr lang="en-US" dirty="0"/>
                    </a:p>
                  </a:txBody>
                  <a:tcPr/>
                </a:tc>
              </a:tr>
              <a:tr h="212100">
                <a:tc>
                  <a:txBody>
                    <a:bodyPr/>
                    <a:lstStyle/>
                    <a:p>
                      <a:r>
                        <a:rPr lang="en-US" dirty="0" smtClean="0"/>
                        <a:t>F1 Score	</a:t>
                      </a:r>
                      <a:endParaRPr lang="en-US" dirty="0"/>
                    </a:p>
                  </a:txBody>
                  <a:tcPr/>
                </a:tc>
                <a:tc>
                  <a:txBody>
                    <a:bodyPr/>
                    <a:lstStyle/>
                    <a:p>
                      <a:r>
                        <a:rPr lang="en-US" dirty="0" smtClean="0"/>
                        <a:t> Train	</a:t>
                      </a:r>
                      <a:endParaRPr lang="en-US" dirty="0"/>
                    </a:p>
                  </a:txBody>
                  <a:tcPr/>
                </a:tc>
                <a:tc>
                  <a:txBody>
                    <a:bodyPr/>
                    <a:lstStyle/>
                    <a:p>
                      <a:r>
                        <a:rPr lang="en-US" dirty="0" smtClean="0"/>
                        <a:t>0.997756</a:t>
                      </a:r>
                    </a:p>
                    <a:p>
                      <a:r>
                        <a:rPr lang="en-US" dirty="0" smtClean="0"/>
                        <a:t>	</a:t>
                      </a:r>
                    </a:p>
                  </a:txBody>
                  <a:tcPr/>
                </a:tc>
              </a:tr>
              <a:tr h="122883">
                <a:tc>
                  <a:txBody>
                    <a:bodyPr/>
                    <a:lstStyle/>
                    <a:p>
                      <a:pPr algn="r"/>
                      <a:r>
                        <a:rPr lang="en-US" dirty="0"/>
                        <a:t>F1 Score</a:t>
                      </a:r>
                    </a:p>
                  </a:txBody>
                  <a:tcPr anchor="ctr"/>
                </a:tc>
                <a:tc>
                  <a:txBody>
                    <a:bodyPr/>
                    <a:lstStyle/>
                    <a:p>
                      <a:pPr algn="r"/>
                      <a:r>
                        <a:rPr lang="en-US"/>
                        <a:t>Test</a:t>
                      </a:r>
                    </a:p>
                  </a:txBody>
                  <a:tcPr anchor="ctr"/>
                </a:tc>
                <a:tc>
                  <a:txBody>
                    <a:bodyPr/>
                    <a:lstStyle/>
                    <a:p>
                      <a:pPr algn="r"/>
                      <a:r>
                        <a:rPr lang="en-US" dirty="0"/>
                        <a:t>0.990172</a:t>
                      </a:r>
                    </a:p>
                  </a:txBody>
                  <a:tcPr anchor="ctr"/>
                </a:tc>
              </a:tr>
            </a:tbl>
          </a:graphicData>
        </a:graphic>
      </p:graphicFrame>
    </p:spTree>
    <p:extLst>
      <p:ext uri="{BB962C8B-B14F-4D97-AF65-F5344CB8AC3E}">
        <p14:creationId xmlns="" xmlns:p14="http://schemas.microsoft.com/office/powerpoint/2010/main" val="220701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5826" y="232805"/>
            <a:ext cx="10075653" cy="5509200"/>
          </a:xfrm>
          <a:prstGeom prst="rect">
            <a:avLst/>
          </a:prstGeom>
        </p:spPr>
        <p:txBody>
          <a:bodyPr wrap="square">
            <a:spAutoFit/>
          </a:bodyPr>
          <a:lstStyle/>
          <a:p>
            <a:r>
              <a:rPr lang="en-US" dirty="0" smtClean="0"/>
              <a:t>                                              </a:t>
            </a:r>
            <a:r>
              <a:rPr lang="en-US" sz="2800" b="1" dirty="0" smtClean="0"/>
              <a:t>Model </a:t>
            </a:r>
            <a:r>
              <a:rPr lang="en-US" sz="2800" b="1" dirty="0" smtClean="0"/>
              <a:t>Deployment and </a:t>
            </a:r>
            <a:r>
              <a:rPr lang="en-US" sz="2800" b="1" dirty="0" smtClean="0"/>
              <a:t>Interface</a:t>
            </a:r>
            <a:endParaRPr lang="en-US" sz="2800" b="1" dirty="0" smtClean="0"/>
          </a:p>
          <a:p>
            <a:endParaRPr lang="en-US" dirty="0" smtClean="0"/>
          </a:p>
          <a:p>
            <a:pPr algn="just"/>
            <a:r>
              <a:rPr lang="en-US" b="1" dirty="0" smtClean="0"/>
              <a:t>Model Persistence with </a:t>
            </a:r>
            <a:r>
              <a:rPr lang="en-US" b="1" dirty="0" err="1" smtClean="0"/>
              <a:t>Joblib</a:t>
            </a:r>
            <a:r>
              <a:rPr lang="en-US" b="1" dirty="0" smtClean="0"/>
              <a:t>:</a:t>
            </a:r>
          </a:p>
          <a:p>
            <a:pPr algn="just"/>
            <a:endParaRPr lang="en-US" b="1" dirty="0" smtClean="0"/>
          </a:p>
          <a:p>
            <a:pPr marL="800100" lvl="1" indent="-342900" algn="just">
              <a:buFont typeface="+mj-lt"/>
              <a:buAutoNum type="arabicPeriod"/>
            </a:pPr>
            <a:r>
              <a:rPr lang="en-US" dirty="0" smtClean="0"/>
              <a:t>After finalizing the </a:t>
            </a:r>
            <a:r>
              <a:rPr lang="en-US" dirty="0" err="1" smtClean="0"/>
              <a:t>RandomForestClassifier</a:t>
            </a:r>
            <a:r>
              <a:rPr lang="en-US" dirty="0" smtClean="0"/>
              <a:t> as the optimal model for phishing detection, the next step was to save the trained model for future use.</a:t>
            </a:r>
          </a:p>
          <a:p>
            <a:pPr marL="800100" lvl="1" indent="-342900" algn="just">
              <a:buFont typeface="+mj-lt"/>
              <a:buAutoNum type="arabicPeriod"/>
            </a:pPr>
            <a:r>
              <a:rPr lang="en-US" dirty="0" err="1" smtClean="0"/>
              <a:t>Joblib</a:t>
            </a:r>
            <a:r>
              <a:rPr lang="en-US" dirty="0" smtClean="0"/>
              <a:t>, a Python library for lightweight pipelining, was utilized to save the trained model to disk.</a:t>
            </a:r>
          </a:p>
          <a:p>
            <a:pPr marL="800100" lvl="1" indent="-342900" algn="just">
              <a:buFont typeface="+mj-lt"/>
              <a:buAutoNum type="arabicPeriod"/>
            </a:pPr>
            <a:r>
              <a:rPr lang="en-US" dirty="0" smtClean="0"/>
              <a:t>This ensured that the trained model could be easily loaded and reused for inference without the need for retraining.</a:t>
            </a:r>
          </a:p>
          <a:p>
            <a:pPr marL="800100" lvl="1" indent="-342900" algn="just">
              <a:buFont typeface="+mj-lt"/>
              <a:buAutoNum type="arabicPeriod"/>
            </a:pPr>
            <a:endParaRPr lang="en-US" dirty="0" smtClean="0"/>
          </a:p>
          <a:p>
            <a:pPr algn="just"/>
            <a:r>
              <a:rPr lang="en-US" b="1" dirty="0" smtClean="0"/>
              <a:t>Interface </a:t>
            </a:r>
            <a:r>
              <a:rPr lang="en-US" b="1" dirty="0" smtClean="0"/>
              <a:t>Creation with </a:t>
            </a:r>
            <a:r>
              <a:rPr lang="en-US" b="1" dirty="0" err="1" smtClean="0"/>
              <a:t>Streamlit</a:t>
            </a:r>
            <a:r>
              <a:rPr lang="en-US" b="1" dirty="0" smtClean="0"/>
              <a:t>:</a:t>
            </a:r>
          </a:p>
          <a:p>
            <a:pPr algn="just"/>
            <a:endParaRPr lang="en-US" b="1" dirty="0" smtClean="0"/>
          </a:p>
          <a:p>
            <a:pPr marL="800100" lvl="1" indent="-342900" algn="just">
              <a:buFont typeface="+mj-lt"/>
              <a:buAutoNum type="arabicPeriod"/>
            </a:pPr>
            <a:r>
              <a:rPr lang="en-US" dirty="0" smtClean="0"/>
              <a:t>To make the phishing detection system accessible to end-users, I leveraged </a:t>
            </a:r>
            <a:r>
              <a:rPr lang="en-US" dirty="0" err="1" smtClean="0"/>
              <a:t>Streamlit</a:t>
            </a:r>
            <a:r>
              <a:rPr lang="en-US" dirty="0" smtClean="0"/>
              <a:t>, a popular Python library for creating web applications.</a:t>
            </a:r>
          </a:p>
          <a:p>
            <a:pPr marL="800100" lvl="1" indent="-342900" algn="just">
              <a:buFont typeface="+mj-lt"/>
              <a:buAutoNum type="arabicPeriod"/>
            </a:pPr>
            <a:r>
              <a:rPr lang="en-US" dirty="0" err="1" smtClean="0"/>
              <a:t>Streamlit</a:t>
            </a:r>
            <a:r>
              <a:rPr lang="en-US" dirty="0" smtClean="0"/>
              <a:t> allowed me to develop a user-friendly interface that users could interact with using their web browser.</a:t>
            </a:r>
          </a:p>
          <a:p>
            <a:pPr marL="800100" lvl="1" indent="-342900" algn="just">
              <a:buFont typeface="+mj-lt"/>
              <a:buAutoNum type="arabicPeriod"/>
            </a:pPr>
            <a:r>
              <a:rPr lang="en-US" dirty="0" smtClean="0"/>
              <a:t>The interface enabled users to input a URL and receive a prediction on whether it was likely to be a phishing website or not.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ELL\Downloads\interface.png"/>
          <p:cNvPicPr>
            <a:picLocks noChangeAspect="1" noChangeArrowheads="1"/>
          </p:cNvPicPr>
          <p:nvPr/>
        </p:nvPicPr>
        <p:blipFill>
          <a:blip r:embed="rId2" cstate="print"/>
          <a:srcRect/>
          <a:stretch>
            <a:fillRect/>
          </a:stretch>
        </p:blipFill>
        <p:spPr bwMode="auto">
          <a:xfrm>
            <a:off x="1276710" y="923026"/>
            <a:ext cx="9782354" cy="5132716"/>
          </a:xfrm>
          <a:prstGeom prst="rect">
            <a:avLst/>
          </a:prstGeom>
          <a:noFill/>
        </p:spPr>
      </p:pic>
      <p:sp>
        <p:nvSpPr>
          <p:cNvPr id="3" name="Rectangle 2"/>
          <p:cNvSpPr/>
          <p:nvPr/>
        </p:nvSpPr>
        <p:spPr>
          <a:xfrm>
            <a:off x="3166383" y="276848"/>
            <a:ext cx="5243743" cy="461665"/>
          </a:xfrm>
          <a:prstGeom prst="rect">
            <a:avLst/>
          </a:prstGeom>
        </p:spPr>
        <p:txBody>
          <a:bodyPr wrap="none">
            <a:spAutoFit/>
          </a:bodyPr>
          <a:lstStyle/>
          <a:p>
            <a:r>
              <a:rPr lang="en-US" sz="2400" i="1" u="sng" dirty="0" smtClean="0"/>
              <a:t>Interface of web-app using </a:t>
            </a:r>
            <a:r>
              <a:rPr lang="en-US" sz="2400" i="1" u="sng" dirty="0" err="1" smtClean="0"/>
              <a:t>streamlit</a:t>
            </a:r>
            <a:endParaRPr lang="en-US" sz="2400" i="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77" y="376073"/>
            <a:ext cx="10987177" cy="2031325"/>
          </a:xfrm>
          <a:prstGeom prst="rect">
            <a:avLst/>
          </a:prstGeom>
        </p:spPr>
        <p:txBody>
          <a:bodyPr wrap="square">
            <a:spAutoFit/>
          </a:bodyPr>
          <a:lstStyle/>
          <a:p>
            <a:r>
              <a:rPr lang="en-US" b="1" dirty="0" smtClean="0"/>
              <a:t>Preprocessing and Feature Extraction for Prediction URLs</a:t>
            </a:r>
            <a:r>
              <a:rPr lang="en-US" b="1" dirty="0" smtClean="0"/>
              <a:t>:</a:t>
            </a:r>
          </a:p>
          <a:p>
            <a:endParaRPr lang="en-US" b="1" dirty="0" smtClean="0"/>
          </a:p>
          <a:p>
            <a:pPr marL="800100" lvl="1" indent="-342900" algn="just">
              <a:buFont typeface="+mj-lt"/>
              <a:buAutoNum type="arabicPeriod"/>
            </a:pPr>
            <a:r>
              <a:rPr lang="en-US" dirty="0" smtClean="0"/>
              <a:t>In addition to training URLs, the system also needed to handle prediction URLs in real-time.</a:t>
            </a:r>
          </a:p>
          <a:p>
            <a:pPr marL="800100" lvl="1" indent="-342900" algn="just">
              <a:buFont typeface="+mj-lt"/>
              <a:buAutoNum type="arabicPeriod"/>
            </a:pPr>
            <a:r>
              <a:rPr lang="en-US" dirty="0" smtClean="0"/>
              <a:t>To ensure consistency and reliability, the same preprocessing and feature extraction techniques used for training URLs were applied to prediction URLs.</a:t>
            </a:r>
          </a:p>
          <a:p>
            <a:pPr marL="800100" lvl="1" indent="-342900" algn="just">
              <a:buFont typeface="+mj-lt"/>
              <a:buAutoNum type="arabicPeriod"/>
            </a:pPr>
            <a:r>
              <a:rPr lang="en-US" dirty="0" smtClean="0"/>
              <a:t>This involved cleaning, scaling, and encoding the data before passing it through the trained model for inference.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449" y="291240"/>
            <a:ext cx="11539268" cy="2246769"/>
          </a:xfrm>
          <a:prstGeom prst="rect">
            <a:avLst/>
          </a:prstGeom>
        </p:spPr>
        <p:txBody>
          <a:bodyPr wrap="square">
            <a:spAutoFit/>
          </a:bodyPr>
          <a:lstStyle/>
          <a:p>
            <a:r>
              <a:rPr lang="en-US" sz="2000" b="1" dirty="0" smtClean="0"/>
              <a:t>                                         </a:t>
            </a:r>
            <a:r>
              <a:rPr lang="en-US" sz="2800" b="1" dirty="0" smtClean="0"/>
              <a:t>Package and Library Utilization </a:t>
            </a:r>
            <a:r>
              <a:rPr lang="en-US" sz="2000" b="1" dirty="0" smtClean="0"/>
              <a:t/>
            </a:r>
            <a:br>
              <a:rPr lang="en-US" sz="2000" b="1" dirty="0" smtClean="0"/>
            </a:br>
            <a:endParaRPr lang="en-US" sz="2000" b="1" dirty="0" smtClean="0"/>
          </a:p>
          <a:p>
            <a:r>
              <a:rPr lang="en-US" sz="2000" b="1" dirty="0" smtClean="0"/>
              <a:t>Package and Library Utilization:</a:t>
            </a:r>
          </a:p>
          <a:p>
            <a:endParaRPr lang="en-US" dirty="0" smtClean="0"/>
          </a:p>
          <a:p>
            <a:r>
              <a:rPr lang="en-US" dirty="0" smtClean="0"/>
              <a:t>In My project, I have utilized several Python packages and libraries to streamline different stages of the development pipeline, including data preprocessing, feature extraction, model training, evaluation, and visualization. Let's explore the key packages and their roles in My project:</a:t>
            </a:r>
            <a:endParaRPr lang="en-US" dirty="0"/>
          </a:p>
        </p:txBody>
      </p:sp>
      <p:sp>
        <p:nvSpPr>
          <p:cNvPr id="3" name="Rectangle 2"/>
          <p:cNvSpPr/>
          <p:nvPr/>
        </p:nvSpPr>
        <p:spPr>
          <a:xfrm>
            <a:off x="370936" y="2420533"/>
            <a:ext cx="11490385" cy="2585323"/>
          </a:xfrm>
          <a:prstGeom prst="rect">
            <a:avLst/>
          </a:prstGeom>
        </p:spPr>
        <p:txBody>
          <a:bodyPr wrap="square">
            <a:spAutoFit/>
          </a:bodyPr>
          <a:lstStyle/>
          <a:p>
            <a:endParaRPr lang="en-US" b="1" dirty="0" smtClean="0"/>
          </a:p>
          <a:p>
            <a:r>
              <a:rPr lang="en-US" b="1" dirty="0" smtClean="0"/>
              <a:t>Pandas:</a:t>
            </a:r>
          </a:p>
          <a:p>
            <a:endParaRPr lang="en-US" dirty="0" smtClean="0"/>
          </a:p>
          <a:p>
            <a:pPr lvl="1"/>
            <a:r>
              <a:rPr lang="en-US" b="1" dirty="0" smtClean="0"/>
              <a:t>Functionality:</a:t>
            </a:r>
            <a:r>
              <a:rPr lang="en-US" dirty="0" smtClean="0"/>
              <a:t> Pandas is a powerful data manipulation and analysis library that offers versatile data structures and tools for handling structured data.</a:t>
            </a:r>
          </a:p>
          <a:p>
            <a:pPr lvl="1"/>
            <a:endParaRPr lang="en-US" dirty="0" smtClean="0"/>
          </a:p>
          <a:p>
            <a:pPr lvl="1"/>
            <a:r>
              <a:rPr lang="en-US" b="1" dirty="0" smtClean="0"/>
              <a:t>Role in the Project:</a:t>
            </a:r>
            <a:r>
              <a:rPr lang="en-US" dirty="0" smtClean="0"/>
              <a:t> Pandas played a pivotal role in loading, cleaning, and transforming our dataset. It enabled  to conduct essential preprocessing tasks such as data cleaning, manipulation, and aggregation efficiently.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690" y="247154"/>
            <a:ext cx="11496135" cy="2585323"/>
          </a:xfrm>
          <a:prstGeom prst="rect">
            <a:avLst/>
          </a:prstGeom>
        </p:spPr>
        <p:txBody>
          <a:bodyPr wrap="square">
            <a:spAutoFit/>
          </a:bodyPr>
          <a:lstStyle/>
          <a:p>
            <a:r>
              <a:rPr lang="en-US" b="1" dirty="0" err="1" smtClean="0"/>
              <a:t>NumPy</a:t>
            </a:r>
            <a:r>
              <a:rPr lang="en-US" b="1" dirty="0" smtClean="0"/>
              <a:t>:</a:t>
            </a:r>
          </a:p>
          <a:p>
            <a:endParaRPr lang="en-US" dirty="0" smtClean="0"/>
          </a:p>
          <a:p>
            <a:pPr lvl="1"/>
            <a:r>
              <a:rPr lang="en-US" b="1" dirty="0" smtClean="0"/>
              <a:t>Functionality:</a:t>
            </a:r>
            <a:r>
              <a:rPr lang="en-US" dirty="0" smtClean="0"/>
              <a:t> </a:t>
            </a:r>
            <a:r>
              <a:rPr lang="en-US" dirty="0" err="1" smtClean="0"/>
              <a:t>NumPy</a:t>
            </a:r>
            <a:r>
              <a:rPr lang="en-US" dirty="0" smtClean="0"/>
              <a:t> is a fundamental library for numerical computing in Python, providing support for multi-dimensional arrays and matrices.</a:t>
            </a:r>
          </a:p>
          <a:p>
            <a:pPr lvl="1"/>
            <a:endParaRPr lang="en-US" dirty="0" smtClean="0"/>
          </a:p>
          <a:p>
            <a:pPr lvl="1"/>
            <a:r>
              <a:rPr lang="en-US" b="1" dirty="0" smtClean="0"/>
              <a:t>Role in the Project:</a:t>
            </a:r>
            <a:r>
              <a:rPr lang="en-US" dirty="0" smtClean="0"/>
              <a:t> </a:t>
            </a:r>
            <a:r>
              <a:rPr lang="en-US" dirty="0" err="1" smtClean="0"/>
              <a:t>NumPy</a:t>
            </a:r>
            <a:r>
              <a:rPr lang="en-US" dirty="0" smtClean="0"/>
              <a:t> facilitated numerical computations and array manipulations, especially during feature extraction and preprocessing. It allowed to perform mathematical operations on our data with ease.</a:t>
            </a:r>
          </a:p>
          <a:p>
            <a:pPr lvl="1"/>
            <a:endParaRPr lang="en-US" dirty="0"/>
          </a:p>
        </p:txBody>
      </p:sp>
      <p:sp>
        <p:nvSpPr>
          <p:cNvPr id="3" name="Rectangle 2"/>
          <p:cNvSpPr/>
          <p:nvPr/>
        </p:nvSpPr>
        <p:spPr>
          <a:xfrm>
            <a:off x="503207" y="2498171"/>
            <a:ext cx="11237343" cy="2862322"/>
          </a:xfrm>
          <a:prstGeom prst="rect">
            <a:avLst/>
          </a:prstGeom>
        </p:spPr>
        <p:txBody>
          <a:bodyPr wrap="square">
            <a:spAutoFit/>
          </a:bodyPr>
          <a:lstStyle/>
          <a:p>
            <a:endParaRPr lang="en-US" b="1" dirty="0" smtClean="0"/>
          </a:p>
          <a:p>
            <a:r>
              <a:rPr lang="en-US" b="1" dirty="0" err="1" smtClean="0"/>
              <a:t>Scikit</a:t>
            </a:r>
            <a:r>
              <a:rPr lang="en-US" b="1" dirty="0" smtClean="0"/>
              <a:t>-learn:</a:t>
            </a:r>
          </a:p>
          <a:p>
            <a:endParaRPr lang="en-US" dirty="0" smtClean="0"/>
          </a:p>
          <a:p>
            <a:pPr lvl="1"/>
            <a:r>
              <a:rPr lang="en-US" b="1" dirty="0" smtClean="0"/>
              <a:t>Functionality:</a:t>
            </a:r>
            <a:r>
              <a:rPr lang="en-US" dirty="0" smtClean="0"/>
              <a:t> </a:t>
            </a:r>
            <a:r>
              <a:rPr lang="en-US" dirty="0" err="1" smtClean="0"/>
              <a:t>Scikit</a:t>
            </a:r>
            <a:r>
              <a:rPr lang="en-US" dirty="0" smtClean="0"/>
              <a:t>-learn is a comprehensive machine learning library that offers various algorithms for classification, regression, clustering, and more.</a:t>
            </a:r>
          </a:p>
          <a:p>
            <a:pPr lvl="1"/>
            <a:endParaRPr lang="en-US" dirty="0" smtClean="0"/>
          </a:p>
          <a:p>
            <a:pPr lvl="1"/>
            <a:endParaRPr lang="en-US" dirty="0" smtClean="0"/>
          </a:p>
          <a:p>
            <a:pPr lvl="1"/>
            <a:r>
              <a:rPr lang="en-US" b="1" dirty="0" smtClean="0"/>
              <a:t>Role in the Project:</a:t>
            </a:r>
            <a:r>
              <a:rPr lang="en-US" dirty="0" smtClean="0"/>
              <a:t> </a:t>
            </a:r>
            <a:r>
              <a:rPr lang="en-US" dirty="0" err="1" smtClean="0"/>
              <a:t>Scikit</a:t>
            </a:r>
            <a:r>
              <a:rPr lang="en-US" dirty="0" smtClean="0"/>
              <a:t>-learn served as the backbone of our machine learning pipeline. I have utilized its tools for model training, evaluation, </a:t>
            </a:r>
            <a:r>
              <a:rPr lang="en-US" dirty="0" err="1" smtClean="0"/>
              <a:t>hyperparameter</a:t>
            </a:r>
            <a:r>
              <a:rPr lang="en-US" dirty="0" smtClean="0"/>
              <a:t> tuning, and performance metric calculation.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5" y="465826"/>
            <a:ext cx="11438626" cy="4524315"/>
          </a:xfrm>
          <a:prstGeom prst="rect">
            <a:avLst/>
          </a:prstGeom>
        </p:spPr>
        <p:txBody>
          <a:bodyPr wrap="square">
            <a:spAutoFit/>
          </a:bodyPr>
          <a:lstStyle/>
          <a:p>
            <a:r>
              <a:rPr lang="en-US" b="1" dirty="0" err="1" smtClean="0"/>
              <a:t>Matplotlib</a:t>
            </a:r>
            <a:r>
              <a:rPr lang="en-US" b="1" dirty="0" smtClean="0"/>
              <a:t> and </a:t>
            </a:r>
            <a:r>
              <a:rPr lang="en-US" b="1" dirty="0" err="1" smtClean="0"/>
              <a:t>Seaborn</a:t>
            </a:r>
            <a:r>
              <a:rPr lang="en-US" b="1" dirty="0" smtClean="0"/>
              <a:t>:</a:t>
            </a:r>
          </a:p>
          <a:p>
            <a:endParaRPr lang="en-US" dirty="0" smtClean="0"/>
          </a:p>
          <a:p>
            <a:pPr lvl="1"/>
            <a:r>
              <a:rPr lang="en-US" b="1" dirty="0" smtClean="0"/>
              <a:t>Functionality:</a:t>
            </a:r>
            <a:r>
              <a:rPr lang="en-US" dirty="0" smtClean="0"/>
              <a:t> </a:t>
            </a:r>
            <a:r>
              <a:rPr lang="en-US" dirty="0" err="1" smtClean="0"/>
              <a:t>Matplotlib</a:t>
            </a:r>
            <a:r>
              <a:rPr lang="en-US" dirty="0" smtClean="0"/>
              <a:t> is a plotting library for creating static, animated, and interactive visualizations. </a:t>
            </a:r>
            <a:r>
              <a:rPr lang="en-US" dirty="0" err="1" smtClean="0"/>
              <a:t>Seaborn</a:t>
            </a:r>
            <a:r>
              <a:rPr lang="en-US" dirty="0" smtClean="0"/>
              <a:t> builds on </a:t>
            </a:r>
            <a:r>
              <a:rPr lang="en-US" dirty="0" err="1" smtClean="0"/>
              <a:t>Matplotlib</a:t>
            </a:r>
            <a:r>
              <a:rPr lang="en-US" dirty="0" smtClean="0"/>
              <a:t> and provides a high-level interface for statistical graphics.</a:t>
            </a:r>
          </a:p>
          <a:p>
            <a:pPr lvl="1"/>
            <a:endParaRPr lang="en-US" dirty="0" smtClean="0"/>
          </a:p>
          <a:p>
            <a:pPr lvl="1"/>
            <a:r>
              <a:rPr lang="en-US" b="1" dirty="0" smtClean="0"/>
              <a:t>Role in the Project:</a:t>
            </a:r>
            <a:r>
              <a:rPr lang="en-US" dirty="0" smtClean="0"/>
              <a:t> </a:t>
            </a:r>
            <a:r>
              <a:rPr lang="en-US" dirty="0" err="1" smtClean="0"/>
              <a:t>Matplotlib</a:t>
            </a:r>
            <a:r>
              <a:rPr lang="en-US" dirty="0" smtClean="0"/>
              <a:t> and </a:t>
            </a:r>
            <a:r>
              <a:rPr lang="en-US" dirty="0" err="1" smtClean="0"/>
              <a:t>Seaborn</a:t>
            </a:r>
            <a:r>
              <a:rPr lang="en-US" dirty="0" smtClean="0"/>
              <a:t> were instrumental in visualizing our data, model performance, and evaluation metrics. They allowed  to generate insightful plots and charts to communicate our findings effectively.</a:t>
            </a:r>
          </a:p>
          <a:p>
            <a:pPr lvl="1"/>
            <a:endParaRPr lang="en-US" dirty="0" smtClean="0"/>
          </a:p>
          <a:p>
            <a:r>
              <a:rPr lang="en-US" b="1" dirty="0" smtClean="0"/>
              <a:t>Beautiful Soup:</a:t>
            </a:r>
          </a:p>
          <a:p>
            <a:endParaRPr lang="en-US" dirty="0" smtClean="0"/>
          </a:p>
          <a:p>
            <a:pPr lvl="1"/>
            <a:r>
              <a:rPr lang="en-US" b="1" dirty="0" smtClean="0"/>
              <a:t>Functionality:</a:t>
            </a:r>
            <a:r>
              <a:rPr lang="en-US" dirty="0" smtClean="0"/>
              <a:t> Beautiful Soup is a Python library for web scraping HTML  files.</a:t>
            </a:r>
          </a:p>
          <a:p>
            <a:pPr lvl="1"/>
            <a:endParaRPr lang="en-US" dirty="0" smtClean="0"/>
          </a:p>
          <a:p>
            <a:pPr lvl="1"/>
            <a:r>
              <a:rPr lang="en-US" b="1" dirty="0" smtClean="0"/>
              <a:t>Role in the Project:</a:t>
            </a:r>
            <a:r>
              <a:rPr lang="en-US" dirty="0" smtClean="0"/>
              <a:t> I utilized Beautiful Soup for web scraping to extract features from URLs. It enabled  to parse HTML content and extract relevant information such as links, text, and metadata.</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63" y="298435"/>
            <a:ext cx="11314981" cy="2031325"/>
          </a:xfrm>
          <a:prstGeom prst="rect">
            <a:avLst/>
          </a:prstGeom>
        </p:spPr>
        <p:txBody>
          <a:bodyPr wrap="square">
            <a:spAutoFit/>
          </a:bodyPr>
          <a:lstStyle/>
          <a:p>
            <a:r>
              <a:rPr lang="en-US" b="1" dirty="0" err="1" smtClean="0"/>
              <a:t>Joblib</a:t>
            </a:r>
            <a:r>
              <a:rPr lang="en-US" b="1" dirty="0" smtClean="0"/>
              <a:t>:</a:t>
            </a:r>
          </a:p>
          <a:p>
            <a:endParaRPr lang="en-US" dirty="0" smtClean="0"/>
          </a:p>
          <a:p>
            <a:pPr lvl="1"/>
            <a:r>
              <a:rPr lang="en-US" b="1" dirty="0" smtClean="0"/>
              <a:t>Functionality:</a:t>
            </a:r>
            <a:r>
              <a:rPr lang="en-US" dirty="0" smtClean="0"/>
              <a:t> </a:t>
            </a:r>
            <a:r>
              <a:rPr lang="en-US" dirty="0" err="1" smtClean="0"/>
              <a:t>Joblib</a:t>
            </a:r>
            <a:r>
              <a:rPr lang="en-US" dirty="0" smtClean="0"/>
              <a:t> is a library for lightweight pipelining in Python, providing utilities for saving and loading Python objects to disk.</a:t>
            </a:r>
          </a:p>
          <a:p>
            <a:pPr lvl="1"/>
            <a:endParaRPr lang="en-US" dirty="0" smtClean="0"/>
          </a:p>
          <a:p>
            <a:pPr lvl="1"/>
            <a:r>
              <a:rPr lang="en-US" b="1" dirty="0" smtClean="0"/>
              <a:t>Role in the Project:</a:t>
            </a:r>
            <a:r>
              <a:rPr lang="en-US" dirty="0" smtClean="0"/>
              <a:t> </a:t>
            </a:r>
            <a:r>
              <a:rPr lang="en-US" dirty="0" err="1" smtClean="0"/>
              <a:t>Joblib</a:t>
            </a:r>
            <a:r>
              <a:rPr lang="en-US" dirty="0" smtClean="0"/>
              <a:t> was used for persisting trained machine learning models to disk. It allowed  to save the model state and reload it for inference without needing to retrain the model.</a:t>
            </a:r>
            <a:endParaRPr lang="en-US" dirty="0"/>
          </a:p>
        </p:txBody>
      </p:sp>
      <p:sp>
        <p:nvSpPr>
          <p:cNvPr id="3" name="Rectangle 2"/>
          <p:cNvSpPr/>
          <p:nvPr/>
        </p:nvSpPr>
        <p:spPr>
          <a:xfrm>
            <a:off x="494582" y="2723889"/>
            <a:ext cx="11263222" cy="2031325"/>
          </a:xfrm>
          <a:prstGeom prst="rect">
            <a:avLst/>
          </a:prstGeom>
        </p:spPr>
        <p:txBody>
          <a:bodyPr wrap="square">
            <a:spAutoFit/>
          </a:bodyPr>
          <a:lstStyle/>
          <a:p>
            <a:r>
              <a:rPr lang="en-US" b="1" dirty="0" smtClean="0"/>
              <a:t>Requests:</a:t>
            </a:r>
          </a:p>
          <a:p>
            <a:endParaRPr lang="en-US" dirty="0" smtClean="0"/>
          </a:p>
          <a:p>
            <a:pPr lvl="1"/>
            <a:r>
              <a:rPr lang="en-US" b="1" dirty="0" smtClean="0"/>
              <a:t>Functionality:</a:t>
            </a:r>
            <a:r>
              <a:rPr lang="en-US" dirty="0" smtClean="0"/>
              <a:t> Requests is a Python library for making HTTP requests, providing a simpler alternative to </a:t>
            </a:r>
            <a:r>
              <a:rPr lang="en-US" dirty="0" err="1" smtClean="0"/>
              <a:t>urllib</a:t>
            </a:r>
            <a:r>
              <a:rPr lang="en-US" dirty="0" smtClean="0"/>
              <a:t>.</a:t>
            </a:r>
          </a:p>
          <a:p>
            <a:pPr lvl="1"/>
            <a:endParaRPr lang="en-US" dirty="0" smtClean="0"/>
          </a:p>
          <a:p>
            <a:pPr lvl="1"/>
            <a:r>
              <a:rPr lang="en-US" b="1" dirty="0" smtClean="0"/>
              <a:t>Role in the Project:</a:t>
            </a:r>
            <a:r>
              <a:rPr lang="en-US" dirty="0" smtClean="0"/>
              <a:t> Requests simplified the process of fetching data from web servers, enhancing  data collection capabilities.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207" y="504039"/>
            <a:ext cx="11444377" cy="2585323"/>
          </a:xfrm>
          <a:prstGeom prst="rect">
            <a:avLst/>
          </a:prstGeom>
        </p:spPr>
        <p:txBody>
          <a:bodyPr wrap="square">
            <a:spAutoFit/>
          </a:bodyPr>
          <a:lstStyle/>
          <a:p>
            <a:r>
              <a:rPr lang="en-US" b="1" dirty="0" err="1" smtClean="0"/>
              <a:t>Streamlit</a:t>
            </a:r>
            <a:r>
              <a:rPr lang="en-US" b="1" dirty="0" smtClean="0"/>
              <a:t>:</a:t>
            </a:r>
          </a:p>
          <a:p>
            <a:endParaRPr lang="en-US" dirty="0" smtClean="0"/>
          </a:p>
          <a:p>
            <a:pPr lvl="1"/>
            <a:r>
              <a:rPr lang="en-US" b="1" dirty="0" smtClean="0"/>
              <a:t>Functionality:</a:t>
            </a:r>
            <a:r>
              <a:rPr lang="en-US" dirty="0" smtClean="0"/>
              <a:t> </a:t>
            </a:r>
            <a:r>
              <a:rPr lang="en-US" dirty="0" err="1" smtClean="0"/>
              <a:t>Streamlit</a:t>
            </a:r>
            <a:r>
              <a:rPr lang="en-US" dirty="0" smtClean="0"/>
              <a:t> is an open-source Python library that simplifies the process of building interactive web applications for data science and machine learning projects.</a:t>
            </a:r>
          </a:p>
          <a:p>
            <a:pPr lvl="1"/>
            <a:endParaRPr lang="en-US" dirty="0" smtClean="0"/>
          </a:p>
          <a:p>
            <a:pPr lvl="1"/>
            <a:endParaRPr lang="en-US" dirty="0" smtClean="0"/>
          </a:p>
          <a:p>
            <a:pPr lvl="1"/>
            <a:r>
              <a:rPr lang="en-US" b="1" dirty="0" smtClean="0"/>
              <a:t>Role in the Project:</a:t>
            </a:r>
            <a:r>
              <a:rPr lang="en-US" dirty="0" smtClean="0"/>
              <a:t> </a:t>
            </a:r>
            <a:r>
              <a:rPr lang="en-US" dirty="0" err="1" smtClean="0"/>
              <a:t>Streamlit</a:t>
            </a:r>
            <a:r>
              <a:rPr lang="en-US" dirty="0" smtClean="0"/>
              <a:t> was instrumental in creating a user-friendly interface for our phishing detection system. It allowed us to develop a web application where users can input URLs and receive predictions on whether they are phishing websites.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2050952-D7AA-8C06-6D9E-35022C7407B9}"/>
              </a:ext>
            </a:extLst>
          </p:cNvPr>
          <p:cNvSpPr txBox="1"/>
          <p:nvPr/>
        </p:nvSpPr>
        <p:spPr>
          <a:xfrm>
            <a:off x="914400" y="1808480"/>
            <a:ext cx="4287520" cy="461665"/>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7678FE2-6140-C227-8591-73F4F59D81B3}"/>
              </a:ext>
            </a:extLst>
          </p:cNvPr>
          <p:cNvSpPr txBox="1"/>
          <p:nvPr/>
        </p:nvSpPr>
        <p:spPr>
          <a:xfrm>
            <a:off x="3543974" y="531196"/>
            <a:ext cx="2916392" cy="646331"/>
          </a:xfrm>
          <a:prstGeom prst="rect">
            <a:avLst/>
          </a:prstGeom>
          <a:noFill/>
        </p:spPr>
        <p:txBody>
          <a:bodyPr wrap="square" rtlCol="0">
            <a:spAutoFit/>
          </a:bodyPr>
          <a:lstStyle/>
          <a:p>
            <a:r>
              <a:rPr lang="en-IN" sz="3600" b="1" u="sng" dirty="0" smtClean="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393057" y="1696868"/>
            <a:ext cx="6251275" cy="3416320"/>
          </a:xfrm>
          <a:prstGeom prst="rect">
            <a:avLst/>
          </a:prstGeom>
        </p:spPr>
        <p:txBody>
          <a:bodyPr wrap="square">
            <a:spAutoFit/>
          </a:bodyPr>
          <a:lstStyle/>
          <a:p>
            <a:pPr marL="342900" indent="-342900">
              <a:buFont typeface="+mj-lt"/>
              <a:buAutoNum type="arabicPeriod"/>
            </a:pPr>
            <a:r>
              <a:rPr lang="en-US" dirty="0" smtClean="0"/>
              <a:t>Introduction</a:t>
            </a:r>
          </a:p>
          <a:p>
            <a:pPr marL="342900" indent="-342900">
              <a:buFont typeface="+mj-lt"/>
              <a:buAutoNum type="arabicPeriod"/>
            </a:pPr>
            <a:r>
              <a:rPr lang="en-US" dirty="0" smtClean="0"/>
              <a:t>Phishing Attacks: Overview and Statistics</a:t>
            </a:r>
          </a:p>
          <a:p>
            <a:pPr marL="342900" indent="-342900">
              <a:buFont typeface="+mj-lt"/>
              <a:buAutoNum type="arabicPeriod"/>
            </a:pPr>
            <a:r>
              <a:rPr lang="en-US" dirty="0" smtClean="0"/>
              <a:t>Data </a:t>
            </a:r>
            <a:r>
              <a:rPr lang="en-US" dirty="0" smtClean="0"/>
              <a:t>Collection &amp; Feature </a:t>
            </a:r>
            <a:r>
              <a:rPr lang="en-US" dirty="0" smtClean="0"/>
              <a:t>Extraction</a:t>
            </a:r>
            <a:endParaRPr lang="en-US" dirty="0" smtClean="0"/>
          </a:p>
          <a:p>
            <a:pPr marL="342900" indent="-342900">
              <a:buFont typeface="+mj-lt"/>
              <a:buAutoNum type="arabicPeriod"/>
            </a:pPr>
            <a:r>
              <a:rPr lang="en-US" dirty="0" smtClean="0"/>
              <a:t>Data </a:t>
            </a:r>
            <a:r>
              <a:rPr lang="en-US" dirty="0" smtClean="0"/>
              <a:t>Exploration and Analysis</a:t>
            </a:r>
          </a:p>
          <a:p>
            <a:pPr marL="342900" indent="-342900">
              <a:buFont typeface="+mj-lt"/>
              <a:buAutoNum type="arabicPeriod"/>
            </a:pPr>
            <a:r>
              <a:rPr lang="en-US" dirty="0" smtClean="0"/>
              <a:t>Data Preprocessing</a:t>
            </a:r>
          </a:p>
          <a:p>
            <a:pPr marL="342900" indent="-342900">
              <a:buFont typeface="+mj-lt"/>
              <a:buAutoNum type="arabicPeriod"/>
            </a:pPr>
            <a:r>
              <a:rPr lang="en-US" dirty="0" smtClean="0"/>
              <a:t>Model Training and </a:t>
            </a:r>
            <a:r>
              <a:rPr lang="en-US" dirty="0" err="1" smtClean="0"/>
              <a:t>Hyperparameter</a:t>
            </a:r>
            <a:r>
              <a:rPr lang="en-US" dirty="0" smtClean="0"/>
              <a:t> Tuning</a:t>
            </a:r>
          </a:p>
          <a:p>
            <a:pPr marL="342900" indent="-342900">
              <a:buFont typeface="+mj-lt"/>
              <a:buAutoNum type="arabicPeriod"/>
            </a:pPr>
            <a:r>
              <a:rPr lang="en-US" dirty="0" smtClean="0"/>
              <a:t>Model </a:t>
            </a:r>
            <a:r>
              <a:rPr lang="en-US" dirty="0" smtClean="0"/>
              <a:t>Evaluation &amp; Model Selection </a:t>
            </a:r>
            <a:r>
              <a:rPr lang="en-US" dirty="0" smtClean="0"/>
              <a:t>Process</a:t>
            </a:r>
          </a:p>
          <a:p>
            <a:pPr marL="342900" indent="-342900">
              <a:buFont typeface="+mj-lt"/>
              <a:buAutoNum type="arabicPeriod"/>
            </a:pPr>
            <a:r>
              <a:rPr lang="en-US" dirty="0" smtClean="0"/>
              <a:t>Model Deployment and Interface Creation</a:t>
            </a:r>
            <a:endParaRPr lang="en-US" dirty="0" smtClean="0"/>
          </a:p>
          <a:p>
            <a:pPr marL="342900" indent="-342900">
              <a:buFont typeface="+mj-lt"/>
              <a:buAutoNum type="arabicPeriod"/>
            </a:pPr>
            <a:r>
              <a:rPr lang="en-US" dirty="0" smtClean="0"/>
              <a:t>Package </a:t>
            </a:r>
            <a:r>
              <a:rPr lang="en-US" dirty="0" smtClean="0"/>
              <a:t>and Library Utilization</a:t>
            </a:r>
          </a:p>
          <a:p>
            <a:pPr marL="342900" indent="-342900">
              <a:buFont typeface="+mj-lt"/>
              <a:buAutoNum type="arabicPeriod"/>
            </a:pPr>
            <a:r>
              <a:rPr lang="en-US" dirty="0" smtClean="0"/>
              <a:t>Advantages and Disadvantages </a:t>
            </a:r>
          </a:p>
          <a:p>
            <a:pPr marL="342900" indent="-342900">
              <a:buFont typeface="+mj-lt"/>
              <a:buAutoNum type="arabicPeriod"/>
            </a:pPr>
            <a:r>
              <a:rPr lang="en-US" dirty="0" smtClean="0"/>
              <a:t>Conclusion and Future Directions</a:t>
            </a:r>
          </a:p>
          <a:p>
            <a:pPr marL="342900" indent="-342900"/>
            <a:endParaRPr lang="en-US" dirty="0"/>
          </a:p>
        </p:txBody>
      </p:sp>
    </p:spTree>
    <p:extLst>
      <p:ext uri="{BB962C8B-B14F-4D97-AF65-F5344CB8AC3E}">
        <p14:creationId xmlns="" xmlns:p14="http://schemas.microsoft.com/office/powerpoint/2010/main" val="14333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4" y="802257"/>
            <a:ext cx="11429999" cy="2031325"/>
          </a:xfrm>
          <a:prstGeom prst="rect">
            <a:avLst/>
          </a:prstGeom>
        </p:spPr>
        <p:txBody>
          <a:bodyPr wrap="square">
            <a:spAutoFit/>
          </a:bodyPr>
          <a:lstStyle/>
          <a:p>
            <a:r>
              <a:rPr lang="en-US" b="1" dirty="0" smtClean="0"/>
              <a:t>Advantages:</a:t>
            </a:r>
          </a:p>
          <a:p>
            <a:endParaRPr lang="en-US" dirty="0" smtClean="0"/>
          </a:p>
          <a:p>
            <a:r>
              <a:rPr lang="en-US" b="1" dirty="0" smtClean="0"/>
              <a:t>Enhanced Security:</a:t>
            </a:r>
            <a:r>
              <a:rPr lang="en-US" dirty="0" smtClean="0"/>
              <a:t>  My project contributes to enhancing online security by effectively detecting phishing websites, thereby reducing the risk of users falling victim to cyber attacks.</a:t>
            </a:r>
          </a:p>
          <a:p>
            <a:endParaRPr lang="en-US" dirty="0" smtClean="0"/>
          </a:p>
          <a:p>
            <a:r>
              <a:rPr lang="en-US" b="1" dirty="0" smtClean="0"/>
              <a:t>Automation:</a:t>
            </a:r>
            <a:r>
              <a:rPr lang="en-US" dirty="0" smtClean="0"/>
              <a:t> The automation of the phishing detection process using machine learning algorithms allows for quick and efficient identification of potential threats without manual intervention.</a:t>
            </a:r>
            <a:endParaRPr lang="en-US" dirty="0"/>
          </a:p>
        </p:txBody>
      </p:sp>
      <p:sp>
        <p:nvSpPr>
          <p:cNvPr id="3" name="Rectangle 2"/>
          <p:cNvSpPr/>
          <p:nvPr/>
        </p:nvSpPr>
        <p:spPr>
          <a:xfrm>
            <a:off x="3586076" y="302726"/>
            <a:ext cx="4860626" cy="461665"/>
          </a:xfrm>
          <a:prstGeom prst="rect">
            <a:avLst/>
          </a:prstGeom>
        </p:spPr>
        <p:txBody>
          <a:bodyPr wrap="none">
            <a:spAutoFit/>
          </a:bodyPr>
          <a:lstStyle/>
          <a:p>
            <a:r>
              <a:rPr lang="en-US" sz="2400" b="1" dirty="0" smtClean="0"/>
              <a:t>Advantages  &amp;  Disadvantages</a:t>
            </a:r>
            <a:endParaRPr lang="en-US" sz="2400" dirty="0"/>
          </a:p>
        </p:txBody>
      </p:sp>
      <p:sp>
        <p:nvSpPr>
          <p:cNvPr id="4" name="Rectangle 3"/>
          <p:cNvSpPr/>
          <p:nvPr/>
        </p:nvSpPr>
        <p:spPr>
          <a:xfrm>
            <a:off x="345057" y="3163358"/>
            <a:ext cx="11352362" cy="1754326"/>
          </a:xfrm>
          <a:prstGeom prst="rect">
            <a:avLst/>
          </a:prstGeom>
        </p:spPr>
        <p:txBody>
          <a:bodyPr wrap="square">
            <a:spAutoFit/>
          </a:bodyPr>
          <a:lstStyle/>
          <a:p>
            <a:r>
              <a:rPr lang="en-US" b="1" dirty="0" smtClean="0"/>
              <a:t>User-Friendly Interface:</a:t>
            </a:r>
            <a:r>
              <a:rPr lang="en-US" dirty="0" smtClean="0"/>
              <a:t> The development of a user-friendly web application using </a:t>
            </a:r>
            <a:r>
              <a:rPr lang="en-US" dirty="0" err="1" smtClean="0"/>
              <a:t>Streamlit</a:t>
            </a:r>
            <a:r>
              <a:rPr lang="en-US" dirty="0" smtClean="0"/>
              <a:t> makes my solution accessible to a wide range of users, including those without technical expertise.</a:t>
            </a:r>
          </a:p>
          <a:p>
            <a:endParaRPr lang="en-US" dirty="0" smtClean="0"/>
          </a:p>
          <a:p>
            <a:endParaRPr lang="en-US" dirty="0" smtClean="0"/>
          </a:p>
          <a:p>
            <a:r>
              <a:rPr lang="en-US" b="1" dirty="0" smtClean="0"/>
              <a:t>Customizable:</a:t>
            </a:r>
            <a:r>
              <a:rPr lang="en-US" dirty="0" smtClean="0"/>
              <a:t> My system can be easily customized and extended to incorporate new features, algorithms, or data sources, allowing for continuous improvement and adaptation to evolving threats.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811" y="541882"/>
            <a:ext cx="11444378" cy="1477328"/>
          </a:xfrm>
          <a:prstGeom prst="rect">
            <a:avLst/>
          </a:prstGeom>
        </p:spPr>
        <p:txBody>
          <a:bodyPr wrap="square">
            <a:spAutoFit/>
          </a:bodyPr>
          <a:lstStyle/>
          <a:p>
            <a:r>
              <a:rPr lang="en-US" b="1" dirty="0" smtClean="0"/>
              <a:t>Disadvantages:</a:t>
            </a:r>
          </a:p>
          <a:p>
            <a:endParaRPr lang="en-US" dirty="0" smtClean="0"/>
          </a:p>
          <a:p>
            <a:r>
              <a:rPr lang="en-US" b="1" dirty="0" smtClean="0"/>
              <a:t>Dependence on Data Quality:</a:t>
            </a:r>
            <a:r>
              <a:rPr lang="en-US" dirty="0" smtClean="0"/>
              <a:t> The effectiveness of  phishing detection system relies heavily on the quality and relevance of the training data. Inaccurate or outdated data may lead to suboptimal performance and false positives/negatives.</a:t>
            </a:r>
            <a:endParaRPr lang="en-US" dirty="0"/>
          </a:p>
        </p:txBody>
      </p:sp>
      <p:sp>
        <p:nvSpPr>
          <p:cNvPr id="4" name="Rectangle 3"/>
          <p:cNvSpPr/>
          <p:nvPr/>
        </p:nvSpPr>
        <p:spPr>
          <a:xfrm>
            <a:off x="465825" y="2293521"/>
            <a:ext cx="10860657" cy="923330"/>
          </a:xfrm>
          <a:prstGeom prst="rect">
            <a:avLst/>
          </a:prstGeom>
        </p:spPr>
        <p:txBody>
          <a:bodyPr wrap="square">
            <a:spAutoFit/>
          </a:bodyPr>
          <a:lstStyle/>
          <a:p>
            <a:r>
              <a:rPr lang="en-US" b="1" dirty="0" smtClean="0"/>
              <a:t>Dynamic Nature of Threats:</a:t>
            </a:r>
            <a:r>
              <a:rPr lang="en-US" dirty="0" smtClean="0"/>
              <a:t> Phishing techniques and tactics evolve rapidly, posing a challenge to static detection models. Continuous monitoring and updating of the system are required to adapt to emerging threats and maintain effectiveness.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AA859-687B-4D1E-9C23-72904DFD63B5}"/>
              </a:ext>
            </a:extLst>
          </p:cNvPr>
          <p:cNvSpPr>
            <a:spLocks noGrp="1"/>
          </p:cNvSpPr>
          <p:nvPr/>
        </p:nvSpPr>
        <p:spPr>
          <a:xfrm>
            <a:off x="848360" y="318084"/>
            <a:ext cx="10495279" cy="1280890"/>
          </a:xfrm>
          <a:prstGeom prst="rect">
            <a:avLst/>
          </a:prstGeom>
        </p:spPr>
        <p:txBody>
          <a:bodyPr spcFirstLastPara="1" vert="horz" wrap="square" lIns="91425" tIns="91425" rIns="91425" bIns="91425" rtlCol="0" anchor="ctr" anchorCtr="0">
            <a:norm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1E3D363-A8A0-4020-8C11-7299FE6790AF}"/>
              </a:ext>
            </a:extLst>
          </p:cNvPr>
          <p:cNvSpPr txBox="1">
            <a:spLocks/>
          </p:cNvSpPr>
          <p:nvPr/>
        </p:nvSpPr>
        <p:spPr>
          <a:xfrm>
            <a:off x="2749347" y="2071414"/>
            <a:ext cx="7288733" cy="377762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en-US" sz="1800" dirty="0">
              <a:latin typeface="Times New Roman" pitchFamily="18" charset="0"/>
              <a:cs typeface="Times New Roman" pitchFamily="18" charset="0"/>
            </a:endParaRPr>
          </a:p>
        </p:txBody>
      </p:sp>
      <p:sp>
        <p:nvSpPr>
          <p:cNvPr id="4" name="Rectangle 3"/>
          <p:cNvSpPr/>
          <p:nvPr/>
        </p:nvSpPr>
        <p:spPr>
          <a:xfrm>
            <a:off x="414068" y="851957"/>
            <a:ext cx="11205713" cy="1754326"/>
          </a:xfrm>
          <a:prstGeom prst="rect">
            <a:avLst/>
          </a:prstGeom>
        </p:spPr>
        <p:txBody>
          <a:bodyPr wrap="square">
            <a:spAutoFit/>
          </a:bodyPr>
          <a:lstStyle/>
          <a:p>
            <a:r>
              <a:rPr lang="en-US" b="1" dirty="0" smtClean="0"/>
              <a:t>Conclusion:</a:t>
            </a:r>
          </a:p>
          <a:p>
            <a:endParaRPr lang="en-US" b="1" dirty="0" smtClean="0"/>
          </a:p>
          <a:p>
            <a:pPr marL="342900" indent="-342900" algn="just">
              <a:buFont typeface="+mj-lt"/>
              <a:buAutoNum type="arabicPeriod"/>
            </a:pPr>
            <a:r>
              <a:rPr lang="en-US" dirty="0" smtClean="0"/>
              <a:t>In conclusion, my project has demonstrated the effectiveness of machine learning in detecting phishing websites and enhancing online security. By leveraging web scraping, feature extraction, and model training techniques, we developed a robust solution capable of identifying fraudulent websites with high accuracy.</a:t>
            </a:r>
          </a:p>
        </p:txBody>
      </p:sp>
      <p:sp>
        <p:nvSpPr>
          <p:cNvPr id="5" name="Rectangle 4"/>
          <p:cNvSpPr/>
          <p:nvPr/>
        </p:nvSpPr>
        <p:spPr>
          <a:xfrm>
            <a:off x="356432" y="3158070"/>
            <a:ext cx="2385589" cy="369332"/>
          </a:xfrm>
          <a:prstGeom prst="rect">
            <a:avLst/>
          </a:prstGeom>
        </p:spPr>
        <p:txBody>
          <a:bodyPr wrap="none">
            <a:spAutoFit/>
          </a:bodyPr>
          <a:lstStyle/>
          <a:p>
            <a:r>
              <a:rPr lang="en-US" b="1" dirty="0" smtClean="0"/>
              <a:t>Future Directions:</a:t>
            </a:r>
            <a:endParaRPr lang="en-US" dirty="0"/>
          </a:p>
        </p:txBody>
      </p:sp>
      <p:sp>
        <p:nvSpPr>
          <p:cNvPr id="6" name="Rectangle 5"/>
          <p:cNvSpPr/>
          <p:nvPr/>
        </p:nvSpPr>
        <p:spPr>
          <a:xfrm>
            <a:off x="1561381" y="225089"/>
            <a:ext cx="7599872" cy="523220"/>
          </a:xfrm>
          <a:prstGeom prst="rect">
            <a:avLst/>
          </a:prstGeom>
        </p:spPr>
        <p:txBody>
          <a:bodyPr wrap="square">
            <a:spAutoFit/>
          </a:bodyPr>
          <a:lstStyle/>
          <a:p>
            <a:pPr algn="ctr"/>
            <a:r>
              <a:rPr lang="en-US" sz="2800" b="1" dirty="0" smtClean="0"/>
              <a:t>Conclusion and Future Directions</a:t>
            </a:r>
            <a:endParaRPr lang="en-US" sz="2800" dirty="0"/>
          </a:p>
        </p:txBody>
      </p:sp>
      <p:sp>
        <p:nvSpPr>
          <p:cNvPr id="7" name="Rectangle 6"/>
          <p:cNvSpPr/>
          <p:nvPr/>
        </p:nvSpPr>
        <p:spPr>
          <a:xfrm>
            <a:off x="491706" y="3967045"/>
            <a:ext cx="11240219" cy="2031325"/>
          </a:xfrm>
          <a:prstGeom prst="rect">
            <a:avLst/>
          </a:prstGeom>
        </p:spPr>
        <p:txBody>
          <a:bodyPr wrap="square">
            <a:spAutoFit/>
          </a:bodyPr>
          <a:lstStyle/>
          <a:p>
            <a:pPr marL="342900" indent="-342900">
              <a:buFont typeface="+mj-lt"/>
              <a:buAutoNum type="arabicPeriod"/>
            </a:pPr>
            <a:r>
              <a:rPr lang="en-US" dirty="0" smtClean="0"/>
              <a:t>Moving forward, there are several avenues for future research and improvement. We could explore additional features, experiment with different machine learning algorithms, and further optimize  model's </a:t>
            </a:r>
            <a:r>
              <a:rPr lang="en-US" dirty="0" err="1" smtClean="0"/>
              <a:t>hyperparameters</a:t>
            </a:r>
            <a:r>
              <a:rPr lang="en-US" dirty="0" smtClean="0"/>
              <a:t> to enhance its performance.</a:t>
            </a:r>
          </a:p>
          <a:p>
            <a:pPr marL="342900" indent="-342900">
              <a:buFont typeface="+mj-lt"/>
              <a:buAutoNum type="arabicPeriod"/>
            </a:pPr>
            <a:endParaRPr lang="en-US" dirty="0" smtClean="0"/>
          </a:p>
          <a:p>
            <a:pPr marL="342900" indent="-342900">
              <a:buFont typeface="+mj-lt"/>
              <a:buAutoNum type="arabicPeriod"/>
            </a:pPr>
            <a:r>
              <a:rPr lang="en-US" dirty="0" smtClean="0"/>
              <a:t>We can additional features to the mode like</a:t>
            </a:r>
          </a:p>
          <a:p>
            <a:pPr marL="342900" indent="-342900">
              <a:buFont typeface="+mj-lt"/>
              <a:buAutoNum type="arabicPeriod"/>
            </a:pPr>
            <a:endParaRPr lang="en-US" dirty="0" smtClean="0"/>
          </a:p>
          <a:p>
            <a:pPr marL="342900" indent="-342900"/>
            <a:r>
              <a:rPr lang="en-US" dirty="0" smtClean="0"/>
              <a:t>                                                              </a:t>
            </a:r>
            <a:r>
              <a:rPr lang="en-US" dirty="0" err="1" smtClean="0"/>
              <a:t>javascript</a:t>
            </a:r>
            <a:r>
              <a:rPr lang="en-US" dirty="0" smtClean="0"/>
              <a:t> based contents etc</a:t>
            </a:r>
            <a:endParaRPr lang="en-US" dirty="0"/>
          </a:p>
        </p:txBody>
      </p:sp>
    </p:spTree>
    <p:extLst>
      <p:ext uri="{BB962C8B-B14F-4D97-AF65-F5344CB8AC3E}">
        <p14:creationId xmlns="" xmlns:p14="http://schemas.microsoft.com/office/powerpoint/2010/main" val="93513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6717" y="2527540"/>
            <a:ext cx="6133381" cy="830997"/>
          </a:xfrm>
          <a:prstGeom prst="rect">
            <a:avLst/>
          </a:prstGeom>
        </p:spPr>
        <p:txBody>
          <a:bodyPr wrap="square">
            <a:spAutoFit/>
          </a:bodyPr>
          <a:lstStyle/>
          <a:p>
            <a:pPr algn="ctr"/>
            <a:r>
              <a:rPr lang="en-US" sz="4800" b="1" dirty="0" smtClean="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794A0-368C-E7DD-6153-2D452A3C7860}"/>
              </a:ext>
            </a:extLst>
          </p:cNvPr>
          <p:cNvSpPr>
            <a:spLocks noGrp="1"/>
          </p:cNvSpPr>
          <p:nvPr/>
        </p:nvSpPr>
        <p:spPr>
          <a:xfrm>
            <a:off x="241540" y="127363"/>
            <a:ext cx="11126732" cy="10216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r>
              <a:rPr lang="en-IN" sz="2400" b="1" dirty="0" smtClean="0">
                <a:latin typeface="+mn-lt"/>
                <a:cs typeface="Times New Roman" panose="02020603050405020304" pitchFamily="18" charset="0"/>
              </a:rPr>
              <a:t>                                                       INTRODUCTION</a:t>
            </a:r>
            <a:endParaRPr lang="en-IN" sz="2400" b="1" dirty="0">
              <a:latin typeface="+mn-lt"/>
            </a:endParaRPr>
          </a:p>
        </p:txBody>
      </p:sp>
      <p:sp>
        <p:nvSpPr>
          <p:cNvPr id="3" name="Text Placeholder 2">
            <a:extLst>
              <a:ext uri="{FF2B5EF4-FFF2-40B4-BE49-F238E27FC236}">
                <a16:creationId xmlns="" xmlns:a16="http://schemas.microsoft.com/office/drawing/2014/main" id="{733AC6E6-1E64-5090-58BD-6F87F865B212}"/>
              </a:ext>
            </a:extLst>
          </p:cNvPr>
          <p:cNvSpPr>
            <a:spLocks noGrp="1"/>
          </p:cNvSpPr>
          <p:nvPr/>
        </p:nvSpPr>
        <p:spPr>
          <a:xfrm>
            <a:off x="691486" y="1427196"/>
            <a:ext cx="10901073" cy="5036023"/>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215660" y="964098"/>
            <a:ext cx="11757804" cy="1077218"/>
          </a:xfrm>
          <a:prstGeom prst="rect">
            <a:avLst/>
          </a:prstGeom>
        </p:spPr>
        <p:txBody>
          <a:bodyPr wrap="square">
            <a:spAutoFit/>
          </a:bodyPr>
          <a:lstStyle/>
          <a:p>
            <a:pPr marL="342900" indent="-342900" algn="ctr"/>
            <a:r>
              <a:rPr lang="en-US" sz="1600" dirty="0" smtClean="0"/>
              <a:t>  In today's digital age, the use  of online services and activities has led to an increase in cyber threats, with phishing attacks being among the most prevalent and damaging. Phishing involves the use of deceptive tactics to trick individuals into Giving sensitive information such as login credentials, financial data, or personal details. So, there is a critical need for effective mechanisms to detect  these malicious activities</a:t>
            </a:r>
            <a:endParaRPr lang="en-US" sz="1600" dirty="0"/>
          </a:p>
        </p:txBody>
      </p:sp>
      <p:sp>
        <p:nvSpPr>
          <p:cNvPr id="5" name="Rectangle 4"/>
          <p:cNvSpPr/>
          <p:nvPr/>
        </p:nvSpPr>
        <p:spPr>
          <a:xfrm>
            <a:off x="284672" y="2316063"/>
            <a:ext cx="11559395" cy="3016210"/>
          </a:xfrm>
          <a:prstGeom prst="rect">
            <a:avLst/>
          </a:prstGeom>
        </p:spPr>
        <p:txBody>
          <a:bodyPr wrap="square">
            <a:spAutoFit/>
          </a:bodyPr>
          <a:lstStyle/>
          <a:p>
            <a:r>
              <a:rPr lang="en-US" sz="2200" b="1" dirty="0" smtClean="0"/>
              <a:t>Purpose of the Application:</a:t>
            </a:r>
          </a:p>
          <a:p>
            <a:endParaRPr lang="en-US" sz="2200" b="1" dirty="0" smtClean="0"/>
          </a:p>
          <a:p>
            <a:pPr marL="342900" indent="-342900">
              <a:buFont typeface="+mj-lt"/>
              <a:buAutoNum type="arabicPeriod"/>
            </a:pPr>
            <a:r>
              <a:rPr lang="en-US" dirty="0" smtClean="0"/>
              <a:t>I want to provide users with a dependable tool that can quickly detect potentially harmful websites, protecting their sensitive information from being compromised</a:t>
            </a:r>
          </a:p>
          <a:p>
            <a:pPr marL="342900" indent="-342900">
              <a:buFont typeface="+mj-lt"/>
              <a:buAutoNum type="arabicPeriod"/>
            </a:pPr>
            <a:endParaRPr lang="en-US" dirty="0" smtClean="0"/>
          </a:p>
          <a:p>
            <a:r>
              <a:rPr lang="en-US" sz="2200" b="1" dirty="0" smtClean="0"/>
              <a:t>Audience:</a:t>
            </a:r>
          </a:p>
          <a:p>
            <a:pPr marL="457200" indent="-457200" algn="just"/>
            <a:endParaRPr lang="en-US" sz="2200" dirty="0" smtClean="0"/>
          </a:p>
          <a:p>
            <a:pPr marL="342900" indent="-342900" algn="just">
              <a:buFont typeface="+mj-lt"/>
              <a:buAutoNum type="arabicPeriod"/>
            </a:pPr>
            <a:r>
              <a:rPr lang="en-US" sz="1600" dirty="0" smtClean="0"/>
              <a:t>    The audience includes both individuals and organizations who want to improve their online security and protect themselves from phishing scams</a:t>
            </a:r>
          </a:p>
          <a:p>
            <a:endParaRPr lang="en-US" sz="1600" dirty="0" smtClean="0"/>
          </a:p>
        </p:txBody>
      </p:sp>
    </p:spTree>
    <p:extLst>
      <p:ext uri="{BB962C8B-B14F-4D97-AF65-F5344CB8AC3E}">
        <p14:creationId xmlns="" xmlns:p14="http://schemas.microsoft.com/office/powerpoint/2010/main" val="13910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81814A-4AFD-5FB5-46DB-D65D9B734037}"/>
              </a:ext>
            </a:extLst>
          </p:cNvPr>
          <p:cNvSpPr txBox="1"/>
          <p:nvPr/>
        </p:nvSpPr>
        <p:spPr>
          <a:xfrm>
            <a:off x="975360" y="413983"/>
            <a:ext cx="184731" cy="461665"/>
          </a:xfrm>
          <a:prstGeom prst="rect">
            <a:avLst/>
          </a:prstGeom>
          <a:noFill/>
        </p:spPr>
        <p:txBody>
          <a:bodyPr wrap="none" rtlCol="0">
            <a:spAutoFit/>
          </a:bodyPr>
          <a:lstStyle/>
          <a:p>
            <a:endParaRPr lang="en-IN" sz="2400" b="1" u="sng"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BB9925A-3858-4279-BAB6-8D02FFCFB409}"/>
              </a:ext>
            </a:extLst>
          </p:cNvPr>
          <p:cNvSpPr>
            <a:spLocks noGrp="1"/>
          </p:cNvSpPr>
          <p:nvPr/>
        </p:nvSpPr>
        <p:spPr>
          <a:xfrm>
            <a:off x="975360" y="3923841"/>
            <a:ext cx="8911687" cy="59508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000" b="1" u="sng" dirty="0">
              <a:latin typeface="Times New Roman" panose="02020603050405020304" pitchFamily="18" charset="0"/>
              <a:cs typeface="Times New Roman" panose="02020603050405020304" pitchFamily="18" charset="0"/>
            </a:endParaRPr>
          </a:p>
        </p:txBody>
      </p:sp>
      <p:sp>
        <p:nvSpPr>
          <p:cNvPr id="5" name="Text Placeholder 7">
            <a:extLst>
              <a:ext uri="{FF2B5EF4-FFF2-40B4-BE49-F238E27FC236}">
                <a16:creationId xmlns="" xmlns:a16="http://schemas.microsoft.com/office/drawing/2014/main" id="{50A05CBC-CE9D-95F0-8840-2D8D14F51372}"/>
              </a:ext>
            </a:extLst>
          </p:cNvPr>
          <p:cNvSpPr>
            <a:spLocks noGrp="1"/>
          </p:cNvSpPr>
          <p:nvPr/>
        </p:nvSpPr>
        <p:spPr>
          <a:xfrm>
            <a:off x="975360" y="4587602"/>
            <a:ext cx="9868044" cy="183994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US" sz="1800" dirty="0">
              <a:latin typeface="Times New Roman" pitchFamily="18" charset="0"/>
              <a:cs typeface="Times New Roman" pitchFamily="18" charset="0"/>
            </a:endParaRPr>
          </a:p>
        </p:txBody>
      </p:sp>
      <p:sp>
        <p:nvSpPr>
          <p:cNvPr id="6" name="Rectangle 5"/>
          <p:cNvSpPr/>
          <p:nvPr/>
        </p:nvSpPr>
        <p:spPr>
          <a:xfrm>
            <a:off x="414068" y="215660"/>
            <a:ext cx="11317857" cy="6073212"/>
          </a:xfrm>
          <a:prstGeom prst="rect">
            <a:avLst/>
          </a:prstGeom>
        </p:spPr>
        <p:txBody>
          <a:bodyPr wrap="square">
            <a:spAutoFit/>
          </a:bodyPr>
          <a:lstStyle/>
          <a:p>
            <a:r>
              <a:rPr lang="en-US" b="1" dirty="0" smtClean="0"/>
              <a:t>                                  </a:t>
            </a:r>
            <a:r>
              <a:rPr lang="en-US" sz="2400" b="1" dirty="0" smtClean="0"/>
              <a:t>Phishing Attacks: Overview and Statistics</a:t>
            </a:r>
          </a:p>
          <a:p>
            <a:endParaRPr lang="en-US" b="1" dirty="0" smtClean="0"/>
          </a:p>
          <a:p>
            <a:r>
              <a:rPr lang="en-US" b="1" dirty="0" smtClean="0"/>
              <a:t>Phishing Attacks: Overview and Statistics:</a:t>
            </a:r>
          </a:p>
          <a:p>
            <a:pPr marL="342900" indent="-342900">
              <a:buFont typeface="+mj-lt"/>
              <a:buAutoNum type="arabicPeriod"/>
            </a:pPr>
            <a:endParaRPr lang="en-US" b="1" dirty="0" smtClean="0"/>
          </a:p>
          <a:p>
            <a:pPr marL="342900" indent="-342900">
              <a:buFont typeface="+mj-lt"/>
              <a:buAutoNum type="arabicPeriod"/>
            </a:pPr>
            <a:r>
              <a:rPr lang="en-US" dirty="0" smtClean="0"/>
              <a:t>   Phishing attacks have proliferated in recent years, becoming increasingly sophisticated  and pervasive.</a:t>
            </a:r>
          </a:p>
          <a:p>
            <a:pPr marL="342900" indent="-342900">
              <a:buFont typeface="+mj-lt"/>
              <a:buAutoNum type="arabicPeriod"/>
            </a:pPr>
            <a:endParaRPr lang="en-US" dirty="0" smtClean="0"/>
          </a:p>
          <a:p>
            <a:pPr marL="342900" indent="-342900">
              <a:buFont typeface="+mj-lt"/>
              <a:buAutoNum type="arabicPeriod"/>
            </a:pPr>
            <a:r>
              <a:rPr lang="en-US" dirty="0" smtClean="0"/>
              <a:t>  According to statistics, millions of phishing attempts are made daily, resulting in substantial financial   losses and data breaches.</a:t>
            </a:r>
          </a:p>
          <a:p>
            <a:pPr marL="342900" indent="-342900"/>
            <a:endParaRPr lang="en-US" dirty="0" smtClean="0"/>
          </a:p>
          <a:p>
            <a:r>
              <a:rPr lang="en-US" b="1" dirty="0" smtClean="0"/>
              <a:t>Need for Phishing Detection Solutions:</a:t>
            </a:r>
          </a:p>
          <a:p>
            <a:endParaRPr lang="en-US" dirty="0" smtClean="0"/>
          </a:p>
          <a:p>
            <a:pPr marL="342900" indent="-342900">
              <a:buFont typeface="+mj-lt"/>
              <a:buAutoNum type="arabicPeriod"/>
            </a:pPr>
            <a:r>
              <a:rPr lang="en-US" dirty="0" smtClean="0"/>
              <a:t>Traditional methods of identifying phishing websites, such as blacklisting, have proven inadequate in combating evolving threats.</a:t>
            </a:r>
          </a:p>
          <a:p>
            <a:pPr marL="342900" indent="-342900">
              <a:buFont typeface="+mj-lt"/>
              <a:buAutoNum type="arabicPeriod"/>
            </a:pPr>
            <a:r>
              <a:rPr lang="en-US" dirty="0" smtClean="0"/>
              <a:t>Machine learning presents a promising avenue for detecting phishing attacks by discerning subtle patterns and anomalies inherent in fraudulent websites.</a:t>
            </a:r>
          </a:p>
          <a:p>
            <a:pPr marL="342900" indent="-342900"/>
            <a:endParaRPr lang="en-US" dirty="0" smtClean="0"/>
          </a:p>
          <a:p>
            <a:pPr marL="342900" indent="-342900"/>
            <a:r>
              <a:rPr lang="en-US" b="1" dirty="0" smtClean="0"/>
              <a:t>Machine Learning in Phishing Detection:</a:t>
            </a:r>
          </a:p>
          <a:p>
            <a:pPr marL="342900" indent="-342900">
              <a:buFont typeface="+mj-lt"/>
              <a:buAutoNum type="arabicPeriod"/>
            </a:pPr>
            <a:endParaRPr lang="en-US" dirty="0" smtClean="0"/>
          </a:p>
          <a:p>
            <a:pPr marL="342900" indent="-342900">
              <a:buFont typeface="+mj-lt"/>
              <a:buAutoNum type="arabicPeriod"/>
            </a:pPr>
            <a:r>
              <a:rPr lang="en-US" dirty="0" smtClean="0"/>
              <a:t>By harnessing machine learning algorithms and training them on large datasets of known phishing and legitimate websites, we can equip them with the ability to recognize and classify suspicious activities effectively.</a:t>
            </a:r>
            <a:endParaRPr lang="en-US" dirty="0"/>
          </a:p>
        </p:txBody>
      </p:sp>
    </p:spTree>
    <p:extLst>
      <p:ext uri="{BB962C8B-B14F-4D97-AF65-F5344CB8AC3E}">
        <p14:creationId xmlns="" xmlns:p14="http://schemas.microsoft.com/office/powerpoint/2010/main" val="34498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9458CEA6-C390-7B4A-410D-94FA2DE5B252}"/>
              </a:ext>
            </a:extLst>
          </p:cNvPr>
          <p:cNvSpPr>
            <a:spLocks noGrp="1"/>
          </p:cNvSpPr>
          <p:nvPr/>
        </p:nvSpPr>
        <p:spPr>
          <a:xfrm>
            <a:off x="683502" y="422083"/>
            <a:ext cx="7602225" cy="65621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036C58-FA30-0FEB-D9FE-571469DF4555}"/>
              </a:ext>
            </a:extLst>
          </p:cNvPr>
          <p:cNvSpPr txBox="1">
            <a:spLocks/>
          </p:cNvSpPr>
          <p:nvPr/>
        </p:nvSpPr>
        <p:spPr>
          <a:xfrm>
            <a:off x="683502" y="1580583"/>
            <a:ext cx="10824995" cy="4855334"/>
          </a:xfrm>
          <a:prstGeom prst="rect">
            <a:avLst/>
          </a:prstGeom>
        </p:spPr>
        <p:txBody>
          <a:bodyPr spcFirstLastPara="1" vert="horz" wrap="square" lIns="91425" tIns="91425" rIns="91425" bIns="91425"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327804" y="172529"/>
            <a:ext cx="11481758" cy="6063198"/>
          </a:xfrm>
          <a:prstGeom prst="rect">
            <a:avLst/>
          </a:prstGeom>
        </p:spPr>
        <p:txBody>
          <a:bodyPr wrap="square">
            <a:spAutoFit/>
          </a:bodyPr>
          <a:lstStyle/>
          <a:p>
            <a:r>
              <a:rPr lang="en-US" sz="2400" b="1" dirty="0" smtClean="0"/>
              <a:t>                                                </a:t>
            </a:r>
            <a:r>
              <a:rPr lang="en-US" sz="2800" b="1" dirty="0" smtClean="0"/>
              <a:t>Data Collection</a:t>
            </a:r>
          </a:p>
          <a:p>
            <a:r>
              <a:rPr lang="en-US" b="1" dirty="0" smtClean="0"/>
              <a:t>Data Collection Sources:</a:t>
            </a:r>
          </a:p>
          <a:p>
            <a:endParaRPr lang="en-US" dirty="0" smtClean="0"/>
          </a:p>
          <a:p>
            <a:pPr marL="342900" indent="-342900">
              <a:buFont typeface="+mj-lt"/>
              <a:buAutoNum type="arabicPeriod"/>
            </a:pPr>
            <a:r>
              <a:rPr lang="en-US" dirty="0" smtClean="0"/>
              <a:t>My dataset is sourced from </a:t>
            </a:r>
            <a:r>
              <a:rPr lang="en-US" dirty="0" err="1" smtClean="0"/>
              <a:t>Kaggle</a:t>
            </a:r>
            <a:r>
              <a:rPr lang="en-US" dirty="0" smtClean="0"/>
              <a:t>, a renowned platform for machine learning datasets, ensuring data quality and reliability.</a:t>
            </a:r>
          </a:p>
          <a:p>
            <a:pPr marL="342900" indent="-342900">
              <a:buFont typeface="+mj-lt"/>
              <a:buAutoNum type="arabicPeriod"/>
            </a:pPr>
            <a:r>
              <a:rPr lang="en-US" dirty="0" smtClean="0"/>
              <a:t>Additionally, I  complement my dataset by extracting features directly from URLs using web scraping techniques.</a:t>
            </a:r>
          </a:p>
          <a:p>
            <a:pPr marL="342900" indent="-342900">
              <a:buFont typeface="+mj-lt"/>
              <a:buAutoNum type="arabicPeriod"/>
            </a:pPr>
            <a:endParaRPr lang="en-US" dirty="0" smtClean="0"/>
          </a:p>
          <a:p>
            <a:r>
              <a:rPr lang="en-US" b="1" dirty="0" smtClean="0"/>
              <a:t>Utilizing </a:t>
            </a:r>
            <a:r>
              <a:rPr lang="en-US" b="1" dirty="0" err="1" smtClean="0"/>
              <a:t>Kaggle</a:t>
            </a:r>
            <a:r>
              <a:rPr lang="en-US" b="1" dirty="0" smtClean="0"/>
              <a:t>:</a:t>
            </a:r>
          </a:p>
          <a:p>
            <a:endParaRPr lang="en-US" dirty="0" smtClean="0"/>
          </a:p>
          <a:p>
            <a:pPr marL="342900" indent="-342900">
              <a:buFont typeface="+mj-lt"/>
              <a:buAutoNum type="arabicPeriod"/>
            </a:pPr>
            <a:r>
              <a:rPr lang="en-US" dirty="0" err="1" smtClean="0"/>
              <a:t>Kaggle</a:t>
            </a:r>
            <a:r>
              <a:rPr lang="en-US" dirty="0" smtClean="0"/>
              <a:t> provides a diverse range of datasets, including labeled phishing and legitimate website data, facilitating comprehensive model training.</a:t>
            </a:r>
          </a:p>
          <a:p>
            <a:pPr marL="342900" indent="-342900">
              <a:buFont typeface="+mj-lt"/>
              <a:buAutoNum type="arabicPeriod"/>
            </a:pPr>
            <a:r>
              <a:rPr lang="en-US" dirty="0" smtClean="0"/>
              <a:t>The datasets on </a:t>
            </a:r>
            <a:r>
              <a:rPr lang="en-US" dirty="0" err="1" smtClean="0"/>
              <a:t>Kaggle</a:t>
            </a:r>
            <a:r>
              <a:rPr lang="en-US" dirty="0" smtClean="0"/>
              <a:t> offer valuable insights into website characteristics and behaviors, serving as a foundational resource for my project.</a:t>
            </a:r>
          </a:p>
          <a:p>
            <a:pPr marL="342900" indent="-342900">
              <a:buFont typeface="+mj-lt"/>
              <a:buAutoNum type="arabicPeriod"/>
            </a:pPr>
            <a:endParaRPr lang="en-US" dirty="0" smtClean="0"/>
          </a:p>
          <a:p>
            <a:r>
              <a:rPr lang="en-US" b="1" dirty="0" smtClean="0"/>
              <a:t>Web Scraping with </a:t>
            </a:r>
            <a:r>
              <a:rPr lang="en-US" b="1" dirty="0" err="1" smtClean="0"/>
              <a:t>BeautifulSoup</a:t>
            </a:r>
            <a:r>
              <a:rPr lang="en-US" b="1" dirty="0" smtClean="0"/>
              <a:t>:</a:t>
            </a:r>
          </a:p>
          <a:p>
            <a:endParaRPr lang="en-US" dirty="0" smtClean="0"/>
          </a:p>
          <a:p>
            <a:pPr marL="342900" indent="-342900">
              <a:buFont typeface="+mj-lt"/>
              <a:buAutoNum type="arabicPeriod"/>
            </a:pPr>
            <a:r>
              <a:rPr lang="en-US" dirty="0" smtClean="0"/>
              <a:t>To enrich the dataset and capture real-time website features,  I used  </a:t>
            </a:r>
            <a:r>
              <a:rPr lang="en-US" dirty="0" err="1" smtClean="0"/>
              <a:t>BeautifulSoup</a:t>
            </a:r>
            <a:r>
              <a:rPr lang="en-US" dirty="0" smtClean="0"/>
              <a:t>, a powerful web scraping library in Python.</a:t>
            </a:r>
          </a:p>
          <a:p>
            <a:pPr marL="342900" indent="-342900">
              <a:buFont typeface="+mj-lt"/>
              <a:buAutoNum type="arabicPeriod"/>
            </a:pPr>
            <a:r>
              <a:rPr lang="en-US" dirty="0" err="1" smtClean="0"/>
              <a:t>BeautifulSoup</a:t>
            </a:r>
            <a:r>
              <a:rPr lang="en-US" dirty="0" smtClean="0"/>
              <a:t> enables  to extract HTML elements, metadata, and textual content from web pages, enhancing the richness and relevance of the feature set.</a:t>
            </a:r>
            <a:endParaRPr lang="en-US" dirty="0"/>
          </a:p>
        </p:txBody>
      </p:sp>
    </p:spTree>
    <p:extLst>
      <p:ext uri="{BB962C8B-B14F-4D97-AF65-F5344CB8AC3E}">
        <p14:creationId xmlns="" xmlns:p14="http://schemas.microsoft.com/office/powerpoint/2010/main" val="172456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5E15C0-F997-BEE3-66ED-53E11C1AA8A7}"/>
              </a:ext>
            </a:extLst>
          </p:cNvPr>
          <p:cNvSpPr>
            <a:spLocks noGrp="1"/>
          </p:cNvSpPr>
          <p:nvPr/>
        </p:nvSpPr>
        <p:spPr>
          <a:xfrm>
            <a:off x="776378" y="573146"/>
            <a:ext cx="10377576" cy="66905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dirty="0"/>
          </a:p>
        </p:txBody>
      </p:sp>
      <p:sp>
        <p:nvSpPr>
          <p:cNvPr id="3" name="Text Placeholder 2">
            <a:extLst>
              <a:ext uri="{FF2B5EF4-FFF2-40B4-BE49-F238E27FC236}">
                <a16:creationId xmlns="" xmlns:a16="http://schemas.microsoft.com/office/drawing/2014/main" id="{8FA0B344-9914-C68A-ACE0-9B5273599F16}"/>
              </a:ext>
            </a:extLst>
          </p:cNvPr>
          <p:cNvSpPr>
            <a:spLocks noGrp="1"/>
          </p:cNvSpPr>
          <p:nvPr/>
        </p:nvSpPr>
        <p:spPr>
          <a:xfrm>
            <a:off x="776377" y="1703549"/>
            <a:ext cx="10377577" cy="36324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511833" y="523674"/>
            <a:ext cx="11349487" cy="2031325"/>
          </a:xfrm>
          <a:prstGeom prst="rect">
            <a:avLst/>
          </a:prstGeom>
        </p:spPr>
        <p:txBody>
          <a:bodyPr wrap="square">
            <a:spAutoFit/>
          </a:bodyPr>
          <a:lstStyle/>
          <a:p>
            <a:r>
              <a:rPr lang="en-US" b="1" dirty="0" smtClean="0"/>
              <a:t>Integration and Data Consistency:</a:t>
            </a:r>
          </a:p>
          <a:p>
            <a:endParaRPr lang="en-US" dirty="0" smtClean="0"/>
          </a:p>
          <a:p>
            <a:pPr marL="342900" indent="-342900">
              <a:buFont typeface="+mj-lt"/>
              <a:buAutoNum type="arabicPeriod"/>
            </a:pPr>
            <a:r>
              <a:rPr lang="en-US" dirty="0" smtClean="0"/>
              <a:t>By seamlessly integrating </a:t>
            </a:r>
            <a:r>
              <a:rPr lang="en-US" dirty="0" err="1" smtClean="0"/>
              <a:t>Kaggle</a:t>
            </a:r>
            <a:r>
              <a:rPr lang="en-US" dirty="0" smtClean="0"/>
              <a:t> datasets with web-scraped features, I ensure consistency and completeness in My dataset, enabling robust model training and evaluation.</a:t>
            </a:r>
          </a:p>
          <a:p>
            <a:pPr marL="342900" indent="-342900">
              <a:buFont typeface="+mj-lt"/>
              <a:buAutoNum type="arabicPeriod"/>
            </a:pPr>
            <a:endParaRPr lang="en-US" dirty="0" smtClean="0"/>
          </a:p>
          <a:p>
            <a:pPr marL="342900" indent="-342900">
              <a:buFont typeface="+mj-lt"/>
              <a:buAutoNum type="arabicPeriod"/>
            </a:pPr>
            <a:r>
              <a:rPr lang="en-US" dirty="0" smtClean="0"/>
              <a:t>The combined dataset encompasses a wide range of website attributes, empowering my ML models to learn and generalize effectively.</a:t>
            </a:r>
            <a:endParaRPr lang="en-US" dirty="0"/>
          </a:p>
        </p:txBody>
      </p:sp>
    </p:spTree>
    <p:extLst>
      <p:ext uri="{BB962C8B-B14F-4D97-AF65-F5344CB8AC3E}">
        <p14:creationId xmlns="" xmlns:p14="http://schemas.microsoft.com/office/powerpoint/2010/main" val="280827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969" y="189781"/>
            <a:ext cx="11205713" cy="4955203"/>
          </a:xfrm>
          <a:prstGeom prst="rect">
            <a:avLst/>
          </a:prstGeom>
        </p:spPr>
        <p:txBody>
          <a:bodyPr wrap="square">
            <a:spAutoFit/>
          </a:bodyPr>
          <a:lstStyle/>
          <a:p>
            <a:r>
              <a:rPr lang="en-US" b="1" dirty="0" smtClean="0"/>
              <a:t>                                       </a:t>
            </a:r>
            <a:r>
              <a:rPr lang="en-US" sz="2800" b="1" dirty="0" smtClean="0"/>
              <a:t>Exploratory Data Analysis (EDA)</a:t>
            </a:r>
          </a:p>
          <a:p>
            <a:endParaRPr lang="en-US" b="1" dirty="0" smtClean="0"/>
          </a:p>
          <a:p>
            <a:r>
              <a:rPr lang="en-US" b="1" dirty="0" smtClean="0"/>
              <a:t>Exploratory Data Analysis (EDA):</a:t>
            </a:r>
          </a:p>
          <a:p>
            <a:endParaRPr lang="en-US" dirty="0" smtClean="0"/>
          </a:p>
          <a:p>
            <a:pPr marL="342900" indent="-342900">
              <a:buFont typeface="+mj-lt"/>
              <a:buAutoNum type="arabicPeriod"/>
            </a:pPr>
            <a:r>
              <a:rPr lang="en-US" dirty="0" smtClean="0"/>
              <a:t>EDA helps to understand the distribution of the dataset, find correlations, and choose important features for training models. By using visualizations and statistical analysis, I found valuable patterns and trends that guide modeling decisions</a:t>
            </a:r>
          </a:p>
          <a:p>
            <a:pPr marL="342900" indent="-342900">
              <a:buFont typeface="+mj-lt"/>
              <a:buAutoNum type="arabicPeriod"/>
            </a:pPr>
            <a:endParaRPr lang="en-US" dirty="0" smtClean="0"/>
          </a:p>
          <a:p>
            <a:r>
              <a:rPr lang="en-US" b="1" dirty="0" smtClean="0"/>
              <a:t>Approach:</a:t>
            </a:r>
          </a:p>
          <a:p>
            <a:endParaRPr lang="en-US" b="1" dirty="0" smtClean="0"/>
          </a:p>
          <a:p>
            <a:pPr marL="342900" indent="-342900">
              <a:buFont typeface="+mj-lt"/>
              <a:buAutoNum type="arabicPeriod"/>
            </a:pPr>
            <a:r>
              <a:rPr lang="en-US" dirty="0" smtClean="0"/>
              <a:t>I used different EDA techniques like correlation analysis, distribution plots, and summary statistics to understand our dataset better.</a:t>
            </a:r>
          </a:p>
          <a:p>
            <a:pPr marL="342900" indent="-342900"/>
            <a:endParaRPr lang="en-US" dirty="0" smtClean="0"/>
          </a:p>
          <a:p>
            <a:r>
              <a:rPr lang="en-US" b="1" dirty="0" smtClean="0"/>
              <a:t>Challenges and Solutions:</a:t>
            </a:r>
          </a:p>
          <a:p>
            <a:endParaRPr lang="en-US" dirty="0" smtClean="0"/>
          </a:p>
          <a:p>
            <a:pPr marL="342900" indent="-342900">
              <a:buFont typeface="+mj-lt"/>
              <a:buAutoNum type="arabicPeriod"/>
            </a:pPr>
            <a:r>
              <a:rPr lang="en-US" dirty="0" smtClean="0"/>
              <a:t>Challenges such as missing data, skewed distributions, and outliers are addressed through data imputation, transformation, and normalization, ensuring the reliability and accuracy of  the  analyses.</a:t>
            </a:r>
            <a:endParaRPr lang="en-US" dirty="0"/>
          </a:p>
        </p:txBody>
      </p:sp>
    </p:spTree>
    <p:extLst>
      <p:ext uri="{BB962C8B-B14F-4D97-AF65-F5344CB8AC3E}">
        <p14:creationId xmlns="" xmlns:p14="http://schemas.microsoft.com/office/powerpoint/2010/main" val="25476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6F8B42C0-EF96-5546-D6E0-74AB414AC36B}"/>
              </a:ext>
            </a:extLst>
          </p:cNvPr>
          <p:cNvSpPr txBox="1">
            <a:spLocks/>
          </p:cNvSpPr>
          <p:nvPr/>
        </p:nvSpPr>
        <p:spPr>
          <a:xfrm>
            <a:off x="812800" y="1515403"/>
            <a:ext cx="10444480" cy="444321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US" sz="1600" dirty="0">
              <a:latin typeface="Times New Roman" pitchFamily="18" charset="0"/>
              <a:cs typeface="Times New Roman" pitchFamily="18" charset="0"/>
            </a:endParaRPr>
          </a:p>
        </p:txBody>
      </p:sp>
      <p:sp>
        <p:nvSpPr>
          <p:cNvPr id="5" name="Rectangle 4"/>
          <p:cNvSpPr/>
          <p:nvPr/>
        </p:nvSpPr>
        <p:spPr>
          <a:xfrm>
            <a:off x="543463" y="405443"/>
            <a:ext cx="11067691" cy="5232202"/>
          </a:xfrm>
          <a:prstGeom prst="rect">
            <a:avLst/>
          </a:prstGeom>
        </p:spPr>
        <p:txBody>
          <a:bodyPr wrap="square">
            <a:spAutoFit/>
          </a:bodyPr>
          <a:lstStyle/>
          <a:p>
            <a:r>
              <a:rPr lang="en-US" b="1" dirty="0" smtClean="0"/>
              <a:t>                                                           </a:t>
            </a:r>
            <a:r>
              <a:rPr lang="en-US" sz="2800" b="1" dirty="0" smtClean="0"/>
              <a:t>Data Preprocessing</a:t>
            </a:r>
          </a:p>
          <a:p>
            <a:endParaRPr lang="en-US" b="1" dirty="0" smtClean="0"/>
          </a:p>
          <a:p>
            <a:r>
              <a:rPr lang="en-US" b="1" dirty="0" smtClean="0"/>
              <a:t>Data Preprocessing:</a:t>
            </a:r>
          </a:p>
          <a:p>
            <a:endParaRPr lang="en-US" dirty="0" smtClean="0"/>
          </a:p>
          <a:p>
            <a:pPr marL="342900" indent="-342900">
              <a:buFont typeface="+mj-lt"/>
              <a:buAutoNum type="arabicPeriod"/>
            </a:pPr>
            <a:r>
              <a:rPr lang="en-US" dirty="0" smtClean="0"/>
              <a:t>Data preprocessing encompasses cleaning, scaling, encoding, and transforming the data to prepare it for machine learning.</a:t>
            </a:r>
          </a:p>
          <a:p>
            <a:pPr marL="342900" indent="-342900">
              <a:buFont typeface="+mj-lt"/>
              <a:buAutoNum type="arabicPeriod"/>
            </a:pPr>
            <a:r>
              <a:rPr lang="en-US" dirty="0" smtClean="0"/>
              <a:t>Techniques such as Min-Max scaling are employed to normalize feature values and prevent certain features from dominating the learning process.</a:t>
            </a:r>
          </a:p>
          <a:p>
            <a:pPr marL="342900" indent="-342900"/>
            <a:endParaRPr lang="en-US" dirty="0" smtClean="0"/>
          </a:p>
          <a:p>
            <a:r>
              <a:rPr lang="en-US" b="1" dirty="0" smtClean="0"/>
              <a:t>Approach:</a:t>
            </a:r>
          </a:p>
          <a:p>
            <a:pPr marL="342900" indent="-342900">
              <a:buFont typeface="+mj-lt"/>
              <a:buAutoNum type="arabicPeriod"/>
            </a:pPr>
            <a:endParaRPr lang="en-US" dirty="0" smtClean="0"/>
          </a:p>
          <a:p>
            <a:pPr marL="342900" indent="-342900">
              <a:buFont typeface="+mj-lt"/>
              <a:buAutoNum type="arabicPeriod"/>
            </a:pPr>
            <a:r>
              <a:rPr lang="en-US" dirty="0" smtClean="0"/>
              <a:t>I have selectively preprocessed specific columns based on their distribution and relevance to the model, optimizing the convergence speed and performance of our algorithms.</a:t>
            </a:r>
          </a:p>
          <a:p>
            <a:pPr marL="342900" indent="-342900"/>
            <a:endParaRPr lang="en-US" dirty="0" smtClean="0"/>
          </a:p>
          <a:p>
            <a:r>
              <a:rPr lang="en-US" b="1" dirty="0" smtClean="0"/>
              <a:t>Justification:</a:t>
            </a:r>
          </a:p>
          <a:p>
            <a:endParaRPr lang="en-US" dirty="0" smtClean="0"/>
          </a:p>
          <a:p>
            <a:pPr marL="342900" indent="-342900">
              <a:buFont typeface="+mj-lt"/>
              <a:buAutoNum type="arabicPeriod"/>
            </a:pPr>
            <a:r>
              <a:rPr lang="en-US" dirty="0" smtClean="0"/>
              <a:t>Min-Max scaling is chosen for its simplicity and effectiveness in scaling features to a standard range, thereby enhancing the interpretability and performance of the models.</a:t>
            </a:r>
            <a:endParaRPr lang="en-US" dirty="0"/>
          </a:p>
        </p:txBody>
      </p:sp>
    </p:spTree>
    <p:extLst>
      <p:ext uri="{BB962C8B-B14F-4D97-AF65-F5344CB8AC3E}">
        <p14:creationId xmlns="" xmlns:p14="http://schemas.microsoft.com/office/powerpoint/2010/main" val="3307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 xmlns:a16="http://schemas.microsoft.com/office/drawing/2014/main" id="{E187C448-3562-3C5E-2A9A-4A681D920758}"/>
              </a:ext>
            </a:extLst>
          </p:cNvPr>
          <p:cNvSpPr>
            <a:spLocks noGrp="1"/>
          </p:cNvSpPr>
          <p:nvPr/>
        </p:nvSpPr>
        <p:spPr>
          <a:xfrm>
            <a:off x="731520" y="762000"/>
            <a:ext cx="10810240" cy="49530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00332" y="215660"/>
            <a:ext cx="11378241" cy="6063198"/>
          </a:xfrm>
          <a:prstGeom prst="rect">
            <a:avLst/>
          </a:prstGeom>
        </p:spPr>
        <p:txBody>
          <a:bodyPr wrap="square">
            <a:spAutoFit/>
          </a:bodyPr>
          <a:lstStyle/>
          <a:p>
            <a:pPr algn="ctr"/>
            <a:r>
              <a:rPr lang="en-US" sz="2800" b="1" dirty="0" smtClean="0"/>
              <a:t>Model Training and </a:t>
            </a:r>
            <a:r>
              <a:rPr lang="en-US" sz="2800" b="1" dirty="0" err="1" smtClean="0"/>
              <a:t>Hyperparameter</a:t>
            </a:r>
            <a:r>
              <a:rPr lang="en-US" sz="2800" b="1" dirty="0" smtClean="0"/>
              <a:t> Tuning</a:t>
            </a:r>
            <a:endParaRPr lang="en-US" sz="2800" dirty="0" smtClean="0"/>
          </a:p>
          <a:p>
            <a:endParaRPr lang="en-US" b="1" dirty="0" smtClean="0"/>
          </a:p>
          <a:p>
            <a:endParaRPr lang="en-US" b="1" dirty="0" smtClean="0"/>
          </a:p>
          <a:p>
            <a:r>
              <a:rPr lang="en-US" b="1" dirty="0" smtClean="0"/>
              <a:t>Machine Learning Models Used:</a:t>
            </a:r>
          </a:p>
          <a:p>
            <a:pPr marL="342900" indent="-342900"/>
            <a:endParaRPr lang="en-US" dirty="0" smtClean="0"/>
          </a:p>
          <a:p>
            <a:pPr marL="342900" indent="-342900">
              <a:buFont typeface="+mj-lt"/>
              <a:buAutoNum type="arabicPeriod"/>
            </a:pPr>
            <a:r>
              <a:rPr lang="en-US" dirty="0" smtClean="0"/>
              <a:t>I have explored  a range of machine learning algorithms, including logistic regression, decision trees, random forests, and gradient </a:t>
            </a:r>
            <a:r>
              <a:rPr lang="en-US" dirty="0" err="1" smtClean="0"/>
              <a:t>boosting,Ada</a:t>
            </a:r>
            <a:r>
              <a:rPr lang="en-US" dirty="0" smtClean="0"/>
              <a:t> boost to identify the most suitable model for phishing detection.</a:t>
            </a:r>
          </a:p>
          <a:p>
            <a:endParaRPr lang="en-US" dirty="0" smtClean="0"/>
          </a:p>
          <a:p>
            <a:r>
              <a:rPr lang="en-US" b="1" dirty="0" smtClean="0"/>
              <a:t>Model Selection Process:</a:t>
            </a:r>
          </a:p>
          <a:p>
            <a:endParaRPr lang="en-US" dirty="0" smtClean="0"/>
          </a:p>
          <a:p>
            <a:pPr marL="342900" indent="-342900">
              <a:buFont typeface="+mj-lt"/>
              <a:buAutoNum type="arabicPeriod"/>
            </a:pPr>
            <a:r>
              <a:rPr lang="en-US" dirty="0" smtClean="0"/>
              <a:t>Models are evaluated based on performance metrics such as accuracy, precision, recall, and F1 score, using cross-validation to ensure robustness and </a:t>
            </a:r>
            <a:r>
              <a:rPr lang="en-US" dirty="0" err="1" smtClean="0"/>
              <a:t>generalizability</a:t>
            </a:r>
            <a:r>
              <a:rPr lang="en-US" dirty="0" smtClean="0"/>
              <a:t>.</a:t>
            </a:r>
          </a:p>
          <a:p>
            <a:endParaRPr lang="en-US" dirty="0" smtClean="0"/>
          </a:p>
          <a:p>
            <a:r>
              <a:rPr lang="en-US" b="1" dirty="0" err="1" smtClean="0"/>
              <a:t>Hyperparameter</a:t>
            </a:r>
            <a:r>
              <a:rPr lang="en-US" b="1" dirty="0" smtClean="0"/>
              <a:t> Tuning Techniques:</a:t>
            </a:r>
          </a:p>
          <a:p>
            <a:endParaRPr lang="en-US" dirty="0" smtClean="0"/>
          </a:p>
          <a:p>
            <a:pPr marL="342900" indent="-342900">
              <a:buFont typeface="+mj-lt"/>
              <a:buAutoNum type="arabicPeriod"/>
            </a:pPr>
            <a:r>
              <a:rPr lang="en-US" dirty="0" err="1" smtClean="0"/>
              <a:t>Hyperparameters</a:t>
            </a:r>
            <a:r>
              <a:rPr lang="en-US" dirty="0" smtClean="0"/>
              <a:t> are tuned using techniques such as random search, optimizing model performance and mitigating </a:t>
            </a:r>
            <a:r>
              <a:rPr lang="en-US" dirty="0" err="1" smtClean="0"/>
              <a:t>overfitting</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Hyperparameter</a:t>
            </a:r>
            <a:r>
              <a:rPr lang="en-US" dirty="0" smtClean="0"/>
              <a:t> tuning is crucial for optimizing model performance. We employed techniques such as </a:t>
            </a:r>
            <a:r>
              <a:rPr lang="en-US" dirty="0" err="1" smtClean="0"/>
              <a:t>RandomSearchCV</a:t>
            </a:r>
            <a:r>
              <a:rPr lang="en-US" dirty="0" smtClean="0"/>
              <a:t> to explore different combinations of </a:t>
            </a:r>
            <a:r>
              <a:rPr lang="en-US" dirty="0" err="1" smtClean="0"/>
              <a:t>hyperparameters</a:t>
            </a:r>
            <a:r>
              <a:rPr lang="en-US" dirty="0" smtClean="0"/>
              <a:t> for each model.</a:t>
            </a:r>
            <a:endParaRPr lang="en-US" dirty="0"/>
          </a:p>
        </p:txBody>
      </p:sp>
    </p:spTree>
    <p:extLst>
      <p:ext uri="{BB962C8B-B14F-4D97-AF65-F5344CB8AC3E}">
        <p14:creationId xmlns="" xmlns:p14="http://schemas.microsoft.com/office/powerpoint/2010/main" val="33341841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1178</TotalTime>
  <Words>2023</Words>
  <Application>Microsoft Office PowerPoint</Application>
  <PresentationFormat>Custom</PresentationFormat>
  <Paragraphs>260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faizal</dc:creator>
  <cp:lastModifiedBy>DELL</cp:lastModifiedBy>
  <cp:revision>52</cp:revision>
  <dcterms:created xsi:type="dcterms:W3CDTF">2024-02-19T03:52:17Z</dcterms:created>
  <dcterms:modified xsi:type="dcterms:W3CDTF">2024-04-08T04:47:22Z</dcterms:modified>
</cp:coreProperties>
</file>