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p:scale>
          <a:sx n="114" d="100"/>
          <a:sy n="114" d="100"/>
        </p:scale>
        <p:origin x="0" y="0"/>
      </p:cViewPr>
      <p:guideLst>
        <p:guide orient="horz" pos="64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29270282"/>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2"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4"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0363998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2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64619395"/>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51737677"/>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2"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4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63120546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4651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62949699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341248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03256327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0291852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0854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7" name="矩形"/>
          <p:cNvSpPr>
            <a:spLocks/>
          </p:cNvSpPr>
          <p:nvPr/>
        </p:nvSpPr>
        <p:spPr>
          <a:xfrm rot="0">
            <a:off x="7283428" y="62784"/>
            <a:ext cx="1109471" cy="584656"/>
          </a:xfrm>
          <a:prstGeom prst="rect"/>
          <a:solidFill>
            <a:schemeClr val="bg1"/>
          </a:solidFill>
          <a:ln w="12700" cmpd="sng" cap="flat">
            <a:noFill/>
            <a:prstDash val="solid"/>
            <a:round/>
          </a:ln>
        </p:spPr>
      </p:sp>
      <p:pic>
        <p:nvPicPr>
          <p:cNvPr id="26" name="图片" descr="A close up of a sign&#10;&#10;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5" name="矩形"/>
          <p:cNvSpPr>
            <a:spLocks/>
          </p:cNvSpPr>
          <p:nvPr/>
        </p:nvSpPr>
        <p:spPr>
          <a:xfrm rot="0">
            <a:off x="7594600" y="82566"/>
            <a:ext cx="165100" cy="412476"/>
          </a:xfrm>
          <a:prstGeom prst="rect"/>
          <a:solidFill>
            <a:srgbClr val="841910"/>
          </a:solidFill>
          <a:ln w="12700" cmpd="sng" cap="flat">
            <a:noFill/>
            <a:prstDash val="solid"/>
            <a:round/>
          </a:ln>
        </p:spPr>
      </p:sp>
      <p:sp>
        <p:nvSpPr>
          <p:cNvPr id="24" name="矩形"/>
          <p:cNvSpPr>
            <a:spLocks/>
          </p:cNvSpPr>
          <p:nvPr/>
        </p:nvSpPr>
        <p:spPr>
          <a:xfrm rot="0">
            <a:off x="7440249" y="82566"/>
            <a:ext cx="103550" cy="412476"/>
          </a:xfrm>
          <a:prstGeom prst="rect"/>
          <a:solidFill>
            <a:srgbClr val="213264"/>
          </a:solidFill>
          <a:ln w="12700" cmpd="sng" cap="flat">
            <a:noFill/>
            <a:prstDash val="solid"/>
            <a:round/>
          </a:ln>
        </p:spPr>
      </p:sp>
      <p:sp>
        <p:nvSpPr>
          <p:cNvPr id="23" name="矩形"/>
          <p:cNvSpPr>
            <a:spLocks/>
          </p:cNvSpPr>
          <p:nvPr/>
        </p:nvSpPr>
        <p:spPr>
          <a:xfrm rot="0">
            <a:off x="0" y="5086350"/>
            <a:ext cx="9144000" cy="69849"/>
          </a:xfrm>
          <a:prstGeom prst="rect"/>
          <a:solidFill>
            <a:srgbClr val="213264"/>
          </a:solidFill>
          <a:ln w="12700" cmpd="sng" cap="flat">
            <a:noFill/>
            <a:prstDash val="solid"/>
            <a:round/>
          </a:ln>
        </p:spPr>
      </p:sp>
      <p:sp>
        <p:nvSpPr>
          <p:cNvPr id="22" name="矩形"/>
          <p:cNvSpPr>
            <a:spLocks/>
          </p:cNvSpPr>
          <p:nvPr/>
        </p:nvSpPr>
        <p:spPr>
          <a:xfrm rot="0">
            <a:off x="0" y="88917"/>
            <a:ext cx="7283428" cy="406126"/>
          </a:xfrm>
          <a:prstGeom prst="rect"/>
          <a:solidFill>
            <a:srgbClr val="213264"/>
          </a:solidFill>
          <a:ln w="12700" cmpd="sng" cap="flat">
            <a:solidFill>
              <a:srgbClr val="213264"/>
            </a:solidFill>
            <a:prstDash val="solid"/>
            <a:round/>
          </a:ln>
        </p:spPr>
      </p:sp>
      <p:sp>
        <p:nvSpPr>
          <p:cNvPr id="21"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6" name="文本框"/>
          <p:cNvSpPr>
            <a:spLocks noGrp="1"/>
          </p:cNvSpPr>
          <p:nvPr>
            <p:ph type="ctrTitle"/>
          </p:nvPr>
        </p:nvSpPr>
        <p:spPr>
          <a:xfrm rot="0">
            <a:off x="1143000" y="841772"/>
            <a:ext cx="6858000" cy="1790699"/>
          </a:xfrm>
          <a:prstGeom prst="rect"/>
          <a:noFill/>
          <a:ln w="9525"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375" b="0" i="0" u="none" strike="noStrike" kern="1200" cap="none" spc="0" baseline="0">
                <a:solidFill>
                  <a:schemeClr val="tx2"/>
                </a:solidFill>
                <a:latin typeface="Arial" pitchFamily="0" charset="0"/>
                <a:ea typeface="Arial" pitchFamily="0" charset="0"/>
                <a:cs typeface="Lucida Sans"/>
              </a:rPr>
              <a:t>Click to edit Master title style</a:t>
            </a:r>
            <a:endParaRPr lang="zh-CN" altLang="en-US" sz="3375" b="0" i="0" u="none" strike="noStrike" kern="1200" cap="none" spc="0" baseline="0">
              <a:solidFill>
                <a:schemeClr val="tx2"/>
              </a:solidFill>
              <a:latin typeface="Arial" pitchFamily="0" charset="0"/>
              <a:ea typeface="Arial" pitchFamily="0" charset="0"/>
              <a:cs typeface="Lucida Sans"/>
            </a:endParaRPr>
          </a:p>
        </p:txBody>
      </p:sp>
      <p:sp>
        <p:nvSpPr>
          <p:cNvPr id="17" name="文本框"/>
          <p:cNvSpPr>
            <a:spLocks noGrp="1"/>
          </p:cNvSpPr>
          <p:nvPr>
            <p:ph type="subTitle" idx="1"/>
          </p:nvPr>
        </p:nvSpPr>
        <p:spPr>
          <a:xfrm rot="0">
            <a:off x="1143000" y="2701528"/>
            <a:ext cx="6858000" cy="1241822"/>
          </a:xfrm>
          <a:prstGeom prst="rect"/>
          <a:noFill/>
          <a:ln w="9525" cmpd="sng" cap="flat">
            <a:noFill/>
            <a:prstDash val="solid"/>
            <a:round/>
          </a:ln>
        </p:spPr>
        <p:txBody>
          <a:bodyPr vert="horz" wrap="square" lIns="91440" tIns="45720" rIns="91440" bIns="45720" anchor="t" anchorCtr="0">
            <a:prstTxWarp prst="textNoShape"/>
          </a:bodyPr>
          <a:lstStyle/>
          <a:p>
            <a:pPr marL="0" indent="0" algn="ctr">
              <a:lnSpc>
                <a:spcPct val="100000"/>
              </a:lnSpc>
              <a:spcBef>
                <a:spcPct val="15000"/>
              </a:spcBef>
              <a:spcAft>
                <a:spcPts val="0"/>
              </a:spcAft>
              <a:buNone/>
            </a:pPr>
            <a:r>
              <a:rPr lang="en-US" altLang="zh-CN" sz="1350" b="0" i="0" u="none" strike="noStrike" kern="1200" cap="none" spc="0" baseline="0">
                <a:solidFill>
                  <a:schemeClr val="tx1"/>
                </a:solidFill>
                <a:latin typeface="Arial" pitchFamily="0" charset="0"/>
                <a:ea typeface="Arial" pitchFamily="0" charset="0"/>
                <a:cs typeface="Lucida Sans"/>
              </a:rPr>
              <a:t>Click to edit Master subtitle style</a:t>
            </a:r>
            <a:endParaRPr lang="zh-CN" altLang="en-US" sz="1350" b="0" i="0" u="none" strike="noStrike" kern="1200" cap="none" spc="0" baseline="0">
              <a:solidFill>
                <a:schemeClr val="tx1"/>
              </a:solidFill>
              <a:latin typeface="Arial" pitchFamily="0" charset="0"/>
              <a:ea typeface="Arial" pitchFamily="0" charset="0"/>
              <a:cs typeface="Lucida Sans"/>
            </a:endParaRPr>
          </a:p>
        </p:txBody>
      </p:sp>
      <p:sp>
        <p:nvSpPr>
          <p:cNvPr id="18" name="文本框"/>
          <p:cNvSpPr>
            <a:spLocks noGrp="1"/>
          </p:cNvSpPr>
          <p:nvPr>
            <p:ph type="dt" idx="10"/>
          </p:nvPr>
        </p:nvSpPr>
        <p:spPr>
          <a:xfrm rot="0">
            <a:off x="457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9" name="文本框"/>
          <p:cNvSpPr>
            <a:spLocks noGrp="1"/>
          </p:cNvSpPr>
          <p:nvPr>
            <p:ph type="ftr"/>
          </p:nvPr>
        </p:nvSpPr>
        <p:spPr>
          <a:xfrm rot="0">
            <a:off x="3124200" y="4683919"/>
            <a:ext cx="2895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0" name="文本框"/>
          <p:cNvSpPr>
            <a:spLocks noGrp="1"/>
          </p:cNvSpPr>
          <p:nvPr>
            <p:ph type="sldNum"/>
          </p:nvPr>
        </p:nvSpPr>
        <p:spPr>
          <a:xfrm rot="0">
            <a:off x="6553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5826105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044452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954196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55"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54"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53"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52"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51"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50"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49"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5"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6"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fontAlgn="base" latinLnBrk="0" hangingPunct="1">
              <a:lnSpc>
                <a:spcPct val="100000"/>
              </a:lnSpc>
              <a:spcBef>
                <a:spcPts val="0"/>
              </a:spcBef>
              <a:spcAft>
                <a:spcPts val="0"/>
              </a:spcAft>
              <a:buNone/>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47"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eaLnBrk="1" fontAlgn="base" latinLnBrk="0" hangingPunct="1">
              <a:lnSpc>
                <a:spcPct val="100000"/>
              </a:lnSpc>
              <a:spcBef>
                <a:spcPts val="0"/>
              </a:spcBef>
              <a:spcAft>
                <a:spcPts val="0"/>
              </a:spcAft>
              <a:buNone/>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48"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eaLnBrk="1" fontAlgn="base" latinLnBrk="0" hangingPunct="1">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Tree>
    <p:extLst>
      <p:ext uri="{BB962C8B-B14F-4D97-AF65-F5344CB8AC3E}">
        <p14:creationId xmlns:p14="http://schemas.microsoft.com/office/powerpoint/2010/main" val="108983282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5"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114"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3"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12"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11"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10"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109"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04"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05" name="文本框"/>
          <p:cNvSpPr>
            <a:spLocks xmlns:a="http://schemas.openxmlformats.org/drawingml/2006/main" noGrp="1"/>
          </p:cNvSpPr>
          <p:nvPr>
            <p:ph type="body" idx="1"/>
          </p:nvPr>
        </p:nvSpPr>
        <p:spPr>
          <a:xfrm xmlns:a="http://schemas.openxmlformats.org/drawingml/2006/main" rot="0">
            <a:off x="457200" y="1200150"/>
            <a:ext cx="8229600" cy="3394472"/>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06"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fld id="{CAD2D6BD-DE1B-4B5F-8B41-2702339687B9}" type="datetime1">
              <a:rPr lang="en-US" altLang="zh-CN" sz="1050">
                <a:latin typeface="Arial" pitchFamily="0" charset="0"/>
                <a:ea typeface="Arial" pitchFamily="0" charset="0"/>
                <a:cs typeface="Arial" pitchFamily="0" charset="0"/>
                <a:sym typeface="Arial" pitchFamily="0" charset="0"/>
              </a:rPr>
              <a:t>4/9/2024</a:t>
            </a:fld>
            <a:endParaRPr lang="zh-CN" altLang="en-US" sz="1050">
              <a:latin typeface="Arial" pitchFamily="0" charset="0"/>
              <a:ea typeface="Arial" pitchFamily="0" charset="0"/>
              <a:cs typeface="Arial" pitchFamily="0" charset="0"/>
              <a:sym typeface="Arial" pitchFamily="0" charset="0"/>
            </a:endParaRPr>
          </a:p>
        </p:txBody>
      </p:sp>
      <p:sp>
        <p:nvSpPr>
          <p:cNvPr id="107"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12700" indent="0" algn="ctr">
              <a:lnSpc>
                <a:spcPct val="100000"/>
              </a:lnSpc>
              <a:spcBef>
                <a:spcPts val="25"/>
              </a:spcBef>
            </a:pPr>
            <a:endParaRPr lang="zh-CN" altLang="en-US"/>
          </a:p>
        </p:txBody>
      </p:sp>
      <p:sp>
        <p:nvSpPr>
          <p:cNvPr id="108"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3713511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703405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748314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666705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486306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937064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823700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05641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670012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05979"/>
            <a:ext cx="8229600" cy="857250"/>
          </a:xfrm>
          <a:prstGeom prst="rect"/>
          <a:noFill/>
          <a:ln w="9525"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200150"/>
            <a:ext cx="8229600" cy="3394472"/>
          </a:xfrm>
          <a:prstGeom prst="rect"/>
          <a:noFill/>
          <a:ln w="9525"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l" eaLnBrk="1" fontAlgn="base" latinLnBrk="0" hangingPunct="1">
              <a:lnSpc>
                <a:spcPct val="100000"/>
              </a:lnSpc>
              <a:spcBef>
                <a:spcPts val="0"/>
              </a:spcBef>
              <a:spcAft>
                <a:spcPts val="0"/>
              </a:spcAft>
              <a:buNone/>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5" name="文本框"/>
          <p:cNvSpPr>
            <a:spLocks noGrp="1"/>
          </p:cNvSpPr>
          <p:nvPr>
            <p:ph type="ftr" idx="3"/>
          </p:nvPr>
        </p:nvSpPr>
        <p:spPr>
          <a:xfrm rot="0">
            <a:off x="3124200" y="4683919"/>
            <a:ext cx="2895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ctr" eaLnBrk="1" fontAlgn="base" latinLnBrk="0" hangingPunct="1">
              <a:lnSpc>
                <a:spcPct val="100000"/>
              </a:lnSpc>
              <a:spcBef>
                <a:spcPts val="0"/>
              </a:spcBef>
              <a:spcAft>
                <a:spcPts val="0"/>
              </a:spcAft>
              <a:buNone/>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6" name="文本框"/>
          <p:cNvSpPr>
            <a:spLocks noGrp="1"/>
          </p:cNvSpPr>
          <p:nvPr>
            <p:ph type="sldNum" idx="4"/>
          </p:nvPr>
        </p:nvSpPr>
        <p:spPr>
          <a:xfrm rot="0">
            <a:off x="6553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r" eaLnBrk="1" fontAlgn="base" latinLnBrk="0" hangingPunct="1">
              <a:lnSpc>
                <a:spcPct val="100000"/>
              </a:lnSpc>
              <a:spcBef>
                <a:spcPts val="0"/>
              </a:spcBef>
              <a:spcAft>
                <a:spcPts val="0"/>
              </a:spcAft>
              <a:buNone/>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7" name="矩形"/>
          <p:cNvSpPr>
            <a:spLocks/>
          </p:cNvSpPr>
          <p:nvPr/>
        </p:nvSpPr>
        <p:spPr>
          <a:xfrm rot="0">
            <a:off x="7283428" y="62784"/>
            <a:ext cx="1109471" cy="584656"/>
          </a:xfrm>
          <a:prstGeom prst="rect"/>
          <a:solidFill>
            <a:schemeClr val="bg1"/>
          </a:solidFill>
          <a:ln w="12700" cmpd="sng" cap="flat">
            <a:noFill/>
            <a:prstDash val="solid"/>
            <a:round/>
          </a:ln>
        </p:spPr>
      </p:sp>
      <p:pic>
        <p:nvPicPr>
          <p:cNvPr id="8" name="图片" descr="A close up of a sign&#10;&#10;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9" name="矩形"/>
          <p:cNvSpPr>
            <a:spLocks/>
          </p:cNvSpPr>
          <p:nvPr/>
        </p:nvSpPr>
        <p:spPr>
          <a:xfrm rot="0">
            <a:off x="7594600" y="82566"/>
            <a:ext cx="165100" cy="412476"/>
          </a:xfrm>
          <a:prstGeom prst="rect"/>
          <a:solidFill>
            <a:srgbClr val="841910"/>
          </a:solidFill>
          <a:ln w="12700" cmpd="sng" cap="flat">
            <a:noFill/>
            <a:prstDash val="solid"/>
            <a:round/>
          </a:ln>
        </p:spPr>
      </p:sp>
      <p:sp>
        <p:nvSpPr>
          <p:cNvPr id="10" name="矩形"/>
          <p:cNvSpPr>
            <a:spLocks/>
          </p:cNvSpPr>
          <p:nvPr/>
        </p:nvSpPr>
        <p:spPr>
          <a:xfrm rot="0">
            <a:off x="7440249" y="82566"/>
            <a:ext cx="103550" cy="412476"/>
          </a:xfrm>
          <a:prstGeom prst="rect"/>
          <a:solidFill>
            <a:srgbClr val="213264"/>
          </a:solidFill>
          <a:ln w="12700" cmpd="sng" cap="flat">
            <a:noFill/>
            <a:prstDash val="solid"/>
            <a:round/>
          </a:ln>
        </p:spPr>
      </p:sp>
      <p:sp>
        <p:nvSpPr>
          <p:cNvPr id="11" name="矩形"/>
          <p:cNvSpPr>
            <a:spLocks/>
          </p:cNvSpPr>
          <p:nvPr/>
        </p:nvSpPr>
        <p:spPr>
          <a:xfrm rot="0">
            <a:off x="0" y="5086350"/>
            <a:ext cx="9144000" cy="69849"/>
          </a:xfrm>
          <a:prstGeom prst="rect"/>
          <a:solidFill>
            <a:srgbClr val="213264"/>
          </a:solidFill>
          <a:ln w="12700" cmpd="sng" cap="flat">
            <a:noFill/>
            <a:prstDash val="solid"/>
            <a:round/>
          </a:ln>
        </p:spPr>
      </p:sp>
      <p:sp>
        <p:nvSpPr>
          <p:cNvPr id="12" name="矩形"/>
          <p:cNvSpPr>
            <a:spLocks/>
          </p:cNvSpPr>
          <p:nvPr/>
        </p:nvSpPr>
        <p:spPr>
          <a:xfrm rot="0">
            <a:off x="0" y="88917"/>
            <a:ext cx="7283428" cy="406126"/>
          </a:xfrm>
          <a:prstGeom prst="rect"/>
          <a:solidFill>
            <a:srgbClr val="213264"/>
          </a:solidFill>
          <a:ln w="12700" cmpd="sng" cap="flat">
            <a:solidFill>
              <a:srgbClr val="213264"/>
            </a:solidFill>
            <a:prstDash val="solid"/>
            <a:round/>
          </a:ln>
        </p:spPr>
      </p:sp>
      <p:sp>
        <p:nvSpPr>
          <p:cNvPr id="13"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9607944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marL="0" indent="0" algn="ctr" defTabSz="914400" eaLnBrk="1" fontAlgn="base" latinLnBrk="0" hangingPunct="1">
        <a:lnSpc>
          <a:spcPct val="100000"/>
        </a:lnSpc>
        <a:spcBef>
          <a:spcPts val="0"/>
        </a:spcBef>
        <a:spcAft>
          <a:spcPts val="0"/>
        </a:spcAft>
        <a:buNone/>
        <a:defRPr sz="3300" b="0" i="0" u="none" kern="1200" baseline="0">
          <a:solidFill>
            <a:schemeClr val="tx2"/>
          </a:solidFill>
          <a:latin typeface="Arial" pitchFamily="0" charset="0"/>
          <a:ea typeface="Arial" pitchFamily="0" charset="0"/>
          <a:cs typeface="Arial" pitchFamily="0" charset="0"/>
        </a:defRPr>
      </a:lvl1pPr>
    </p:titleStyle>
    <p:bodyStyle>
      <a:lvl1pPr marL="257175" indent="-257175" algn="l" defTabSz="914400" eaLnBrk="1" fontAlgn="base" latinLnBrk="0" hangingPunct="1">
        <a:lnSpc>
          <a:spcPct val="100000"/>
        </a:lnSpc>
        <a:spcBef>
          <a:spcPct val="15000"/>
        </a:spcBef>
        <a:spcAft>
          <a:spcPts val="0"/>
        </a:spcAft>
        <a:buChar char="•"/>
        <a:defRPr sz="2400" b="0" i="0" u="none" kern="1200" baseline="0">
          <a:solidFill>
            <a:schemeClr val="tx1"/>
          </a:solidFill>
          <a:latin typeface="Arial" pitchFamily="0" charset="0"/>
          <a:ea typeface="Arial" pitchFamily="0" charset="0"/>
          <a:cs typeface="Arial" pitchFamily="0" charset="0"/>
        </a:defRPr>
      </a:lvl1pPr>
      <a:lvl2pPr marL="557530" indent="-213995" algn="l" defTabSz="914400" eaLnBrk="1" fontAlgn="base" latinLnBrk="0" hangingPunct="1">
        <a:lnSpc>
          <a:spcPct val="100000"/>
        </a:lnSpc>
        <a:spcBef>
          <a:spcPct val="15000"/>
        </a:spcBef>
        <a:spcAft>
          <a:spcPts val="0"/>
        </a:spcAft>
        <a:buChar char="–"/>
        <a:defRPr sz="2100" b="0" i="0" u="none" kern="1200" baseline="0">
          <a:solidFill>
            <a:schemeClr val="tx1"/>
          </a:solidFill>
          <a:latin typeface="Arial" pitchFamily="0" charset="0"/>
          <a:ea typeface="Arial" pitchFamily="0" charset="0"/>
          <a:cs typeface="Arial" pitchFamily="0" charset="0"/>
        </a:defRPr>
      </a:lvl2pPr>
      <a:lvl3pPr marL="857250" indent="-171450" algn="l" defTabSz="914400" eaLnBrk="1" fontAlgn="base" latinLnBrk="0" hangingPunct="1">
        <a:lnSpc>
          <a:spcPct val="100000"/>
        </a:lnSpc>
        <a:spcBef>
          <a:spcPct val="15000"/>
        </a:spcBef>
        <a:spcAft>
          <a:spcPts val="0"/>
        </a:spcAft>
        <a:buChar char="•"/>
        <a:defRPr sz="1800" b="0" i="0" u="none" kern="1200" baseline="0">
          <a:solidFill>
            <a:schemeClr val="tx1"/>
          </a:solidFill>
          <a:latin typeface="Arial" pitchFamily="0" charset="0"/>
          <a:ea typeface="Arial" pitchFamily="0" charset="0"/>
          <a:cs typeface="Arial" pitchFamily="0" charset="0"/>
        </a:defRPr>
      </a:lvl3pPr>
      <a:lvl4pPr marL="12001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4pPr>
      <a:lvl5pPr marL="15430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5pPr>
      <a:lvl6pPr marL="18859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6pPr>
      <a:lvl7pPr marL="22288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7pPr>
      <a:lvl8pPr marL="25717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8pPr>
      <a:lvl9pPr marL="25717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11.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12.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8" name="矩形"/>
          <p:cNvSpPr>
            <a:spLocks/>
          </p:cNvSpPr>
          <p:nvPr/>
        </p:nvSpPr>
        <p:spPr>
          <a:xfrm rot="0">
            <a:off x="0" y="0"/>
            <a:ext cx="9144000" cy="5143500"/>
          </a:xfrm>
          <a:prstGeom prst="rect"/>
          <a:solidFill>
            <a:srgbClr val="DFDDFB"/>
          </a:solidFill>
          <a:ln w="12700" cmpd="sng" cap="flat">
            <a:noFill/>
            <a:prstDash val="solid"/>
            <a:round/>
          </a:ln>
        </p:spPr>
      </p:sp>
      <p:pic>
        <p:nvPicPr>
          <p:cNvPr id="29"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30" name="矩形"/>
          <p:cNvSpPr>
            <a:spLocks/>
          </p:cNvSpPr>
          <p:nvPr/>
        </p:nvSpPr>
        <p:spPr>
          <a:xfrm rot="0">
            <a:off x="1865074" y="730897"/>
            <a:ext cx="6301139" cy="3966471"/>
          </a:xfrm>
          <a:prstGeom prst="rect"/>
          <a:solidFill>
            <a:srgbClr val="213163"/>
          </a:solidFill>
          <a:ln w="12700" cmpd="sng" cap="flat">
            <a:solidFill>
              <a:srgbClr val="213163"/>
            </a:solidFill>
            <a:prstDash val="solid"/>
            <a:round/>
          </a:ln>
        </p:spPr>
      </p:sp>
      <p:sp>
        <p:nvSpPr>
          <p:cNvPr id="31" name="矩形"/>
          <p:cNvSpPr>
            <a:spLocks/>
          </p:cNvSpPr>
          <p:nvPr/>
        </p:nvSpPr>
        <p:spPr>
          <a:xfrm rot="0">
            <a:off x="988684" y="1030065"/>
            <a:ext cx="6985193" cy="3451405"/>
          </a:xfrm>
          <a:prstGeom prst="rect"/>
          <a:solidFill>
            <a:schemeClr val="bg1"/>
          </a:solidFill>
          <a:ln w="12700" cmpd="sng" cap="flat">
            <a:solidFill>
              <a:srgbClr val="FFFFFF"/>
            </a:solidFill>
            <a:prstDash val="solid"/>
            <a:round/>
          </a:ln>
          <a:effectLst>
            <a:outerShdw sx="104999" sy="104999" algn="ctr" rotWithShape="0" blurRad="508000" dist="0" dir="0">
              <a:srgbClr val="000000">
                <a:alpha val="39607"/>
              </a:srgbClr>
            </a:outerShdw>
          </a:effectLst>
        </p:spPr>
      </p:sp>
      <p:sp>
        <p:nvSpPr>
          <p:cNvPr id="32" name="矩形"/>
          <p:cNvSpPr>
            <a:spLocks/>
          </p:cNvSpPr>
          <p:nvPr/>
        </p:nvSpPr>
        <p:spPr>
          <a:xfrm rot="0">
            <a:off x="2490558" y="2787442"/>
            <a:ext cx="50563" cy="446915"/>
          </a:xfrm>
          <a:prstGeom prst="rect"/>
          <a:solidFill>
            <a:srgbClr val="FFE600"/>
          </a:solidFill>
          <a:ln w="12700" cmpd="sng" cap="flat">
            <a:solidFill>
              <a:srgbClr val="FFE600"/>
            </a:solidFill>
            <a:prstDash val="solid"/>
            <a:round/>
          </a:ln>
        </p:spPr>
      </p:sp>
      <p:sp>
        <p:nvSpPr>
          <p:cNvPr id="33"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4" name="矩形"/>
          <p:cNvSpPr>
            <a:spLocks/>
          </p:cNvSpPr>
          <p:nvPr/>
        </p:nvSpPr>
        <p:spPr>
          <a:xfrm rot="0">
            <a:off x="2711302" y="2787478"/>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5" name="矩形"/>
          <p:cNvSpPr>
            <a:spLocks/>
          </p:cNvSpPr>
          <p:nvPr/>
        </p:nvSpPr>
        <p:spPr>
          <a:xfrm rot="0">
            <a:off x="1084580" y="3540125"/>
            <a:ext cx="3857625" cy="9962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a:t>
            </a:r>
            <a:r>
              <a:rPr lang="en-US" altLang="zh-CN" sz="1200" b="0" i="0" u="none" strike="noStrike" kern="0" cap="none" spc="0" baseline="0">
                <a:solidFill>
                  <a:schemeClr val="tx1"/>
                </a:solidFill>
                <a:latin typeface="Arial" pitchFamily="0" charset="0"/>
                <a:ea typeface="Arial" pitchFamily="0" charset="0"/>
                <a:cs typeface="Arial" pitchFamily="0" charset="0"/>
              </a:rPr>
              <a:t>Dinesh Kumar</a:t>
            </a: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.A</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5117212050</a:t>
            </a:r>
            <a:r>
              <a:rPr lang="en-US" altLang="zh-CN" sz="1200" b="0" i="0" u="none" strike="noStrike" kern="0" cap="none" spc="0" baseline="0">
                <a:solidFill>
                  <a:schemeClr val="tx1"/>
                </a:solidFill>
                <a:latin typeface="Arial" pitchFamily="0" charset="0"/>
                <a:ea typeface="Arial" pitchFamily="0" charset="0"/>
                <a:cs typeface="Arial" pitchFamily="0" charset="0"/>
              </a:rPr>
              <a:t>02</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6"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7"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8" name="矩形"/>
          <p:cNvSpPr>
            <a:spLocks/>
          </p:cNvSpPr>
          <p:nvPr/>
        </p:nvSpPr>
        <p:spPr>
          <a:xfrm rot="0">
            <a:off x="5514974" y="3689349"/>
            <a:ext cx="2176780" cy="71437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PALLAVAN COLLEGE OF ENGINEERING,KANCHIPURAM</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9"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40"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41" name="图片" descr="A close up of a logo&#10;&#10;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1620733477"/>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6" name="文本框"/>
          <p:cNvSpPr>
            <a:spLocks noGrp="1"/>
          </p:cNvSpPr>
          <p:nvPr>
            <p:ph type="title"/>
          </p:nvPr>
        </p:nvSpPr>
        <p:spPr>
          <a:xfrm rot="0">
            <a:off x="327660" y="578485"/>
            <a:ext cx="8359140" cy="484505"/>
          </a:xfrm>
          <a:prstGeom prst="rect"/>
          <a:noFill/>
          <a:ln w="9525"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Modelling &amp; Results</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117" name="直线"/>
          <p:cNvSpPr>
            <a:spLocks/>
          </p:cNvSpPr>
          <p:nvPr/>
        </p:nvSpPr>
        <p:spPr>
          <a:xfrm rot="0">
            <a:off x="0" y="4675910"/>
            <a:ext cx="9144000" cy="0"/>
          </a:xfrm>
          <a:prstGeom prst="line"/>
          <a:noFill/>
          <a:ln w="6350" cmpd="sng" cap="flat">
            <a:solidFill>
              <a:srgbClr val="BFBFBF"/>
            </a:solidFill>
            <a:prstDash val="solid"/>
            <a:round/>
          </a:ln>
        </p:spPr>
      </p:sp>
      <p:sp>
        <p:nvSpPr>
          <p:cNvPr id="118"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19" name="矩形"/>
          <p:cNvSpPr>
            <a:spLocks/>
          </p:cNvSpPr>
          <p:nvPr/>
        </p:nvSpPr>
        <p:spPr>
          <a:xfrm rot="0">
            <a:off x="130810" y="1051560"/>
            <a:ext cx="9013190" cy="20923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User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Bus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Route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Seat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Payment Model</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20" name="矩形"/>
          <p:cNvSpPr>
            <a:spLocks/>
          </p:cNvSpPr>
          <p:nvPr/>
        </p:nvSpPr>
        <p:spPr>
          <a:xfrm rot="0">
            <a:off x="3823970" y="3517900"/>
            <a:ext cx="3047999" cy="306705"/>
          </a:xfrm>
          <a:prstGeom prst="rect"/>
          <a:noFill/>
          <a:ln w="12700" cmpd="sng" cap="flat">
            <a:noFill/>
            <a:prstDash val="solid"/>
            <a:miter/>
          </a:ln>
        </p:spPr>
      </p:sp>
      <p:pic>
        <p:nvPicPr>
          <p:cNvPr id="121" name="图片" descr="WhatsApp Image 2024-04-06 at 07.53.07 (4)"/>
          <p:cNvPicPr>
            <a:picLocks noChangeAspect="1"/>
          </p:cNvPicPr>
          <p:nvPr/>
        </p:nvPicPr>
        <p:blipFill>
          <a:blip r:embed="rId1" cstate="print"/>
          <a:srcRect t="2768" b="8305" l="19664" r="20058"/>
          <a:stretch>
            <a:fillRect/>
          </a:stretch>
        </p:blipFill>
        <p:spPr>
          <a:xfrm rot="0">
            <a:off x="3883025" y="1656080"/>
            <a:ext cx="4465319" cy="3018790"/>
          </a:xfrm>
          <a:prstGeom prst="rect"/>
          <a:noFill/>
          <a:ln w="9525" cmpd="sng" cap="flat">
            <a:noFill/>
            <a:prstDash val="solid"/>
            <a:round/>
          </a:ln>
        </p:spPr>
      </p:pic>
    </p:spTree>
    <p:extLst>
      <p:ext uri="{BB962C8B-B14F-4D97-AF65-F5344CB8AC3E}">
        <p14:creationId xmlns:p14="http://schemas.microsoft.com/office/powerpoint/2010/main" val="153872624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a:rPr>
              <a:t>About-Us-Page</a:t>
            </a:r>
            <a:endParaRPr lang="zh-CN" altLang="en-US" sz="3300" b="1" i="0" u="none" strike="noStrike" kern="1200" cap="none" spc="0" baseline="0">
              <a:solidFill>
                <a:schemeClr val="tx2"/>
              </a:solidFill>
              <a:latin typeface="Arial" pitchFamily="0" charset="0"/>
              <a:ea typeface="Arial" pitchFamily="0" charset="0"/>
              <a:cs typeface="Lucida Sans"/>
            </a:endParaRPr>
          </a:p>
        </p:txBody>
      </p:sp>
      <p:pic>
        <p:nvPicPr>
          <p:cNvPr id="125" name="图片" descr="WhatsApp Image 2024-04-06 at 07.53.07 (1)"/>
          <p:cNvPicPr>
            <a:picLocks noChangeAspect="1"/>
          </p:cNvPicPr>
          <p:nvPr/>
        </p:nvPicPr>
        <p:blipFill>
          <a:blip r:embed="rId1" cstate="print"/>
          <a:srcRect t="5505" b="27465" l="8292" r="8875"/>
          <a:stretch>
            <a:fillRect/>
          </a:stretch>
        </p:blipFill>
        <p:spPr>
          <a:xfrm rot="0">
            <a:off x="758190" y="1165225"/>
            <a:ext cx="7574280" cy="3912234"/>
          </a:xfrm>
          <a:prstGeom prst="rect"/>
          <a:noFill/>
          <a:ln w="12700" cmpd="sng" cap="flat">
            <a:noFill/>
            <a:prstDash val="solid"/>
            <a:miter/>
          </a:ln>
        </p:spPr>
      </p:pic>
    </p:spTree>
    <p:extLst>
      <p:ext uri="{BB962C8B-B14F-4D97-AF65-F5344CB8AC3E}">
        <p14:creationId xmlns:p14="http://schemas.microsoft.com/office/powerpoint/2010/main" val="199007245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a:rPr>
              <a:t>service-Page</a:t>
            </a:r>
            <a:endParaRPr lang="zh-CN" altLang="en-US" sz="3300" b="1" i="0" u="none" strike="noStrike" kern="1200" cap="none" spc="0" baseline="0">
              <a:solidFill>
                <a:schemeClr val="tx2"/>
              </a:solidFill>
              <a:latin typeface="Arial" pitchFamily="0" charset="0"/>
              <a:ea typeface="Arial" pitchFamily="0" charset="0"/>
              <a:cs typeface="Lucida Sans"/>
            </a:endParaRPr>
          </a:p>
        </p:txBody>
      </p:sp>
      <p:sp>
        <p:nvSpPr>
          <p:cNvPr id="127" name="矩形"/>
          <p:cNvSpPr>
            <a:spLocks/>
          </p:cNvSpPr>
          <p:nvPr/>
        </p:nvSpPr>
        <p:spPr>
          <a:xfrm rot="0">
            <a:off x="5935980" y="896620"/>
            <a:ext cx="3048000" cy="306704"/>
          </a:xfrm>
          <a:prstGeom prst="rect"/>
          <a:noFill/>
          <a:ln w="12700" cmpd="sng" cap="flat">
            <a:noFill/>
            <a:prstDash val="solid"/>
            <a:miter/>
          </a:ln>
        </p:spPr>
      </p:sp>
      <p:pic>
        <p:nvPicPr>
          <p:cNvPr id="128" name="图片" descr="WhatsApp Image 2024-04-06 at 07.53.07 (9)"/>
          <p:cNvPicPr>
            <a:picLocks noChangeAspect="1"/>
          </p:cNvPicPr>
          <p:nvPr/>
        </p:nvPicPr>
        <p:blipFill>
          <a:blip r:embed="rId1" cstate="print"/>
          <a:srcRect t="12245" b="15598" l="12787" r="12066"/>
          <a:stretch>
            <a:fillRect/>
          </a:stretch>
        </p:blipFill>
        <p:spPr>
          <a:xfrm rot="0">
            <a:off x="1609090" y="1371600"/>
            <a:ext cx="5829300" cy="3771899"/>
          </a:xfrm>
          <a:prstGeom prst="rect"/>
          <a:noFill/>
          <a:ln w="12700" cmpd="sng" cap="flat">
            <a:noFill/>
            <a:prstDash val="solid"/>
            <a:miter/>
          </a:ln>
        </p:spPr>
      </p:pic>
    </p:spTree>
    <p:extLst>
      <p:ext uri="{BB962C8B-B14F-4D97-AF65-F5344CB8AC3E}">
        <p14:creationId xmlns:p14="http://schemas.microsoft.com/office/powerpoint/2010/main" val="198279571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9"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a:rPr>
              <a:t>Departments-Page</a:t>
            </a:r>
            <a:endParaRPr lang="zh-CN" altLang="en-US" sz="3300" b="1" i="0" u="none" strike="noStrike" kern="1200" cap="none" spc="0" baseline="0">
              <a:solidFill>
                <a:schemeClr val="tx2"/>
              </a:solidFill>
              <a:latin typeface="Arial" pitchFamily="0" charset="0"/>
              <a:ea typeface="Arial" pitchFamily="0" charset="0"/>
              <a:cs typeface="Lucida Sans"/>
            </a:endParaRPr>
          </a:p>
        </p:txBody>
      </p:sp>
      <p:pic>
        <p:nvPicPr>
          <p:cNvPr id="130" name="图片" descr="WhatsApp Image 2024-04-06 at 07.53.07 (8)"/>
          <p:cNvPicPr>
            <a:picLocks noChangeAspect="1"/>
          </p:cNvPicPr>
          <p:nvPr/>
        </p:nvPicPr>
        <p:blipFill>
          <a:blip r:embed="rId1" cstate="print"/>
          <a:srcRect t="4249" b="4324" l="8340" r="9410"/>
          <a:stretch>
            <a:fillRect/>
          </a:stretch>
        </p:blipFill>
        <p:spPr>
          <a:xfrm rot="0">
            <a:off x="762635" y="1267460"/>
            <a:ext cx="7520940" cy="3823335"/>
          </a:xfrm>
          <a:prstGeom prst="rect"/>
          <a:noFill/>
          <a:ln w="12700" cmpd="sng" cap="flat">
            <a:noFill/>
            <a:prstDash val="solid"/>
            <a:miter/>
          </a:ln>
        </p:spPr>
      </p:pic>
    </p:spTree>
    <p:extLst>
      <p:ext uri="{BB962C8B-B14F-4D97-AF65-F5344CB8AC3E}">
        <p14:creationId xmlns:p14="http://schemas.microsoft.com/office/powerpoint/2010/main" val="165473672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title"/>
          </p:nvPr>
        </p:nvSpPr>
        <p:spPr>
          <a:xfrm rot="0">
            <a:off x="628560" y="618066"/>
            <a:ext cx="7886430" cy="6495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a:rPr>
              <a:t>Blog-Page</a:t>
            </a:r>
            <a:endParaRPr lang="zh-CN" altLang="en-US" sz="3300" b="1" i="0" u="none" strike="noStrike" kern="1200" cap="none" spc="0" baseline="0">
              <a:solidFill>
                <a:schemeClr val="tx2"/>
              </a:solidFill>
              <a:latin typeface="Arial" pitchFamily="0" charset="0"/>
              <a:ea typeface="Arial" pitchFamily="0" charset="0"/>
              <a:cs typeface="Lucida Sans"/>
            </a:endParaRPr>
          </a:p>
        </p:txBody>
      </p:sp>
      <p:pic>
        <p:nvPicPr>
          <p:cNvPr id="132" name="图片" descr="WhatsApp Image 2024-04-06 at 07.53.07"/>
          <p:cNvPicPr>
            <a:picLocks noChangeAspect="1"/>
          </p:cNvPicPr>
          <p:nvPr/>
        </p:nvPicPr>
        <p:blipFill>
          <a:blip r:embed="rId1" cstate="print"/>
          <a:srcRect t="4385" b="3646" l="21681" r="23486"/>
          <a:stretch>
            <a:fillRect/>
          </a:stretch>
        </p:blipFill>
        <p:spPr>
          <a:xfrm rot="0">
            <a:off x="1982469" y="1267460"/>
            <a:ext cx="5013960" cy="3876039"/>
          </a:xfrm>
          <a:prstGeom prst="rect"/>
          <a:noFill/>
          <a:ln w="12700" cmpd="sng" cap="flat">
            <a:noFill/>
            <a:prstDash val="solid"/>
            <a:miter/>
          </a:ln>
        </p:spPr>
      </p:pic>
    </p:spTree>
    <p:extLst>
      <p:ext uri="{BB962C8B-B14F-4D97-AF65-F5344CB8AC3E}">
        <p14:creationId xmlns:p14="http://schemas.microsoft.com/office/powerpoint/2010/main" val="97528552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Future </a:t>
            </a:r>
            <a:r>
              <a:rPr lang="en-US" altLang="zh-CN" sz="1600" b="1" i="0" u="none" strike="noStrike" kern="1200" cap="none" spc="0" baseline="0">
                <a:solidFill>
                  <a:srgbClr val="213163"/>
                </a:solidFill>
                <a:latin typeface="Arial" pitchFamily="0" charset="0"/>
                <a:ea typeface="Arial" pitchFamily="0" charset="0"/>
                <a:cs typeface="Lucida Sans"/>
              </a:rPr>
              <a:t>Enhancements</a:t>
            </a:r>
            <a:r>
              <a:rPr lang="en-US" altLang="zh-CN" sz="1600" b="1" i="0" u="none" strike="noStrike" kern="1200" cap="none" spc="0" baseline="0">
                <a:solidFill>
                  <a:srgbClr val="374151"/>
                </a:solidFill>
                <a:latin typeface="Arial" pitchFamily="0" charset="0"/>
                <a:ea typeface="Arial" pitchFamily="0" charset="0"/>
                <a:cs typeface="Times New Roman" pitchFamily="0" charset="0"/>
              </a:rPr>
              <a:t>:</a:t>
            </a:r>
            <a:br>
              <a:rPr lang="zh-CN" altLang="en-US" sz="3300" b="0" i="0" u="none" strike="noStrike" kern="1200" cap="none" spc="0" baseline="0">
                <a:solidFill>
                  <a:srgbClr val="374151"/>
                </a:solidFill>
                <a:latin typeface="Söhne" pitchFamily="0" charset="0"/>
                <a:ea typeface="Arial" pitchFamily="0" charset="0"/>
                <a:cs typeface="Lucida Sans"/>
              </a:rPr>
            </a:br>
            <a:endParaRPr lang="zh-CN" altLang="en-US" sz="3300" b="0" i="0" u="none" strike="noStrike" kern="1200" cap="none" spc="0" baseline="0">
              <a:solidFill>
                <a:schemeClr val="tx2"/>
              </a:solidFill>
              <a:latin typeface="Arial" pitchFamily="0" charset="0"/>
              <a:ea typeface="Arial" pitchFamily="0" charset="0"/>
              <a:cs typeface="Lucida Sans"/>
            </a:endParaRPr>
          </a:p>
        </p:txBody>
      </p:sp>
      <p:sp>
        <p:nvSpPr>
          <p:cNvPr id="134" name="矩形"/>
          <p:cNvSpPr>
            <a:spLocks/>
          </p:cNvSpPr>
          <p:nvPr/>
        </p:nvSpPr>
        <p:spPr>
          <a:xfrm rot="0">
            <a:off x="889000" y="1113790"/>
            <a:ext cx="8306435" cy="171894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Integration of AI and Machine Learning: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AI and machine learning algorithms can help in predicting demand for routes, optimizing schedules, and dynamically adjusting ticket prices based on factors like demand, time of booking, and historical data.</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Real-time Tracking and Notifications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Mobile Ticketing and Contactless Payments: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Customer Service Automation: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chatbots and virtual assistants powered by natural language processing (NLP) can automate customer service inquiries, provide instant responses to frequently asked questions, and assist passengers throughout their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98371900"/>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Conclusion</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136" name="直线"/>
          <p:cNvSpPr>
            <a:spLocks/>
          </p:cNvSpPr>
          <p:nvPr/>
        </p:nvSpPr>
        <p:spPr>
          <a:xfrm rot="0">
            <a:off x="0" y="4675910"/>
            <a:ext cx="9144000" cy="0"/>
          </a:xfrm>
          <a:prstGeom prst="line"/>
          <a:noFill/>
          <a:ln w="6350" cmpd="sng" cap="flat">
            <a:solidFill>
              <a:srgbClr val="BFBFBF"/>
            </a:solidFill>
            <a:prstDash val="solid"/>
            <a:round/>
          </a:ln>
        </p:spPr>
      </p:sp>
      <p:sp>
        <p:nvSpPr>
          <p:cNvPr id="137"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38" name="矩形"/>
          <p:cNvSpPr>
            <a:spLocks/>
          </p:cNvSpPr>
          <p:nvPr/>
        </p:nvSpPr>
        <p:spPr>
          <a:xfrm rot="0">
            <a:off x="473074" y="1205230"/>
            <a:ext cx="8796020" cy="31076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Additionally, features such as seat selection, real-time updates on bus availability, and secure payment options contribute to a more satisfying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On the other hand, bus operators benefit from improved operational efficiency, as the automated reservation system helps in better managing seat inventory, optimizing routes, and minimizing overbooking or underbooking situations.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Overall, the adoption of a bus reservation system not only enhances the convenience and experience for passengers but also facilitates better management and operations for bus companies.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29462609"/>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3504528" y="2334505"/>
            <a:ext cx="2149019" cy="474488"/>
          </a:xfrm>
          <a:prstGeom prst="rect"/>
          <a:noFill/>
          <a:ln w="9525" cmpd="sng" cap="flat">
            <a:noFill/>
            <a:prstDash val="solid"/>
            <a:round/>
          </a:ln>
        </p:spPr>
        <p:txBody>
          <a:bodyPr vert="horz" wrap="square" lIns="0" tIns="12700" rIns="0" bIns="0" anchor="ctr" anchorCtr="0">
            <a:prstTxWarp prst="textNoShape"/>
            <a:spAutoFit/>
          </a:bodyPr>
          <a:lstStyle/>
          <a:p>
            <a:pPr marL="12700" indent="0" algn="ctr">
              <a:lnSpc>
                <a:spcPct val="100000"/>
              </a:lnSpc>
              <a:spcBef>
                <a:spcPts val="100"/>
              </a:spcBef>
              <a:spcAft>
                <a:spcPts val="0"/>
              </a:spcAft>
              <a:buNone/>
            </a:pPr>
            <a:r>
              <a:rPr lang="en-US" altLang="zh-CN" sz="3000" b="1" i="0" u="none" strike="noStrike" kern="1200" cap="none" spc="-5" baseline="0">
                <a:solidFill>
                  <a:srgbClr val="223366"/>
                </a:solidFill>
                <a:latin typeface="Arial" pitchFamily="0" charset="0"/>
                <a:ea typeface="Arial" pitchFamily="0" charset="0"/>
                <a:cs typeface="Lucida Sans"/>
              </a:rPr>
              <a:t>Thank You!</a:t>
            </a:r>
            <a:endParaRPr lang="zh-CN" altLang="en-US" sz="3000" b="1" i="0" u="none" strike="noStrike" kern="1200" cap="none" spc="-5" baseline="0">
              <a:solidFill>
                <a:srgbClr val="223366"/>
              </a:solidFill>
              <a:latin typeface="Arial" pitchFamily="0" charset="0"/>
              <a:ea typeface="Arial" pitchFamily="0" charset="0"/>
              <a:cs typeface="Lucida Sans"/>
            </a:endParaRPr>
          </a:p>
        </p:txBody>
      </p:sp>
    </p:spTree>
    <p:extLst>
      <p:ext uri="{BB962C8B-B14F-4D97-AF65-F5344CB8AC3E}">
        <p14:creationId xmlns:p14="http://schemas.microsoft.com/office/powerpoint/2010/main" val="28391086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6"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7"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Arial"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Arial" pitchFamily="0" charset="0"/>
              <a:cs typeface="Arial" pitchFamily="0" charset="0"/>
              <a:sym typeface="Arial" pitchFamily="0" charset="0"/>
            </a:endParaRPr>
          </a:p>
        </p:txBody>
      </p:sp>
      <p:sp>
        <p:nvSpPr>
          <p:cNvPr id="58" name="圆角矩形"/>
          <p:cNvSpPr>
            <a:spLocks/>
          </p:cNvSpPr>
          <p:nvPr/>
        </p:nvSpPr>
        <p:spPr>
          <a:xfrm rot="0">
            <a:off x="956309" y="3037840"/>
            <a:ext cx="7227570" cy="530626"/>
          </a:xfrm>
          <a:prstGeom prst="roundRect">
            <a:avLst>
              <a:gd name="adj" fmla="val 16666"/>
            </a:avLst>
          </a:prstGeom>
          <a:solidFill>
            <a:srgbClr val="DFDDFB"/>
          </a:solidFill>
          <a:ln w="12700" cmpd="sng" cap="flat">
            <a:solidFill>
              <a:srgbClr val="DFDDFB"/>
            </a:solidFill>
            <a:prstDash val="solid"/>
            <a:round/>
          </a:ln>
        </p:spPr>
      </p:sp>
      <p:sp>
        <p:nvSpPr>
          <p:cNvPr id="59"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Arial"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Arial" pitchFamily="0" charset="0"/>
              <a:cs typeface="Poppins" pitchFamily="0" charset="0"/>
              <a:sym typeface="Arial" pitchFamily="0" charset="0"/>
            </a:endParaRPr>
          </a:p>
        </p:txBody>
      </p:sp>
      <p:sp>
        <p:nvSpPr>
          <p:cNvPr id="60"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Arial"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
        <p:nvSpPr>
          <p:cNvPr id="61"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Tree>
    <p:extLst>
      <p:ext uri="{BB962C8B-B14F-4D97-AF65-F5344CB8AC3E}">
        <p14:creationId xmlns:p14="http://schemas.microsoft.com/office/powerpoint/2010/main" val="60389076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Abstract</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65" name="直线"/>
          <p:cNvSpPr>
            <a:spLocks/>
          </p:cNvSpPr>
          <p:nvPr/>
        </p:nvSpPr>
        <p:spPr>
          <a:xfrm rot="0">
            <a:off x="0" y="4675910"/>
            <a:ext cx="9144000" cy="0"/>
          </a:xfrm>
          <a:prstGeom prst="line"/>
          <a:noFill/>
          <a:ln w="6350" cmpd="sng" cap="flat">
            <a:solidFill>
              <a:srgbClr val="BFBFBF"/>
            </a:solidFill>
            <a:prstDash val="solid"/>
            <a:round/>
          </a:ln>
        </p:spPr>
      </p:sp>
      <p:sp>
        <p:nvSpPr>
          <p:cNvPr id="66"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654685" y="1304925"/>
            <a:ext cx="8488680" cy="333502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With its intuitive design and robust functionality, the system aims to streamline the bus booking process, enhancing the overall user experience for both customers and administrators.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3604693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Problem Statement</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71" name="直线"/>
          <p:cNvSpPr>
            <a:spLocks/>
          </p:cNvSpPr>
          <p:nvPr/>
        </p:nvSpPr>
        <p:spPr>
          <a:xfrm rot="0">
            <a:off x="0" y="4675910"/>
            <a:ext cx="9144000" cy="0"/>
          </a:xfrm>
          <a:prstGeom prst="line"/>
          <a:noFill/>
          <a:ln w="6350" cmpd="sng" cap="flat">
            <a:solidFill>
              <a:srgbClr val="BFBFBF"/>
            </a:solidFill>
            <a:prstDash val="solid"/>
            <a:round/>
          </a:ln>
        </p:spPr>
      </p:sp>
      <p:sp>
        <p:nvSpPr>
          <p:cNvPr id="72"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453390" y="1443355"/>
            <a:ext cx="8457565" cy="319595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current manual process of bus reservation and management is cumbersome, inefficient, and prone to errors.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Traditional methods involve customers physically visiting bus terminals or making phone calls to book tickets, leading to long waiting times and potential booking inaccuracies.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Additionally, administrators struggle with managing bus schedules, seat allocations, and customer data manually, resulting in operational inefficiencies and customer dissatisfaction.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This system should offer users a seamless online booking experience, allowing them to browse bus routes, check seat availability, and make reservations conveniently from their devices.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683372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Project Overview</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77" name="直线"/>
          <p:cNvSpPr>
            <a:spLocks/>
          </p:cNvSpPr>
          <p:nvPr/>
        </p:nvSpPr>
        <p:spPr>
          <a:xfrm rot="0">
            <a:off x="0" y="4675910"/>
            <a:ext cx="9144000" cy="0"/>
          </a:xfrm>
          <a:prstGeom prst="line"/>
          <a:noFill/>
          <a:ln w="6350" cmpd="sng" cap="flat">
            <a:solidFill>
              <a:srgbClr val="BFBFBF"/>
            </a:solidFill>
            <a:prstDash val="solid"/>
            <a:round/>
          </a:ln>
        </p:spPr>
      </p:sp>
      <p:sp>
        <p:nvSpPr>
          <p:cNvPr id="78"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9" name="矩形"/>
          <p:cNvSpPr>
            <a:spLocks/>
          </p:cNvSpPr>
          <p:nvPr/>
        </p:nvSpPr>
        <p:spPr>
          <a:xfrm rot="0">
            <a:off x="500380" y="1004570"/>
            <a:ext cx="8255000" cy="349631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User Registration and Authentication: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Users can create accounts securely to access the reservation system.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Authentication mechanisms ensure the security of user data and transactions.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Booking Management: </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dashboard for managing bookings.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They can view and update booking details, including seat allocations and payment status.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Automated notifications are sent to users for booking confirmation, reminders, and updates.Notifications help keep users informed about their bookings and any changes to schedules.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Users can check seat availability for specific routes and dates.The system provides an intuitive interface for selecting seats and making reservations.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4098165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Proposed Solution</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83" name="矩形"/>
          <p:cNvSpPr>
            <a:spLocks/>
          </p:cNvSpPr>
          <p:nvPr/>
        </p:nvSpPr>
        <p:spPr>
          <a:xfrm rot="0">
            <a:off x="401320" y="1102360"/>
            <a:ext cx="8819515" cy="292608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The proposed solution aims to develop a robust and user-friendly Bus Reservation      System using the Django framework.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This system will automate the bus booking process for users while providing administrators with efficient tools for managing routes, schedules, and bookings.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By leveraging Django's features and adhering to best practices in software development, the solution seeks to enhance the overall user experience and streamline operations for both customers and administrators.</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Ø"/>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User Interface:</a:t>
            </a:r>
            <a:endPar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endParaRPr>
          </a:p>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Develop a responsive web interface for users to browse bus routes, check seat availability, and make reservations.</a:t>
            </a:r>
            <a:endParaRPr lang="zh-CN" altLang="en-US"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p:txBody>
      </p:sp>
      <p:sp>
        <p:nvSpPr>
          <p:cNvPr id="84" name="直线"/>
          <p:cNvSpPr>
            <a:spLocks/>
          </p:cNvSpPr>
          <p:nvPr/>
        </p:nvSpPr>
        <p:spPr>
          <a:xfrm rot="0">
            <a:off x="0" y="4675910"/>
            <a:ext cx="9144000" cy="0"/>
          </a:xfrm>
          <a:prstGeom prst="line"/>
          <a:noFill/>
          <a:ln w="6350" cmpd="sng" cap="flat">
            <a:solidFill>
              <a:srgbClr val="BFBFBF"/>
            </a:solidFill>
            <a:prstDash val="solid"/>
            <a:round/>
          </a:ln>
        </p:spPr>
      </p:sp>
      <p:sp>
        <p:nvSpPr>
          <p:cNvPr id="85"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152092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矩形"/>
          <p:cNvSpPr>
            <a:spLocks/>
          </p:cNvSpPr>
          <p:nvPr/>
        </p:nvSpPr>
        <p:spPr>
          <a:xfrm rot="0">
            <a:off x="562610" y="752832"/>
            <a:ext cx="8017933" cy="3863340"/>
          </a:xfrm>
          <a:prstGeom prst="rect"/>
          <a:noFill/>
          <a:ln w="12700" cmpd="sng" cap="flat">
            <a:noFill/>
            <a:prstDash val="solid"/>
            <a:miter/>
          </a:ln>
        </p:spPr>
        <p:txBody>
          <a:bodyPr vert="horz" wrap="square" lIns="91440" tIns="45720" rIns="91440" bIns="45720" anchor="t" anchorCtr="0">
            <a:prstTxWarp prst="textNoShape"/>
            <a:spAutoFit/>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Authentication and Authorization: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Stencil" pitchFamily="0" charset="0"/>
                <a:ea typeface="Arial" pitchFamily="0" charset="0"/>
                <a:cs typeface="Stencil"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Implement user authentication mechanisms to secure user accounts and transactions.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Utilize Django's built-in authentication system to handle user registration, login, and password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Bus Route Management:</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Create an admin interface for managing bus routes, including adding, editing, and deleting routes.Store route information such as departure city, destination, schedule, and fare in the database.</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a seat reservation system that allows users to view available seats and select their preferred seats for booking.</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9" name="直线"/>
          <p:cNvSpPr>
            <a:spLocks/>
          </p:cNvSpPr>
          <p:nvPr/>
        </p:nvSpPr>
        <p:spPr>
          <a:xfrm rot="0">
            <a:off x="0" y="4675910"/>
            <a:ext cx="9144000" cy="0"/>
          </a:xfrm>
          <a:prstGeom prst="line"/>
          <a:noFill/>
          <a:ln w="6350" cmpd="sng" cap="flat">
            <a:solidFill>
              <a:srgbClr val="BFBFBF"/>
            </a:solidFill>
            <a:prstDash val="solid"/>
            <a:round/>
          </a:ln>
        </p:spPr>
      </p:sp>
      <p:sp>
        <p:nvSpPr>
          <p:cNvPr id="90"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5436184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1" name="矩形"/>
          <p:cNvSpPr>
            <a:spLocks/>
          </p:cNvSpPr>
          <p:nvPr/>
        </p:nvSpPr>
        <p:spPr>
          <a:xfrm rot="0">
            <a:off x="0" y="753110"/>
            <a:ext cx="8768080" cy="3886835"/>
          </a:xfrm>
          <a:prstGeom prst="rect"/>
          <a:noFill/>
          <a:ln w="12700" cmpd="sng" cap="flat">
            <a:noFill/>
            <a:prstDash val="solid"/>
            <a:miter/>
          </a:ln>
        </p:spPr>
        <p:txBody>
          <a:bodyPr vert="horz" wrap="square" lIns="91440" tIns="45720" rIns="91440" bIns="45720" anchor="t" anchorCtr="0">
            <a:prstTxWarp prst="textNoShape"/>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Booking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an admin dashboard for managing bookings, enabling administrators to view, modify, or cancel reservations as needed.Include features for updating booking details, such as seat allocations, passenger information, and payment status.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with payment gateways (e.g., Stripe, PayPal) to facilitate secure online payments for bookings.Ensure compliance with industry standards and implement encryption protocols to protect sensitive payment information.</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Reporting and Analytics:</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reporting tools to generate insights on booking trends, revenue, and other key performance metrics.</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92" name="直线"/>
          <p:cNvSpPr>
            <a:spLocks/>
          </p:cNvSpPr>
          <p:nvPr/>
        </p:nvSpPr>
        <p:spPr>
          <a:xfrm rot="0">
            <a:off x="0" y="4675910"/>
            <a:ext cx="9144000" cy="0"/>
          </a:xfrm>
          <a:prstGeom prst="line"/>
          <a:noFill/>
          <a:ln w="6350" cmpd="sng" cap="flat">
            <a:solidFill>
              <a:srgbClr val="BFBFBF"/>
            </a:solidFill>
            <a:prstDash val="solid"/>
            <a:round/>
          </a:ln>
        </p:spPr>
      </p:sp>
      <p:sp>
        <p:nvSpPr>
          <p:cNvPr id="93"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9566972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a:rPr>
              <a:t>Technology Used</a:t>
            </a:r>
            <a:endParaRPr lang="zh-CN" altLang="en-US" sz="1600" b="0" i="0" u="none" strike="noStrike" kern="1200" cap="none" spc="0" baseline="0">
              <a:solidFill>
                <a:schemeClr val="tx2"/>
              </a:solidFill>
              <a:latin typeface="Arial" pitchFamily="0" charset="0"/>
              <a:ea typeface="Arial" pitchFamily="0" charset="0"/>
              <a:cs typeface="Lucida Sans"/>
            </a:endParaRPr>
          </a:p>
        </p:txBody>
      </p:sp>
      <p:sp>
        <p:nvSpPr>
          <p:cNvPr id="95"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6"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7"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8"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0" name="直线"/>
          <p:cNvSpPr>
            <a:spLocks/>
          </p:cNvSpPr>
          <p:nvPr/>
        </p:nvSpPr>
        <p:spPr>
          <a:xfrm rot="0">
            <a:off x="0" y="4675910"/>
            <a:ext cx="9144000" cy="0"/>
          </a:xfrm>
          <a:prstGeom prst="line"/>
          <a:noFill/>
          <a:ln w="6350" cmpd="sng" cap="flat">
            <a:solidFill>
              <a:srgbClr val="BFBFBF"/>
            </a:solidFill>
            <a:prstDash val="solid"/>
            <a:round/>
          </a:ln>
        </p:spPr>
      </p:sp>
      <p:sp>
        <p:nvSpPr>
          <p:cNvPr id="101"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65550504"/>
      </p:ext>
    </p:extLst>
  </p:cSld>
  <p:clrMapOvr>
    <a:masterClrMapping/>
  </p:clrMapOvr>
</p:sld>
</file>

<file path=ppt/theme/theme1.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Default Design">
      <a:majorFont>
        <a:latin typeface=""/>
        <a:ea typeface=""/>
        <a:cs typeface=""/>
      </a:majorFont>
      <a:minorFont>
        <a:latin typeface=""/>
        <a:ea typeface=""/>
        <a:cs typeface=""/>
      </a:minorFont>
    </a:fontScheme>
    <a:fmtScheme name="Default Desig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23</cp:revision>
  <dcterms:created xsi:type="dcterms:W3CDTF">2024-04-05T06:27:00Z</dcterms:created>
  <dcterms:modified xsi:type="dcterms:W3CDTF">2024-04-09T01:38:23Z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727037D34D82460EAD98DE374166DF49_13</vt:lpwstr>
  </property>
  <property fmtid="{D5CDD505-2E9C-101B-9397-08002B2CF9AE}" pid="4" name="KSOProductBuildVer">
    <vt:lpwstr>1033-12.2.0.13489</vt:lpwstr>
  </property>
</Properties>
</file>