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Helvetica Neu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03522F-51BA-4E50-A325-3A1A6F9A9B2C}">
  <a:tblStyle styleId="{1E03522F-51BA-4E50-A325-3A1A6F9A9B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3.xml"/><Relationship Id="rId41" Type="http://schemas.openxmlformats.org/officeDocument/2006/relationships/font" Target="fonts/HelveticaNeue-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HelveticaNeue-bold.fntdata"/><Relationship Id="rId16" Type="http://schemas.openxmlformats.org/officeDocument/2006/relationships/slide" Target="slides/slide9.xml"/><Relationship Id="rId38" Type="http://schemas.openxmlformats.org/officeDocument/2006/relationships/font" Target="fonts/HelveticaNeue-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cdf9654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cdf9654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select</a:t>
            </a:r>
            <a:r>
              <a:rPr lang="en"/>
              <a:t>能不能被apply到其他 existing model上</a:t>
            </a:r>
            <a:endParaRPr/>
          </a:p>
          <a:p>
            <a:pPr indent="0" lvl="0" marL="0" rtl="0" algn="l">
              <a:spcBef>
                <a:spcPts val="0"/>
              </a:spcBef>
              <a:spcAft>
                <a:spcPts val="0"/>
              </a:spcAft>
              <a:buNone/>
            </a:pPr>
            <a:r>
              <a:rPr lang="en"/>
              <a:t>unfair experimental settings, unfair example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cdf96547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cdf96547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更简单的model，更少的epoch，更少的training time，可以apply到其他model上，不依赖现有model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0daea1d73_6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0daea1d73_6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当budget number limited的时候，前面ActiveRGCN更好，重新做一下图</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0daea1d73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30daea1d73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0daea1d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0daea1d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cdf96547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cdf96547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0daea1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0daea1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0daea1d7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0daea1d7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30daea1d7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30daea1d7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cdf96547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cdf96547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bd7025be1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2bd7025be1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our project, we mainly focus on the heterogeneous information network. Unlike the homogeneous information network, or graph, HIN contains various types of nodes and edges. Like the citation network here, we have nodes for papers, authors and conferences, and we also have author-paper edges, paper conference edges and paper paper edges representing different relationships</a:t>
            </a:r>
            <a:r>
              <a:rPr lang="en"/>
              <a:t>. So we can see that the HIN is closer to real world applications.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0daea1d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0daea1d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0daea1d7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30daea1d7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ot model specific, sample &amp;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Fiar experiment setting, don’t need complex GNNs, simple GNNs can also function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 a specific budget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Delete naive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Ablation study: clarify each score is useful, how to combine score properly; the current multi arm bendit mechanism is not good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setting can also function well, can explore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Multi-arm bendit instead of original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30daea1d7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30daea1d7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24a18e2ee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24a18e2ee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30daea1d73_6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30daea1d73_6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当budget number limited的时候，前面ActiveRGCN更好，重新做一下图</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0daea1d73_6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130daea1d73_6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0daea1d73_6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0daea1d73_6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30daea1d73_6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30daea1d73_6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not choose best model  (可以hide)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30daea1d73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30daea1d73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30daea1d73_6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130daea1d73_6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And network embeddings can also be applied to HIN and improve the performance of downstream tasks like node classifications. Compared with unsupervised network embedding methods, semi-supervised methods uses supervised information to improve performance, and in HIN, the Relational Graph Convolutional Network or RGCN is one representative.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bd7025be1_3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2bd7025be1_3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RGCN is an extension of GCN to calculate network embedding for HIN. Compared with GCN, RGCN considers networks as directed graphs instead of undirected graph and thus aggregates neighbourhood information for each kind of edges considering relationship type and directions. And similar to GCN in homogeneous setting,  RGCN is a very classic baseline for HIN network embedding.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0daea1d73_6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130daea1d73_6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But one big problem of semi-supervised learning is the cost of gaining supervised information, and Active Learning can help. I think team 13 introduced Active learning in their great presentation, and for quick recap, active learning is to select some informative nodes for labeling with a given budget. Basically, there are Reinforcement Learning based methods like GPA which models the node selection as a markov decision process, and informative score-based method like AGE and Team 13 proposed, which calculate informative score as selection criteria.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bd7025be1_3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2bd7025be1_3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a:t>
            </a:r>
            <a:r>
              <a:rPr lang="en">
                <a:solidFill>
                  <a:schemeClr val="dk1"/>
                </a:solidFill>
              </a:rPr>
              <a:t>eam 13 introduced the idea of active learning last time, aiming to reduce the labelling requirement for the dataset,  but the famous AGE framework and their proposed methods</a:t>
            </a:r>
            <a:r>
              <a:rPr lang="en"/>
              <a:t> introduced in their presentation only </a:t>
            </a:r>
            <a:r>
              <a:rPr lang="en"/>
              <a:t>work in homogeneous settings. For HIN, the first ever active learning framework is the ActiveHNE. In the paper of Active</a:t>
            </a:r>
            <a:r>
              <a:rPr lang="en"/>
              <a:t>HNE, it proposed a new heterogeneous network embedding methods call DHNE as well as an active learning framework based on informative scores and multi-armed bandit.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098222faf_2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13098222faf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098222faf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3098222faf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098222faf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3098222faf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098222faf_2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3098222faf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random seed -&gt; RGCN -&gt; reward function/multi-arm bandit -&gt; add new selected node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0daea1d73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0daea1d73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pener">
  <p:cSld name="Title Opener">
    <p:spTree>
      <p:nvGrpSpPr>
        <p:cNvPr id="11" name="Shape 11"/>
        <p:cNvGrpSpPr/>
        <p:nvPr/>
      </p:nvGrpSpPr>
      <p:grpSpPr>
        <a:xfrm>
          <a:off x="0" y="0"/>
          <a:ext cx="0" cy="0"/>
          <a:chOff x="0" y="0"/>
          <a:chExt cx="0" cy="0"/>
        </a:xfrm>
      </p:grpSpPr>
      <p:sp>
        <p:nvSpPr>
          <p:cNvPr id="12" name="Google Shape;12;p2"/>
          <p:cNvSpPr txBox="1"/>
          <p:nvPr>
            <p:ph idx="10" type="dt"/>
          </p:nvPr>
        </p:nvSpPr>
        <p:spPr>
          <a:xfrm>
            <a:off x="7407534" y="4754880"/>
            <a:ext cx="941700" cy="365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9pPr>
          </a:lstStyle>
          <a:p/>
        </p:txBody>
      </p:sp>
      <p:sp>
        <p:nvSpPr>
          <p:cNvPr id="13" name="Google Shape;13;p2"/>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4" name="Google Shape;14;p2"/>
          <p:cNvSpPr/>
          <p:nvPr/>
        </p:nvSpPr>
        <p:spPr>
          <a:xfrm>
            <a:off x="0" y="0"/>
            <a:ext cx="9144000" cy="5151300"/>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u="none" cap="none" strike="noStrike">
              <a:solidFill>
                <a:schemeClr val="lt1"/>
              </a:solidFill>
              <a:latin typeface="Helvetica Neue"/>
              <a:ea typeface="Helvetica Neue"/>
              <a:cs typeface="Helvetica Neue"/>
              <a:sym typeface="Helvetica Neue"/>
            </a:endParaRPr>
          </a:p>
        </p:txBody>
      </p:sp>
      <p:sp>
        <p:nvSpPr>
          <p:cNvPr id="15" name="Google Shape;15;p2"/>
          <p:cNvSpPr txBox="1"/>
          <p:nvPr>
            <p:ph idx="1" type="body"/>
          </p:nvPr>
        </p:nvSpPr>
        <p:spPr>
          <a:xfrm>
            <a:off x="640080" y="4663376"/>
            <a:ext cx="1726200" cy="167100"/>
          </a:xfrm>
          <a:prstGeom prst="rect">
            <a:avLst/>
          </a:prstGeom>
          <a:noFill/>
          <a:ln>
            <a:noFill/>
          </a:ln>
        </p:spPr>
        <p:txBody>
          <a:bodyPr anchorCtr="0" anchor="b" bIns="0" lIns="9125" spcFirstLastPara="1" rIns="0" wrap="square" tIns="0">
            <a:spAutoFit/>
          </a:bodyPr>
          <a:lstStyle>
            <a:lvl1pPr indent="-228600" lvl="0" marL="457200" algn="l">
              <a:lnSpc>
                <a:spcPct val="90000"/>
              </a:lnSpc>
              <a:spcBef>
                <a:spcPts val="300"/>
              </a:spcBef>
              <a:spcAft>
                <a:spcPts val="0"/>
              </a:spcAft>
              <a:buClr>
                <a:srgbClr val="898989"/>
              </a:buClr>
              <a:buSzPts val="1200"/>
              <a:buFont typeface="Helvetica Neue"/>
              <a:buNone/>
              <a:defRPr b="0" i="0" sz="1200">
                <a:solidFill>
                  <a:srgbClr val="898989"/>
                </a:solidFill>
                <a:latin typeface="Helvetica Neue"/>
                <a:ea typeface="Helvetica Neue"/>
                <a:cs typeface="Helvetica Neue"/>
                <a:sym typeface="Helvetica Neue"/>
              </a:defRPr>
            </a:lvl1pPr>
            <a:lvl2pPr indent="-304800" lvl="1" marL="914400" algn="l">
              <a:lnSpc>
                <a:spcPct val="90000"/>
              </a:lnSpc>
              <a:spcBef>
                <a:spcPts val="375"/>
              </a:spcBef>
              <a:spcAft>
                <a:spcPts val="0"/>
              </a:spcAft>
              <a:buClr>
                <a:srgbClr val="58595B"/>
              </a:buClr>
              <a:buSzPts val="1200"/>
              <a:buChar char="•"/>
              <a:defRPr sz="1200"/>
            </a:lvl2pPr>
            <a:lvl3pPr indent="-304800" lvl="2" marL="1371600" algn="l">
              <a:lnSpc>
                <a:spcPct val="90000"/>
              </a:lnSpc>
              <a:spcBef>
                <a:spcPts val="375"/>
              </a:spcBef>
              <a:spcAft>
                <a:spcPts val="0"/>
              </a:spcAft>
              <a:buClr>
                <a:srgbClr val="58595B"/>
              </a:buClr>
              <a:buSzPts val="1200"/>
              <a:buChar char="•"/>
              <a:defRPr sz="1200"/>
            </a:lvl3pPr>
            <a:lvl4pPr indent="-304800" lvl="3" marL="1828800" algn="l">
              <a:lnSpc>
                <a:spcPct val="90000"/>
              </a:lnSpc>
              <a:spcBef>
                <a:spcPts val="375"/>
              </a:spcBef>
              <a:spcAft>
                <a:spcPts val="0"/>
              </a:spcAft>
              <a:buClr>
                <a:srgbClr val="58595B"/>
              </a:buClr>
              <a:buSzPts val="1200"/>
              <a:buChar char="•"/>
              <a:defRPr sz="1200"/>
            </a:lvl4pPr>
            <a:lvl5pPr indent="-304800" lvl="4" marL="2286000" algn="l">
              <a:lnSpc>
                <a:spcPct val="90000"/>
              </a:lnSpc>
              <a:spcBef>
                <a:spcPts val="375"/>
              </a:spcBef>
              <a:spcAft>
                <a:spcPts val="0"/>
              </a:spcAft>
              <a:buClr>
                <a:srgbClr val="58595B"/>
              </a:buClr>
              <a:buSzPts val="1200"/>
              <a:buChar char="•"/>
              <a:defRPr sz="1200"/>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6" name="Google Shape;16;p2"/>
          <p:cNvSpPr txBox="1"/>
          <p:nvPr>
            <p:ph idx="2" type="body"/>
          </p:nvPr>
        </p:nvSpPr>
        <p:spPr>
          <a:xfrm>
            <a:off x="640080" y="4480496"/>
            <a:ext cx="1188600" cy="167100"/>
          </a:xfrm>
          <a:prstGeom prst="rect">
            <a:avLst/>
          </a:prstGeom>
          <a:noFill/>
          <a:ln>
            <a:noFill/>
          </a:ln>
        </p:spPr>
        <p:txBody>
          <a:bodyPr anchorCtr="0" anchor="b" bIns="0" lIns="9125" spcFirstLastPara="1" rIns="0" wrap="square" tIns="0">
            <a:spAutoFit/>
          </a:bodyPr>
          <a:lstStyle>
            <a:lvl1pPr indent="-228600" lvl="0" marL="457200" algn="l">
              <a:lnSpc>
                <a:spcPct val="90000"/>
              </a:lnSpc>
              <a:spcBef>
                <a:spcPts val="300"/>
              </a:spcBef>
              <a:spcAft>
                <a:spcPts val="0"/>
              </a:spcAft>
              <a:buClr>
                <a:srgbClr val="898989"/>
              </a:buClr>
              <a:buSzPts val="1200"/>
              <a:buFont typeface="Helvetica Neue"/>
              <a:buNone/>
              <a:defRPr b="0" i="0" sz="1200">
                <a:solidFill>
                  <a:srgbClr val="898989"/>
                </a:solidFill>
                <a:latin typeface="Helvetica Neue"/>
                <a:ea typeface="Helvetica Neue"/>
                <a:cs typeface="Helvetica Neue"/>
                <a:sym typeface="Helvetica Neue"/>
              </a:defRPr>
            </a:lvl1pPr>
            <a:lvl2pPr indent="-304800" lvl="1" marL="914400" algn="l">
              <a:lnSpc>
                <a:spcPct val="90000"/>
              </a:lnSpc>
              <a:spcBef>
                <a:spcPts val="375"/>
              </a:spcBef>
              <a:spcAft>
                <a:spcPts val="0"/>
              </a:spcAft>
              <a:buClr>
                <a:srgbClr val="58595B"/>
              </a:buClr>
              <a:buSzPts val="1200"/>
              <a:buChar char="•"/>
              <a:defRPr sz="1200"/>
            </a:lvl2pPr>
            <a:lvl3pPr indent="-304800" lvl="2" marL="1371600" algn="l">
              <a:lnSpc>
                <a:spcPct val="90000"/>
              </a:lnSpc>
              <a:spcBef>
                <a:spcPts val="375"/>
              </a:spcBef>
              <a:spcAft>
                <a:spcPts val="0"/>
              </a:spcAft>
              <a:buClr>
                <a:srgbClr val="58595B"/>
              </a:buClr>
              <a:buSzPts val="1200"/>
              <a:buChar char="•"/>
              <a:defRPr sz="1200"/>
            </a:lvl3pPr>
            <a:lvl4pPr indent="-304800" lvl="3" marL="1828800" algn="l">
              <a:lnSpc>
                <a:spcPct val="90000"/>
              </a:lnSpc>
              <a:spcBef>
                <a:spcPts val="375"/>
              </a:spcBef>
              <a:spcAft>
                <a:spcPts val="0"/>
              </a:spcAft>
              <a:buClr>
                <a:srgbClr val="58595B"/>
              </a:buClr>
              <a:buSzPts val="1200"/>
              <a:buChar char="•"/>
              <a:defRPr sz="1200"/>
            </a:lvl4pPr>
            <a:lvl5pPr indent="-304800" lvl="4" marL="2286000" algn="l">
              <a:lnSpc>
                <a:spcPct val="90000"/>
              </a:lnSpc>
              <a:spcBef>
                <a:spcPts val="375"/>
              </a:spcBef>
              <a:spcAft>
                <a:spcPts val="0"/>
              </a:spcAft>
              <a:buClr>
                <a:srgbClr val="58595B"/>
              </a:buClr>
              <a:buSzPts val="1200"/>
              <a:buChar char="•"/>
              <a:defRPr sz="1200"/>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7" name="Google Shape;17;p2"/>
          <p:cNvSpPr/>
          <p:nvPr/>
        </p:nvSpPr>
        <p:spPr>
          <a:xfrm>
            <a:off x="640080" y="3017520"/>
            <a:ext cx="7772400" cy="36600"/>
          </a:xfrm>
          <a:prstGeom prst="rect">
            <a:avLst/>
          </a:prstGeom>
          <a:solidFill>
            <a:srgbClr val="2C75AC"/>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8" name="Google Shape;18;p2"/>
          <p:cNvSpPr/>
          <p:nvPr/>
        </p:nvSpPr>
        <p:spPr>
          <a:xfrm>
            <a:off x="640080" y="1828800"/>
            <a:ext cx="7772400" cy="36600"/>
          </a:xfrm>
          <a:prstGeom prst="rect">
            <a:avLst/>
          </a:prstGeom>
          <a:solidFill>
            <a:srgbClr val="2C75AC"/>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9" name="Google Shape;19;p2"/>
          <p:cNvSpPr/>
          <p:nvPr>
            <p:ph idx="3" type="pic"/>
          </p:nvPr>
        </p:nvSpPr>
        <p:spPr>
          <a:xfrm>
            <a:off x="647698" y="476251"/>
            <a:ext cx="5564700" cy="1031700"/>
          </a:xfrm>
          <a:prstGeom prst="rect">
            <a:avLst/>
          </a:prstGeom>
          <a:noFill/>
          <a:ln>
            <a:noFill/>
          </a:ln>
        </p:spPr>
      </p:sp>
      <p:sp>
        <p:nvSpPr>
          <p:cNvPr id="20" name="Google Shape;20;p2"/>
          <p:cNvSpPr txBox="1"/>
          <p:nvPr/>
        </p:nvSpPr>
        <p:spPr>
          <a:xfrm>
            <a:off x="6594764" y="304800"/>
            <a:ext cx="1427100" cy="30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Helvetica Neue"/>
              <a:ea typeface="Helvetica Neue"/>
              <a:cs typeface="Helvetica Neue"/>
              <a:sym typeface="Helvetica Neue"/>
            </a:endParaRPr>
          </a:p>
        </p:txBody>
      </p:sp>
      <p:sp>
        <p:nvSpPr>
          <p:cNvPr id="21" name="Google Shape;21;p2"/>
          <p:cNvSpPr txBox="1"/>
          <p:nvPr>
            <p:ph idx="4" type="body"/>
          </p:nvPr>
        </p:nvSpPr>
        <p:spPr>
          <a:xfrm>
            <a:off x="640080" y="1892808"/>
            <a:ext cx="7772400" cy="1102500"/>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750"/>
              </a:spcBef>
              <a:spcAft>
                <a:spcPts val="0"/>
              </a:spcAft>
              <a:buClr>
                <a:srgbClr val="58595B"/>
              </a:buClr>
              <a:buSzPts val="3600"/>
              <a:buNone/>
              <a:defRPr b="1" sz="3600">
                <a:latin typeface="Helvetica Neue"/>
                <a:ea typeface="Helvetica Neue"/>
                <a:cs typeface="Helvetica Neue"/>
                <a:sym typeface="Helvetica Neue"/>
              </a:defRPr>
            </a:lvl1pPr>
            <a:lvl2pPr indent="-228600" lvl="1" marL="914400" algn="l">
              <a:lnSpc>
                <a:spcPct val="90000"/>
              </a:lnSpc>
              <a:spcBef>
                <a:spcPts val="375"/>
              </a:spcBef>
              <a:spcAft>
                <a:spcPts val="0"/>
              </a:spcAft>
              <a:buClr>
                <a:srgbClr val="58595B"/>
              </a:buClr>
              <a:buSzPts val="3600"/>
              <a:buFont typeface="Arial"/>
              <a:buNone/>
              <a:defRPr b="1" sz="3600">
                <a:latin typeface="Helvetica Neue"/>
                <a:ea typeface="Helvetica Neue"/>
                <a:cs typeface="Helvetica Neue"/>
                <a:sym typeface="Helvetica Neue"/>
              </a:defRPr>
            </a:lvl2pPr>
            <a:lvl3pPr indent="-228600" lvl="2" marL="13716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3pPr>
            <a:lvl4pPr indent="-228600" lvl="3" marL="18288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4pPr>
            <a:lvl5pPr indent="-228600" lvl="4" marL="22860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2" name="Google Shape;22;p2"/>
          <p:cNvSpPr txBox="1"/>
          <p:nvPr/>
        </p:nvSpPr>
        <p:spPr>
          <a:xfrm>
            <a:off x="6594764" y="304800"/>
            <a:ext cx="1427100" cy="30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Helvetica Neue"/>
              <a:ea typeface="Helvetica Neue"/>
              <a:cs typeface="Helvetica Neue"/>
              <a:sym typeface="Helvetica Neue"/>
            </a:endParaRPr>
          </a:p>
        </p:txBody>
      </p:sp>
    </p:spTree>
  </p:cSld>
  <p:clrMapOvr>
    <a:masterClrMapping/>
  </p:clrMapOvr>
  <p:extLst>
    <p:ext uri="{DCECCB84-F9BA-43D5-87BE-67443E8EF086}">
      <p15:sldGuideLst>
        <p15:guide id="1" orient="horz" pos="300">
          <p15:clr>
            <a:srgbClr val="FBAE40"/>
          </p15:clr>
        </p15:guide>
        <p15:guide id="2" orient="horz" pos="540">
          <p15:clr>
            <a:srgbClr val="FBAE40"/>
          </p15:clr>
        </p15:guide>
        <p15:guide id="3"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wo images">
  <p:cSld name="Header w/two images">
    <p:spTree>
      <p:nvGrpSpPr>
        <p:cNvPr id="69" name="Shape 69"/>
        <p:cNvGrpSpPr/>
        <p:nvPr/>
      </p:nvGrpSpPr>
      <p:grpSpPr>
        <a:xfrm>
          <a:off x="0" y="0"/>
          <a:ext cx="0" cy="0"/>
          <a:chOff x="0" y="0"/>
          <a:chExt cx="0" cy="0"/>
        </a:xfrm>
      </p:grpSpPr>
      <p:sp>
        <p:nvSpPr>
          <p:cNvPr id="70" name="Google Shape;70;p11"/>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71" name="Google Shape;71;p11"/>
          <p:cNvSpPr/>
          <p:nvPr>
            <p:ph idx="2" type="pic"/>
          </p:nvPr>
        </p:nvSpPr>
        <p:spPr>
          <a:xfrm>
            <a:off x="639952" y="1188720"/>
            <a:ext cx="3749100" cy="2057400"/>
          </a:xfrm>
          <a:prstGeom prst="rect">
            <a:avLst/>
          </a:prstGeom>
          <a:solidFill>
            <a:srgbClr val="DBE7F5"/>
          </a:solidFill>
          <a:ln>
            <a:noFill/>
          </a:ln>
        </p:spPr>
      </p:sp>
      <p:sp>
        <p:nvSpPr>
          <p:cNvPr id="72" name="Google Shape;72;p11"/>
          <p:cNvSpPr txBox="1"/>
          <p:nvPr>
            <p:ph idx="1" type="body"/>
          </p:nvPr>
        </p:nvSpPr>
        <p:spPr>
          <a:xfrm>
            <a:off x="640080" y="3291840"/>
            <a:ext cx="3749100" cy="822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73" name="Google Shape;73;p11"/>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3" type="pic"/>
          </p:nvPr>
        </p:nvSpPr>
        <p:spPr>
          <a:xfrm>
            <a:off x="4663440" y="1188720"/>
            <a:ext cx="3749100" cy="2057400"/>
          </a:xfrm>
          <a:prstGeom prst="rect">
            <a:avLst/>
          </a:prstGeom>
          <a:solidFill>
            <a:srgbClr val="DBE7F5"/>
          </a:solidFill>
          <a:ln>
            <a:noFill/>
          </a:ln>
        </p:spPr>
      </p:sp>
      <p:sp>
        <p:nvSpPr>
          <p:cNvPr id="75" name="Google Shape;75;p11"/>
          <p:cNvSpPr txBox="1"/>
          <p:nvPr>
            <p:ph idx="4" type="body"/>
          </p:nvPr>
        </p:nvSpPr>
        <p:spPr>
          <a:xfrm>
            <a:off x="4663440" y="3291840"/>
            <a:ext cx="3749100" cy="822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header w/two captioned images captions">
  <p:cSld name="Small header w/two captioned images captions">
    <p:spTree>
      <p:nvGrpSpPr>
        <p:cNvPr id="76" name="Shape 76"/>
        <p:cNvGrpSpPr/>
        <p:nvPr/>
      </p:nvGrpSpPr>
      <p:grpSpPr>
        <a:xfrm>
          <a:off x="0" y="0"/>
          <a:ext cx="0" cy="0"/>
          <a:chOff x="0" y="0"/>
          <a:chExt cx="0" cy="0"/>
        </a:xfrm>
      </p:grpSpPr>
      <p:sp>
        <p:nvSpPr>
          <p:cNvPr id="77" name="Google Shape;77;p12"/>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78" name="Google Shape;78;p12"/>
          <p:cNvSpPr/>
          <p:nvPr/>
        </p:nvSpPr>
        <p:spPr>
          <a:xfrm>
            <a:off x="0" y="0"/>
            <a:ext cx="9144000" cy="1168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Helvetica Neue"/>
              <a:ea typeface="Helvetica Neue"/>
              <a:cs typeface="Helvetica Neue"/>
              <a:sym typeface="Helvetica Neue"/>
            </a:endParaRPr>
          </a:p>
        </p:txBody>
      </p:sp>
      <p:sp>
        <p:nvSpPr>
          <p:cNvPr id="79" name="Google Shape;79;p12"/>
          <p:cNvSpPr txBox="1"/>
          <p:nvPr/>
        </p:nvSpPr>
        <p:spPr>
          <a:xfrm>
            <a:off x="640079" y="365760"/>
            <a:ext cx="7772400" cy="274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8595B"/>
              </a:buClr>
              <a:buSzPts val="1800"/>
              <a:buFont typeface="Helvetica Neue"/>
              <a:buNone/>
            </a:pPr>
            <a:r>
              <a:rPr b="1" i="0" lang="en" sz="1800">
                <a:solidFill>
                  <a:srgbClr val="58595B"/>
                </a:solidFill>
                <a:latin typeface="Helvetica Neue"/>
                <a:ea typeface="Helvetica Neue"/>
                <a:cs typeface="Helvetica Neue"/>
                <a:sym typeface="Helvetica Neue"/>
              </a:rPr>
              <a:t>Small Header w/two captioned images</a:t>
            </a:r>
            <a:endParaRPr/>
          </a:p>
        </p:txBody>
      </p:sp>
      <p:sp>
        <p:nvSpPr>
          <p:cNvPr id="80" name="Google Shape;80;p12"/>
          <p:cNvSpPr/>
          <p:nvPr/>
        </p:nvSpPr>
        <p:spPr>
          <a:xfrm>
            <a:off x="640080" y="673649"/>
            <a:ext cx="7772400" cy="36600"/>
          </a:xfrm>
          <a:prstGeom prst="rect">
            <a:avLst/>
          </a:prstGeom>
          <a:solidFill>
            <a:srgbClr val="2774AE"/>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sp>
        <p:nvSpPr>
          <p:cNvPr id="81" name="Google Shape;81;p12"/>
          <p:cNvSpPr txBox="1"/>
          <p:nvPr>
            <p:ph idx="1" type="body"/>
          </p:nvPr>
        </p:nvSpPr>
        <p:spPr>
          <a:xfrm>
            <a:off x="639950" y="4114800"/>
            <a:ext cx="3749100" cy="134100"/>
          </a:xfrm>
          <a:prstGeom prst="rect">
            <a:avLst/>
          </a:prstGeom>
          <a:noFill/>
          <a:ln>
            <a:noFill/>
          </a:ln>
        </p:spPr>
        <p:txBody>
          <a:bodyPr anchorCtr="0" anchor="t" bIns="0" lIns="0" spcFirstLastPara="1" rIns="0" wrap="square" tIns="0">
            <a:spAutoFit/>
          </a:bodyPr>
          <a:lstStyle>
            <a:lvl1pPr indent="-228600" lvl="0" marL="457200" algn="l">
              <a:lnSpc>
                <a:spcPct val="137500"/>
              </a:lnSpc>
              <a:spcBef>
                <a:spcPts val="750"/>
              </a:spcBef>
              <a:spcAft>
                <a:spcPts val="0"/>
              </a:spcAft>
              <a:buClr>
                <a:srgbClr val="58595B"/>
              </a:buClr>
              <a:buSzPts val="800"/>
              <a:buNone/>
              <a:defRPr sz="800">
                <a:latin typeface="Helvetica Neue"/>
                <a:ea typeface="Helvetica Neue"/>
                <a:cs typeface="Helvetica Neue"/>
                <a:sym typeface="Helvetica Neue"/>
              </a:defRPr>
            </a:lvl1pPr>
            <a:lvl2pPr indent="-279400" lvl="1" marL="9144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2pPr>
            <a:lvl3pPr indent="-279400" lvl="2" marL="13716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3pPr>
            <a:lvl4pPr indent="-279400" lvl="3" marL="18288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4pPr>
            <a:lvl5pPr indent="-279400" lvl="4" marL="22860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82" name="Google Shape;82;p12"/>
          <p:cNvSpPr/>
          <p:nvPr/>
        </p:nvSpPr>
        <p:spPr>
          <a:xfrm>
            <a:off x="0" y="0"/>
            <a:ext cx="9144000" cy="1168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Helvetica Neue"/>
              <a:ea typeface="Helvetica Neue"/>
              <a:cs typeface="Helvetica Neue"/>
              <a:sym typeface="Helvetica Neue"/>
            </a:endParaRPr>
          </a:p>
        </p:txBody>
      </p:sp>
      <p:sp>
        <p:nvSpPr>
          <p:cNvPr id="83" name="Google Shape;83;p12"/>
          <p:cNvSpPr txBox="1"/>
          <p:nvPr/>
        </p:nvSpPr>
        <p:spPr>
          <a:xfrm>
            <a:off x="640079" y="365760"/>
            <a:ext cx="7772400" cy="274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8595B"/>
              </a:buClr>
              <a:buSzPts val="1800"/>
              <a:buFont typeface="Helvetica Neue"/>
              <a:buNone/>
            </a:pPr>
            <a:r>
              <a:rPr b="1" i="0" lang="en" sz="1800">
                <a:solidFill>
                  <a:srgbClr val="58595B"/>
                </a:solidFill>
                <a:latin typeface="Helvetica Neue"/>
                <a:ea typeface="Helvetica Neue"/>
                <a:cs typeface="Helvetica Neue"/>
                <a:sym typeface="Helvetica Neue"/>
              </a:rPr>
              <a:t>Small Header w/two captioned images</a:t>
            </a:r>
            <a:endParaRPr/>
          </a:p>
        </p:txBody>
      </p:sp>
      <p:sp>
        <p:nvSpPr>
          <p:cNvPr id="84" name="Google Shape;84;p12"/>
          <p:cNvSpPr/>
          <p:nvPr/>
        </p:nvSpPr>
        <p:spPr>
          <a:xfrm>
            <a:off x="640080" y="673649"/>
            <a:ext cx="7772400" cy="36600"/>
          </a:xfrm>
          <a:prstGeom prst="rect">
            <a:avLst/>
          </a:prstGeom>
          <a:solidFill>
            <a:srgbClr val="2774AE"/>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sp>
        <p:nvSpPr>
          <p:cNvPr id="85" name="Google Shape;85;p12"/>
          <p:cNvSpPr/>
          <p:nvPr>
            <p:ph idx="2" type="pic"/>
          </p:nvPr>
        </p:nvSpPr>
        <p:spPr>
          <a:xfrm>
            <a:off x="639951" y="1038977"/>
            <a:ext cx="3749100" cy="3017400"/>
          </a:xfrm>
          <a:prstGeom prst="rect">
            <a:avLst/>
          </a:prstGeom>
          <a:solidFill>
            <a:srgbClr val="DBE7F5"/>
          </a:solidFill>
          <a:ln>
            <a:noFill/>
          </a:ln>
        </p:spPr>
      </p:sp>
      <p:sp>
        <p:nvSpPr>
          <p:cNvPr id="86" name="Google Shape;86;p12"/>
          <p:cNvSpPr txBox="1"/>
          <p:nvPr>
            <p:ph idx="3" type="body"/>
          </p:nvPr>
        </p:nvSpPr>
        <p:spPr>
          <a:xfrm>
            <a:off x="4663439" y="4114800"/>
            <a:ext cx="3749100" cy="134100"/>
          </a:xfrm>
          <a:prstGeom prst="rect">
            <a:avLst/>
          </a:prstGeom>
          <a:noFill/>
          <a:ln>
            <a:noFill/>
          </a:ln>
        </p:spPr>
        <p:txBody>
          <a:bodyPr anchorCtr="0" anchor="t" bIns="0" lIns="0" spcFirstLastPara="1" rIns="0" wrap="square" tIns="0">
            <a:spAutoFit/>
          </a:bodyPr>
          <a:lstStyle>
            <a:lvl1pPr indent="-228600" lvl="0" marL="457200" algn="l">
              <a:lnSpc>
                <a:spcPct val="137500"/>
              </a:lnSpc>
              <a:spcBef>
                <a:spcPts val="750"/>
              </a:spcBef>
              <a:spcAft>
                <a:spcPts val="0"/>
              </a:spcAft>
              <a:buClr>
                <a:srgbClr val="58595B"/>
              </a:buClr>
              <a:buSzPts val="800"/>
              <a:buNone/>
              <a:defRPr sz="800">
                <a:latin typeface="Helvetica Neue"/>
                <a:ea typeface="Helvetica Neue"/>
                <a:cs typeface="Helvetica Neue"/>
                <a:sym typeface="Helvetica Neue"/>
              </a:defRPr>
            </a:lvl1pPr>
            <a:lvl2pPr indent="-279400" lvl="1" marL="9144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2pPr>
            <a:lvl3pPr indent="-279400" lvl="2" marL="13716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3pPr>
            <a:lvl4pPr indent="-279400" lvl="3" marL="18288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4pPr>
            <a:lvl5pPr indent="-279400" lvl="4" marL="22860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87" name="Google Shape;87;p12"/>
          <p:cNvSpPr/>
          <p:nvPr>
            <p:ph idx="4" type="pic"/>
          </p:nvPr>
        </p:nvSpPr>
        <p:spPr>
          <a:xfrm>
            <a:off x="4663440" y="1038977"/>
            <a:ext cx="3749100" cy="3017400"/>
          </a:xfrm>
          <a:prstGeom prst="rect">
            <a:avLst/>
          </a:prstGeom>
          <a:solidFill>
            <a:srgbClr val="DBE7F5"/>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hree images">
  <p:cSld name="Header w/three images">
    <p:spTree>
      <p:nvGrpSpPr>
        <p:cNvPr id="88" name="Shape 88"/>
        <p:cNvGrpSpPr/>
        <p:nvPr/>
      </p:nvGrpSpPr>
      <p:grpSpPr>
        <a:xfrm>
          <a:off x="0" y="0"/>
          <a:ext cx="0" cy="0"/>
          <a:chOff x="0" y="0"/>
          <a:chExt cx="0" cy="0"/>
        </a:xfrm>
      </p:grpSpPr>
      <p:sp>
        <p:nvSpPr>
          <p:cNvPr id="89" name="Google Shape;89;p13"/>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90" name="Google Shape;90;p13"/>
          <p:cNvSpPr/>
          <p:nvPr>
            <p:ph idx="2" type="pic"/>
          </p:nvPr>
        </p:nvSpPr>
        <p:spPr>
          <a:xfrm>
            <a:off x="639952" y="1188720"/>
            <a:ext cx="2469000" cy="2057400"/>
          </a:xfrm>
          <a:prstGeom prst="rect">
            <a:avLst/>
          </a:prstGeom>
          <a:solidFill>
            <a:srgbClr val="DBE7F5"/>
          </a:solidFill>
          <a:ln>
            <a:noFill/>
          </a:ln>
        </p:spPr>
      </p:sp>
      <p:sp>
        <p:nvSpPr>
          <p:cNvPr id="91" name="Google Shape;91;p13"/>
          <p:cNvSpPr txBox="1"/>
          <p:nvPr>
            <p:ph idx="1" type="body"/>
          </p:nvPr>
        </p:nvSpPr>
        <p:spPr>
          <a:xfrm>
            <a:off x="5943600" y="3291840"/>
            <a:ext cx="2469000" cy="1005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92" name="Google Shape;92;p13"/>
          <p:cNvSpPr/>
          <p:nvPr>
            <p:ph idx="3" type="pic"/>
          </p:nvPr>
        </p:nvSpPr>
        <p:spPr>
          <a:xfrm>
            <a:off x="5943600" y="1188720"/>
            <a:ext cx="2469000" cy="2057400"/>
          </a:xfrm>
          <a:prstGeom prst="rect">
            <a:avLst/>
          </a:prstGeom>
          <a:solidFill>
            <a:srgbClr val="DBE7F5"/>
          </a:solidFill>
          <a:ln>
            <a:noFill/>
          </a:ln>
        </p:spPr>
      </p:sp>
      <p:sp>
        <p:nvSpPr>
          <p:cNvPr id="93" name="Google Shape;93;p13"/>
          <p:cNvSpPr txBox="1"/>
          <p:nvPr>
            <p:ph idx="4" type="body"/>
          </p:nvPr>
        </p:nvSpPr>
        <p:spPr>
          <a:xfrm>
            <a:off x="3291840" y="3291840"/>
            <a:ext cx="2469000" cy="1005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94" name="Google Shape;94;p13"/>
          <p:cNvSpPr/>
          <p:nvPr>
            <p:ph idx="5" type="pic"/>
          </p:nvPr>
        </p:nvSpPr>
        <p:spPr>
          <a:xfrm>
            <a:off x="3291776" y="1188720"/>
            <a:ext cx="2469000" cy="2057400"/>
          </a:xfrm>
          <a:prstGeom prst="rect">
            <a:avLst/>
          </a:prstGeom>
          <a:solidFill>
            <a:srgbClr val="DBE7F5"/>
          </a:solidFill>
          <a:ln>
            <a:noFill/>
          </a:ln>
        </p:spPr>
      </p:sp>
      <p:sp>
        <p:nvSpPr>
          <p:cNvPr id="95" name="Google Shape;95;p13"/>
          <p:cNvSpPr txBox="1"/>
          <p:nvPr>
            <p:ph idx="6" type="body"/>
          </p:nvPr>
        </p:nvSpPr>
        <p:spPr>
          <a:xfrm>
            <a:off x="640080" y="3291840"/>
            <a:ext cx="2469000" cy="1005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96" name="Google Shape;96;p13"/>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wide image">
  <p:cSld name="Header/wide image">
    <p:spTree>
      <p:nvGrpSpPr>
        <p:cNvPr id="97" name="Shape 97"/>
        <p:cNvGrpSpPr/>
        <p:nvPr/>
      </p:nvGrpSpPr>
      <p:grpSpPr>
        <a:xfrm>
          <a:off x="0" y="0"/>
          <a:ext cx="0" cy="0"/>
          <a:chOff x="0" y="0"/>
          <a:chExt cx="0" cy="0"/>
        </a:xfrm>
      </p:grpSpPr>
      <p:sp>
        <p:nvSpPr>
          <p:cNvPr id="98" name="Google Shape;98;p14"/>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99" name="Google Shape;99;p14"/>
          <p:cNvSpPr txBox="1"/>
          <p:nvPr>
            <p:ph idx="1" type="body"/>
          </p:nvPr>
        </p:nvSpPr>
        <p:spPr>
          <a:xfrm>
            <a:off x="640080" y="3657600"/>
            <a:ext cx="7772400" cy="6402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00" name="Google Shape;100;p14"/>
          <p:cNvSpPr/>
          <p:nvPr>
            <p:ph idx="2" type="pic"/>
          </p:nvPr>
        </p:nvSpPr>
        <p:spPr>
          <a:xfrm>
            <a:off x="640080" y="1188720"/>
            <a:ext cx="7772400" cy="2423100"/>
          </a:xfrm>
          <a:prstGeom prst="rect">
            <a:avLst/>
          </a:prstGeom>
          <a:solidFill>
            <a:srgbClr val="DBE7F5"/>
          </a:solidFill>
          <a:ln>
            <a:noFill/>
          </a:ln>
        </p:spPr>
      </p:sp>
      <p:sp>
        <p:nvSpPr>
          <p:cNvPr id="101" name="Google Shape;101;p14"/>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w/video">
  <p:cSld name="1_Header w/video">
    <p:spTree>
      <p:nvGrpSpPr>
        <p:cNvPr id="102" name="Shape 102"/>
        <p:cNvGrpSpPr/>
        <p:nvPr/>
      </p:nvGrpSpPr>
      <p:grpSpPr>
        <a:xfrm>
          <a:off x="0" y="0"/>
          <a:ext cx="0" cy="0"/>
          <a:chOff x="0" y="0"/>
          <a:chExt cx="0" cy="0"/>
        </a:xfrm>
      </p:grpSpPr>
      <p:sp>
        <p:nvSpPr>
          <p:cNvPr id="103" name="Google Shape;103;p15"/>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04" name="Google Shape;104;p15"/>
          <p:cNvSpPr/>
          <p:nvPr>
            <p:ph idx="2" type="pic"/>
          </p:nvPr>
        </p:nvSpPr>
        <p:spPr>
          <a:xfrm>
            <a:off x="1828800" y="1188720"/>
            <a:ext cx="5486400" cy="3017400"/>
          </a:xfrm>
          <a:prstGeom prst="rect">
            <a:avLst/>
          </a:prstGeom>
          <a:solidFill>
            <a:srgbClr val="DBE7F5"/>
          </a:solidFill>
          <a:ln>
            <a:noFill/>
          </a:ln>
        </p:spPr>
      </p:sp>
      <p:sp>
        <p:nvSpPr>
          <p:cNvPr id="105" name="Google Shape;105;p15"/>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video and copy">
  <p:cSld name="Header w/video and copy">
    <p:spTree>
      <p:nvGrpSpPr>
        <p:cNvPr id="106" name="Shape 106"/>
        <p:cNvGrpSpPr/>
        <p:nvPr/>
      </p:nvGrpSpPr>
      <p:grpSpPr>
        <a:xfrm>
          <a:off x="0" y="0"/>
          <a:ext cx="0" cy="0"/>
          <a:chOff x="0" y="0"/>
          <a:chExt cx="0" cy="0"/>
        </a:xfrm>
      </p:grpSpPr>
      <p:sp>
        <p:nvSpPr>
          <p:cNvPr id="107" name="Google Shape;107;p16"/>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08" name="Google Shape;108;p16"/>
          <p:cNvSpPr txBox="1"/>
          <p:nvPr>
            <p:ph idx="1" type="body"/>
          </p:nvPr>
        </p:nvSpPr>
        <p:spPr>
          <a:xfrm>
            <a:off x="5669280" y="1554480"/>
            <a:ext cx="2743200" cy="1005900"/>
          </a:xfrm>
          <a:prstGeom prst="rect">
            <a:avLst/>
          </a:prstGeom>
          <a:noFill/>
          <a:ln>
            <a:noFill/>
          </a:ln>
        </p:spPr>
        <p:txBody>
          <a:bodyPr anchorCtr="0" anchor="t" bIns="0" lIns="36575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09" name="Google Shape;109;p16"/>
          <p:cNvSpPr txBox="1"/>
          <p:nvPr>
            <p:ph idx="2" type="body"/>
          </p:nvPr>
        </p:nvSpPr>
        <p:spPr>
          <a:xfrm>
            <a:off x="5669280" y="1188720"/>
            <a:ext cx="2743200" cy="215400"/>
          </a:xfrm>
          <a:prstGeom prst="rect">
            <a:avLst/>
          </a:prstGeom>
          <a:noFill/>
          <a:ln>
            <a:noFill/>
          </a:ln>
        </p:spPr>
        <p:txBody>
          <a:bodyPr anchorCtr="0" anchor="t" bIns="0" lIns="36575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10" name="Google Shape;110;p16"/>
          <p:cNvSpPr/>
          <p:nvPr>
            <p:ph idx="3" type="media"/>
          </p:nvPr>
        </p:nvSpPr>
        <p:spPr>
          <a:xfrm>
            <a:off x="640080" y="1188720"/>
            <a:ext cx="5029200" cy="2834700"/>
          </a:xfrm>
          <a:prstGeom prst="rect">
            <a:avLst/>
          </a:prstGeom>
          <a:solidFill>
            <a:srgbClr val="DBE7F5"/>
          </a:solidFill>
          <a:ln>
            <a:noFill/>
          </a:ln>
        </p:spPr>
        <p:txBody>
          <a:bodyPr anchorCtr="1" anchor="t" bIns="0" lIns="0" spcFirstLastPara="1" rIns="0" wrap="square" tIns="0">
            <a:no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111" name="Google Shape;111;p16"/>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white background">
  <p:cSld name="Statement w/white background">
    <p:spTree>
      <p:nvGrpSpPr>
        <p:cNvPr id="112" name="Shape 112"/>
        <p:cNvGrpSpPr/>
        <p:nvPr/>
      </p:nvGrpSpPr>
      <p:grpSpPr>
        <a:xfrm>
          <a:off x="0" y="0"/>
          <a:ext cx="0" cy="0"/>
          <a:chOff x="0" y="0"/>
          <a:chExt cx="0" cy="0"/>
        </a:xfrm>
      </p:grpSpPr>
      <p:sp>
        <p:nvSpPr>
          <p:cNvPr id="113" name="Google Shape;113;p17"/>
          <p:cNvSpPr/>
          <p:nvPr/>
        </p:nvSpPr>
        <p:spPr>
          <a:xfrm>
            <a:off x="0" y="1"/>
            <a:ext cx="9144000" cy="4599300"/>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a:solidFill>
                <a:schemeClr val="lt1"/>
              </a:solidFill>
              <a:latin typeface="Helvetica Neue"/>
              <a:ea typeface="Helvetica Neue"/>
              <a:cs typeface="Helvetica Neue"/>
              <a:sym typeface="Helvetica Neue"/>
            </a:endParaRPr>
          </a:p>
        </p:txBody>
      </p:sp>
      <p:sp>
        <p:nvSpPr>
          <p:cNvPr id="114" name="Google Shape;114;p17"/>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15" name="Google Shape;115;p17"/>
          <p:cNvSpPr txBox="1"/>
          <p:nvPr>
            <p:ph idx="1" type="body"/>
          </p:nvPr>
        </p:nvSpPr>
        <p:spPr>
          <a:xfrm>
            <a:off x="1371600" y="1371600"/>
            <a:ext cx="6400800" cy="1665000"/>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750"/>
              </a:spcBef>
              <a:spcAft>
                <a:spcPts val="0"/>
              </a:spcAft>
              <a:buClr>
                <a:srgbClr val="2774AE"/>
              </a:buClr>
              <a:buSzPts val="4000"/>
              <a:buNone/>
              <a:defRPr sz="4000">
                <a:solidFill>
                  <a:srgbClr val="2774AE"/>
                </a:solidFill>
              </a:defRPr>
            </a:lvl1pPr>
            <a:lvl2pPr indent="-228600" lvl="1" marL="914400" algn="ctr">
              <a:lnSpc>
                <a:spcPct val="90000"/>
              </a:lnSpc>
              <a:spcBef>
                <a:spcPts val="375"/>
              </a:spcBef>
              <a:spcAft>
                <a:spcPts val="0"/>
              </a:spcAft>
              <a:buClr>
                <a:srgbClr val="2774AE"/>
              </a:buClr>
              <a:buSzPts val="4000"/>
              <a:buNone/>
              <a:defRPr sz="4000">
                <a:solidFill>
                  <a:srgbClr val="2774AE"/>
                </a:solidFill>
              </a:defRPr>
            </a:lvl2pPr>
            <a:lvl3pPr indent="-228600" lvl="2" marL="1371600" algn="ctr">
              <a:lnSpc>
                <a:spcPct val="90000"/>
              </a:lnSpc>
              <a:spcBef>
                <a:spcPts val="375"/>
              </a:spcBef>
              <a:spcAft>
                <a:spcPts val="0"/>
              </a:spcAft>
              <a:buClr>
                <a:srgbClr val="2774AE"/>
              </a:buClr>
              <a:buSzPts val="4000"/>
              <a:buNone/>
              <a:defRPr sz="4000">
                <a:solidFill>
                  <a:srgbClr val="2774AE"/>
                </a:solidFill>
              </a:defRPr>
            </a:lvl3pPr>
            <a:lvl4pPr indent="-228600" lvl="3" marL="1828800" algn="ctr">
              <a:lnSpc>
                <a:spcPct val="90000"/>
              </a:lnSpc>
              <a:spcBef>
                <a:spcPts val="375"/>
              </a:spcBef>
              <a:spcAft>
                <a:spcPts val="0"/>
              </a:spcAft>
              <a:buClr>
                <a:srgbClr val="2774AE"/>
              </a:buClr>
              <a:buSzPts val="4000"/>
              <a:buNone/>
              <a:defRPr sz="4000">
                <a:solidFill>
                  <a:srgbClr val="2774AE"/>
                </a:solidFill>
              </a:defRPr>
            </a:lvl4pPr>
            <a:lvl5pPr indent="-228600" lvl="4" marL="2286000" algn="ctr">
              <a:lnSpc>
                <a:spcPct val="90000"/>
              </a:lnSpc>
              <a:spcBef>
                <a:spcPts val="375"/>
              </a:spcBef>
              <a:spcAft>
                <a:spcPts val="0"/>
              </a:spcAft>
              <a:buClr>
                <a:srgbClr val="2774AE"/>
              </a:buClr>
              <a:buSzPts val="4000"/>
              <a:buNone/>
              <a:defRPr sz="4000">
                <a:solidFill>
                  <a:srgbClr val="2774AE"/>
                </a:solidFill>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p:cSld name="1_Thank You">
    <p:spTree>
      <p:nvGrpSpPr>
        <p:cNvPr id="116" name="Shape 116"/>
        <p:cNvGrpSpPr/>
        <p:nvPr/>
      </p:nvGrpSpPr>
      <p:grpSpPr>
        <a:xfrm>
          <a:off x="0" y="0"/>
          <a:ext cx="0" cy="0"/>
          <a:chOff x="0" y="0"/>
          <a:chExt cx="0" cy="0"/>
        </a:xfrm>
      </p:grpSpPr>
      <p:sp>
        <p:nvSpPr>
          <p:cNvPr id="117" name="Google Shape;117;p18"/>
          <p:cNvSpPr/>
          <p:nvPr/>
        </p:nvSpPr>
        <p:spPr>
          <a:xfrm>
            <a:off x="0" y="0"/>
            <a:ext cx="9144000" cy="4572000"/>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a:solidFill>
                <a:schemeClr val="lt1"/>
              </a:solidFill>
              <a:latin typeface="Helvetica Neue"/>
              <a:ea typeface="Helvetica Neue"/>
              <a:cs typeface="Helvetica Neue"/>
              <a:sym typeface="Helvetica Neue"/>
            </a:endParaRPr>
          </a:p>
        </p:txBody>
      </p:sp>
      <p:sp>
        <p:nvSpPr>
          <p:cNvPr id="118" name="Google Shape;118;p18"/>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119" name="Google Shape;119;p18"/>
          <p:cNvPicPr preferRelativeResize="0"/>
          <p:nvPr/>
        </p:nvPicPr>
        <p:blipFill rotWithShape="1">
          <a:blip r:embed="rId2">
            <a:alphaModFix/>
          </a:blip>
          <a:srcRect b="0" l="0" r="0" t="0"/>
          <a:stretch/>
        </p:blipFill>
        <p:spPr>
          <a:xfrm>
            <a:off x="2281646" y="2282017"/>
            <a:ext cx="4580708" cy="57946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0" name="Shape 120"/>
        <p:cNvGrpSpPr/>
        <p:nvPr/>
      </p:nvGrpSpPr>
      <p:grpSpPr>
        <a:xfrm>
          <a:off x="0" y="0"/>
          <a:ext cx="0" cy="0"/>
          <a:chOff x="0" y="0"/>
          <a:chExt cx="0" cy="0"/>
        </a:xfrm>
      </p:grpSpPr>
      <p:sp>
        <p:nvSpPr>
          <p:cNvPr id="121" name="Google Shape;121;p19"/>
          <p:cNvSpPr txBox="1"/>
          <p:nvPr>
            <p:ph type="ctrTitle"/>
          </p:nvPr>
        </p:nvSpPr>
        <p:spPr>
          <a:xfrm>
            <a:off x="311708" y="744575"/>
            <a:ext cx="8520600" cy="2052600"/>
          </a:xfrm>
          <a:prstGeom prst="rect">
            <a:avLst/>
          </a:prstGeom>
        </p:spPr>
        <p:txBody>
          <a:bodyPr anchorCtr="0" anchor="b" bIns="0" lIns="0" spcFirstLastPara="1" rIns="0" wrap="square" tIns="0">
            <a:sp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2" name="Google Shape;122;p19"/>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23" name="Google Shape;123;p19"/>
          <p:cNvSpPr txBox="1"/>
          <p:nvPr>
            <p:ph idx="12" type="sldNum"/>
          </p:nvPr>
        </p:nvSpPr>
        <p:spPr>
          <a:xfrm>
            <a:off x="8472458" y="4663217"/>
            <a:ext cx="548700" cy="381600"/>
          </a:xfrm>
          <a:prstGeom prst="rect">
            <a:avLst/>
          </a:prstGeom>
        </p:spPr>
        <p:txBody>
          <a:bodyPr anchorCtr="0" anchor="t" bIns="256025"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b" bIns="0" lIns="0" spcFirstLastPara="1" rIns="0" wrap="square" tIns="0">
            <a:spAutoFit/>
          </a:bodyPr>
          <a:lstStyle>
            <a:lvl1pPr lvl="0" rtl="0">
              <a:spcBef>
                <a:spcPts val="0"/>
              </a:spcBef>
              <a:spcAft>
                <a:spcPts val="0"/>
              </a:spcAft>
              <a:buSzPts val="2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0"/>
          <p:cNvSpPr txBox="1"/>
          <p:nvPr>
            <p:ph idx="1" type="body"/>
          </p:nvPr>
        </p:nvSpPr>
        <p:spPr>
          <a:xfrm>
            <a:off x="311700" y="1152475"/>
            <a:ext cx="8520600" cy="3416400"/>
          </a:xfrm>
          <a:prstGeom prst="rect">
            <a:avLst/>
          </a:prstGeom>
        </p:spPr>
        <p:txBody>
          <a:bodyPr anchorCtr="0" anchor="t" bIns="0" lIns="0" spcFirstLastPara="1" rIns="0" wrap="square" tIns="0">
            <a:spAutoFit/>
          </a:bodyPr>
          <a:lstStyle>
            <a:lvl1pPr indent="-317500" lvl="0" marL="457200" rtl="0">
              <a:spcBef>
                <a:spcPts val="750"/>
              </a:spcBef>
              <a:spcAft>
                <a:spcPts val="0"/>
              </a:spcAft>
              <a:buSzPts val="1400"/>
              <a:buChar char="•"/>
              <a:defRPr/>
            </a:lvl1pPr>
            <a:lvl2pPr indent="-317500" lvl="1" marL="914400" rtl="0">
              <a:spcBef>
                <a:spcPts val="375"/>
              </a:spcBef>
              <a:spcAft>
                <a:spcPts val="0"/>
              </a:spcAft>
              <a:buSzPts val="1400"/>
              <a:buChar char="•"/>
              <a:defRPr/>
            </a:lvl2pPr>
            <a:lvl3pPr indent="-317500" lvl="2" marL="1371600" rtl="0">
              <a:spcBef>
                <a:spcPts val="375"/>
              </a:spcBef>
              <a:spcAft>
                <a:spcPts val="0"/>
              </a:spcAft>
              <a:buSzPts val="1400"/>
              <a:buChar char="•"/>
              <a:defRPr/>
            </a:lvl3pPr>
            <a:lvl4pPr indent="-317500" lvl="3" marL="1828800" rtl="0">
              <a:spcBef>
                <a:spcPts val="375"/>
              </a:spcBef>
              <a:spcAft>
                <a:spcPts val="0"/>
              </a:spcAft>
              <a:buSzPts val="1400"/>
              <a:buChar char="•"/>
              <a:defRPr/>
            </a:lvl4pPr>
            <a:lvl5pPr indent="-317500" lvl="4" marL="2286000" rtl="0">
              <a:spcBef>
                <a:spcPts val="375"/>
              </a:spcBef>
              <a:spcAft>
                <a:spcPts val="0"/>
              </a:spcAft>
              <a:buSzPts val="1400"/>
              <a:buChar char="•"/>
              <a:defRPr/>
            </a:lvl5pPr>
            <a:lvl6pPr indent="-228600" lvl="5" marL="2743200" rtl="0">
              <a:spcBef>
                <a:spcPts val="0"/>
              </a:spcBef>
              <a:spcAft>
                <a:spcPts val="0"/>
              </a:spcAft>
              <a:buSzPts val="100"/>
              <a:buNone/>
              <a:defRPr/>
            </a:lvl6pPr>
            <a:lvl7pPr indent="-571500" lvl="6" marL="3200400" rtl="0">
              <a:spcBef>
                <a:spcPts val="600"/>
              </a:spcBef>
              <a:spcAft>
                <a:spcPts val="0"/>
              </a:spcAft>
              <a:buSzPts val="5400"/>
              <a:buChar char="•"/>
              <a:defRPr/>
            </a:lvl7pPr>
            <a:lvl8pPr indent="-234950" lvl="7" marL="3657600" rtl="0">
              <a:spcBef>
                <a:spcPts val="600"/>
              </a:spcBef>
              <a:spcAft>
                <a:spcPts val="0"/>
              </a:spcAft>
              <a:buSzPts val="100"/>
              <a:buChar char="•"/>
              <a:defRPr/>
            </a:lvl8pPr>
            <a:lvl9pPr indent="-492125" lvl="8" marL="4114800" rtl="0">
              <a:spcBef>
                <a:spcPts val="600"/>
              </a:spcBef>
              <a:spcAft>
                <a:spcPts val="0"/>
              </a:spcAft>
              <a:buSzPts val="4150"/>
              <a:buChar char="•"/>
              <a:defRPr/>
            </a:lvl9pPr>
          </a:lstStyle>
          <a:p/>
        </p:txBody>
      </p:sp>
      <p:sp>
        <p:nvSpPr>
          <p:cNvPr id="127" name="Google Shape;127;p20"/>
          <p:cNvSpPr txBox="1"/>
          <p:nvPr>
            <p:ph idx="12" type="sldNum"/>
          </p:nvPr>
        </p:nvSpPr>
        <p:spPr>
          <a:xfrm>
            <a:off x="8472458" y="4663217"/>
            <a:ext cx="548700" cy="381600"/>
          </a:xfrm>
          <a:prstGeom prst="rect">
            <a:avLst/>
          </a:prstGeom>
        </p:spPr>
        <p:txBody>
          <a:bodyPr anchorCtr="0" anchor="t" bIns="256025"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able">
  <p:cSld name="Header w/table">
    <p:spTree>
      <p:nvGrpSpPr>
        <p:cNvPr id="23" name="Shape 23"/>
        <p:cNvGrpSpPr/>
        <p:nvPr/>
      </p:nvGrpSpPr>
      <p:grpSpPr>
        <a:xfrm>
          <a:off x="0" y="0"/>
          <a:ext cx="0" cy="0"/>
          <a:chOff x="0" y="0"/>
          <a:chExt cx="0" cy="0"/>
        </a:xfrm>
      </p:grpSpPr>
      <p:sp>
        <p:nvSpPr>
          <p:cNvPr id="24" name="Google Shape;24;p3"/>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25" name="Google Shape;25;p3"/>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p:nvPr>
            <p:ph idx="2" type="tbl"/>
          </p:nvPr>
        </p:nvSpPr>
        <p:spPr>
          <a:xfrm>
            <a:off x="1097280" y="1188720"/>
            <a:ext cx="6400800" cy="3108900"/>
          </a:xfrm>
          <a:prstGeom prst="rect">
            <a:avLst/>
          </a:prstGeom>
          <a:solidFill>
            <a:srgbClr val="DBE7F5"/>
          </a:solidFill>
          <a:ln>
            <a:noFill/>
          </a:ln>
        </p:spPr>
        <p:txBody>
          <a:bodyPr anchorCtr="1" anchor="t" bIns="45700" lIns="91425" spcFirstLastPara="1" rIns="91425" wrap="square" tIns="45700">
            <a:noAutofit/>
          </a:bodyPr>
          <a:lstStyle>
            <a:lvl1pPr lvl="0" marR="0" rtl="0" algn="ctr">
              <a:spcBef>
                <a:spcPts val="0"/>
              </a:spcBef>
              <a:spcAft>
                <a:spcPts val="0"/>
              </a:spcAft>
              <a:buClr>
                <a:srgbClr val="898989"/>
              </a:buClr>
              <a:buSzPts val="1350"/>
              <a:buFont typeface="Helvetica Neue"/>
              <a:buNone/>
              <a:defRPr b="0" i="0" sz="1350" u="none" cap="none" strike="noStrike">
                <a:solidFill>
                  <a:srgbClr val="898989"/>
                </a:solidFill>
                <a:latin typeface="Helvetica Neue"/>
                <a:ea typeface="Helvetica Neue"/>
                <a:cs typeface="Helvetica Neue"/>
                <a:sym typeface="Helvetica Neue"/>
              </a:defRPr>
            </a:lvl1pPr>
            <a:lvl2pPr lvl="1"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9pPr>
          </a:lstStyle>
          <a:p/>
        </p:txBody>
      </p:sp>
      <p:sp>
        <p:nvSpPr>
          <p:cNvPr id="27" name="Google Shape;27;p3"/>
          <p:cNvSpPr txBox="1"/>
          <p:nvPr>
            <p:ph idx="1" type="body"/>
          </p:nvPr>
        </p:nvSpPr>
        <p:spPr>
          <a:xfrm>
            <a:off x="7739809" y="1188720"/>
            <a:ext cx="947100" cy="1354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FC28FC"/>
              </a:buClr>
              <a:buSzPts val="800"/>
              <a:buNone/>
              <a:defRPr b="0" sz="800">
                <a:solidFill>
                  <a:srgbClr val="FC28FC"/>
                </a:solidFill>
              </a:defRPr>
            </a:lvl1pPr>
            <a:lvl2pPr indent="-228600" lvl="1" marL="914400" algn="l">
              <a:lnSpc>
                <a:spcPct val="90000"/>
              </a:lnSpc>
              <a:spcBef>
                <a:spcPts val="375"/>
              </a:spcBef>
              <a:spcAft>
                <a:spcPts val="0"/>
              </a:spcAft>
              <a:buClr>
                <a:srgbClr val="FF0000"/>
              </a:buClr>
              <a:buSzPts val="1400"/>
              <a:buNone/>
              <a:defRPr>
                <a:solidFill>
                  <a:srgbClr val="FF0000"/>
                </a:solidFill>
              </a:defRPr>
            </a:lvl2pPr>
            <a:lvl3pPr indent="-228600" lvl="2" marL="1371600" algn="l">
              <a:lnSpc>
                <a:spcPct val="90000"/>
              </a:lnSpc>
              <a:spcBef>
                <a:spcPts val="375"/>
              </a:spcBef>
              <a:spcAft>
                <a:spcPts val="0"/>
              </a:spcAft>
              <a:buClr>
                <a:srgbClr val="FF0000"/>
              </a:buClr>
              <a:buSzPts val="1400"/>
              <a:buNone/>
              <a:defRPr>
                <a:solidFill>
                  <a:srgbClr val="FF0000"/>
                </a:solidFill>
              </a:defRPr>
            </a:lvl3pPr>
            <a:lvl4pPr indent="-228600" lvl="3" marL="1828800" algn="l">
              <a:lnSpc>
                <a:spcPct val="90000"/>
              </a:lnSpc>
              <a:spcBef>
                <a:spcPts val="375"/>
              </a:spcBef>
              <a:spcAft>
                <a:spcPts val="0"/>
              </a:spcAft>
              <a:buClr>
                <a:srgbClr val="FF0000"/>
              </a:buClr>
              <a:buSzPts val="1400"/>
              <a:buNone/>
              <a:defRPr>
                <a:solidFill>
                  <a:srgbClr val="FF0000"/>
                </a:solidFill>
              </a:defRPr>
            </a:lvl4pPr>
            <a:lvl5pPr indent="-228600" lvl="4" marL="2286000" algn="l">
              <a:lnSpc>
                <a:spcPct val="90000"/>
              </a:lnSpc>
              <a:spcBef>
                <a:spcPts val="375"/>
              </a:spcBef>
              <a:spcAft>
                <a:spcPts val="0"/>
              </a:spcAft>
              <a:buClr>
                <a:srgbClr val="FF0000"/>
              </a:buClr>
              <a:buSzPts val="1400"/>
              <a:buNone/>
              <a:defRPr>
                <a:solidFill>
                  <a:srgbClr val="FF0000"/>
                </a:solidFill>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white background">
  <p:cSld name="Statement w/white background">
    <p:spTree>
      <p:nvGrpSpPr>
        <p:cNvPr id="134" name="Shape 134"/>
        <p:cNvGrpSpPr/>
        <p:nvPr/>
      </p:nvGrpSpPr>
      <p:grpSpPr>
        <a:xfrm>
          <a:off x="0" y="0"/>
          <a:ext cx="0" cy="0"/>
          <a:chOff x="0" y="0"/>
          <a:chExt cx="0" cy="0"/>
        </a:xfrm>
      </p:grpSpPr>
      <p:sp>
        <p:nvSpPr>
          <p:cNvPr id="135" name="Google Shape;135;p22"/>
          <p:cNvSpPr/>
          <p:nvPr/>
        </p:nvSpPr>
        <p:spPr>
          <a:xfrm>
            <a:off x="0" y="1"/>
            <a:ext cx="9144000" cy="4599300"/>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Helvetica Neue"/>
              <a:ea typeface="Helvetica Neue"/>
              <a:cs typeface="Helvetica Neue"/>
              <a:sym typeface="Helvetica Neue"/>
            </a:endParaRPr>
          </a:p>
        </p:txBody>
      </p:sp>
      <p:sp>
        <p:nvSpPr>
          <p:cNvPr id="136" name="Google Shape;136;p22"/>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37" name="Google Shape;137;p22"/>
          <p:cNvSpPr txBox="1"/>
          <p:nvPr>
            <p:ph idx="1" type="body"/>
          </p:nvPr>
        </p:nvSpPr>
        <p:spPr>
          <a:xfrm>
            <a:off x="1371600" y="1371600"/>
            <a:ext cx="6400800" cy="1665000"/>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750"/>
              </a:spcBef>
              <a:spcAft>
                <a:spcPts val="0"/>
              </a:spcAft>
              <a:buClr>
                <a:srgbClr val="2774AE"/>
              </a:buClr>
              <a:buSzPts val="4000"/>
              <a:buNone/>
              <a:defRPr sz="4000">
                <a:solidFill>
                  <a:srgbClr val="2774AE"/>
                </a:solidFill>
              </a:defRPr>
            </a:lvl1pPr>
            <a:lvl2pPr indent="-228600" lvl="1" marL="914400" algn="ctr">
              <a:lnSpc>
                <a:spcPct val="90000"/>
              </a:lnSpc>
              <a:spcBef>
                <a:spcPts val="375"/>
              </a:spcBef>
              <a:spcAft>
                <a:spcPts val="0"/>
              </a:spcAft>
              <a:buClr>
                <a:srgbClr val="2774AE"/>
              </a:buClr>
              <a:buSzPts val="4000"/>
              <a:buNone/>
              <a:defRPr sz="4000">
                <a:solidFill>
                  <a:srgbClr val="2774AE"/>
                </a:solidFill>
              </a:defRPr>
            </a:lvl2pPr>
            <a:lvl3pPr indent="-228600" lvl="2" marL="1371600" algn="ctr">
              <a:lnSpc>
                <a:spcPct val="90000"/>
              </a:lnSpc>
              <a:spcBef>
                <a:spcPts val="375"/>
              </a:spcBef>
              <a:spcAft>
                <a:spcPts val="0"/>
              </a:spcAft>
              <a:buClr>
                <a:srgbClr val="2774AE"/>
              </a:buClr>
              <a:buSzPts val="4000"/>
              <a:buNone/>
              <a:defRPr sz="4000">
                <a:solidFill>
                  <a:srgbClr val="2774AE"/>
                </a:solidFill>
              </a:defRPr>
            </a:lvl3pPr>
            <a:lvl4pPr indent="-228600" lvl="3" marL="1828800" algn="ctr">
              <a:lnSpc>
                <a:spcPct val="90000"/>
              </a:lnSpc>
              <a:spcBef>
                <a:spcPts val="375"/>
              </a:spcBef>
              <a:spcAft>
                <a:spcPts val="0"/>
              </a:spcAft>
              <a:buClr>
                <a:srgbClr val="2774AE"/>
              </a:buClr>
              <a:buSzPts val="4000"/>
              <a:buNone/>
              <a:defRPr sz="4000">
                <a:solidFill>
                  <a:srgbClr val="2774AE"/>
                </a:solidFill>
              </a:defRPr>
            </a:lvl4pPr>
            <a:lvl5pPr indent="-228600" lvl="4" marL="2286000" algn="ctr">
              <a:lnSpc>
                <a:spcPct val="90000"/>
              </a:lnSpc>
              <a:spcBef>
                <a:spcPts val="375"/>
              </a:spcBef>
              <a:spcAft>
                <a:spcPts val="0"/>
              </a:spcAft>
              <a:buClr>
                <a:srgbClr val="2774AE"/>
              </a:buClr>
              <a:buSzPts val="4000"/>
              <a:buNone/>
              <a:defRPr sz="4000">
                <a:solidFill>
                  <a:srgbClr val="2774AE"/>
                </a:solidFill>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3"/>
          <p:cNvSpPr txBox="1"/>
          <p:nvPr>
            <p:ph idx="1" type="body"/>
          </p:nvPr>
        </p:nvSpPr>
        <p:spPr>
          <a:xfrm>
            <a:off x="311700" y="1152475"/>
            <a:ext cx="8520600" cy="3416400"/>
          </a:xfrm>
          <a:prstGeom prst="rect">
            <a:avLst/>
          </a:prstGeom>
          <a:noFill/>
          <a:ln>
            <a:noFill/>
          </a:ln>
        </p:spPr>
        <p:txBody>
          <a:bodyPr anchorCtr="0" anchor="t" bIns="0" lIns="0" spcFirstLastPara="1" rIns="0" wrap="square" tIns="0">
            <a:spAutoFit/>
          </a:bodyPr>
          <a:lstStyle>
            <a:lvl1pPr indent="-317500" lvl="0" marL="457200" algn="l">
              <a:lnSpc>
                <a:spcPct val="90000"/>
              </a:lnSpc>
              <a:spcBef>
                <a:spcPts val="750"/>
              </a:spcBef>
              <a:spcAft>
                <a:spcPts val="0"/>
              </a:spcAft>
              <a:buSzPts val="1400"/>
              <a:buChar char="•"/>
              <a:defRPr/>
            </a:lvl1pPr>
            <a:lvl2pPr indent="-317500" lvl="1" marL="914400" algn="l">
              <a:lnSpc>
                <a:spcPct val="90000"/>
              </a:lnSpc>
              <a:spcBef>
                <a:spcPts val="375"/>
              </a:spcBef>
              <a:spcAft>
                <a:spcPts val="0"/>
              </a:spcAft>
              <a:buSzPts val="1400"/>
              <a:buChar char="•"/>
              <a:defRPr/>
            </a:lvl2pPr>
            <a:lvl3pPr indent="-317500" lvl="2" marL="1371600" algn="l">
              <a:lnSpc>
                <a:spcPct val="90000"/>
              </a:lnSpc>
              <a:spcBef>
                <a:spcPts val="375"/>
              </a:spcBef>
              <a:spcAft>
                <a:spcPts val="0"/>
              </a:spcAft>
              <a:buSzPts val="1400"/>
              <a:buChar char="•"/>
              <a:defRPr/>
            </a:lvl3pPr>
            <a:lvl4pPr indent="-317500" lvl="3" marL="1828800" algn="l">
              <a:lnSpc>
                <a:spcPct val="90000"/>
              </a:lnSpc>
              <a:spcBef>
                <a:spcPts val="375"/>
              </a:spcBef>
              <a:spcAft>
                <a:spcPts val="0"/>
              </a:spcAft>
              <a:buSzPts val="1400"/>
              <a:buChar char="•"/>
              <a:defRPr/>
            </a:lvl4pPr>
            <a:lvl5pPr indent="-317500" lvl="4" marL="2286000" algn="l">
              <a:lnSpc>
                <a:spcPct val="90000"/>
              </a:lnSpc>
              <a:spcBef>
                <a:spcPts val="375"/>
              </a:spcBef>
              <a:spcAft>
                <a:spcPts val="0"/>
              </a:spcAft>
              <a:buSzPts val="1400"/>
              <a:buChar char="•"/>
              <a:defRPr/>
            </a:lvl5pPr>
            <a:lvl6pPr indent="-228600" lvl="5" marL="2743200" algn="l">
              <a:lnSpc>
                <a:spcPct val="90000"/>
              </a:lnSpc>
              <a:spcBef>
                <a:spcPts val="0"/>
              </a:spcBef>
              <a:spcAft>
                <a:spcPts val="0"/>
              </a:spcAft>
              <a:buSzPts val="100"/>
              <a:buNone/>
              <a:defRPr/>
            </a:lvl6pPr>
            <a:lvl7pPr indent="-571500" lvl="6" marL="3200400" algn="l">
              <a:lnSpc>
                <a:spcPct val="90000"/>
              </a:lnSpc>
              <a:spcBef>
                <a:spcPts val="600"/>
              </a:spcBef>
              <a:spcAft>
                <a:spcPts val="0"/>
              </a:spcAft>
              <a:buSzPts val="5400"/>
              <a:buChar char="•"/>
              <a:defRPr/>
            </a:lvl7pPr>
            <a:lvl8pPr indent="-234950" lvl="7" marL="3657600" algn="l">
              <a:lnSpc>
                <a:spcPct val="90000"/>
              </a:lnSpc>
              <a:spcBef>
                <a:spcPts val="600"/>
              </a:spcBef>
              <a:spcAft>
                <a:spcPts val="0"/>
              </a:spcAft>
              <a:buSzPts val="100"/>
              <a:buChar char="•"/>
              <a:defRPr/>
            </a:lvl8pPr>
            <a:lvl9pPr indent="-492125" lvl="8" marL="4114800" algn="l">
              <a:lnSpc>
                <a:spcPct val="90000"/>
              </a:lnSpc>
              <a:spcBef>
                <a:spcPts val="600"/>
              </a:spcBef>
              <a:spcAft>
                <a:spcPts val="0"/>
              </a:spcAft>
              <a:buSzPts val="4150"/>
              <a:buChar char="•"/>
              <a:defRPr/>
            </a:lvl9pPr>
          </a:lstStyle>
          <a:p/>
        </p:txBody>
      </p:sp>
      <p:sp>
        <p:nvSpPr>
          <p:cNvPr id="141" name="Google Shape;141;p23"/>
          <p:cNvSpPr txBox="1"/>
          <p:nvPr>
            <p:ph idx="12" type="sldNum"/>
          </p:nvPr>
        </p:nvSpPr>
        <p:spPr>
          <a:xfrm>
            <a:off x="8472458" y="4663217"/>
            <a:ext cx="5487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42" name="Shape 142"/>
        <p:cNvGrpSpPr/>
        <p:nvPr/>
      </p:nvGrpSpPr>
      <p:grpSpPr>
        <a:xfrm>
          <a:off x="0" y="0"/>
          <a:ext cx="0" cy="0"/>
          <a:chOff x="0" y="0"/>
          <a:chExt cx="0" cy="0"/>
        </a:xfrm>
      </p:grpSpPr>
      <p:sp>
        <p:nvSpPr>
          <p:cNvPr id="143" name="Google Shape;143;p24"/>
          <p:cNvSpPr/>
          <p:nvPr/>
        </p:nvSpPr>
        <p:spPr>
          <a:xfrm>
            <a:off x="0" y="0"/>
            <a:ext cx="9144000" cy="4572000"/>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Helvetica Neue"/>
              <a:ea typeface="Helvetica Neue"/>
              <a:cs typeface="Helvetica Neue"/>
              <a:sym typeface="Helvetica Neue"/>
            </a:endParaRPr>
          </a:p>
        </p:txBody>
      </p:sp>
      <p:sp>
        <p:nvSpPr>
          <p:cNvPr id="144" name="Google Shape;144;p24"/>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45" name="Google Shape;145;p24"/>
          <p:cNvSpPr txBox="1"/>
          <p:nvPr/>
        </p:nvSpPr>
        <p:spPr>
          <a:xfrm>
            <a:off x="640080" y="1874520"/>
            <a:ext cx="7772400" cy="554100"/>
          </a:xfrm>
          <a:prstGeom prst="rect">
            <a:avLst/>
          </a:prstGeom>
          <a:noFill/>
          <a:ln>
            <a:noFill/>
          </a:ln>
        </p:spPr>
        <p:txBody>
          <a:bodyPr anchorCtr="0" anchor="b" bIns="0" lIns="0" spcFirstLastPara="1" rIns="0" wrap="square" tIns="0">
            <a:sp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58595B"/>
                </a:solidFill>
                <a:latin typeface="Helvetica Neue"/>
                <a:ea typeface="Helvetica Neue"/>
                <a:cs typeface="Helvetica Neue"/>
                <a:sym typeface="Helvetica Neue"/>
              </a:rPr>
              <a:t>Q&amp;A</a:t>
            </a:r>
            <a:endParaRPr b="1" i="0" sz="3600" u="none" cap="none" strike="noStrike">
              <a:solidFill>
                <a:srgbClr val="58595B"/>
              </a:solidFill>
              <a:latin typeface="Helvetica Neue"/>
              <a:ea typeface="Helvetica Neue"/>
              <a:cs typeface="Helvetica Neue"/>
              <a:sym typeface="Helvetica Neue"/>
            </a:endParaRPr>
          </a:p>
        </p:txBody>
      </p:sp>
      <p:sp>
        <p:nvSpPr>
          <p:cNvPr id="146" name="Google Shape;146;p24"/>
          <p:cNvSpPr/>
          <p:nvPr/>
        </p:nvSpPr>
        <p:spPr>
          <a:xfrm>
            <a:off x="640080" y="2468880"/>
            <a:ext cx="7772400" cy="36600"/>
          </a:xfrm>
          <a:prstGeom prst="rect">
            <a:avLst/>
          </a:prstGeom>
          <a:solidFill>
            <a:srgbClr val="2C75A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pener">
  <p:cSld name="Title Opener">
    <p:spTree>
      <p:nvGrpSpPr>
        <p:cNvPr id="147" name="Shape 147"/>
        <p:cNvGrpSpPr/>
        <p:nvPr/>
      </p:nvGrpSpPr>
      <p:grpSpPr>
        <a:xfrm>
          <a:off x="0" y="0"/>
          <a:ext cx="0" cy="0"/>
          <a:chOff x="0" y="0"/>
          <a:chExt cx="0" cy="0"/>
        </a:xfrm>
      </p:grpSpPr>
      <p:sp>
        <p:nvSpPr>
          <p:cNvPr id="148" name="Google Shape;148;p25"/>
          <p:cNvSpPr txBox="1"/>
          <p:nvPr>
            <p:ph idx="10" type="dt"/>
          </p:nvPr>
        </p:nvSpPr>
        <p:spPr>
          <a:xfrm>
            <a:off x="7407534" y="4754880"/>
            <a:ext cx="941700" cy="365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9pPr>
          </a:lstStyle>
          <a:p/>
        </p:txBody>
      </p:sp>
      <p:sp>
        <p:nvSpPr>
          <p:cNvPr id="149" name="Google Shape;149;p25"/>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50" name="Google Shape;150;p25"/>
          <p:cNvSpPr/>
          <p:nvPr/>
        </p:nvSpPr>
        <p:spPr>
          <a:xfrm>
            <a:off x="0" y="0"/>
            <a:ext cx="9144000" cy="5151300"/>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Helvetica Neue"/>
              <a:ea typeface="Helvetica Neue"/>
              <a:cs typeface="Helvetica Neue"/>
              <a:sym typeface="Helvetica Neue"/>
            </a:endParaRPr>
          </a:p>
        </p:txBody>
      </p:sp>
      <p:sp>
        <p:nvSpPr>
          <p:cNvPr id="151" name="Google Shape;151;p25"/>
          <p:cNvSpPr txBox="1"/>
          <p:nvPr>
            <p:ph idx="1" type="body"/>
          </p:nvPr>
        </p:nvSpPr>
        <p:spPr>
          <a:xfrm>
            <a:off x="640080" y="4663376"/>
            <a:ext cx="1726200" cy="167100"/>
          </a:xfrm>
          <a:prstGeom prst="rect">
            <a:avLst/>
          </a:prstGeom>
          <a:noFill/>
          <a:ln>
            <a:noFill/>
          </a:ln>
        </p:spPr>
        <p:txBody>
          <a:bodyPr anchorCtr="0" anchor="b" bIns="0" lIns="9125" spcFirstLastPara="1" rIns="0" wrap="square" tIns="0">
            <a:spAutoFit/>
          </a:bodyPr>
          <a:lstStyle>
            <a:lvl1pPr indent="-228600" lvl="0" marL="457200" algn="l">
              <a:lnSpc>
                <a:spcPct val="90000"/>
              </a:lnSpc>
              <a:spcBef>
                <a:spcPts val="300"/>
              </a:spcBef>
              <a:spcAft>
                <a:spcPts val="0"/>
              </a:spcAft>
              <a:buClr>
                <a:srgbClr val="898989"/>
              </a:buClr>
              <a:buSzPts val="1200"/>
              <a:buFont typeface="Helvetica Neue"/>
              <a:buNone/>
              <a:defRPr b="0" i="0" sz="1200">
                <a:solidFill>
                  <a:srgbClr val="898989"/>
                </a:solidFill>
                <a:latin typeface="Helvetica Neue"/>
                <a:ea typeface="Helvetica Neue"/>
                <a:cs typeface="Helvetica Neue"/>
                <a:sym typeface="Helvetica Neue"/>
              </a:defRPr>
            </a:lvl1pPr>
            <a:lvl2pPr indent="-304800" lvl="1" marL="914400" algn="l">
              <a:lnSpc>
                <a:spcPct val="90000"/>
              </a:lnSpc>
              <a:spcBef>
                <a:spcPts val="375"/>
              </a:spcBef>
              <a:spcAft>
                <a:spcPts val="0"/>
              </a:spcAft>
              <a:buClr>
                <a:srgbClr val="58595B"/>
              </a:buClr>
              <a:buSzPts val="1200"/>
              <a:buChar char="•"/>
              <a:defRPr sz="1200"/>
            </a:lvl2pPr>
            <a:lvl3pPr indent="-304800" lvl="2" marL="1371600" algn="l">
              <a:lnSpc>
                <a:spcPct val="90000"/>
              </a:lnSpc>
              <a:spcBef>
                <a:spcPts val="375"/>
              </a:spcBef>
              <a:spcAft>
                <a:spcPts val="0"/>
              </a:spcAft>
              <a:buClr>
                <a:srgbClr val="58595B"/>
              </a:buClr>
              <a:buSzPts val="1200"/>
              <a:buChar char="•"/>
              <a:defRPr sz="1200"/>
            </a:lvl3pPr>
            <a:lvl4pPr indent="-304800" lvl="3" marL="1828800" algn="l">
              <a:lnSpc>
                <a:spcPct val="90000"/>
              </a:lnSpc>
              <a:spcBef>
                <a:spcPts val="375"/>
              </a:spcBef>
              <a:spcAft>
                <a:spcPts val="0"/>
              </a:spcAft>
              <a:buClr>
                <a:srgbClr val="58595B"/>
              </a:buClr>
              <a:buSzPts val="1200"/>
              <a:buChar char="•"/>
              <a:defRPr sz="1200"/>
            </a:lvl4pPr>
            <a:lvl5pPr indent="-304800" lvl="4" marL="2286000" algn="l">
              <a:lnSpc>
                <a:spcPct val="90000"/>
              </a:lnSpc>
              <a:spcBef>
                <a:spcPts val="375"/>
              </a:spcBef>
              <a:spcAft>
                <a:spcPts val="0"/>
              </a:spcAft>
              <a:buClr>
                <a:srgbClr val="58595B"/>
              </a:buClr>
              <a:buSzPts val="1200"/>
              <a:buChar char="•"/>
              <a:defRPr sz="1200"/>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52" name="Google Shape;152;p25"/>
          <p:cNvSpPr txBox="1"/>
          <p:nvPr>
            <p:ph idx="2" type="body"/>
          </p:nvPr>
        </p:nvSpPr>
        <p:spPr>
          <a:xfrm>
            <a:off x="640080" y="4480496"/>
            <a:ext cx="1188600" cy="167100"/>
          </a:xfrm>
          <a:prstGeom prst="rect">
            <a:avLst/>
          </a:prstGeom>
          <a:noFill/>
          <a:ln>
            <a:noFill/>
          </a:ln>
        </p:spPr>
        <p:txBody>
          <a:bodyPr anchorCtr="0" anchor="b" bIns="0" lIns="9125" spcFirstLastPara="1" rIns="0" wrap="square" tIns="0">
            <a:spAutoFit/>
          </a:bodyPr>
          <a:lstStyle>
            <a:lvl1pPr indent="-228600" lvl="0" marL="457200" algn="l">
              <a:lnSpc>
                <a:spcPct val="90000"/>
              </a:lnSpc>
              <a:spcBef>
                <a:spcPts val="300"/>
              </a:spcBef>
              <a:spcAft>
                <a:spcPts val="0"/>
              </a:spcAft>
              <a:buClr>
                <a:srgbClr val="898989"/>
              </a:buClr>
              <a:buSzPts val="1200"/>
              <a:buFont typeface="Helvetica Neue"/>
              <a:buNone/>
              <a:defRPr b="0" i="0" sz="1200">
                <a:solidFill>
                  <a:srgbClr val="898989"/>
                </a:solidFill>
                <a:latin typeface="Helvetica Neue"/>
                <a:ea typeface="Helvetica Neue"/>
                <a:cs typeface="Helvetica Neue"/>
                <a:sym typeface="Helvetica Neue"/>
              </a:defRPr>
            </a:lvl1pPr>
            <a:lvl2pPr indent="-304800" lvl="1" marL="914400" algn="l">
              <a:lnSpc>
                <a:spcPct val="90000"/>
              </a:lnSpc>
              <a:spcBef>
                <a:spcPts val="375"/>
              </a:spcBef>
              <a:spcAft>
                <a:spcPts val="0"/>
              </a:spcAft>
              <a:buClr>
                <a:srgbClr val="58595B"/>
              </a:buClr>
              <a:buSzPts val="1200"/>
              <a:buChar char="•"/>
              <a:defRPr sz="1200"/>
            </a:lvl2pPr>
            <a:lvl3pPr indent="-304800" lvl="2" marL="1371600" algn="l">
              <a:lnSpc>
                <a:spcPct val="90000"/>
              </a:lnSpc>
              <a:spcBef>
                <a:spcPts val="375"/>
              </a:spcBef>
              <a:spcAft>
                <a:spcPts val="0"/>
              </a:spcAft>
              <a:buClr>
                <a:srgbClr val="58595B"/>
              </a:buClr>
              <a:buSzPts val="1200"/>
              <a:buChar char="•"/>
              <a:defRPr sz="1200"/>
            </a:lvl3pPr>
            <a:lvl4pPr indent="-304800" lvl="3" marL="1828800" algn="l">
              <a:lnSpc>
                <a:spcPct val="90000"/>
              </a:lnSpc>
              <a:spcBef>
                <a:spcPts val="375"/>
              </a:spcBef>
              <a:spcAft>
                <a:spcPts val="0"/>
              </a:spcAft>
              <a:buClr>
                <a:srgbClr val="58595B"/>
              </a:buClr>
              <a:buSzPts val="1200"/>
              <a:buChar char="•"/>
              <a:defRPr sz="1200"/>
            </a:lvl4pPr>
            <a:lvl5pPr indent="-304800" lvl="4" marL="2286000" algn="l">
              <a:lnSpc>
                <a:spcPct val="90000"/>
              </a:lnSpc>
              <a:spcBef>
                <a:spcPts val="375"/>
              </a:spcBef>
              <a:spcAft>
                <a:spcPts val="0"/>
              </a:spcAft>
              <a:buClr>
                <a:srgbClr val="58595B"/>
              </a:buClr>
              <a:buSzPts val="1200"/>
              <a:buChar char="•"/>
              <a:defRPr sz="1200"/>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53" name="Google Shape;153;p25"/>
          <p:cNvSpPr/>
          <p:nvPr/>
        </p:nvSpPr>
        <p:spPr>
          <a:xfrm>
            <a:off x="640080" y="3017520"/>
            <a:ext cx="7772400" cy="36600"/>
          </a:xfrm>
          <a:prstGeom prst="rect">
            <a:avLst/>
          </a:prstGeom>
          <a:solidFill>
            <a:srgbClr val="2C75A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sp>
        <p:nvSpPr>
          <p:cNvPr id="154" name="Google Shape;154;p25"/>
          <p:cNvSpPr/>
          <p:nvPr/>
        </p:nvSpPr>
        <p:spPr>
          <a:xfrm>
            <a:off x="640080" y="1828800"/>
            <a:ext cx="7772400" cy="36600"/>
          </a:xfrm>
          <a:prstGeom prst="rect">
            <a:avLst/>
          </a:prstGeom>
          <a:solidFill>
            <a:srgbClr val="2C75A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sp>
        <p:nvSpPr>
          <p:cNvPr id="155" name="Google Shape;155;p25"/>
          <p:cNvSpPr/>
          <p:nvPr>
            <p:ph idx="3" type="pic"/>
          </p:nvPr>
        </p:nvSpPr>
        <p:spPr>
          <a:xfrm>
            <a:off x="647698" y="476251"/>
            <a:ext cx="5564700" cy="1031700"/>
          </a:xfrm>
          <a:prstGeom prst="rect">
            <a:avLst/>
          </a:prstGeom>
          <a:noFill/>
          <a:ln>
            <a:noFill/>
          </a:ln>
        </p:spPr>
      </p:sp>
      <p:sp>
        <p:nvSpPr>
          <p:cNvPr id="156" name="Google Shape;156;p25"/>
          <p:cNvSpPr txBox="1"/>
          <p:nvPr/>
        </p:nvSpPr>
        <p:spPr>
          <a:xfrm>
            <a:off x="6594764" y="304800"/>
            <a:ext cx="1427100" cy="30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Helvetica Neue"/>
              <a:ea typeface="Helvetica Neue"/>
              <a:cs typeface="Helvetica Neue"/>
              <a:sym typeface="Helvetica Neue"/>
            </a:endParaRPr>
          </a:p>
        </p:txBody>
      </p:sp>
      <p:sp>
        <p:nvSpPr>
          <p:cNvPr id="157" name="Google Shape;157;p25"/>
          <p:cNvSpPr txBox="1"/>
          <p:nvPr>
            <p:ph idx="4" type="body"/>
          </p:nvPr>
        </p:nvSpPr>
        <p:spPr>
          <a:xfrm>
            <a:off x="640080" y="1892808"/>
            <a:ext cx="7772400" cy="1102500"/>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750"/>
              </a:spcBef>
              <a:spcAft>
                <a:spcPts val="0"/>
              </a:spcAft>
              <a:buClr>
                <a:srgbClr val="58595B"/>
              </a:buClr>
              <a:buSzPts val="3600"/>
              <a:buNone/>
              <a:defRPr b="1" sz="3600">
                <a:latin typeface="Helvetica Neue"/>
                <a:ea typeface="Helvetica Neue"/>
                <a:cs typeface="Helvetica Neue"/>
                <a:sym typeface="Helvetica Neue"/>
              </a:defRPr>
            </a:lvl1pPr>
            <a:lvl2pPr indent="-228600" lvl="1" marL="914400" algn="l">
              <a:lnSpc>
                <a:spcPct val="90000"/>
              </a:lnSpc>
              <a:spcBef>
                <a:spcPts val="375"/>
              </a:spcBef>
              <a:spcAft>
                <a:spcPts val="0"/>
              </a:spcAft>
              <a:buClr>
                <a:srgbClr val="58595B"/>
              </a:buClr>
              <a:buSzPts val="3600"/>
              <a:buFont typeface="Arial"/>
              <a:buNone/>
              <a:defRPr b="1" sz="3600">
                <a:latin typeface="Helvetica Neue"/>
                <a:ea typeface="Helvetica Neue"/>
                <a:cs typeface="Helvetica Neue"/>
                <a:sym typeface="Helvetica Neue"/>
              </a:defRPr>
            </a:lvl2pPr>
            <a:lvl3pPr indent="-228600" lvl="2" marL="13716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3pPr>
            <a:lvl4pPr indent="-228600" lvl="3" marL="18288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4pPr>
            <a:lvl5pPr indent="-228600" lvl="4" marL="22860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58" name="Google Shape;158;p25"/>
          <p:cNvSpPr txBox="1"/>
          <p:nvPr/>
        </p:nvSpPr>
        <p:spPr>
          <a:xfrm>
            <a:off x="6594764" y="304800"/>
            <a:ext cx="1427100" cy="30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Helvetica Neue"/>
              <a:ea typeface="Helvetica Neue"/>
              <a:cs typeface="Helvetica Neue"/>
              <a:sym typeface="Helvetica Neue"/>
            </a:endParaRPr>
          </a:p>
        </p:txBody>
      </p:sp>
    </p:spTree>
  </p:cSld>
  <p:clrMapOvr>
    <a:masterClrMapping/>
  </p:clrMapOvr>
  <p:extLst>
    <p:ext uri="{DCECCB84-F9BA-43D5-87BE-67443E8EF086}">
      <p15:sldGuideLst>
        <p15:guide id="1" orient="horz" pos="300">
          <p15:clr>
            <a:srgbClr val="FBAE40"/>
          </p15:clr>
        </p15:guide>
        <p15:guide id="2" orient="horz" pos="540">
          <p15:clr>
            <a:srgbClr val="FBAE40"/>
          </p15:clr>
        </p15:guide>
        <p15:guide id="3" pos="40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able">
  <p:cSld name="Header w/table">
    <p:spTree>
      <p:nvGrpSpPr>
        <p:cNvPr id="159" name="Shape 159"/>
        <p:cNvGrpSpPr/>
        <p:nvPr/>
      </p:nvGrpSpPr>
      <p:grpSpPr>
        <a:xfrm>
          <a:off x="0" y="0"/>
          <a:ext cx="0" cy="0"/>
          <a:chOff x="0" y="0"/>
          <a:chExt cx="0" cy="0"/>
        </a:xfrm>
      </p:grpSpPr>
      <p:sp>
        <p:nvSpPr>
          <p:cNvPr id="160" name="Google Shape;160;p26"/>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61" name="Google Shape;161;p26"/>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6"/>
          <p:cNvSpPr/>
          <p:nvPr>
            <p:ph idx="2" type="tbl"/>
          </p:nvPr>
        </p:nvSpPr>
        <p:spPr>
          <a:xfrm>
            <a:off x="1097280" y="1188720"/>
            <a:ext cx="6400800" cy="3108900"/>
          </a:xfrm>
          <a:prstGeom prst="rect">
            <a:avLst/>
          </a:prstGeom>
          <a:solidFill>
            <a:srgbClr val="DBE7F5"/>
          </a:solidFill>
          <a:ln>
            <a:noFill/>
          </a:ln>
        </p:spPr>
        <p:txBody>
          <a:bodyPr anchorCtr="1" anchor="t" bIns="45700" lIns="91425" spcFirstLastPara="1" rIns="91425" wrap="square" tIns="45700">
            <a:noAutofit/>
          </a:bodyPr>
          <a:lstStyle>
            <a:lvl1pPr lvl="0" marR="0" rtl="0" algn="ctr">
              <a:lnSpc>
                <a:spcPct val="100000"/>
              </a:lnSpc>
              <a:spcBef>
                <a:spcPts val="0"/>
              </a:spcBef>
              <a:spcAft>
                <a:spcPts val="0"/>
              </a:spcAft>
              <a:buClr>
                <a:srgbClr val="898989"/>
              </a:buClr>
              <a:buSzPts val="1350"/>
              <a:buFont typeface="Helvetica Neue"/>
              <a:buNone/>
              <a:defRPr b="0" i="0" sz="1350" u="none" cap="none" strike="noStrike">
                <a:solidFill>
                  <a:srgbClr val="898989"/>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Helvetica Neue"/>
                <a:ea typeface="Helvetica Neue"/>
                <a:cs typeface="Helvetica Neue"/>
                <a:sym typeface="Helvetica Neue"/>
              </a:defRPr>
            </a:lvl9pPr>
          </a:lstStyle>
          <a:p/>
        </p:txBody>
      </p:sp>
      <p:sp>
        <p:nvSpPr>
          <p:cNvPr id="163" name="Google Shape;163;p26"/>
          <p:cNvSpPr txBox="1"/>
          <p:nvPr>
            <p:ph idx="1" type="body"/>
          </p:nvPr>
        </p:nvSpPr>
        <p:spPr>
          <a:xfrm>
            <a:off x="7739809" y="1188720"/>
            <a:ext cx="947100" cy="1354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FC28FC"/>
              </a:buClr>
              <a:buSzPts val="800"/>
              <a:buNone/>
              <a:defRPr b="0" sz="800">
                <a:solidFill>
                  <a:srgbClr val="FC28FC"/>
                </a:solidFill>
              </a:defRPr>
            </a:lvl1pPr>
            <a:lvl2pPr indent="-228600" lvl="1" marL="914400" algn="l">
              <a:lnSpc>
                <a:spcPct val="90000"/>
              </a:lnSpc>
              <a:spcBef>
                <a:spcPts val="375"/>
              </a:spcBef>
              <a:spcAft>
                <a:spcPts val="0"/>
              </a:spcAft>
              <a:buClr>
                <a:srgbClr val="FF0000"/>
              </a:buClr>
              <a:buSzPts val="1400"/>
              <a:buNone/>
              <a:defRPr>
                <a:solidFill>
                  <a:srgbClr val="FF0000"/>
                </a:solidFill>
              </a:defRPr>
            </a:lvl2pPr>
            <a:lvl3pPr indent="-228600" lvl="2" marL="1371600" algn="l">
              <a:lnSpc>
                <a:spcPct val="90000"/>
              </a:lnSpc>
              <a:spcBef>
                <a:spcPts val="375"/>
              </a:spcBef>
              <a:spcAft>
                <a:spcPts val="0"/>
              </a:spcAft>
              <a:buClr>
                <a:srgbClr val="FF0000"/>
              </a:buClr>
              <a:buSzPts val="1400"/>
              <a:buNone/>
              <a:defRPr>
                <a:solidFill>
                  <a:srgbClr val="FF0000"/>
                </a:solidFill>
              </a:defRPr>
            </a:lvl3pPr>
            <a:lvl4pPr indent="-228600" lvl="3" marL="1828800" algn="l">
              <a:lnSpc>
                <a:spcPct val="90000"/>
              </a:lnSpc>
              <a:spcBef>
                <a:spcPts val="375"/>
              </a:spcBef>
              <a:spcAft>
                <a:spcPts val="0"/>
              </a:spcAft>
              <a:buClr>
                <a:srgbClr val="FF0000"/>
              </a:buClr>
              <a:buSzPts val="1400"/>
              <a:buNone/>
              <a:defRPr>
                <a:solidFill>
                  <a:srgbClr val="FF0000"/>
                </a:solidFill>
              </a:defRPr>
            </a:lvl4pPr>
            <a:lvl5pPr indent="-228600" lvl="4" marL="2286000" algn="l">
              <a:lnSpc>
                <a:spcPct val="90000"/>
              </a:lnSpc>
              <a:spcBef>
                <a:spcPts val="375"/>
              </a:spcBef>
              <a:spcAft>
                <a:spcPts val="0"/>
              </a:spcAft>
              <a:buClr>
                <a:srgbClr val="FF0000"/>
              </a:buClr>
              <a:buSzPts val="1400"/>
              <a:buNone/>
              <a:defRPr>
                <a:solidFill>
                  <a:srgbClr val="FF0000"/>
                </a:solidFill>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164" name="Shape 164"/>
        <p:cNvGrpSpPr/>
        <p:nvPr/>
      </p:nvGrpSpPr>
      <p:grpSpPr>
        <a:xfrm>
          <a:off x="0" y="0"/>
          <a:ext cx="0" cy="0"/>
          <a:chOff x="0" y="0"/>
          <a:chExt cx="0" cy="0"/>
        </a:xfrm>
      </p:grpSpPr>
      <p:sp>
        <p:nvSpPr>
          <p:cNvPr id="165" name="Google Shape;165;p27"/>
          <p:cNvSpPr/>
          <p:nvPr/>
        </p:nvSpPr>
        <p:spPr>
          <a:xfrm>
            <a:off x="0" y="0"/>
            <a:ext cx="9144000" cy="4572000"/>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Helvetica Neue"/>
              <a:ea typeface="Helvetica Neue"/>
              <a:cs typeface="Helvetica Neue"/>
              <a:sym typeface="Helvetica Neue"/>
            </a:endParaRPr>
          </a:p>
        </p:txBody>
      </p:sp>
      <p:sp>
        <p:nvSpPr>
          <p:cNvPr id="166" name="Google Shape;166;p27"/>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67" name="Google Shape;167;p27"/>
          <p:cNvSpPr txBox="1"/>
          <p:nvPr>
            <p:ph idx="1" type="body"/>
          </p:nvPr>
        </p:nvSpPr>
        <p:spPr>
          <a:xfrm>
            <a:off x="640079" y="2651760"/>
            <a:ext cx="7772400" cy="2742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750"/>
              </a:spcBef>
              <a:spcAft>
                <a:spcPts val="0"/>
              </a:spcAft>
              <a:buClr>
                <a:srgbClr val="58595B"/>
              </a:buClr>
              <a:buSzPts val="1600"/>
              <a:buFont typeface="Helvetica Neue"/>
              <a:buNone/>
              <a:defRPr b="1" i="0" sz="1600" cap="none">
                <a:latin typeface="Helvetica Neue"/>
                <a:ea typeface="Helvetica Neue"/>
                <a:cs typeface="Helvetica Neue"/>
                <a:sym typeface="Helvetica Neue"/>
              </a:defRPr>
            </a:lvl1pPr>
            <a:lvl2pPr indent="-228600" lvl="1" marL="914400" algn="l">
              <a:lnSpc>
                <a:spcPct val="90000"/>
              </a:lnSpc>
              <a:spcBef>
                <a:spcPts val="375"/>
              </a:spcBef>
              <a:spcAft>
                <a:spcPts val="0"/>
              </a:spcAft>
              <a:buClr>
                <a:srgbClr val="58595B"/>
              </a:buClr>
              <a:buSzPts val="1400"/>
              <a:buFont typeface="Helvetica Neue"/>
              <a:buNone/>
              <a:defRPr b="1"/>
            </a:lvl2pPr>
            <a:lvl3pPr indent="-228600" lvl="2" marL="1371600" algn="l">
              <a:lnSpc>
                <a:spcPct val="90000"/>
              </a:lnSpc>
              <a:spcBef>
                <a:spcPts val="375"/>
              </a:spcBef>
              <a:spcAft>
                <a:spcPts val="0"/>
              </a:spcAft>
              <a:buClr>
                <a:srgbClr val="58595B"/>
              </a:buClr>
              <a:buSzPts val="1400"/>
              <a:buFont typeface="Helvetica Neue"/>
              <a:buNone/>
              <a:defRPr b="1"/>
            </a:lvl3pPr>
            <a:lvl4pPr indent="-228600" lvl="3" marL="1828800" algn="l">
              <a:lnSpc>
                <a:spcPct val="90000"/>
              </a:lnSpc>
              <a:spcBef>
                <a:spcPts val="375"/>
              </a:spcBef>
              <a:spcAft>
                <a:spcPts val="0"/>
              </a:spcAft>
              <a:buClr>
                <a:srgbClr val="58595B"/>
              </a:buClr>
              <a:buSzPts val="1400"/>
              <a:buFont typeface="Helvetica Neue"/>
              <a:buNone/>
              <a:defRPr b="1"/>
            </a:lvl4pPr>
            <a:lvl5pPr indent="-228600" lvl="4" marL="2286000" algn="l">
              <a:lnSpc>
                <a:spcPct val="90000"/>
              </a:lnSpc>
              <a:spcBef>
                <a:spcPts val="375"/>
              </a:spcBef>
              <a:spcAft>
                <a:spcPts val="0"/>
              </a:spcAft>
              <a:buClr>
                <a:srgbClr val="58595B"/>
              </a:buClr>
              <a:buSzPts val="1400"/>
              <a:buFont typeface="Helvetica Neue"/>
              <a:buNone/>
              <a:defRPr b="1"/>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68" name="Google Shape;168;p27"/>
          <p:cNvSpPr/>
          <p:nvPr/>
        </p:nvSpPr>
        <p:spPr>
          <a:xfrm>
            <a:off x="640080" y="2468880"/>
            <a:ext cx="7772400" cy="36600"/>
          </a:xfrm>
          <a:prstGeom prst="rect">
            <a:avLst/>
          </a:prstGeom>
          <a:solidFill>
            <a:srgbClr val="2C75A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sp>
        <p:nvSpPr>
          <p:cNvPr id="169" name="Google Shape;169;p27"/>
          <p:cNvSpPr txBox="1"/>
          <p:nvPr>
            <p:ph idx="2" type="body"/>
          </p:nvPr>
        </p:nvSpPr>
        <p:spPr>
          <a:xfrm>
            <a:off x="640080" y="1897130"/>
            <a:ext cx="7772400" cy="498600"/>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750"/>
              </a:spcBef>
              <a:spcAft>
                <a:spcPts val="0"/>
              </a:spcAft>
              <a:buClr>
                <a:srgbClr val="58595B"/>
              </a:buClr>
              <a:buSzPts val="3600"/>
              <a:buNone/>
              <a:defRPr b="1" sz="3600">
                <a:latin typeface="Helvetica Neue"/>
                <a:ea typeface="Helvetica Neue"/>
                <a:cs typeface="Helvetica Neue"/>
                <a:sym typeface="Helvetica Neue"/>
              </a:defRPr>
            </a:lvl1pPr>
            <a:lvl2pPr indent="-228600" lvl="1" marL="914400" algn="l">
              <a:lnSpc>
                <a:spcPct val="90000"/>
              </a:lnSpc>
              <a:spcBef>
                <a:spcPts val="375"/>
              </a:spcBef>
              <a:spcAft>
                <a:spcPts val="0"/>
              </a:spcAft>
              <a:buClr>
                <a:srgbClr val="58595B"/>
              </a:buClr>
              <a:buSzPts val="3600"/>
              <a:buFont typeface="Arial"/>
              <a:buNone/>
              <a:defRPr b="1" sz="3600">
                <a:latin typeface="Helvetica Neue"/>
                <a:ea typeface="Helvetica Neue"/>
                <a:cs typeface="Helvetica Neue"/>
                <a:sym typeface="Helvetica Neue"/>
              </a:defRPr>
            </a:lvl2pPr>
            <a:lvl3pPr indent="-228600" lvl="2" marL="13716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3pPr>
            <a:lvl4pPr indent="-228600" lvl="3" marL="18288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4pPr>
            <a:lvl5pPr indent="-228600" lvl="4" marL="22860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copy">
  <p:cSld name="Header w/copy">
    <p:spTree>
      <p:nvGrpSpPr>
        <p:cNvPr id="170" name="Shape 170"/>
        <p:cNvGrpSpPr/>
        <p:nvPr/>
      </p:nvGrpSpPr>
      <p:grpSpPr>
        <a:xfrm>
          <a:off x="0" y="0"/>
          <a:ext cx="0" cy="0"/>
          <a:chOff x="0" y="0"/>
          <a:chExt cx="0" cy="0"/>
        </a:xfrm>
      </p:grpSpPr>
      <p:sp>
        <p:nvSpPr>
          <p:cNvPr id="171" name="Google Shape;171;p28"/>
          <p:cNvSpPr txBox="1"/>
          <p:nvPr>
            <p:ph idx="1" type="body"/>
          </p:nvPr>
        </p:nvSpPr>
        <p:spPr>
          <a:xfrm>
            <a:off x="1097280" y="1554480"/>
            <a:ext cx="6858000" cy="5829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72" name="Google Shape;172;p28"/>
          <p:cNvSpPr txBox="1"/>
          <p:nvPr>
            <p:ph idx="2" type="body"/>
          </p:nvPr>
        </p:nvSpPr>
        <p:spPr>
          <a:xfrm>
            <a:off x="1097280" y="1188720"/>
            <a:ext cx="68580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73" name="Google Shape;173;p28"/>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74" name="Google Shape;174;p28"/>
          <p:cNvSpPr txBox="1"/>
          <p:nvPr>
            <p:ph type="title"/>
          </p:nvPr>
        </p:nvSpPr>
        <p:spPr>
          <a:xfrm>
            <a:off x="640077"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bullets">
  <p:cSld name="Header w/bullets">
    <p:spTree>
      <p:nvGrpSpPr>
        <p:cNvPr id="175" name="Shape 175"/>
        <p:cNvGrpSpPr/>
        <p:nvPr/>
      </p:nvGrpSpPr>
      <p:grpSpPr>
        <a:xfrm>
          <a:off x="0" y="0"/>
          <a:ext cx="0" cy="0"/>
          <a:chOff x="0" y="0"/>
          <a:chExt cx="0" cy="0"/>
        </a:xfrm>
      </p:grpSpPr>
      <p:sp>
        <p:nvSpPr>
          <p:cNvPr id="176" name="Google Shape;176;p29"/>
          <p:cNvSpPr txBox="1"/>
          <p:nvPr>
            <p:ph idx="1" type="body"/>
          </p:nvPr>
        </p:nvSpPr>
        <p:spPr>
          <a:xfrm>
            <a:off x="1097280" y="1554480"/>
            <a:ext cx="6858000" cy="5829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77" name="Google Shape;177;p29"/>
          <p:cNvSpPr txBox="1"/>
          <p:nvPr>
            <p:ph idx="2" type="body"/>
          </p:nvPr>
        </p:nvSpPr>
        <p:spPr>
          <a:xfrm>
            <a:off x="1097280" y="1188720"/>
            <a:ext cx="68580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78" name="Google Shape;178;p29"/>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79" name="Google Shape;179;p29"/>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9"/>
          <p:cNvSpPr txBox="1"/>
          <p:nvPr>
            <p:ph idx="3" type="body"/>
          </p:nvPr>
        </p:nvSpPr>
        <p:spPr>
          <a:xfrm>
            <a:off x="1097281" y="2286000"/>
            <a:ext cx="6858000" cy="388800"/>
          </a:xfrm>
          <a:prstGeom prst="rect">
            <a:avLst/>
          </a:prstGeom>
          <a:noFill/>
          <a:ln>
            <a:noFill/>
          </a:ln>
        </p:spPr>
        <p:txBody>
          <a:bodyPr anchorCtr="0" anchor="t" bIns="0" lIns="365750" spcFirstLastPara="1" rIns="0" wrap="square" tIns="0">
            <a:spAutoFit/>
          </a:bodyPr>
          <a:lstStyle>
            <a:lvl1pPr indent="-317500" lvl="0" marL="457200" algn="l">
              <a:lnSpc>
                <a:spcPct val="90000"/>
              </a:lnSpc>
              <a:spcBef>
                <a:spcPts val="750"/>
              </a:spcBef>
              <a:spcAft>
                <a:spcPts val="0"/>
              </a:spcAft>
              <a:buClr>
                <a:srgbClr val="58595B"/>
              </a:buClr>
              <a:buSzPts val="1400"/>
              <a:buChar char="•"/>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wo columns">
  <p:cSld name="Header w/two columns">
    <p:spTree>
      <p:nvGrpSpPr>
        <p:cNvPr id="181" name="Shape 181"/>
        <p:cNvGrpSpPr/>
        <p:nvPr/>
      </p:nvGrpSpPr>
      <p:grpSpPr>
        <a:xfrm>
          <a:off x="0" y="0"/>
          <a:ext cx="0" cy="0"/>
          <a:chOff x="0" y="0"/>
          <a:chExt cx="0" cy="0"/>
        </a:xfrm>
      </p:grpSpPr>
      <p:sp>
        <p:nvSpPr>
          <p:cNvPr id="182" name="Google Shape;182;p30"/>
          <p:cNvSpPr txBox="1"/>
          <p:nvPr>
            <p:ph idx="1" type="body"/>
          </p:nvPr>
        </p:nvSpPr>
        <p:spPr>
          <a:xfrm>
            <a:off x="1097280" y="1554480"/>
            <a:ext cx="3383400" cy="12051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83" name="Google Shape;183;p30"/>
          <p:cNvSpPr txBox="1"/>
          <p:nvPr>
            <p:ph idx="2" type="body"/>
          </p:nvPr>
        </p:nvSpPr>
        <p:spPr>
          <a:xfrm>
            <a:off x="1097280" y="1188720"/>
            <a:ext cx="33834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84" name="Google Shape;184;p30"/>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85" name="Google Shape;185;p30"/>
          <p:cNvSpPr txBox="1"/>
          <p:nvPr>
            <p:ph idx="3" type="body"/>
          </p:nvPr>
        </p:nvSpPr>
        <p:spPr>
          <a:xfrm>
            <a:off x="5029200" y="1554480"/>
            <a:ext cx="3383400" cy="12051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86" name="Google Shape;186;p30"/>
          <p:cNvSpPr txBox="1"/>
          <p:nvPr>
            <p:ph idx="4" type="body"/>
          </p:nvPr>
        </p:nvSpPr>
        <p:spPr>
          <a:xfrm>
            <a:off x="5029200" y="1188720"/>
            <a:ext cx="33834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87" name="Google Shape;187;p30"/>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2880">
          <p15:clr>
            <a:srgbClr val="FBAE40"/>
          </p15:clr>
        </p15:guide>
        <p15:guide id="2" pos="309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one image on Left">
  <p:cSld name="Header w/one image on Left">
    <p:spTree>
      <p:nvGrpSpPr>
        <p:cNvPr id="188" name="Shape 188"/>
        <p:cNvGrpSpPr/>
        <p:nvPr/>
      </p:nvGrpSpPr>
      <p:grpSpPr>
        <a:xfrm>
          <a:off x="0" y="0"/>
          <a:ext cx="0" cy="0"/>
          <a:chOff x="0" y="0"/>
          <a:chExt cx="0" cy="0"/>
        </a:xfrm>
      </p:grpSpPr>
      <p:sp>
        <p:nvSpPr>
          <p:cNvPr id="189" name="Google Shape;189;p31"/>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90" name="Google Shape;190;p31"/>
          <p:cNvSpPr txBox="1"/>
          <p:nvPr>
            <p:ph idx="1" type="body"/>
          </p:nvPr>
        </p:nvSpPr>
        <p:spPr>
          <a:xfrm>
            <a:off x="4572000" y="1554480"/>
            <a:ext cx="3840600" cy="1205100"/>
          </a:xfrm>
          <a:prstGeom prst="rect">
            <a:avLst/>
          </a:prstGeom>
          <a:noFill/>
          <a:ln>
            <a:noFill/>
          </a:ln>
        </p:spPr>
        <p:txBody>
          <a:bodyPr anchorCtr="0" anchor="t" bIns="0" lIns="36575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91" name="Google Shape;191;p31"/>
          <p:cNvSpPr txBox="1"/>
          <p:nvPr>
            <p:ph idx="2" type="body"/>
          </p:nvPr>
        </p:nvSpPr>
        <p:spPr>
          <a:xfrm>
            <a:off x="4571999" y="1188720"/>
            <a:ext cx="3840600" cy="215400"/>
          </a:xfrm>
          <a:prstGeom prst="rect">
            <a:avLst/>
          </a:prstGeom>
          <a:noFill/>
          <a:ln>
            <a:noFill/>
          </a:ln>
        </p:spPr>
        <p:txBody>
          <a:bodyPr anchorCtr="0" anchor="t" bIns="0" lIns="36575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92" name="Google Shape;192;p31"/>
          <p:cNvSpPr/>
          <p:nvPr>
            <p:ph idx="3" type="pic"/>
          </p:nvPr>
        </p:nvSpPr>
        <p:spPr>
          <a:xfrm>
            <a:off x="640080" y="1188720"/>
            <a:ext cx="3931800" cy="3291900"/>
          </a:xfrm>
          <a:prstGeom prst="rect">
            <a:avLst/>
          </a:prstGeom>
          <a:solidFill>
            <a:srgbClr val="DBE7F5"/>
          </a:solidFill>
          <a:ln>
            <a:noFill/>
          </a:ln>
        </p:spPr>
      </p:sp>
      <p:sp>
        <p:nvSpPr>
          <p:cNvPr id="193" name="Google Shape;193;p31"/>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2880">
          <p15:clr>
            <a:srgbClr val="FBAE40"/>
          </p15:clr>
        </p15:guide>
        <p15:guide id="2" pos="3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28" name="Shape 28"/>
        <p:cNvGrpSpPr/>
        <p:nvPr/>
      </p:nvGrpSpPr>
      <p:grpSpPr>
        <a:xfrm>
          <a:off x="0" y="0"/>
          <a:ext cx="0" cy="0"/>
          <a:chOff x="0" y="0"/>
          <a:chExt cx="0" cy="0"/>
        </a:xfrm>
      </p:grpSpPr>
      <p:sp>
        <p:nvSpPr>
          <p:cNvPr id="29" name="Google Shape;29;p4"/>
          <p:cNvSpPr/>
          <p:nvPr/>
        </p:nvSpPr>
        <p:spPr>
          <a:xfrm>
            <a:off x="0" y="0"/>
            <a:ext cx="9144000" cy="4572000"/>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a:solidFill>
                <a:schemeClr val="lt1"/>
              </a:solidFill>
              <a:latin typeface="Helvetica Neue"/>
              <a:ea typeface="Helvetica Neue"/>
              <a:cs typeface="Helvetica Neue"/>
              <a:sym typeface="Helvetica Neue"/>
            </a:endParaRPr>
          </a:p>
        </p:txBody>
      </p:sp>
      <p:sp>
        <p:nvSpPr>
          <p:cNvPr id="30" name="Google Shape;30;p4"/>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31" name="Google Shape;31;p4"/>
          <p:cNvSpPr txBox="1"/>
          <p:nvPr>
            <p:ph idx="1" type="body"/>
          </p:nvPr>
        </p:nvSpPr>
        <p:spPr>
          <a:xfrm>
            <a:off x="640079" y="2651760"/>
            <a:ext cx="7772400" cy="2742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750"/>
              </a:spcBef>
              <a:spcAft>
                <a:spcPts val="0"/>
              </a:spcAft>
              <a:buClr>
                <a:srgbClr val="58595B"/>
              </a:buClr>
              <a:buSzPts val="1600"/>
              <a:buFont typeface="Helvetica Neue"/>
              <a:buNone/>
              <a:defRPr b="1" i="0" sz="1600" cap="none">
                <a:latin typeface="Helvetica Neue"/>
                <a:ea typeface="Helvetica Neue"/>
                <a:cs typeface="Helvetica Neue"/>
                <a:sym typeface="Helvetica Neue"/>
              </a:defRPr>
            </a:lvl1pPr>
            <a:lvl2pPr indent="-228600" lvl="1" marL="914400" algn="l">
              <a:lnSpc>
                <a:spcPct val="90000"/>
              </a:lnSpc>
              <a:spcBef>
                <a:spcPts val="375"/>
              </a:spcBef>
              <a:spcAft>
                <a:spcPts val="0"/>
              </a:spcAft>
              <a:buClr>
                <a:srgbClr val="58595B"/>
              </a:buClr>
              <a:buSzPts val="1400"/>
              <a:buFont typeface="Helvetica Neue"/>
              <a:buNone/>
              <a:defRPr b="1"/>
            </a:lvl2pPr>
            <a:lvl3pPr indent="-228600" lvl="2" marL="1371600" algn="l">
              <a:lnSpc>
                <a:spcPct val="90000"/>
              </a:lnSpc>
              <a:spcBef>
                <a:spcPts val="375"/>
              </a:spcBef>
              <a:spcAft>
                <a:spcPts val="0"/>
              </a:spcAft>
              <a:buClr>
                <a:srgbClr val="58595B"/>
              </a:buClr>
              <a:buSzPts val="1400"/>
              <a:buFont typeface="Helvetica Neue"/>
              <a:buNone/>
              <a:defRPr b="1"/>
            </a:lvl3pPr>
            <a:lvl4pPr indent="-228600" lvl="3" marL="1828800" algn="l">
              <a:lnSpc>
                <a:spcPct val="90000"/>
              </a:lnSpc>
              <a:spcBef>
                <a:spcPts val="375"/>
              </a:spcBef>
              <a:spcAft>
                <a:spcPts val="0"/>
              </a:spcAft>
              <a:buClr>
                <a:srgbClr val="58595B"/>
              </a:buClr>
              <a:buSzPts val="1400"/>
              <a:buFont typeface="Helvetica Neue"/>
              <a:buNone/>
              <a:defRPr b="1"/>
            </a:lvl4pPr>
            <a:lvl5pPr indent="-228600" lvl="4" marL="2286000" algn="l">
              <a:lnSpc>
                <a:spcPct val="90000"/>
              </a:lnSpc>
              <a:spcBef>
                <a:spcPts val="375"/>
              </a:spcBef>
              <a:spcAft>
                <a:spcPts val="0"/>
              </a:spcAft>
              <a:buClr>
                <a:srgbClr val="58595B"/>
              </a:buClr>
              <a:buSzPts val="1400"/>
              <a:buFont typeface="Helvetica Neue"/>
              <a:buNone/>
              <a:defRPr b="1"/>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2" name="Google Shape;32;p4"/>
          <p:cNvSpPr/>
          <p:nvPr/>
        </p:nvSpPr>
        <p:spPr>
          <a:xfrm>
            <a:off x="640080" y="2468880"/>
            <a:ext cx="7772400" cy="36600"/>
          </a:xfrm>
          <a:prstGeom prst="rect">
            <a:avLst/>
          </a:prstGeom>
          <a:solidFill>
            <a:srgbClr val="2C75AC"/>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sp>
        <p:nvSpPr>
          <p:cNvPr id="33" name="Google Shape;33;p4"/>
          <p:cNvSpPr txBox="1"/>
          <p:nvPr>
            <p:ph idx="2" type="body"/>
          </p:nvPr>
        </p:nvSpPr>
        <p:spPr>
          <a:xfrm>
            <a:off x="640080" y="1897130"/>
            <a:ext cx="7772400" cy="498600"/>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750"/>
              </a:spcBef>
              <a:spcAft>
                <a:spcPts val="0"/>
              </a:spcAft>
              <a:buClr>
                <a:srgbClr val="58595B"/>
              </a:buClr>
              <a:buSzPts val="3600"/>
              <a:buNone/>
              <a:defRPr b="1" sz="3600">
                <a:latin typeface="Helvetica Neue"/>
                <a:ea typeface="Helvetica Neue"/>
                <a:cs typeface="Helvetica Neue"/>
                <a:sym typeface="Helvetica Neue"/>
              </a:defRPr>
            </a:lvl1pPr>
            <a:lvl2pPr indent="-228600" lvl="1" marL="914400" algn="l">
              <a:lnSpc>
                <a:spcPct val="90000"/>
              </a:lnSpc>
              <a:spcBef>
                <a:spcPts val="375"/>
              </a:spcBef>
              <a:spcAft>
                <a:spcPts val="0"/>
              </a:spcAft>
              <a:buClr>
                <a:srgbClr val="58595B"/>
              </a:buClr>
              <a:buSzPts val="3600"/>
              <a:buFont typeface="Arial"/>
              <a:buNone/>
              <a:defRPr b="1" sz="3600">
                <a:latin typeface="Helvetica Neue"/>
                <a:ea typeface="Helvetica Neue"/>
                <a:cs typeface="Helvetica Neue"/>
                <a:sym typeface="Helvetica Neue"/>
              </a:defRPr>
            </a:lvl2pPr>
            <a:lvl3pPr indent="-228600" lvl="2" marL="13716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3pPr>
            <a:lvl4pPr indent="-228600" lvl="3" marL="18288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4pPr>
            <a:lvl5pPr indent="-228600" lvl="4" marL="22860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one image on Right">
  <p:cSld name="Header w/one image on Right">
    <p:spTree>
      <p:nvGrpSpPr>
        <p:cNvPr id="194" name="Shape 194"/>
        <p:cNvGrpSpPr/>
        <p:nvPr/>
      </p:nvGrpSpPr>
      <p:grpSpPr>
        <a:xfrm>
          <a:off x="0" y="0"/>
          <a:ext cx="0" cy="0"/>
          <a:chOff x="0" y="0"/>
          <a:chExt cx="0" cy="0"/>
        </a:xfrm>
      </p:grpSpPr>
      <p:sp>
        <p:nvSpPr>
          <p:cNvPr id="195" name="Google Shape;195;p32"/>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96" name="Google Shape;196;p32"/>
          <p:cNvSpPr txBox="1"/>
          <p:nvPr>
            <p:ph idx="1" type="body"/>
          </p:nvPr>
        </p:nvSpPr>
        <p:spPr>
          <a:xfrm>
            <a:off x="640079" y="1554480"/>
            <a:ext cx="3840600" cy="1205100"/>
          </a:xfrm>
          <a:prstGeom prst="rect">
            <a:avLst/>
          </a:prstGeom>
          <a:noFill/>
          <a:ln>
            <a:noFill/>
          </a:ln>
        </p:spPr>
        <p:txBody>
          <a:bodyPr anchorCtr="0" anchor="t" bIns="0" lIns="0" spcFirstLastPara="1" rIns="36575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97" name="Google Shape;197;p32"/>
          <p:cNvSpPr txBox="1"/>
          <p:nvPr>
            <p:ph idx="2" type="body"/>
          </p:nvPr>
        </p:nvSpPr>
        <p:spPr>
          <a:xfrm>
            <a:off x="640080" y="1188720"/>
            <a:ext cx="3840600" cy="219600"/>
          </a:xfrm>
          <a:prstGeom prst="rect">
            <a:avLst/>
          </a:prstGeom>
          <a:noFill/>
          <a:ln>
            <a:noFill/>
          </a:ln>
        </p:spPr>
        <p:txBody>
          <a:bodyPr anchorCtr="0" anchor="t" bIns="0" lIns="0" spcFirstLastPara="1" rIns="36575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98" name="Google Shape;198;p32"/>
          <p:cNvSpPr/>
          <p:nvPr>
            <p:ph idx="3" type="pic"/>
          </p:nvPr>
        </p:nvSpPr>
        <p:spPr>
          <a:xfrm>
            <a:off x="4480559" y="1188720"/>
            <a:ext cx="3931800" cy="3291900"/>
          </a:xfrm>
          <a:prstGeom prst="rect">
            <a:avLst/>
          </a:prstGeom>
          <a:solidFill>
            <a:srgbClr val="DBE7F5"/>
          </a:solidFill>
          <a:ln>
            <a:noFill/>
          </a:ln>
        </p:spPr>
      </p:sp>
      <p:sp>
        <p:nvSpPr>
          <p:cNvPr id="199" name="Google Shape;199;p32"/>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wo images">
  <p:cSld name="Header w/two images">
    <p:spTree>
      <p:nvGrpSpPr>
        <p:cNvPr id="200" name="Shape 200"/>
        <p:cNvGrpSpPr/>
        <p:nvPr/>
      </p:nvGrpSpPr>
      <p:grpSpPr>
        <a:xfrm>
          <a:off x="0" y="0"/>
          <a:ext cx="0" cy="0"/>
          <a:chOff x="0" y="0"/>
          <a:chExt cx="0" cy="0"/>
        </a:xfrm>
      </p:grpSpPr>
      <p:sp>
        <p:nvSpPr>
          <p:cNvPr id="201" name="Google Shape;201;p33"/>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202" name="Google Shape;202;p33"/>
          <p:cNvSpPr/>
          <p:nvPr>
            <p:ph idx="2" type="pic"/>
          </p:nvPr>
        </p:nvSpPr>
        <p:spPr>
          <a:xfrm>
            <a:off x="639952" y="1188720"/>
            <a:ext cx="3749100" cy="2057400"/>
          </a:xfrm>
          <a:prstGeom prst="rect">
            <a:avLst/>
          </a:prstGeom>
          <a:solidFill>
            <a:srgbClr val="DBE7F5"/>
          </a:solidFill>
          <a:ln>
            <a:noFill/>
          </a:ln>
        </p:spPr>
      </p:sp>
      <p:sp>
        <p:nvSpPr>
          <p:cNvPr id="203" name="Google Shape;203;p33"/>
          <p:cNvSpPr txBox="1"/>
          <p:nvPr>
            <p:ph idx="1" type="body"/>
          </p:nvPr>
        </p:nvSpPr>
        <p:spPr>
          <a:xfrm>
            <a:off x="640080" y="3291840"/>
            <a:ext cx="3749100" cy="822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04" name="Google Shape;204;p33"/>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3"/>
          <p:cNvSpPr/>
          <p:nvPr>
            <p:ph idx="3" type="pic"/>
          </p:nvPr>
        </p:nvSpPr>
        <p:spPr>
          <a:xfrm>
            <a:off x="4663440" y="1188720"/>
            <a:ext cx="3749100" cy="2057400"/>
          </a:xfrm>
          <a:prstGeom prst="rect">
            <a:avLst/>
          </a:prstGeom>
          <a:solidFill>
            <a:srgbClr val="DBE7F5"/>
          </a:solidFill>
          <a:ln>
            <a:noFill/>
          </a:ln>
        </p:spPr>
      </p:sp>
      <p:sp>
        <p:nvSpPr>
          <p:cNvPr id="206" name="Google Shape;206;p33"/>
          <p:cNvSpPr txBox="1"/>
          <p:nvPr>
            <p:ph idx="4" type="body"/>
          </p:nvPr>
        </p:nvSpPr>
        <p:spPr>
          <a:xfrm>
            <a:off x="4663440" y="3291840"/>
            <a:ext cx="3749100" cy="822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header w/two captioned images captions">
  <p:cSld name="Small header w/two captioned images captions">
    <p:spTree>
      <p:nvGrpSpPr>
        <p:cNvPr id="207" name="Shape 207"/>
        <p:cNvGrpSpPr/>
        <p:nvPr/>
      </p:nvGrpSpPr>
      <p:grpSpPr>
        <a:xfrm>
          <a:off x="0" y="0"/>
          <a:ext cx="0" cy="0"/>
          <a:chOff x="0" y="0"/>
          <a:chExt cx="0" cy="0"/>
        </a:xfrm>
      </p:grpSpPr>
      <p:sp>
        <p:nvSpPr>
          <p:cNvPr id="208" name="Google Shape;208;p34"/>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209" name="Google Shape;209;p34"/>
          <p:cNvSpPr/>
          <p:nvPr/>
        </p:nvSpPr>
        <p:spPr>
          <a:xfrm>
            <a:off x="0" y="0"/>
            <a:ext cx="9144000" cy="1168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sp>
        <p:nvSpPr>
          <p:cNvPr id="210" name="Google Shape;210;p34"/>
          <p:cNvSpPr txBox="1"/>
          <p:nvPr/>
        </p:nvSpPr>
        <p:spPr>
          <a:xfrm>
            <a:off x="640079" y="365760"/>
            <a:ext cx="7772400" cy="274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8595B"/>
              </a:buClr>
              <a:buSzPts val="1800"/>
              <a:buFont typeface="Helvetica Neue"/>
              <a:buNone/>
            </a:pPr>
            <a:r>
              <a:rPr b="1" i="0" lang="en" sz="1800" u="none" cap="none" strike="noStrike">
                <a:solidFill>
                  <a:srgbClr val="58595B"/>
                </a:solidFill>
                <a:latin typeface="Helvetica Neue"/>
                <a:ea typeface="Helvetica Neue"/>
                <a:cs typeface="Helvetica Neue"/>
                <a:sym typeface="Helvetica Neue"/>
              </a:rPr>
              <a:t>Small Header w/two captioned images</a:t>
            </a:r>
            <a:endParaRPr b="0" i="0" sz="1400" u="none" cap="none" strike="noStrike">
              <a:solidFill>
                <a:srgbClr val="000000"/>
              </a:solidFill>
              <a:latin typeface="Arial"/>
              <a:ea typeface="Arial"/>
              <a:cs typeface="Arial"/>
              <a:sym typeface="Arial"/>
            </a:endParaRPr>
          </a:p>
        </p:txBody>
      </p:sp>
      <p:sp>
        <p:nvSpPr>
          <p:cNvPr id="211" name="Google Shape;211;p34"/>
          <p:cNvSpPr/>
          <p:nvPr/>
        </p:nvSpPr>
        <p:spPr>
          <a:xfrm>
            <a:off x="640080" y="673649"/>
            <a:ext cx="7772400" cy="36600"/>
          </a:xfrm>
          <a:prstGeom prst="rect">
            <a:avLst/>
          </a:prstGeom>
          <a:solidFill>
            <a:srgbClr val="2774AE"/>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sp>
        <p:nvSpPr>
          <p:cNvPr id="212" name="Google Shape;212;p34"/>
          <p:cNvSpPr txBox="1"/>
          <p:nvPr>
            <p:ph idx="1" type="body"/>
          </p:nvPr>
        </p:nvSpPr>
        <p:spPr>
          <a:xfrm>
            <a:off x="639950" y="4114800"/>
            <a:ext cx="3749100" cy="134100"/>
          </a:xfrm>
          <a:prstGeom prst="rect">
            <a:avLst/>
          </a:prstGeom>
          <a:noFill/>
          <a:ln>
            <a:noFill/>
          </a:ln>
        </p:spPr>
        <p:txBody>
          <a:bodyPr anchorCtr="0" anchor="t" bIns="0" lIns="0" spcFirstLastPara="1" rIns="0" wrap="square" tIns="0">
            <a:spAutoFit/>
          </a:bodyPr>
          <a:lstStyle>
            <a:lvl1pPr indent="-228600" lvl="0" marL="457200" algn="l">
              <a:lnSpc>
                <a:spcPct val="137500"/>
              </a:lnSpc>
              <a:spcBef>
                <a:spcPts val="750"/>
              </a:spcBef>
              <a:spcAft>
                <a:spcPts val="0"/>
              </a:spcAft>
              <a:buClr>
                <a:srgbClr val="58595B"/>
              </a:buClr>
              <a:buSzPts val="800"/>
              <a:buNone/>
              <a:defRPr sz="800">
                <a:latin typeface="Helvetica Neue"/>
                <a:ea typeface="Helvetica Neue"/>
                <a:cs typeface="Helvetica Neue"/>
                <a:sym typeface="Helvetica Neue"/>
              </a:defRPr>
            </a:lvl1pPr>
            <a:lvl2pPr indent="-279400" lvl="1" marL="9144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2pPr>
            <a:lvl3pPr indent="-279400" lvl="2" marL="13716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3pPr>
            <a:lvl4pPr indent="-279400" lvl="3" marL="18288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4pPr>
            <a:lvl5pPr indent="-279400" lvl="4" marL="22860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3" name="Google Shape;213;p34"/>
          <p:cNvSpPr/>
          <p:nvPr/>
        </p:nvSpPr>
        <p:spPr>
          <a:xfrm>
            <a:off x="0" y="0"/>
            <a:ext cx="9144000" cy="1168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sp>
        <p:nvSpPr>
          <p:cNvPr id="214" name="Google Shape;214;p34"/>
          <p:cNvSpPr txBox="1"/>
          <p:nvPr/>
        </p:nvSpPr>
        <p:spPr>
          <a:xfrm>
            <a:off x="640079" y="365760"/>
            <a:ext cx="7772400" cy="274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8595B"/>
              </a:buClr>
              <a:buSzPts val="1800"/>
              <a:buFont typeface="Helvetica Neue"/>
              <a:buNone/>
            </a:pPr>
            <a:r>
              <a:rPr b="1" i="0" lang="en" sz="1800" u="none" cap="none" strike="noStrike">
                <a:solidFill>
                  <a:srgbClr val="58595B"/>
                </a:solidFill>
                <a:latin typeface="Helvetica Neue"/>
                <a:ea typeface="Helvetica Neue"/>
                <a:cs typeface="Helvetica Neue"/>
                <a:sym typeface="Helvetica Neue"/>
              </a:rPr>
              <a:t>Small Header w/two captioned images</a:t>
            </a:r>
            <a:endParaRPr b="0" i="0" sz="1400" u="none" cap="none" strike="noStrike">
              <a:solidFill>
                <a:srgbClr val="000000"/>
              </a:solidFill>
              <a:latin typeface="Arial"/>
              <a:ea typeface="Arial"/>
              <a:cs typeface="Arial"/>
              <a:sym typeface="Arial"/>
            </a:endParaRPr>
          </a:p>
        </p:txBody>
      </p:sp>
      <p:sp>
        <p:nvSpPr>
          <p:cNvPr id="215" name="Google Shape;215;p34"/>
          <p:cNvSpPr/>
          <p:nvPr/>
        </p:nvSpPr>
        <p:spPr>
          <a:xfrm>
            <a:off x="640080" y="673649"/>
            <a:ext cx="7772400" cy="36600"/>
          </a:xfrm>
          <a:prstGeom prst="rect">
            <a:avLst/>
          </a:prstGeom>
          <a:solidFill>
            <a:srgbClr val="2774AE"/>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sp>
        <p:nvSpPr>
          <p:cNvPr id="216" name="Google Shape;216;p34"/>
          <p:cNvSpPr/>
          <p:nvPr>
            <p:ph idx="2" type="pic"/>
          </p:nvPr>
        </p:nvSpPr>
        <p:spPr>
          <a:xfrm>
            <a:off x="639951" y="1038977"/>
            <a:ext cx="3749100" cy="3017400"/>
          </a:xfrm>
          <a:prstGeom prst="rect">
            <a:avLst/>
          </a:prstGeom>
          <a:solidFill>
            <a:srgbClr val="DBE7F5"/>
          </a:solidFill>
          <a:ln>
            <a:noFill/>
          </a:ln>
        </p:spPr>
      </p:sp>
      <p:sp>
        <p:nvSpPr>
          <p:cNvPr id="217" name="Google Shape;217;p34"/>
          <p:cNvSpPr txBox="1"/>
          <p:nvPr>
            <p:ph idx="3" type="body"/>
          </p:nvPr>
        </p:nvSpPr>
        <p:spPr>
          <a:xfrm>
            <a:off x="4663439" y="4114800"/>
            <a:ext cx="3749100" cy="134100"/>
          </a:xfrm>
          <a:prstGeom prst="rect">
            <a:avLst/>
          </a:prstGeom>
          <a:noFill/>
          <a:ln>
            <a:noFill/>
          </a:ln>
        </p:spPr>
        <p:txBody>
          <a:bodyPr anchorCtr="0" anchor="t" bIns="0" lIns="0" spcFirstLastPara="1" rIns="0" wrap="square" tIns="0">
            <a:spAutoFit/>
          </a:bodyPr>
          <a:lstStyle>
            <a:lvl1pPr indent="-228600" lvl="0" marL="457200" algn="l">
              <a:lnSpc>
                <a:spcPct val="137500"/>
              </a:lnSpc>
              <a:spcBef>
                <a:spcPts val="750"/>
              </a:spcBef>
              <a:spcAft>
                <a:spcPts val="0"/>
              </a:spcAft>
              <a:buClr>
                <a:srgbClr val="58595B"/>
              </a:buClr>
              <a:buSzPts val="800"/>
              <a:buNone/>
              <a:defRPr sz="800">
                <a:latin typeface="Helvetica Neue"/>
                <a:ea typeface="Helvetica Neue"/>
                <a:cs typeface="Helvetica Neue"/>
                <a:sym typeface="Helvetica Neue"/>
              </a:defRPr>
            </a:lvl1pPr>
            <a:lvl2pPr indent="-279400" lvl="1" marL="9144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2pPr>
            <a:lvl3pPr indent="-279400" lvl="2" marL="13716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3pPr>
            <a:lvl4pPr indent="-279400" lvl="3" marL="18288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4pPr>
            <a:lvl5pPr indent="-279400" lvl="4" marL="22860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8" name="Google Shape;218;p34"/>
          <p:cNvSpPr/>
          <p:nvPr>
            <p:ph idx="4" type="pic"/>
          </p:nvPr>
        </p:nvSpPr>
        <p:spPr>
          <a:xfrm>
            <a:off x="4663440" y="1038977"/>
            <a:ext cx="3749100" cy="3017400"/>
          </a:xfrm>
          <a:prstGeom prst="rect">
            <a:avLst/>
          </a:prstGeom>
          <a:solidFill>
            <a:srgbClr val="DBE7F5"/>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hree images">
  <p:cSld name="Header w/three images">
    <p:spTree>
      <p:nvGrpSpPr>
        <p:cNvPr id="219" name="Shape 219"/>
        <p:cNvGrpSpPr/>
        <p:nvPr/>
      </p:nvGrpSpPr>
      <p:grpSpPr>
        <a:xfrm>
          <a:off x="0" y="0"/>
          <a:ext cx="0" cy="0"/>
          <a:chOff x="0" y="0"/>
          <a:chExt cx="0" cy="0"/>
        </a:xfrm>
      </p:grpSpPr>
      <p:sp>
        <p:nvSpPr>
          <p:cNvPr id="220" name="Google Shape;220;p35"/>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221" name="Google Shape;221;p35"/>
          <p:cNvSpPr/>
          <p:nvPr>
            <p:ph idx="2" type="pic"/>
          </p:nvPr>
        </p:nvSpPr>
        <p:spPr>
          <a:xfrm>
            <a:off x="639952" y="1188720"/>
            <a:ext cx="2469000" cy="2057400"/>
          </a:xfrm>
          <a:prstGeom prst="rect">
            <a:avLst/>
          </a:prstGeom>
          <a:solidFill>
            <a:srgbClr val="DBE7F5"/>
          </a:solidFill>
          <a:ln>
            <a:noFill/>
          </a:ln>
        </p:spPr>
      </p:sp>
      <p:sp>
        <p:nvSpPr>
          <p:cNvPr id="222" name="Google Shape;222;p35"/>
          <p:cNvSpPr txBox="1"/>
          <p:nvPr>
            <p:ph idx="1" type="body"/>
          </p:nvPr>
        </p:nvSpPr>
        <p:spPr>
          <a:xfrm>
            <a:off x="5943600" y="3291840"/>
            <a:ext cx="2469000" cy="1005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23" name="Google Shape;223;p35"/>
          <p:cNvSpPr/>
          <p:nvPr>
            <p:ph idx="3" type="pic"/>
          </p:nvPr>
        </p:nvSpPr>
        <p:spPr>
          <a:xfrm>
            <a:off x="5943600" y="1188720"/>
            <a:ext cx="2469000" cy="2057400"/>
          </a:xfrm>
          <a:prstGeom prst="rect">
            <a:avLst/>
          </a:prstGeom>
          <a:solidFill>
            <a:srgbClr val="DBE7F5"/>
          </a:solidFill>
          <a:ln>
            <a:noFill/>
          </a:ln>
        </p:spPr>
      </p:sp>
      <p:sp>
        <p:nvSpPr>
          <p:cNvPr id="224" name="Google Shape;224;p35"/>
          <p:cNvSpPr txBox="1"/>
          <p:nvPr>
            <p:ph idx="4" type="body"/>
          </p:nvPr>
        </p:nvSpPr>
        <p:spPr>
          <a:xfrm>
            <a:off x="3291840" y="3291840"/>
            <a:ext cx="2469000" cy="1005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25" name="Google Shape;225;p35"/>
          <p:cNvSpPr/>
          <p:nvPr>
            <p:ph idx="5" type="pic"/>
          </p:nvPr>
        </p:nvSpPr>
        <p:spPr>
          <a:xfrm>
            <a:off x="3291776" y="1188720"/>
            <a:ext cx="2469000" cy="2057400"/>
          </a:xfrm>
          <a:prstGeom prst="rect">
            <a:avLst/>
          </a:prstGeom>
          <a:solidFill>
            <a:srgbClr val="DBE7F5"/>
          </a:solidFill>
          <a:ln>
            <a:noFill/>
          </a:ln>
        </p:spPr>
      </p:sp>
      <p:sp>
        <p:nvSpPr>
          <p:cNvPr id="226" name="Google Shape;226;p35"/>
          <p:cNvSpPr txBox="1"/>
          <p:nvPr>
            <p:ph idx="6" type="body"/>
          </p:nvPr>
        </p:nvSpPr>
        <p:spPr>
          <a:xfrm>
            <a:off x="640080" y="3291840"/>
            <a:ext cx="2469000" cy="10059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27" name="Google Shape;227;p35"/>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wide image">
  <p:cSld name="Header/wide image">
    <p:spTree>
      <p:nvGrpSpPr>
        <p:cNvPr id="228" name="Shape 228"/>
        <p:cNvGrpSpPr/>
        <p:nvPr/>
      </p:nvGrpSpPr>
      <p:grpSpPr>
        <a:xfrm>
          <a:off x="0" y="0"/>
          <a:ext cx="0" cy="0"/>
          <a:chOff x="0" y="0"/>
          <a:chExt cx="0" cy="0"/>
        </a:xfrm>
      </p:grpSpPr>
      <p:sp>
        <p:nvSpPr>
          <p:cNvPr id="229" name="Google Shape;229;p36"/>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230" name="Google Shape;230;p36"/>
          <p:cNvSpPr txBox="1"/>
          <p:nvPr>
            <p:ph idx="1" type="body"/>
          </p:nvPr>
        </p:nvSpPr>
        <p:spPr>
          <a:xfrm>
            <a:off x="640080" y="3657600"/>
            <a:ext cx="7772400" cy="64020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31" name="Google Shape;231;p36"/>
          <p:cNvSpPr/>
          <p:nvPr>
            <p:ph idx="2" type="pic"/>
          </p:nvPr>
        </p:nvSpPr>
        <p:spPr>
          <a:xfrm>
            <a:off x="640080" y="1188720"/>
            <a:ext cx="7772400" cy="2423100"/>
          </a:xfrm>
          <a:prstGeom prst="rect">
            <a:avLst/>
          </a:prstGeom>
          <a:solidFill>
            <a:srgbClr val="DBE7F5"/>
          </a:solidFill>
          <a:ln>
            <a:noFill/>
          </a:ln>
        </p:spPr>
      </p:sp>
      <p:sp>
        <p:nvSpPr>
          <p:cNvPr id="232" name="Google Shape;232;p36"/>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w/video">
  <p:cSld name="1_Header w/video">
    <p:spTree>
      <p:nvGrpSpPr>
        <p:cNvPr id="233" name="Shape 233"/>
        <p:cNvGrpSpPr/>
        <p:nvPr/>
      </p:nvGrpSpPr>
      <p:grpSpPr>
        <a:xfrm>
          <a:off x="0" y="0"/>
          <a:ext cx="0" cy="0"/>
          <a:chOff x="0" y="0"/>
          <a:chExt cx="0" cy="0"/>
        </a:xfrm>
      </p:grpSpPr>
      <p:sp>
        <p:nvSpPr>
          <p:cNvPr id="234" name="Google Shape;234;p37"/>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235" name="Google Shape;235;p37"/>
          <p:cNvSpPr/>
          <p:nvPr>
            <p:ph idx="2" type="pic"/>
          </p:nvPr>
        </p:nvSpPr>
        <p:spPr>
          <a:xfrm>
            <a:off x="1828800" y="1188720"/>
            <a:ext cx="5486400" cy="3017400"/>
          </a:xfrm>
          <a:prstGeom prst="rect">
            <a:avLst/>
          </a:prstGeom>
          <a:solidFill>
            <a:srgbClr val="DBE7F5"/>
          </a:solidFill>
          <a:ln>
            <a:noFill/>
          </a:ln>
        </p:spPr>
      </p:sp>
      <p:sp>
        <p:nvSpPr>
          <p:cNvPr id="236" name="Google Shape;236;p37"/>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video and copy">
  <p:cSld name="Header w/video and copy">
    <p:spTree>
      <p:nvGrpSpPr>
        <p:cNvPr id="237" name="Shape 237"/>
        <p:cNvGrpSpPr/>
        <p:nvPr/>
      </p:nvGrpSpPr>
      <p:grpSpPr>
        <a:xfrm>
          <a:off x="0" y="0"/>
          <a:ext cx="0" cy="0"/>
          <a:chOff x="0" y="0"/>
          <a:chExt cx="0" cy="0"/>
        </a:xfrm>
      </p:grpSpPr>
      <p:sp>
        <p:nvSpPr>
          <p:cNvPr id="238" name="Google Shape;238;p38"/>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239" name="Google Shape;239;p38"/>
          <p:cNvSpPr txBox="1"/>
          <p:nvPr>
            <p:ph idx="1" type="body"/>
          </p:nvPr>
        </p:nvSpPr>
        <p:spPr>
          <a:xfrm>
            <a:off x="5669280" y="1554480"/>
            <a:ext cx="2743200" cy="1005900"/>
          </a:xfrm>
          <a:prstGeom prst="rect">
            <a:avLst/>
          </a:prstGeom>
          <a:noFill/>
          <a:ln>
            <a:noFill/>
          </a:ln>
        </p:spPr>
        <p:txBody>
          <a:bodyPr anchorCtr="0" anchor="t" bIns="0" lIns="36575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40" name="Google Shape;240;p38"/>
          <p:cNvSpPr txBox="1"/>
          <p:nvPr>
            <p:ph idx="2" type="body"/>
          </p:nvPr>
        </p:nvSpPr>
        <p:spPr>
          <a:xfrm>
            <a:off x="5669280" y="1188720"/>
            <a:ext cx="2743200" cy="215400"/>
          </a:xfrm>
          <a:prstGeom prst="rect">
            <a:avLst/>
          </a:prstGeom>
          <a:noFill/>
          <a:ln>
            <a:noFill/>
          </a:ln>
        </p:spPr>
        <p:txBody>
          <a:bodyPr anchorCtr="0" anchor="t" bIns="0" lIns="36575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41" name="Google Shape;241;p38"/>
          <p:cNvSpPr/>
          <p:nvPr>
            <p:ph idx="3" type="media"/>
          </p:nvPr>
        </p:nvSpPr>
        <p:spPr>
          <a:xfrm>
            <a:off x="640080" y="1188720"/>
            <a:ext cx="5029200" cy="2834700"/>
          </a:xfrm>
          <a:prstGeom prst="rect">
            <a:avLst/>
          </a:prstGeom>
          <a:solidFill>
            <a:srgbClr val="DBE7F5"/>
          </a:solidFill>
          <a:ln>
            <a:noFill/>
          </a:ln>
        </p:spPr>
        <p:txBody>
          <a:bodyPr anchorCtr="1" anchor="t" bIns="0" lIns="0" spcFirstLastPara="1" rIns="0" wrap="square" tIns="0">
            <a:no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242" name="Google Shape;242;p38"/>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p:cSld name="1_Thank You">
    <p:spTree>
      <p:nvGrpSpPr>
        <p:cNvPr id="243" name="Shape 243"/>
        <p:cNvGrpSpPr/>
        <p:nvPr/>
      </p:nvGrpSpPr>
      <p:grpSpPr>
        <a:xfrm>
          <a:off x="0" y="0"/>
          <a:ext cx="0" cy="0"/>
          <a:chOff x="0" y="0"/>
          <a:chExt cx="0" cy="0"/>
        </a:xfrm>
      </p:grpSpPr>
      <p:sp>
        <p:nvSpPr>
          <p:cNvPr id="244" name="Google Shape;244;p39"/>
          <p:cNvSpPr/>
          <p:nvPr/>
        </p:nvSpPr>
        <p:spPr>
          <a:xfrm>
            <a:off x="0" y="0"/>
            <a:ext cx="9144000" cy="4572000"/>
          </a:xfrm>
          <a:prstGeom prst="rect">
            <a:avLst/>
          </a:prstGeom>
          <a:solidFill>
            <a:schemeClr val="lt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Helvetica Neue"/>
              <a:ea typeface="Helvetica Neue"/>
              <a:cs typeface="Helvetica Neue"/>
              <a:sym typeface="Helvetica Neue"/>
            </a:endParaRPr>
          </a:p>
        </p:txBody>
      </p:sp>
      <p:sp>
        <p:nvSpPr>
          <p:cNvPr id="245" name="Google Shape;245;p39"/>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pic>
        <p:nvPicPr>
          <p:cNvPr id="246" name="Google Shape;246;p39"/>
          <p:cNvPicPr preferRelativeResize="0"/>
          <p:nvPr/>
        </p:nvPicPr>
        <p:blipFill rotWithShape="1">
          <a:blip r:embed="rId2">
            <a:alphaModFix/>
          </a:blip>
          <a:srcRect b="0" l="0" r="0" t="0"/>
          <a:stretch/>
        </p:blipFill>
        <p:spPr>
          <a:xfrm>
            <a:off x="2281646" y="2282017"/>
            <a:ext cx="4580708" cy="57946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7" name="Shape 247"/>
        <p:cNvGrpSpPr/>
        <p:nvPr/>
      </p:nvGrpSpPr>
      <p:grpSpPr>
        <a:xfrm>
          <a:off x="0" y="0"/>
          <a:ext cx="0" cy="0"/>
          <a:chOff x="0" y="0"/>
          <a:chExt cx="0" cy="0"/>
        </a:xfrm>
      </p:grpSpPr>
      <p:sp>
        <p:nvSpPr>
          <p:cNvPr id="248" name="Google Shape;248;p40"/>
          <p:cNvSpPr txBox="1"/>
          <p:nvPr>
            <p:ph type="ctrTitle"/>
          </p:nvPr>
        </p:nvSpPr>
        <p:spPr>
          <a:xfrm>
            <a:off x="311708" y="744575"/>
            <a:ext cx="8520600" cy="2052600"/>
          </a:xfrm>
          <a:prstGeom prst="rect">
            <a:avLst/>
          </a:prstGeom>
          <a:noFill/>
          <a:ln>
            <a:noFill/>
          </a:ln>
        </p:spPr>
        <p:txBody>
          <a:bodyPr anchorCtr="0" anchor="b" bIns="0" lIns="0" spcFirstLastPara="1" rIns="0" wrap="square" tIns="0">
            <a:sp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9" name="Google Shape;249;p40"/>
          <p:cNvSpPr txBox="1"/>
          <p:nvPr>
            <p:ph idx="1" type="subTitle"/>
          </p:nvPr>
        </p:nvSpPr>
        <p:spPr>
          <a:xfrm>
            <a:off x="311700" y="2834125"/>
            <a:ext cx="8520600" cy="792600"/>
          </a:xfrm>
          <a:prstGeom prst="rect">
            <a:avLst/>
          </a:prstGeom>
          <a:noFill/>
          <a:ln>
            <a:noFill/>
          </a:ln>
        </p:spPr>
        <p:txBody>
          <a:bodyPr anchorCtr="0" anchor="t" bIns="0" lIns="0" spcFirstLastPara="1" rIns="0" wrap="square" tIns="0">
            <a:spAutoFit/>
          </a:bodyPr>
          <a:lstStyle>
            <a:lvl1pPr lvl="0" algn="ctr">
              <a:lnSpc>
                <a:spcPct val="100000"/>
              </a:lnSpc>
              <a:spcBef>
                <a:spcPts val="750"/>
              </a:spcBef>
              <a:spcAft>
                <a:spcPts val="0"/>
              </a:spcAft>
              <a:buSzPts val="2800"/>
              <a:buNone/>
              <a:defRPr sz="2800"/>
            </a:lvl1pPr>
            <a:lvl2pPr lvl="1" algn="ctr">
              <a:lnSpc>
                <a:spcPct val="100000"/>
              </a:lnSpc>
              <a:spcBef>
                <a:spcPts val="375"/>
              </a:spcBef>
              <a:spcAft>
                <a:spcPts val="0"/>
              </a:spcAft>
              <a:buSzPts val="2800"/>
              <a:buNone/>
              <a:defRPr sz="2800"/>
            </a:lvl2pPr>
            <a:lvl3pPr lvl="2" algn="ctr">
              <a:lnSpc>
                <a:spcPct val="100000"/>
              </a:lnSpc>
              <a:spcBef>
                <a:spcPts val="375"/>
              </a:spcBef>
              <a:spcAft>
                <a:spcPts val="0"/>
              </a:spcAft>
              <a:buSzPts val="2800"/>
              <a:buNone/>
              <a:defRPr sz="2800"/>
            </a:lvl3pPr>
            <a:lvl4pPr lvl="3" algn="ctr">
              <a:lnSpc>
                <a:spcPct val="100000"/>
              </a:lnSpc>
              <a:spcBef>
                <a:spcPts val="375"/>
              </a:spcBef>
              <a:spcAft>
                <a:spcPts val="0"/>
              </a:spcAft>
              <a:buSzPts val="2800"/>
              <a:buNone/>
              <a:defRPr sz="2800"/>
            </a:lvl4pPr>
            <a:lvl5pPr lvl="4" algn="ctr">
              <a:lnSpc>
                <a:spcPct val="100000"/>
              </a:lnSpc>
              <a:spcBef>
                <a:spcPts val="375"/>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375"/>
              </a:spcBef>
              <a:spcAft>
                <a:spcPts val="0"/>
              </a:spcAft>
              <a:buSzPts val="2800"/>
              <a:buNone/>
              <a:defRPr sz="2800"/>
            </a:lvl9pPr>
          </a:lstStyle>
          <a:p/>
        </p:txBody>
      </p:sp>
      <p:sp>
        <p:nvSpPr>
          <p:cNvPr id="250" name="Google Shape;250;p40"/>
          <p:cNvSpPr txBox="1"/>
          <p:nvPr>
            <p:ph idx="12" type="sldNum"/>
          </p:nvPr>
        </p:nvSpPr>
        <p:spPr>
          <a:xfrm>
            <a:off x="8472458" y="4663217"/>
            <a:ext cx="548700" cy="381600"/>
          </a:xfrm>
          <a:prstGeom prst="rect">
            <a:avLst/>
          </a:prstGeom>
          <a:noFill/>
          <a:ln>
            <a:noFill/>
          </a:ln>
        </p:spPr>
        <p:txBody>
          <a:bodyPr anchorCtr="0" anchor="t" bIns="256025" lIns="0" spcFirstLastPara="1" rIns="0" wrap="square" tIns="0">
            <a:sp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34" name="Shape 34"/>
        <p:cNvGrpSpPr/>
        <p:nvPr/>
      </p:nvGrpSpPr>
      <p:grpSpPr>
        <a:xfrm>
          <a:off x="0" y="0"/>
          <a:ext cx="0" cy="0"/>
          <a:chOff x="0" y="0"/>
          <a:chExt cx="0" cy="0"/>
        </a:xfrm>
      </p:grpSpPr>
      <p:sp>
        <p:nvSpPr>
          <p:cNvPr id="35" name="Google Shape;35;p5"/>
          <p:cNvSpPr/>
          <p:nvPr/>
        </p:nvSpPr>
        <p:spPr>
          <a:xfrm>
            <a:off x="0" y="0"/>
            <a:ext cx="9144000" cy="4572000"/>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a:solidFill>
                <a:schemeClr val="lt1"/>
              </a:solidFill>
              <a:latin typeface="Helvetica Neue"/>
              <a:ea typeface="Helvetica Neue"/>
              <a:cs typeface="Helvetica Neue"/>
              <a:sym typeface="Helvetica Neue"/>
            </a:endParaRPr>
          </a:p>
        </p:txBody>
      </p:sp>
      <p:sp>
        <p:nvSpPr>
          <p:cNvPr id="36" name="Google Shape;36;p5"/>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37" name="Google Shape;37;p5"/>
          <p:cNvSpPr txBox="1"/>
          <p:nvPr/>
        </p:nvSpPr>
        <p:spPr>
          <a:xfrm>
            <a:off x="640080" y="1874520"/>
            <a:ext cx="7772400" cy="554100"/>
          </a:xfrm>
          <a:prstGeom prst="rect">
            <a:avLst/>
          </a:prstGeom>
          <a:noFill/>
          <a:ln>
            <a:noFill/>
          </a:ln>
        </p:spPr>
        <p:txBody>
          <a:bodyPr anchorCtr="0" anchor="b" bIns="0" lIns="0" spcFirstLastPara="1" rIns="0" wrap="square" tIns="0">
            <a:spAutoFit/>
          </a:bodyPr>
          <a:lstStyle/>
          <a:p>
            <a:pPr indent="0" lvl="0" marL="0" marR="0" rtl="0" algn="ctr">
              <a:spcBef>
                <a:spcPts val="0"/>
              </a:spcBef>
              <a:spcAft>
                <a:spcPts val="0"/>
              </a:spcAft>
              <a:buNone/>
            </a:pPr>
            <a:r>
              <a:rPr b="1" i="0" lang="en" sz="3600">
                <a:solidFill>
                  <a:srgbClr val="58595B"/>
                </a:solidFill>
                <a:latin typeface="Helvetica Neue"/>
                <a:ea typeface="Helvetica Neue"/>
                <a:cs typeface="Helvetica Neue"/>
                <a:sym typeface="Helvetica Neue"/>
              </a:rPr>
              <a:t>Q&amp;A</a:t>
            </a:r>
            <a:endParaRPr b="1" i="0" sz="3600">
              <a:solidFill>
                <a:srgbClr val="58595B"/>
              </a:solidFill>
              <a:latin typeface="Helvetica Neue"/>
              <a:ea typeface="Helvetica Neue"/>
              <a:cs typeface="Helvetica Neue"/>
              <a:sym typeface="Helvetica Neue"/>
            </a:endParaRPr>
          </a:p>
        </p:txBody>
      </p:sp>
      <p:sp>
        <p:nvSpPr>
          <p:cNvPr id="38" name="Google Shape;38;p5"/>
          <p:cNvSpPr/>
          <p:nvPr/>
        </p:nvSpPr>
        <p:spPr>
          <a:xfrm>
            <a:off x="640080" y="2468880"/>
            <a:ext cx="7772400" cy="36600"/>
          </a:xfrm>
          <a:prstGeom prst="rect">
            <a:avLst/>
          </a:prstGeom>
          <a:solidFill>
            <a:srgbClr val="2C75AC"/>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copy">
  <p:cSld name="Header w/copy">
    <p:spTree>
      <p:nvGrpSpPr>
        <p:cNvPr id="39" name="Shape 39"/>
        <p:cNvGrpSpPr/>
        <p:nvPr/>
      </p:nvGrpSpPr>
      <p:grpSpPr>
        <a:xfrm>
          <a:off x="0" y="0"/>
          <a:ext cx="0" cy="0"/>
          <a:chOff x="0" y="0"/>
          <a:chExt cx="0" cy="0"/>
        </a:xfrm>
      </p:grpSpPr>
      <p:sp>
        <p:nvSpPr>
          <p:cNvPr id="40" name="Google Shape;40;p6"/>
          <p:cNvSpPr txBox="1"/>
          <p:nvPr>
            <p:ph idx="1" type="body"/>
          </p:nvPr>
        </p:nvSpPr>
        <p:spPr>
          <a:xfrm>
            <a:off x="1097280" y="1554480"/>
            <a:ext cx="6858000" cy="5829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1" name="Google Shape;41;p6"/>
          <p:cNvSpPr txBox="1"/>
          <p:nvPr>
            <p:ph idx="2" type="body"/>
          </p:nvPr>
        </p:nvSpPr>
        <p:spPr>
          <a:xfrm>
            <a:off x="1097280" y="1188720"/>
            <a:ext cx="68580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2" name="Google Shape;42;p6"/>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3" name="Google Shape;43;p6"/>
          <p:cNvSpPr txBox="1"/>
          <p:nvPr>
            <p:ph type="title"/>
          </p:nvPr>
        </p:nvSpPr>
        <p:spPr>
          <a:xfrm>
            <a:off x="640077"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bullets">
  <p:cSld name="Header w/bullets">
    <p:spTree>
      <p:nvGrpSpPr>
        <p:cNvPr id="44" name="Shape 44"/>
        <p:cNvGrpSpPr/>
        <p:nvPr/>
      </p:nvGrpSpPr>
      <p:grpSpPr>
        <a:xfrm>
          <a:off x="0" y="0"/>
          <a:ext cx="0" cy="0"/>
          <a:chOff x="0" y="0"/>
          <a:chExt cx="0" cy="0"/>
        </a:xfrm>
      </p:grpSpPr>
      <p:sp>
        <p:nvSpPr>
          <p:cNvPr id="45" name="Google Shape;45;p7"/>
          <p:cNvSpPr txBox="1"/>
          <p:nvPr>
            <p:ph idx="1" type="body"/>
          </p:nvPr>
        </p:nvSpPr>
        <p:spPr>
          <a:xfrm>
            <a:off x="1097280" y="1554480"/>
            <a:ext cx="6858000" cy="5829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6" name="Google Shape;46;p7"/>
          <p:cNvSpPr txBox="1"/>
          <p:nvPr>
            <p:ph idx="2" type="body"/>
          </p:nvPr>
        </p:nvSpPr>
        <p:spPr>
          <a:xfrm>
            <a:off x="1097280" y="1188720"/>
            <a:ext cx="68580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7" name="Google Shape;47;p7"/>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8" name="Google Shape;48;p7"/>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3" type="body"/>
          </p:nvPr>
        </p:nvSpPr>
        <p:spPr>
          <a:xfrm>
            <a:off x="1097281" y="2286000"/>
            <a:ext cx="6858000" cy="388800"/>
          </a:xfrm>
          <a:prstGeom prst="rect">
            <a:avLst/>
          </a:prstGeom>
          <a:noFill/>
          <a:ln>
            <a:noFill/>
          </a:ln>
        </p:spPr>
        <p:txBody>
          <a:bodyPr anchorCtr="0" anchor="t" bIns="0" lIns="365750" spcFirstLastPara="1" rIns="0" wrap="square" tIns="0">
            <a:spAutoFit/>
          </a:bodyPr>
          <a:lstStyle>
            <a:lvl1pPr indent="-317500" lvl="0" marL="457200" algn="l">
              <a:lnSpc>
                <a:spcPct val="90000"/>
              </a:lnSpc>
              <a:spcBef>
                <a:spcPts val="750"/>
              </a:spcBef>
              <a:spcAft>
                <a:spcPts val="0"/>
              </a:spcAft>
              <a:buClr>
                <a:srgbClr val="58595B"/>
              </a:buClr>
              <a:buSzPts val="1400"/>
              <a:buChar char="•"/>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wo columns">
  <p:cSld name="Header w/two columns">
    <p:spTree>
      <p:nvGrpSpPr>
        <p:cNvPr id="50" name="Shape 50"/>
        <p:cNvGrpSpPr/>
        <p:nvPr/>
      </p:nvGrpSpPr>
      <p:grpSpPr>
        <a:xfrm>
          <a:off x="0" y="0"/>
          <a:ext cx="0" cy="0"/>
          <a:chOff x="0" y="0"/>
          <a:chExt cx="0" cy="0"/>
        </a:xfrm>
      </p:grpSpPr>
      <p:sp>
        <p:nvSpPr>
          <p:cNvPr id="51" name="Google Shape;51;p8"/>
          <p:cNvSpPr txBox="1"/>
          <p:nvPr>
            <p:ph idx="1" type="body"/>
          </p:nvPr>
        </p:nvSpPr>
        <p:spPr>
          <a:xfrm>
            <a:off x="1097280" y="1554480"/>
            <a:ext cx="3383400" cy="12051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52" name="Google Shape;52;p8"/>
          <p:cNvSpPr txBox="1"/>
          <p:nvPr>
            <p:ph idx="2" type="body"/>
          </p:nvPr>
        </p:nvSpPr>
        <p:spPr>
          <a:xfrm>
            <a:off x="1097280" y="1188720"/>
            <a:ext cx="33834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53" name="Google Shape;53;p8"/>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54" name="Google Shape;54;p8"/>
          <p:cNvSpPr txBox="1"/>
          <p:nvPr>
            <p:ph idx="3" type="body"/>
          </p:nvPr>
        </p:nvSpPr>
        <p:spPr>
          <a:xfrm>
            <a:off x="5029200" y="1554480"/>
            <a:ext cx="3383400" cy="12051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55" name="Google Shape;55;p8"/>
          <p:cNvSpPr txBox="1"/>
          <p:nvPr>
            <p:ph idx="4" type="body"/>
          </p:nvPr>
        </p:nvSpPr>
        <p:spPr>
          <a:xfrm>
            <a:off x="5029200" y="1188720"/>
            <a:ext cx="33834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56" name="Google Shape;56;p8"/>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2880">
          <p15:clr>
            <a:srgbClr val="FBAE40"/>
          </p15:clr>
        </p15:guide>
        <p15:guide id="2" pos="30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one image on Left">
  <p:cSld name="Header w/one image on Left">
    <p:spTree>
      <p:nvGrpSpPr>
        <p:cNvPr id="57" name="Shape 57"/>
        <p:cNvGrpSpPr/>
        <p:nvPr/>
      </p:nvGrpSpPr>
      <p:grpSpPr>
        <a:xfrm>
          <a:off x="0" y="0"/>
          <a:ext cx="0" cy="0"/>
          <a:chOff x="0" y="0"/>
          <a:chExt cx="0" cy="0"/>
        </a:xfrm>
      </p:grpSpPr>
      <p:sp>
        <p:nvSpPr>
          <p:cNvPr id="58" name="Google Shape;58;p9"/>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59" name="Google Shape;59;p9"/>
          <p:cNvSpPr txBox="1"/>
          <p:nvPr>
            <p:ph idx="1" type="body"/>
          </p:nvPr>
        </p:nvSpPr>
        <p:spPr>
          <a:xfrm>
            <a:off x="4572000" y="1554480"/>
            <a:ext cx="3840600" cy="1205100"/>
          </a:xfrm>
          <a:prstGeom prst="rect">
            <a:avLst/>
          </a:prstGeom>
          <a:noFill/>
          <a:ln>
            <a:noFill/>
          </a:ln>
        </p:spPr>
        <p:txBody>
          <a:bodyPr anchorCtr="0" anchor="t" bIns="0" lIns="36575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60" name="Google Shape;60;p9"/>
          <p:cNvSpPr txBox="1"/>
          <p:nvPr>
            <p:ph idx="2" type="body"/>
          </p:nvPr>
        </p:nvSpPr>
        <p:spPr>
          <a:xfrm>
            <a:off x="4571999" y="1188720"/>
            <a:ext cx="3840600" cy="215400"/>
          </a:xfrm>
          <a:prstGeom prst="rect">
            <a:avLst/>
          </a:prstGeom>
          <a:noFill/>
          <a:ln>
            <a:noFill/>
          </a:ln>
        </p:spPr>
        <p:txBody>
          <a:bodyPr anchorCtr="0" anchor="t" bIns="0" lIns="36575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61" name="Google Shape;61;p9"/>
          <p:cNvSpPr/>
          <p:nvPr>
            <p:ph idx="3" type="pic"/>
          </p:nvPr>
        </p:nvSpPr>
        <p:spPr>
          <a:xfrm>
            <a:off x="640080" y="1188720"/>
            <a:ext cx="3931800" cy="3291900"/>
          </a:xfrm>
          <a:prstGeom prst="rect">
            <a:avLst/>
          </a:prstGeom>
          <a:solidFill>
            <a:srgbClr val="DBE7F5"/>
          </a:solidFill>
          <a:ln>
            <a:noFill/>
          </a:ln>
        </p:spPr>
      </p:sp>
      <p:sp>
        <p:nvSpPr>
          <p:cNvPr id="62" name="Google Shape;62;p9"/>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2880">
          <p15:clr>
            <a:srgbClr val="FBAE40"/>
          </p15:clr>
        </p15:guide>
        <p15:guide id="2" pos="31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one image on Right">
  <p:cSld name="Header w/one image on Right">
    <p:spTree>
      <p:nvGrpSpPr>
        <p:cNvPr id="63" name="Shape 63"/>
        <p:cNvGrpSpPr/>
        <p:nvPr/>
      </p:nvGrpSpPr>
      <p:grpSpPr>
        <a:xfrm>
          <a:off x="0" y="0"/>
          <a:ext cx="0" cy="0"/>
          <a:chOff x="0" y="0"/>
          <a:chExt cx="0" cy="0"/>
        </a:xfrm>
      </p:grpSpPr>
      <p:sp>
        <p:nvSpPr>
          <p:cNvPr id="64" name="Google Shape;64;p10"/>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65" name="Google Shape;65;p10"/>
          <p:cNvSpPr txBox="1"/>
          <p:nvPr>
            <p:ph idx="1" type="body"/>
          </p:nvPr>
        </p:nvSpPr>
        <p:spPr>
          <a:xfrm>
            <a:off x="640079" y="1554480"/>
            <a:ext cx="3840600" cy="1205100"/>
          </a:xfrm>
          <a:prstGeom prst="rect">
            <a:avLst/>
          </a:prstGeom>
          <a:noFill/>
          <a:ln>
            <a:noFill/>
          </a:ln>
        </p:spPr>
        <p:txBody>
          <a:bodyPr anchorCtr="0" anchor="t" bIns="0" lIns="0" spcFirstLastPara="1" rIns="36575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66" name="Google Shape;66;p10"/>
          <p:cNvSpPr txBox="1"/>
          <p:nvPr>
            <p:ph idx="2" type="body"/>
          </p:nvPr>
        </p:nvSpPr>
        <p:spPr>
          <a:xfrm>
            <a:off x="640080" y="1188720"/>
            <a:ext cx="3840600" cy="219600"/>
          </a:xfrm>
          <a:prstGeom prst="rect">
            <a:avLst/>
          </a:prstGeom>
          <a:noFill/>
          <a:ln>
            <a:noFill/>
          </a:ln>
        </p:spPr>
        <p:txBody>
          <a:bodyPr anchorCtr="0" anchor="t" bIns="0" lIns="0" spcFirstLastPara="1" rIns="36575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67" name="Google Shape;67;p10"/>
          <p:cNvSpPr/>
          <p:nvPr>
            <p:ph idx="3" type="pic"/>
          </p:nvPr>
        </p:nvSpPr>
        <p:spPr>
          <a:xfrm>
            <a:off x="4480559" y="1188720"/>
            <a:ext cx="3931800" cy="3291900"/>
          </a:xfrm>
          <a:prstGeom prst="rect">
            <a:avLst/>
          </a:prstGeom>
          <a:solidFill>
            <a:srgbClr val="DBE7F5"/>
          </a:solidFill>
          <a:ln>
            <a:noFill/>
          </a:ln>
        </p:spPr>
      </p:sp>
      <p:sp>
        <p:nvSpPr>
          <p:cNvPr id="68" name="Google Shape;68;p10"/>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21" Type="http://schemas.openxmlformats.org/officeDocument/2006/relationships/theme" Target="../theme/theme1.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image" Target="../media/image2.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342900" y="4616606"/>
            <a:ext cx="1372688" cy="265966"/>
          </a:xfrm>
          <a:prstGeom prst="rect">
            <a:avLst/>
          </a:prstGeom>
          <a:noFill/>
          <a:ln>
            <a:noFill/>
          </a:ln>
        </p:spPr>
      </p:pic>
      <p:sp>
        <p:nvSpPr>
          <p:cNvPr id="7" name="Google Shape;7;p1"/>
          <p:cNvSpPr/>
          <p:nvPr/>
        </p:nvSpPr>
        <p:spPr>
          <a:xfrm>
            <a:off x="640080" y="821642"/>
            <a:ext cx="7772400" cy="36600"/>
          </a:xfrm>
          <a:prstGeom prst="rect">
            <a:avLst/>
          </a:prstGeom>
          <a:solidFill>
            <a:srgbClr val="2774AE"/>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8" name="Google Shape;8;p1"/>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marR="0" rtl="0" algn="l">
              <a:lnSpc>
                <a:spcPct val="90000"/>
              </a:lnSpc>
              <a:spcBef>
                <a:spcPts val="0"/>
              </a:spcBef>
              <a:spcAft>
                <a:spcPts val="0"/>
              </a:spcAft>
              <a:buClr>
                <a:srgbClr val="58595B"/>
              </a:buClr>
              <a:buSzPts val="2800"/>
              <a:buFont typeface="Helvetica Neue"/>
              <a:buNone/>
              <a:defRPr b="1" i="0" sz="2800" u="none" cap="none" strike="noStrike">
                <a:solidFill>
                  <a:srgbClr val="58595B"/>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1pPr>
            <a:lvl2pPr indent="0" lvl="1"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2pPr>
            <a:lvl3pPr indent="0" lvl="2"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3pPr>
            <a:lvl4pPr indent="0" lvl="3"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4pPr>
            <a:lvl5pPr indent="0" lvl="4"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5pPr>
            <a:lvl6pPr indent="0" lvl="5"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6pPr>
            <a:lvl7pPr indent="0" lvl="6"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7pPr>
            <a:lvl8pPr indent="0" lvl="7"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8pPr>
            <a:lvl9pPr indent="0" lvl="8"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1"/>
          <p:cNvSpPr txBox="1"/>
          <p:nvPr>
            <p:ph idx="1" type="body"/>
          </p:nvPr>
        </p:nvSpPr>
        <p:spPr>
          <a:xfrm>
            <a:off x="1097280" y="1188720"/>
            <a:ext cx="7315200" cy="1175700"/>
          </a:xfrm>
          <a:prstGeom prst="rect">
            <a:avLst/>
          </a:prstGeom>
          <a:noFill/>
          <a:ln>
            <a:noFill/>
          </a:ln>
        </p:spPr>
        <p:txBody>
          <a:bodyPr anchorCtr="0" anchor="t" bIns="0" lIns="0" spcFirstLastPara="1" rIns="0" wrap="square" tIns="0">
            <a:spAutoFit/>
          </a:bodyPr>
          <a:lstStyle>
            <a:lvl1pPr indent="-317500" lvl="0" marL="457200" marR="0" rtl="0" algn="l">
              <a:lnSpc>
                <a:spcPct val="90000"/>
              </a:lnSpc>
              <a:spcBef>
                <a:spcPts val="750"/>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1pPr>
            <a:lvl2pPr indent="-317500" lvl="1" marL="9144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indent="-317500" lvl="2" marL="13716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indent="-317500" lvl="3" marL="18288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indent="-317500" lvl="4" marL="22860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indent="-228600" lvl="5" marL="2743200"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indent="-571500" lvl="6" marL="3200400"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indent="-234950" lvl="7" marL="3657600"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indent="-492125" lvl="8" marL="4114800"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pic>
        <p:nvPicPr>
          <p:cNvPr id="129" name="Google Shape;129;p21"/>
          <p:cNvPicPr preferRelativeResize="0"/>
          <p:nvPr/>
        </p:nvPicPr>
        <p:blipFill rotWithShape="1">
          <a:blip r:embed="rId1">
            <a:alphaModFix/>
          </a:blip>
          <a:srcRect b="0" l="0" r="0" t="0"/>
          <a:stretch/>
        </p:blipFill>
        <p:spPr>
          <a:xfrm>
            <a:off x="342900" y="4616606"/>
            <a:ext cx="1372688" cy="265966"/>
          </a:xfrm>
          <a:prstGeom prst="rect">
            <a:avLst/>
          </a:prstGeom>
          <a:noFill/>
          <a:ln>
            <a:noFill/>
          </a:ln>
        </p:spPr>
      </p:pic>
      <p:sp>
        <p:nvSpPr>
          <p:cNvPr id="130" name="Google Shape;130;p21"/>
          <p:cNvSpPr/>
          <p:nvPr/>
        </p:nvSpPr>
        <p:spPr>
          <a:xfrm>
            <a:off x="640080" y="821642"/>
            <a:ext cx="7772400" cy="36600"/>
          </a:xfrm>
          <a:prstGeom prst="rect">
            <a:avLst/>
          </a:prstGeom>
          <a:solidFill>
            <a:srgbClr val="2774AE"/>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sp>
        <p:nvSpPr>
          <p:cNvPr id="131" name="Google Shape;131;p21"/>
          <p:cNvSpPr txBox="1"/>
          <p:nvPr>
            <p:ph type="title"/>
          </p:nvPr>
        </p:nvSpPr>
        <p:spPr>
          <a:xfrm>
            <a:off x="640079" y="367401"/>
            <a:ext cx="7772400" cy="390000"/>
          </a:xfrm>
          <a:prstGeom prst="rect">
            <a:avLst/>
          </a:prstGeom>
          <a:noFill/>
          <a:ln>
            <a:noFill/>
          </a:ln>
        </p:spPr>
        <p:txBody>
          <a:bodyPr anchorCtr="0" anchor="b" bIns="0" lIns="0" spcFirstLastPara="1" rIns="0" wrap="square" tIns="0">
            <a:spAutoFit/>
          </a:bodyPr>
          <a:lstStyle>
            <a:lvl1pPr lvl="0" marR="0" rtl="0" algn="l">
              <a:lnSpc>
                <a:spcPct val="90000"/>
              </a:lnSpc>
              <a:spcBef>
                <a:spcPts val="0"/>
              </a:spcBef>
              <a:spcAft>
                <a:spcPts val="0"/>
              </a:spcAft>
              <a:buClr>
                <a:srgbClr val="58595B"/>
              </a:buClr>
              <a:buSzPts val="2800"/>
              <a:buFont typeface="Helvetica Neue"/>
              <a:buNone/>
              <a:defRPr b="1" i="0" sz="2800" u="none" cap="none" strike="noStrike">
                <a:solidFill>
                  <a:srgbClr val="58595B"/>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2" name="Google Shape;132;p21"/>
          <p:cNvSpPr txBox="1"/>
          <p:nvPr>
            <p:ph idx="12" type="sldNum"/>
          </p:nvPr>
        </p:nvSpPr>
        <p:spPr>
          <a:xfrm>
            <a:off x="8686800" y="4754880"/>
            <a:ext cx="457200" cy="381600"/>
          </a:xfrm>
          <a:prstGeom prst="rect">
            <a:avLst/>
          </a:prstGeom>
          <a:noFill/>
          <a:ln>
            <a:noFill/>
          </a:ln>
        </p:spPr>
        <p:txBody>
          <a:bodyPr anchorCtr="0" anchor="t" bIns="256025" lIns="0" spcFirstLastPara="1" rIns="0" wrap="square" tIns="0">
            <a:sp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a:p>
        </p:txBody>
      </p:sp>
      <p:sp>
        <p:nvSpPr>
          <p:cNvPr id="133" name="Google Shape;133;p21"/>
          <p:cNvSpPr txBox="1"/>
          <p:nvPr>
            <p:ph idx="1" type="body"/>
          </p:nvPr>
        </p:nvSpPr>
        <p:spPr>
          <a:xfrm>
            <a:off x="1097280" y="1188720"/>
            <a:ext cx="7315200" cy="1175700"/>
          </a:xfrm>
          <a:prstGeom prst="rect">
            <a:avLst/>
          </a:prstGeom>
          <a:noFill/>
          <a:ln>
            <a:noFill/>
          </a:ln>
        </p:spPr>
        <p:txBody>
          <a:bodyPr anchorCtr="0" anchor="t" bIns="0" lIns="0" spcFirstLastPara="1" rIns="0" wrap="square" tIns="0">
            <a:spAutoFit/>
          </a:bodyPr>
          <a:lstStyle>
            <a:lvl1pPr indent="-317500" lvl="0" marL="457200" marR="0" rtl="0" algn="l">
              <a:lnSpc>
                <a:spcPct val="90000"/>
              </a:lnSpc>
              <a:spcBef>
                <a:spcPts val="750"/>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1pPr>
            <a:lvl2pPr indent="-317500" lvl="1" marL="9144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indent="-317500" lvl="2" marL="13716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indent="-317500" lvl="3" marL="18288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indent="-317500" lvl="4" marL="22860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indent="-228600" lvl="5" marL="2743200"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indent="-571500" lvl="6" marL="3200400"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indent="-234950" lvl="7" marL="3657600"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indent="-492125" lvl="8" marL="4114800"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hyperlink" Target="https://dl.acm.org/doi/pdf/10.1145/3292500.3330961" TargetMode="External"/><Relationship Id="rId5" Type="http://schemas.openxmlformats.org/officeDocument/2006/relationships/hyperlink" Target="https://dl.acm.org/doi/pdf/10.1145/3292500.333096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arxiv.org/pdf/1703.06103.pdf" TargetMode="External"/><Relationship Id="rId5" Type="http://schemas.openxmlformats.org/officeDocument/2006/relationships/hyperlink" Target="https://arxiv.org/pdf/1703.06103.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ijcai.org/proceedings/2019/0294.pdf" TargetMode="External"/><Relationship Id="rId5" Type="http://schemas.openxmlformats.org/officeDocument/2006/relationships/hyperlink" Target="https://www.ijcai.org/proceedings/2019/0294.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idx="1" type="body"/>
          </p:nvPr>
        </p:nvSpPr>
        <p:spPr>
          <a:xfrm>
            <a:off x="431100" y="1254450"/>
            <a:ext cx="8281800" cy="1758600"/>
          </a:xfrm>
          <a:prstGeom prst="rect">
            <a:avLst/>
          </a:prstGeom>
        </p:spPr>
        <p:txBody>
          <a:bodyPr anchorCtr="0" anchor="ctr" bIns="0" lIns="0" spcFirstLastPara="1" rIns="0" wrap="square" tIns="0">
            <a:spAutoFit/>
          </a:bodyPr>
          <a:lstStyle/>
          <a:p>
            <a:pPr indent="0" lvl="0" marL="0" rtl="0" algn="ctr">
              <a:spcBef>
                <a:spcPts val="750"/>
              </a:spcBef>
              <a:spcAft>
                <a:spcPts val="0"/>
              </a:spcAft>
              <a:buNone/>
            </a:pPr>
            <a:r>
              <a:rPr lang="en"/>
              <a:t>ActiveRG</a:t>
            </a:r>
            <a:r>
              <a:rPr lang="en"/>
              <a:t>CN: </a:t>
            </a:r>
            <a:endParaRPr/>
          </a:p>
          <a:p>
            <a:pPr indent="0" lvl="0" marL="0" rtl="0" algn="ctr">
              <a:spcBef>
                <a:spcPts val="750"/>
              </a:spcBef>
              <a:spcAft>
                <a:spcPts val="0"/>
              </a:spcAft>
              <a:buNone/>
            </a:pPr>
            <a:r>
              <a:rPr lang="en"/>
              <a:t>Finding Valuable Samples for Heterogeneous GNN Training</a:t>
            </a:r>
            <a:endParaRPr/>
          </a:p>
        </p:txBody>
      </p:sp>
      <p:sp>
        <p:nvSpPr>
          <p:cNvPr id="256" name="Google Shape;256;p41"/>
          <p:cNvSpPr txBox="1"/>
          <p:nvPr/>
        </p:nvSpPr>
        <p:spPr>
          <a:xfrm>
            <a:off x="2179950" y="3181925"/>
            <a:ext cx="478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a:ea typeface="Helvetica Neue"/>
                <a:cs typeface="Helvetica Neue"/>
                <a:sym typeface="Helvetica Neue"/>
              </a:rPr>
              <a:t>Xinyu Zhao, </a:t>
            </a:r>
            <a:r>
              <a:rPr lang="en">
                <a:latin typeface="Helvetica Neue"/>
                <a:ea typeface="Helvetica Neue"/>
                <a:cs typeface="Helvetica Neue"/>
                <a:sym typeface="Helvetica Neue"/>
              </a:rPr>
              <a:t>Haowei Jiang, </a:t>
            </a:r>
            <a:r>
              <a:rPr lang="en">
                <a:latin typeface="Helvetica Neue"/>
                <a:ea typeface="Helvetica Neue"/>
                <a:cs typeface="Helvetica Neue"/>
                <a:sym typeface="Helvetica Neue"/>
              </a:rPr>
              <a:t>Hang Zhang &amp; Nuocheng Pan</a:t>
            </a:r>
            <a:endParaRPr>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3117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Experiment Design</a:t>
            </a:r>
            <a:endParaRPr/>
          </a:p>
        </p:txBody>
      </p:sp>
      <p:sp>
        <p:nvSpPr>
          <p:cNvPr id="321" name="Google Shape;321;p50"/>
          <p:cNvSpPr txBox="1"/>
          <p:nvPr>
            <p:ph idx="1" type="body"/>
          </p:nvPr>
        </p:nvSpPr>
        <p:spPr>
          <a:xfrm>
            <a:off x="311700" y="1152475"/>
            <a:ext cx="8520600" cy="2001000"/>
          </a:xfrm>
          <a:prstGeom prst="rect">
            <a:avLst/>
          </a:prstGeom>
        </p:spPr>
        <p:txBody>
          <a:bodyPr anchorCtr="0" anchor="t" bIns="91425" lIns="91425" spcFirstLastPara="1" rIns="91425" wrap="square" tIns="182875">
            <a:spAutoFit/>
          </a:bodyPr>
          <a:lstStyle/>
          <a:p>
            <a:pPr indent="-330200" lvl="0" marL="457200" rtl="0" algn="l">
              <a:lnSpc>
                <a:spcPct val="200000"/>
              </a:lnSpc>
              <a:spcBef>
                <a:spcPts val="750"/>
              </a:spcBef>
              <a:spcAft>
                <a:spcPts val="0"/>
              </a:spcAft>
              <a:buSzPts val="1600"/>
              <a:buAutoNum type="arabicPeriod"/>
            </a:pPr>
            <a:r>
              <a:rPr lang="en" sz="1600"/>
              <a:t>Apply active select to RGCN model, compare performance of ActiveHNE and ActiveRGCN , show the applicability of active select</a:t>
            </a:r>
            <a:endParaRPr sz="1600"/>
          </a:p>
          <a:p>
            <a:pPr indent="-330200" lvl="0" marL="457200" rtl="0" algn="l">
              <a:lnSpc>
                <a:spcPct val="200000"/>
              </a:lnSpc>
              <a:spcBef>
                <a:spcPts val="0"/>
              </a:spcBef>
              <a:spcAft>
                <a:spcPts val="0"/>
              </a:spcAft>
              <a:buSzPts val="1600"/>
              <a:buAutoNum type="arabicPeriod"/>
            </a:pPr>
            <a:r>
              <a:rPr lang="en" sz="1600"/>
              <a:t>Compare ActiveRGCN and RGCN</a:t>
            </a:r>
            <a:endParaRPr sz="1600"/>
          </a:p>
          <a:p>
            <a:pPr indent="-330200" lvl="0" marL="457200" rtl="0" algn="l">
              <a:lnSpc>
                <a:spcPct val="200000"/>
              </a:lnSpc>
              <a:spcBef>
                <a:spcPts val="0"/>
              </a:spcBef>
              <a:spcAft>
                <a:spcPts val="0"/>
              </a:spcAft>
              <a:buSzPts val="1600"/>
              <a:buAutoNum type="arabicPeriod"/>
            </a:pPr>
            <a:r>
              <a:rPr lang="en" sz="1600"/>
              <a:t>Ablation Study</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1"/>
          <p:cNvPicPr preferRelativeResize="0"/>
          <p:nvPr/>
        </p:nvPicPr>
        <p:blipFill>
          <a:blip r:embed="rId3">
            <a:alphaModFix/>
          </a:blip>
          <a:stretch>
            <a:fillRect/>
          </a:stretch>
        </p:blipFill>
        <p:spPr>
          <a:xfrm>
            <a:off x="671675" y="1131800"/>
            <a:ext cx="5116899" cy="3093575"/>
          </a:xfrm>
          <a:prstGeom prst="rect">
            <a:avLst/>
          </a:prstGeom>
          <a:noFill/>
          <a:ln>
            <a:noFill/>
          </a:ln>
        </p:spPr>
      </p:pic>
      <p:sp>
        <p:nvSpPr>
          <p:cNvPr id="327" name="Google Shape;327;p51"/>
          <p:cNvSpPr txBox="1"/>
          <p:nvPr>
            <p:ph type="title"/>
          </p:nvPr>
        </p:nvSpPr>
        <p:spPr>
          <a:xfrm>
            <a:off x="335777" y="393701"/>
            <a:ext cx="77724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ActiveHNE vs ActiveRGCN</a:t>
            </a:r>
            <a:endParaRPr/>
          </a:p>
        </p:txBody>
      </p:sp>
      <p:sp>
        <p:nvSpPr>
          <p:cNvPr id="328" name="Google Shape;328;p51"/>
          <p:cNvSpPr txBox="1"/>
          <p:nvPr/>
        </p:nvSpPr>
        <p:spPr>
          <a:xfrm>
            <a:off x="5695350" y="1131800"/>
            <a:ext cx="30180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Helvetica Neue"/>
              <a:buChar char="●"/>
            </a:pPr>
            <a:r>
              <a:rPr lang="en">
                <a:solidFill>
                  <a:srgbClr val="58595B"/>
                </a:solidFill>
                <a:latin typeface="Helvetica Neue"/>
                <a:ea typeface="Helvetica Neue"/>
                <a:cs typeface="Helvetica Neue"/>
                <a:sym typeface="Helvetica Neue"/>
              </a:rPr>
              <a:t>ActiveRGCN has simpler network structure, less training time, but similar performance to ActiveHNE</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SzPts val="1400"/>
              <a:buFont typeface="Helvetica Neue"/>
              <a:buChar char="●"/>
            </a:pPr>
            <a:r>
              <a:rPr lang="en">
                <a:solidFill>
                  <a:srgbClr val="58595B"/>
                </a:solidFill>
                <a:latin typeface="Helvetica Neue"/>
                <a:ea typeface="Helvetica Neue"/>
                <a:cs typeface="Helvetica Neue"/>
                <a:sym typeface="Helvetica Neue"/>
              </a:rPr>
              <a:t>Active select could be apply to other graph neural network, not only </a:t>
            </a:r>
            <a:r>
              <a:rPr lang="en">
                <a:solidFill>
                  <a:srgbClr val="58595B"/>
                </a:solidFill>
                <a:latin typeface="Helvetica Neue"/>
                <a:ea typeface="Helvetica Neue"/>
                <a:cs typeface="Helvetica Neue"/>
                <a:sym typeface="Helvetica Neue"/>
              </a:rPr>
              <a:t>depend</a:t>
            </a:r>
            <a:r>
              <a:rPr lang="en">
                <a:solidFill>
                  <a:srgbClr val="58595B"/>
                </a:solidFill>
                <a:latin typeface="Helvetica Neue"/>
                <a:ea typeface="Helvetica Neue"/>
                <a:cs typeface="Helvetica Neue"/>
                <a:sym typeface="Helvetica Neue"/>
              </a:rPr>
              <a:t> on DHNE or RGCN</a:t>
            </a:r>
            <a:endParaRPr>
              <a:latin typeface="Helvetica Neue"/>
              <a:ea typeface="Helvetica Neue"/>
              <a:cs typeface="Helvetica Neue"/>
              <a:sym typeface="Helvetica Neue"/>
            </a:endParaRPr>
          </a:p>
        </p:txBody>
      </p:sp>
      <p:sp>
        <p:nvSpPr>
          <p:cNvPr id="329" name="Google Shape;329;p51"/>
          <p:cNvSpPr txBox="1"/>
          <p:nvPr/>
        </p:nvSpPr>
        <p:spPr>
          <a:xfrm>
            <a:off x="2707575" y="4140275"/>
            <a:ext cx="146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num_iteration</a:t>
            </a:r>
            <a:endParaRPr sz="1200">
              <a:latin typeface="Helvetica Neue"/>
              <a:ea typeface="Helvetica Neue"/>
              <a:cs typeface="Helvetica Neue"/>
              <a:sym typeface="Helvetica Neue"/>
            </a:endParaRPr>
          </a:p>
        </p:txBody>
      </p:sp>
      <p:sp>
        <p:nvSpPr>
          <p:cNvPr id="330" name="Google Shape;330;p51"/>
          <p:cNvSpPr txBox="1"/>
          <p:nvPr/>
        </p:nvSpPr>
        <p:spPr>
          <a:xfrm>
            <a:off x="604275" y="1235625"/>
            <a:ext cx="111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test_acc</a:t>
            </a:r>
            <a:endParaRPr sz="12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2"/>
          <p:cNvPicPr preferRelativeResize="0"/>
          <p:nvPr/>
        </p:nvPicPr>
        <p:blipFill>
          <a:blip r:embed="rId3">
            <a:alphaModFix/>
          </a:blip>
          <a:stretch>
            <a:fillRect/>
          </a:stretch>
        </p:blipFill>
        <p:spPr>
          <a:xfrm>
            <a:off x="443749" y="1074050"/>
            <a:ext cx="5304351" cy="3199199"/>
          </a:xfrm>
          <a:prstGeom prst="rect">
            <a:avLst/>
          </a:prstGeom>
          <a:noFill/>
          <a:ln>
            <a:noFill/>
          </a:ln>
        </p:spPr>
      </p:pic>
      <p:sp>
        <p:nvSpPr>
          <p:cNvPr id="336" name="Google Shape;336;p52"/>
          <p:cNvSpPr txBox="1"/>
          <p:nvPr>
            <p:ph type="title"/>
          </p:nvPr>
        </p:nvSpPr>
        <p:spPr>
          <a:xfrm>
            <a:off x="335777" y="393701"/>
            <a:ext cx="77724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ActiveRGCN vs RGCN</a:t>
            </a:r>
            <a:endParaRPr/>
          </a:p>
        </p:txBody>
      </p:sp>
      <p:sp>
        <p:nvSpPr>
          <p:cNvPr id="337" name="Google Shape;337;p52"/>
          <p:cNvSpPr txBox="1"/>
          <p:nvPr/>
        </p:nvSpPr>
        <p:spPr>
          <a:xfrm>
            <a:off x="2561425" y="4029200"/>
            <a:ext cx="146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num_iteration</a:t>
            </a:r>
            <a:endParaRPr sz="1200">
              <a:latin typeface="Helvetica Neue"/>
              <a:ea typeface="Helvetica Neue"/>
              <a:cs typeface="Helvetica Neue"/>
              <a:sym typeface="Helvetica Neue"/>
            </a:endParaRPr>
          </a:p>
        </p:txBody>
      </p:sp>
      <p:sp>
        <p:nvSpPr>
          <p:cNvPr id="338" name="Google Shape;338;p52"/>
          <p:cNvSpPr txBox="1"/>
          <p:nvPr/>
        </p:nvSpPr>
        <p:spPr>
          <a:xfrm>
            <a:off x="524925" y="1165350"/>
            <a:ext cx="111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test_acc</a:t>
            </a:r>
            <a:endParaRPr sz="1200">
              <a:latin typeface="Helvetica Neue"/>
              <a:ea typeface="Helvetica Neue"/>
              <a:cs typeface="Helvetica Neue"/>
              <a:sym typeface="Helvetica Neue"/>
            </a:endParaRPr>
          </a:p>
        </p:txBody>
      </p:sp>
      <p:sp>
        <p:nvSpPr>
          <p:cNvPr id="339" name="Google Shape;339;p52"/>
          <p:cNvSpPr txBox="1"/>
          <p:nvPr/>
        </p:nvSpPr>
        <p:spPr>
          <a:xfrm>
            <a:off x="5665450" y="1074050"/>
            <a:ext cx="2658300" cy="32955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750"/>
              </a:spcBef>
              <a:spcAft>
                <a:spcPts val="0"/>
              </a:spcAft>
              <a:buClr>
                <a:srgbClr val="58595B"/>
              </a:buClr>
              <a:buSzPts val="1400"/>
              <a:buChar char="●"/>
            </a:pPr>
            <a:r>
              <a:rPr lang="en">
                <a:solidFill>
                  <a:srgbClr val="58595B"/>
                </a:solidFill>
                <a:latin typeface="Helvetica Neue"/>
                <a:ea typeface="Helvetica Neue"/>
                <a:cs typeface="Helvetica Neue"/>
                <a:sym typeface="Helvetica Neue"/>
              </a:rPr>
              <a:t>Tests on </a:t>
            </a:r>
            <a:r>
              <a:rPr b="1" lang="en">
                <a:solidFill>
                  <a:srgbClr val="58595B"/>
                </a:solidFill>
                <a:latin typeface="Helvetica Neue"/>
                <a:ea typeface="Helvetica Neue"/>
                <a:cs typeface="Helvetica Neue"/>
                <a:sym typeface="Helvetica Neue"/>
              </a:rPr>
              <a:t>all three</a:t>
            </a:r>
            <a:r>
              <a:rPr lang="en">
                <a:solidFill>
                  <a:srgbClr val="58595B"/>
                </a:solidFill>
                <a:latin typeface="Helvetica Neue"/>
                <a:ea typeface="Helvetica Neue"/>
                <a:cs typeface="Helvetica Neue"/>
                <a:sym typeface="Helvetica Neue"/>
              </a:rPr>
              <a:t> Dataset</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Compare to RGCN, ActiveRGCN increase 5% accuracy for limited budget(less than 400 nodes), no significant difference in larger training set</a:t>
            </a:r>
            <a:endParaRPr>
              <a:solidFill>
                <a:srgbClr val="58595B"/>
              </a:solidFill>
              <a:latin typeface="Helvetica Neue"/>
              <a:ea typeface="Helvetica Neue"/>
              <a:cs typeface="Helvetica Neue"/>
              <a:sym typeface="Helvetica Neue"/>
            </a:endParaRPr>
          </a:p>
          <a:p>
            <a:pPr indent="0" lvl="0" marL="457200" rtl="0" algn="l">
              <a:lnSpc>
                <a:spcPct val="150000"/>
              </a:lnSpc>
              <a:spcBef>
                <a:spcPts val="750"/>
              </a:spcBef>
              <a:spcAft>
                <a:spcPts val="0"/>
              </a:spcAft>
              <a:buNone/>
            </a:pPr>
            <a:r>
              <a:t/>
            </a:r>
            <a:endParaRPr>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3"/>
          <p:cNvPicPr preferRelativeResize="0"/>
          <p:nvPr/>
        </p:nvPicPr>
        <p:blipFill>
          <a:blip r:embed="rId3">
            <a:alphaModFix/>
          </a:blip>
          <a:stretch>
            <a:fillRect/>
          </a:stretch>
        </p:blipFill>
        <p:spPr>
          <a:xfrm>
            <a:off x="4572000" y="1386375"/>
            <a:ext cx="4366539" cy="2633600"/>
          </a:xfrm>
          <a:prstGeom prst="rect">
            <a:avLst/>
          </a:prstGeom>
          <a:noFill/>
          <a:ln>
            <a:noFill/>
          </a:ln>
        </p:spPr>
      </p:pic>
      <p:pic>
        <p:nvPicPr>
          <p:cNvPr id="345" name="Google Shape;345;p53"/>
          <p:cNvPicPr preferRelativeResize="0"/>
          <p:nvPr/>
        </p:nvPicPr>
        <p:blipFill>
          <a:blip r:embed="rId4">
            <a:alphaModFix/>
          </a:blip>
          <a:stretch>
            <a:fillRect/>
          </a:stretch>
        </p:blipFill>
        <p:spPr>
          <a:xfrm>
            <a:off x="103975" y="1386372"/>
            <a:ext cx="4366577" cy="2633602"/>
          </a:xfrm>
          <a:prstGeom prst="rect">
            <a:avLst/>
          </a:prstGeom>
          <a:noFill/>
          <a:ln>
            <a:noFill/>
          </a:ln>
        </p:spPr>
      </p:pic>
      <p:sp>
        <p:nvSpPr>
          <p:cNvPr id="346" name="Google Shape;346;p53"/>
          <p:cNvSpPr txBox="1"/>
          <p:nvPr/>
        </p:nvSpPr>
        <p:spPr>
          <a:xfrm>
            <a:off x="1670075" y="3749225"/>
            <a:ext cx="146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a:ea typeface="Helvetica Neue"/>
                <a:cs typeface="Helvetica Neue"/>
                <a:sym typeface="Helvetica Neue"/>
              </a:rPr>
              <a:t>num_iteration</a:t>
            </a:r>
            <a:endParaRPr sz="1000">
              <a:latin typeface="Helvetica Neue"/>
              <a:ea typeface="Helvetica Neue"/>
              <a:cs typeface="Helvetica Neue"/>
              <a:sym typeface="Helvetica Neue"/>
            </a:endParaRPr>
          </a:p>
        </p:txBody>
      </p:sp>
      <p:sp>
        <p:nvSpPr>
          <p:cNvPr id="347" name="Google Shape;347;p53"/>
          <p:cNvSpPr txBox="1"/>
          <p:nvPr/>
        </p:nvSpPr>
        <p:spPr>
          <a:xfrm>
            <a:off x="6370800" y="3749225"/>
            <a:ext cx="146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a:ea typeface="Helvetica Neue"/>
                <a:cs typeface="Helvetica Neue"/>
                <a:sym typeface="Helvetica Neue"/>
              </a:rPr>
              <a:t>num_iteration</a:t>
            </a:r>
            <a:endParaRPr sz="1000">
              <a:latin typeface="Helvetica Neue"/>
              <a:ea typeface="Helvetica Neue"/>
              <a:cs typeface="Helvetica Neue"/>
              <a:sym typeface="Helvetica Neue"/>
            </a:endParaRPr>
          </a:p>
        </p:txBody>
      </p:sp>
      <p:sp>
        <p:nvSpPr>
          <p:cNvPr id="348" name="Google Shape;348;p53"/>
          <p:cNvSpPr txBox="1"/>
          <p:nvPr/>
        </p:nvSpPr>
        <p:spPr>
          <a:xfrm>
            <a:off x="58825" y="1538775"/>
            <a:ext cx="111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Helvetica Neue"/>
                <a:ea typeface="Helvetica Neue"/>
                <a:cs typeface="Helvetica Neue"/>
                <a:sym typeface="Helvetica Neue"/>
              </a:rPr>
              <a:t>test_acc</a:t>
            </a:r>
            <a:endParaRPr sz="900">
              <a:latin typeface="Helvetica Neue"/>
              <a:ea typeface="Helvetica Neue"/>
              <a:cs typeface="Helvetica Neue"/>
              <a:sym typeface="Helvetica Neue"/>
            </a:endParaRPr>
          </a:p>
        </p:txBody>
      </p:sp>
      <p:sp>
        <p:nvSpPr>
          <p:cNvPr id="349" name="Google Shape;349;p53"/>
          <p:cNvSpPr txBox="1"/>
          <p:nvPr/>
        </p:nvSpPr>
        <p:spPr>
          <a:xfrm>
            <a:off x="4428325" y="1447250"/>
            <a:ext cx="111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Helvetica Neue"/>
                <a:ea typeface="Helvetica Neue"/>
                <a:cs typeface="Helvetica Neue"/>
                <a:sym typeface="Helvetica Neue"/>
              </a:rPr>
              <a:t>test_acc</a:t>
            </a:r>
            <a:endParaRPr sz="900">
              <a:latin typeface="Helvetica Neue"/>
              <a:ea typeface="Helvetica Neue"/>
              <a:cs typeface="Helvetica Neue"/>
              <a:sym typeface="Helvetica Neue"/>
            </a:endParaRPr>
          </a:p>
        </p:txBody>
      </p:sp>
      <p:sp>
        <p:nvSpPr>
          <p:cNvPr id="350" name="Google Shape;350;p53"/>
          <p:cNvSpPr txBox="1"/>
          <p:nvPr>
            <p:ph type="title"/>
          </p:nvPr>
        </p:nvSpPr>
        <p:spPr>
          <a:xfrm>
            <a:off x="335777" y="393701"/>
            <a:ext cx="77724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ActiveRGCN vs RGCN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6927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Ablation Study 1: effectiveness of each reward</a:t>
            </a:r>
            <a:endParaRPr/>
          </a:p>
        </p:txBody>
      </p:sp>
      <p:sp>
        <p:nvSpPr>
          <p:cNvPr id="356" name="Google Shape;356;p54"/>
          <p:cNvSpPr txBox="1"/>
          <p:nvPr/>
        </p:nvSpPr>
        <p:spPr>
          <a:xfrm>
            <a:off x="505500" y="1054050"/>
            <a:ext cx="7546200" cy="34878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750"/>
              </a:spcBef>
              <a:spcAft>
                <a:spcPts val="0"/>
              </a:spcAft>
              <a:buClr>
                <a:srgbClr val="58595B"/>
              </a:buClr>
              <a:buSzPts val="1400"/>
              <a:buChar char="●"/>
            </a:pPr>
            <a:r>
              <a:rPr lang="en">
                <a:solidFill>
                  <a:srgbClr val="58595B"/>
                </a:solidFill>
                <a:latin typeface="Helvetica Neue"/>
                <a:ea typeface="Helvetica Neue"/>
                <a:cs typeface="Helvetica Neue"/>
                <a:sym typeface="Helvetica Neue"/>
              </a:rPr>
              <a:t>Active Learning Selection </a:t>
            </a:r>
            <a:r>
              <a:rPr lang="en">
                <a:solidFill>
                  <a:srgbClr val="58595B"/>
                </a:solidFill>
                <a:latin typeface="Helvetica Neue"/>
                <a:ea typeface="Helvetica Neue"/>
                <a:cs typeface="Helvetica Neue"/>
                <a:sym typeface="Helvetica Neue"/>
              </a:rPr>
              <a:t>Strategy (Multi-armed Bendit mechanism)</a:t>
            </a:r>
            <a:r>
              <a:rPr lang="en">
                <a:solidFill>
                  <a:srgbClr val="58595B"/>
                </a:solidFill>
                <a:latin typeface="Helvetica Neue"/>
                <a:ea typeface="Helvetica Neue"/>
                <a:cs typeface="Helvetica Neue"/>
                <a:sym typeface="Helvetica Neue"/>
              </a:rPr>
              <a:t>:</a:t>
            </a:r>
            <a:endParaRPr>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Rewards</a:t>
            </a:r>
            <a:r>
              <a:rPr lang="en">
                <a:solidFill>
                  <a:srgbClr val="58595B"/>
                </a:solidFill>
                <a:latin typeface="Helvetica Neue"/>
                <a:ea typeface="Helvetica Neue"/>
                <a:cs typeface="Helvetica Neue"/>
                <a:sym typeface="Helvetica Neue"/>
              </a:rPr>
              <a:t>[i] = </a:t>
            </a:r>
            <a:r>
              <a:rPr b="1" lang="en">
                <a:solidFill>
                  <a:srgbClr val="58595B"/>
                </a:solidFill>
                <a:latin typeface="Helvetica Neue"/>
                <a:ea typeface="Helvetica Neue"/>
                <a:cs typeface="Helvetica Neue"/>
                <a:sym typeface="Helvetica Neue"/>
              </a:rPr>
              <a:t>NC</a:t>
            </a:r>
            <a:r>
              <a:rPr lang="en">
                <a:solidFill>
                  <a:srgbClr val="58595B"/>
                </a:solidFill>
                <a:latin typeface="Helvetica Neue"/>
                <a:ea typeface="Helvetica Neue"/>
                <a:cs typeface="Helvetica Neue"/>
                <a:sym typeface="Helvetica Neue"/>
              </a:rPr>
              <a:t>_reward * </a:t>
            </a:r>
            <a:r>
              <a:rPr b="1" lang="en">
                <a:solidFill>
                  <a:srgbClr val="58595B"/>
                </a:solidFill>
                <a:latin typeface="Helvetica Neue"/>
                <a:ea typeface="Helvetica Neue"/>
                <a:cs typeface="Helvetica Neue"/>
                <a:sym typeface="Helvetica Neue"/>
              </a:rPr>
              <a:t>NC</a:t>
            </a:r>
            <a:r>
              <a:rPr lang="en">
                <a:solidFill>
                  <a:srgbClr val="58595B"/>
                </a:solidFill>
                <a:latin typeface="Helvetica Neue"/>
                <a:ea typeface="Helvetica Neue"/>
                <a:cs typeface="Helvetica Neue"/>
                <a:sym typeface="Helvetica Neue"/>
              </a:rPr>
              <a:t>_weight  + </a:t>
            </a:r>
            <a:endParaRPr>
              <a:solidFill>
                <a:srgbClr val="58595B"/>
              </a:solidFill>
              <a:latin typeface="Helvetica Neue"/>
              <a:ea typeface="Helvetica Neue"/>
              <a:cs typeface="Helvetica Neue"/>
              <a:sym typeface="Helvetica Neue"/>
            </a:endParaRPr>
          </a:p>
          <a:p>
            <a:pPr indent="457200" lvl="0" marL="1371600" rtl="0" algn="l">
              <a:lnSpc>
                <a:spcPct val="150000"/>
              </a:lnSpc>
              <a:spcBef>
                <a:spcPts val="750"/>
              </a:spcBef>
              <a:spcAft>
                <a:spcPts val="0"/>
              </a:spcAft>
              <a:buNone/>
            </a:pPr>
            <a:r>
              <a:rPr b="1" lang="en">
                <a:solidFill>
                  <a:srgbClr val="58595B"/>
                </a:solidFill>
                <a:latin typeface="Helvetica Neue"/>
                <a:ea typeface="Helvetica Neue"/>
                <a:cs typeface="Helvetica Neue"/>
                <a:sym typeface="Helvetica Neue"/>
              </a:rPr>
              <a:t>   CIE</a:t>
            </a:r>
            <a:r>
              <a:rPr lang="en">
                <a:solidFill>
                  <a:srgbClr val="58595B"/>
                </a:solidFill>
                <a:latin typeface="Helvetica Neue"/>
                <a:ea typeface="Helvetica Neue"/>
                <a:cs typeface="Helvetica Neue"/>
                <a:sym typeface="Helvetica Neue"/>
              </a:rPr>
              <a:t>_reward * </a:t>
            </a:r>
            <a:r>
              <a:rPr b="1" lang="en">
                <a:solidFill>
                  <a:srgbClr val="58595B"/>
                </a:solidFill>
                <a:latin typeface="Helvetica Neue"/>
                <a:ea typeface="Helvetica Neue"/>
                <a:cs typeface="Helvetica Neue"/>
                <a:sym typeface="Helvetica Neue"/>
              </a:rPr>
              <a:t>CIE</a:t>
            </a:r>
            <a:r>
              <a:rPr lang="en">
                <a:solidFill>
                  <a:srgbClr val="58595B"/>
                </a:solidFill>
                <a:latin typeface="Helvetica Neue"/>
                <a:ea typeface="Helvetica Neue"/>
                <a:cs typeface="Helvetica Neue"/>
                <a:sym typeface="Helvetica Neue"/>
              </a:rPr>
              <a:t>_weight  + </a:t>
            </a:r>
            <a:endParaRPr>
              <a:solidFill>
                <a:srgbClr val="58595B"/>
              </a:solidFill>
              <a:latin typeface="Helvetica Neue"/>
              <a:ea typeface="Helvetica Neue"/>
              <a:cs typeface="Helvetica Neue"/>
              <a:sym typeface="Helvetica Neue"/>
            </a:endParaRPr>
          </a:p>
          <a:p>
            <a:pPr indent="457200" lvl="0" marL="1371600" rtl="0" algn="l">
              <a:lnSpc>
                <a:spcPct val="150000"/>
              </a:lnSpc>
              <a:spcBef>
                <a:spcPts val="750"/>
              </a:spcBef>
              <a:spcAft>
                <a:spcPts val="0"/>
              </a:spcAft>
              <a:buNone/>
            </a:pPr>
            <a:r>
              <a:rPr lang="en">
                <a:solidFill>
                  <a:srgbClr val="58595B"/>
                </a:solidFill>
                <a:latin typeface="Helvetica Neue"/>
                <a:ea typeface="Helvetica Neue"/>
                <a:cs typeface="Helvetica Neue"/>
                <a:sym typeface="Helvetica Neue"/>
              </a:rPr>
              <a:t>   </a:t>
            </a:r>
            <a:r>
              <a:rPr b="1" lang="en">
                <a:solidFill>
                  <a:srgbClr val="58595B"/>
                </a:solidFill>
                <a:latin typeface="Helvetica Neue"/>
                <a:ea typeface="Helvetica Neue"/>
                <a:cs typeface="Helvetica Neue"/>
                <a:sym typeface="Helvetica Neue"/>
              </a:rPr>
              <a:t>CID</a:t>
            </a:r>
            <a:r>
              <a:rPr lang="en">
                <a:solidFill>
                  <a:srgbClr val="58595B"/>
                </a:solidFill>
                <a:latin typeface="Helvetica Neue"/>
                <a:ea typeface="Helvetica Neue"/>
                <a:cs typeface="Helvetica Neue"/>
                <a:sym typeface="Helvetica Neue"/>
              </a:rPr>
              <a:t>_reward * </a:t>
            </a:r>
            <a:r>
              <a:rPr b="1" lang="en">
                <a:solidFill>
                  <a:srgbClr val="58595B"/>
                </a:solidFill>
                <a:latin typeface="Helvetica Neue"/>
                <a:ea typeface="Helvetica Neue"/>
                <a:cs typeface="Helvetica Neue"/>
                <a:sym typeface="Helvetica Neue"/>
              </a:rPr>
              <a:t>CID</a:t>
            </a:r>
            <a:r>
              <a:rPr lang="en">
                <a:solidFill>
                  <a:srgbClr val="58595B"/>
                </a:solidFill>
                <a:latin typeface="Helvetica Neue"/>
                <a:ea typeface="Helvetica Neue"/>
                <a:cs typeface="Helvetica Neue"/>
                <a:sym typeface="Helvetica Neue"/>
              </a:rPr>
              <a:t>_weight</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75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Among </a:t>
            </a:r>
            <a:r>
              <a:rPr b="1" lang="en">
                <a:solidFill>
                  <a:srgbClr val="58595B"/>
                </a:solidFill>
                <a:latin typeface="Helvetica Neue"/>
                <a:ea typeface="Helvetica Neue"/>
                <a:cs typeface="Helvetica Neue"/>
                <a:sym typeface="Helvetica Neue"/>
              </a:rPr>
              <a:t>three components</a:t>
            </a:r>
            <a:r>
              <a:rPr lang="en">
                <a:solidFill>
                  <a:srgbClr val="58595B"/>
                </a:solidFill>
                <a:latin typeface="Helvetica Neue"/>
                <a:ea typeface="Helvetica Neue"/>
                <a:cs typeface="Helvetica Neue"/>
                <a:sym typeface="Helvetica Neue"/>
              </a:rPr>
              <a:t>, which </a:t>
            </a:r>
            <a:r>
              <a:rPr lang="en">
                <a:solidFill>
                  <a:srgbClr val="58595B"/>
                </a:solidFill>
                <a:latin typeface="Helvetica Neue"/>
                <a:ea typeface="Helvetica Neue"/>
                <a:cs typeface="Helvetica Neue"/>
                <a:sym typeface="Helvetica Neue"/>
              </a:rPr>
              <a:t>one is</a:t>
            </a:r>
            <a:r>
              <a:rPr lang="en">
                <a:solidFill>
                  <a:srgbClr val="58595B"/>
                </a:solidFill>
                <a:latin typeface="Helvetica Neue"/>
                <a:ea typeface="Helvetica Neue"/>
                <a:cs typeface="Helvetica Neue"/>
                <a:sym typeface="Helvetica Neue"/>
              </a:rPr>
              <a:t> </a:t>
            </a:r>
            <a:r>
              <a:rPr b="1" lang="en">
                <a:solidFill>
                  <a:srgbClr val="58595B"/>
                </a:solidFill>
                <a:latin typeface="Helvetica Neue"/>
                <a:ea typeface="Helvetica Neue"/>
                <a:cs typeface="Helvetica Neue"/>
                <a:sym typeface="Helvetica Neue"/>
              </a:rPr>
              <a:t>most useful </a:t>
            </a:r>
            <a:r>
              <a:rPr lang="en">
                <a:solidFill>
                  <a:srgbClr val="58595B"/>
                </a:solidFill>
                <a:latin typeface="Helvetica Neue"/>
                <a:ea typeface="Helvetica Neue"/>
                <a:cs typeface="Helvetica Neue"/>
                <a:sym typeface="Helvetica Neue"/>
              </a:rPr>
              <a:t>for the Selection Strategy?</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We </a:t>
            </a:r>
            <a:r>
              <a:rPr b="1" lang="en">
                <a:solidFill>
                  <a:srgbClr val="58595B"/>
                </a:solidFill>
                <a:latin typeface="Helvetica Neue"/>
                <a:ea typeface="Helvetica Neue"/>
                <a:cs typeface="Helvetica Neue"/>
                <a:sym typeface="Helvetica Neue"/>
              </a:rPr>
              <a:t>tested each</a:t>
            </a:r>
            <a:r>
              <a:rPr lang="en">
                <a:solidFill>
                  <a:srgbClr val="58595B"/>
                </a:solidFill>
                <a:latin typeface="Helvetica Neue"/>
                <a:ea typeface="Helvetica Neue"/>
                <a:cs typeface="Helvetica Neue"/>
                <a:sym typeface="Helvetica Neue"/>
              </a:rPr>
              <a:t> component by </a:t>
            </a:r>
            <a:r>
              <a:rPr b="1" lang="en">
                <a:solidFill>
                  <a:srgbClr val="58595B"/>
                </a:solidFill>
                <a:latin typeface="Helvetica Neue"/>
                <a:ea typeface="Helvetica Neue"/>
                <a:cs typeface="Helvetica Neue"/>
                <a:sym typeface="Helvetica Neue"/>
              </a:rPr>
              <a:t>removing </a:t>
            </a:r>
            <a:r>
              <a:rPr lang="en">
                <a:solidFill>
                  <a:srgbClr val="58595B"/>
                </a:solidFill>
                <a:latin typeface="Helvetica Neue"/>
                <a:ea typeface="Helvetica Neue"/>
                <a:cs typeface="Helvetica Neue"/>
                <a:sym typeface="Helvetica Neue"/>
              </a:rPr>
              <a:t>the other two</a:t>
            </a:r>
            <a:endParaRPr>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Rewards_NC</a:t>
            </a:r>
            <a:r>
              <a:rPr lang="en">
                <a:solidFill>
                  <a:srgbClr val="58595B"/>
                </a:solidFill>
                <a:latin typeface="Helvetica Neue"/>
                <a:ea typeface="Helvetica Neue"/>
                <a:cs typeface="Helvetica Neue"/>
                <a:sym typeface="Helvetica Neue"/>
              </a:rPr>
              <a:t>[i] = </a:t>
            </a:r>
            <a:r>
              <a:rPr b="1" lang="en">
                <a:solidFill>
                  <a:srgbClr val="58595B"/>
                </a:solidFill>
                <a:latin typeface="Helvetica Neue"/>
                <a:ea typeface="Helvetica Neue"/>
                <a:cs typeface="Helvetica Neue"/>
                <a:sym typeface="Helvetica Neue"/>
              </a:rPr>
              <a:t>NC</a:t>
            </a:r>
            <a:r>
              <a:rPr lang="en">
                <a:solidFill>
                  <a:srgbClr val="58595B"/>
                </a:solidFill>
                <a:latin typeface="Helvetica Neue"/>
                <a:ea typeface="Helvetica Neue"/>
                <a:cs typeface="Helvetica Neue"/>
                <a:sym typeface="Helvetica Neue"/>
              </a:rPr>
              <a:t>_reward * </a:t>
            </a:r>
            <a:r>
              <a:rPr b="1" lang="en">
                <a:solidFill>
                  <a:srgbClr val="58595B"/>
                </a:solidFill>
                <a:latin typeface="Helvetica Neue"/>
                <a:ea typeface="Helvetica Neue"/>
                <a:cs typeface="Helvetica Neue"/>
                <a:sym typeface="Helvetica Neue"/>
              </a:rPr>
              <a:t>NC</a:t>
            </a:r>
            <a:r>
              <a:rPr lang="en">
                <a:solidFill>
                  <a:srgbClr val="58595B"/>
                </a:solidFill>
                <a:latin typeface="Helvetica Neue"/>
                <a:ea typeface="Helvetica Neue"/>
                <a:cs typeface="Helvetica Neue"/>
                <a:sym typeface="Helvetica Neue"/>
              </a:rPr>
              <a:t>_weight</a:t>
            </a:r>
            <a:endParaRPr>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Rewards_CIE</a:t>
            </a:r>
            <a:r>
              <a:rPr lang="en">
                <a:solidFill>
                  <a:srgbClr val="58595B"/>
                </a:solidFill>
                <a:latin typeface="Helvetica Neue"/>
                <a:ea typeface="Helvetica Neue"/>
                <a:cs typeface="Helvetica Neue"/>
                <a:sym typeface="Helvetica Neue"/>
              </a:rPr>
              <a:t>[i] = </a:t>
            </a:r>
            <a:r>
              <a:rPr b="1" lang="en">
                <a:solidFill>
                  <a:srgbClr val="58595B"/>
                </a:solidFill>
                <a:latin typeface="Helvetica Neue"/>
                <a:ea typeface="Helvetica Neue"/>
                <a:cs typeface="Helvetica Neue"/>
                <a:sym typeface="Helvetica Neue"/>
              </a:rPr>
              <a:t>CIE</a:t>
            </a:r>
            <a:r>
              <a:rPr lang="en">
                <a:solidFill>
                  <a:srgbClr val="58595B"/>
                </a:solidFill>
                <a:latin typeface="Helvetica Neue"/>
                <a:ea typeface="Helvetica Neue"/>
                <a:cs typeface="Helvetica Neue"/>
                <a:sym typeface="Helvetica Neue"/>
              </a:rPr>
              <a:t>_reward * </a:t>
            </a:r>
            <a:r>
              <a:rPr b="1" lang="en">
                <a:solidFill>
                  <a:srgbClr val="58595B"/>
                </a:solidFill>
                <a:latin typeface="Helvetica Neue"/>
                <a:ea typeface="Helvetica Neue"/>
                <a:cs typeface="Helvetica Neue"/>
                <a:sym typeface="Helvetica Neue"/>
              </a:rPr>
              <a:t>CIE</a:t>
            </a:r>
            <a:r>
              <a:rPr lang="en">
                <a:solidFill>
                  <a:srgbClr val="58595B"/>
                </a:solidFill>
                <a:latin typeface="Helvetica Neue"/>
                <a:ea typeface="Helvetica Neue"/>
                <a:cs typeface="Helvetica Neue"/>
                <a:sym typeface="Helvetica Neue"/>
              </a:rPr>
              <a:t>_weight</a:t>
            </a:r>
            <a:endParaRPr>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Rewards_CID</a:t>
            </a:r>
            <a:r>
              <a:rPr lang="en">
                <a:solidFill>
                  <a:srgbClr val="58595B"/>
                </a:solidFill>
                <a:latin typeface="Helvetica Neue"/>
                <a:ea typeface="Helvetica Neue"/>
                <a:cs typeface="Helvetica Neue"/>
                <a:sym typeface="Helvetica Neue"/>
              </a:rPr>
              <a:t>[i] = </a:t>
            </a:r>
            <a:r>
              <a:rPr b="1" lang="en">
                <a:solidFill>
                  <a:srgbClr val="58595B"/>
                </a:solidFill>
                <a:latin typeface="Helvetica Neue"/>
                <a:ea typeface="Helvetica Neue"/>
                <a:cs typeface="Helvetica Neue"/>
                <a:sym typeface="Helvetica Neue"/>
              </a:rPr>
              <a:t>CID</a:t>
            </a:r>
            <a:r>
              <a:rPr lang="en">
                <a:solidFill>
                  <a:srgbClr val="58595B"/>
                </a:solidFill>
                <a:latin typeface="Helvetica Neue"/>
                <a:ea typeface="Helvetica Neue"/>
                <a:cs typeface="Helvetica Neue"/>
                <a:sym typeface="Helvetica Neue"/>
              </a:rPr>
              <a:t>_reward * </a:t>
            </a:r>
            <a:r>
              <a:rPr b="1" lang="en">
                <a:solidFill>
                  <a:srgbClr val="58595B"/>
                </a:solidFill>
                <a:latin typeface="Helvetica Neue"/>
                <a:ea typeface="Helvetica Neue"/>
                <a:cs typeface="Helvetica Neue"/>
                <a:sym typeface="Helvetica Neue"/>
              </a:rPr>
              <a:t>CID</a:t>
            </a:r>
            <a:r>
              <a:rPr lang="en">
                <a:solidFill>
                  <a:srgbClr val="58595B"/>
                </a:solidFill>
                <a:latin typeface="Helvetica Neue"/>
                <a:ea typeface="Helvetica Neue"/>
                <a:cs typeface="Helvetica Neue"/>
                <a:sym typeface="Helvetica Neue"/>
              </a:rPr>
              <a:t>_weight</a:t>
            </a:r>
            <a:endParaRPr>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p:txBody>
      </p:sp>
      <p:sp>
        <p:nvSpPr>
          <p:cNvPr id="357" name="Google Shape;357;p54"/>
          <p:cNvSpPr/>
          <p:nvPr/>
        </p:nvSpPr>
        <p:spPr>
          <a:xfrm>
            <a:off x="2479250" y="1369125"/>
            <a:ext cx="1999500" cy="243300"/>
          </a:xfrm>
          <a:prstGeom prst="roundRect">
            <a:avLst>
              <a:gd fmla="val 16667" name="adj"/>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4"/>
          <p:cNvSpPr/>
          <p:nvPr/>
        </p:nvSpPr>
        <p:spPr>
          <a:xfrm>
            <a:off x="2471775" y="1765975"/>
            <a:ext cx="2058600" cy="243300"/>
          </a:xfrm>
          <a:prstGeom prst="roundRect">
            <a:avLst>
              <a:gd fmla="val 16667" name="adj"/>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4"/>
          <p:cNvSpPr/>
          <p:nvPr/>
        </p:nvSpPr>
        <p:spPr>
          <a:xfrm>
            <a:off x="2467400" y="2183975"/>
            <a:ext cx="2104500" cy="243300"/>
          </a:xfrm>
          <a:prstGeom prst="roundRect">
            <a:avLst>
              <a:gd fmla="val 16667" name="adj"/>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65041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Ablation Study 1: effectiveness of each reward</a:t>
            </a:r>
            <a:endParaRPr/>
          </a:p>
        </p:txBody>
      </p:sp>
      <p:sp>
        <p:nvSpPr>
          <p:cNvPr id="365" name="Google Shape;365;p55"/>
          <p:cNvSpPr txBox="1"/>
          <p:nvPr/>
        </p:nvSpPr>
        <p:spPr>
          <a:xfrm>
            <a:off x="5577735" y="1109801"/>
            <a:ext cx="3087300" cy="41358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750"/>
              </a:spcBef>
              <a:spcAft>
                <a:spcPts val="0"/>
              </a:spcAft>
              <a:buClr>
                <a:srgbClr val="58595B"/>
              </a:buClr>
              <a:buSzPts val="1400"/>
              <a:buChar char="●"/>
            </a:pPr>
            <a:r>
              <a:rPr lang="en">
                <a:solidFill>
                  <a:srgbClr val="58595B"/>
                </a:solidFill>
                <a:latin typeface="Helvetica Neue"/>
                <a:ea typeface="Helvetica Neue"/>
                <a:cs typeface="Helvetica Neue"/>
                <a:sym typeface="Helvetica Neue"/>
              </a:rPr>
              <a:t>Tests on </a:t>
            </a:r>
            <a:r>
              <a:rPr b="1" lang="en">
                <a:solidFill>
                  <a:srgbClr val="58595B"/>
                </a:solidFill>
                <a:latin typeface="Helvetica Neue"/>
                <a:ea typeface="Helvetica Neue"/>
                <a:cs typeface="Helvetica Neue"/>
                <a:sym typeface="Helvetica Neue"/>
              </a:rPr>
              <a:t>Cora</a:t>
            </a:r>
            <a:r>
              <a:rPr lang="en">
                <a:solidFill>
                  <a:srgbClr val="58595B"/>
                </a:solidFill>
                <a:latin typeface="Helvetica Neue"/>
                <a:ea typeface="Helvetica Neue"/>
                <a:cs typeface="Helvetica Neue"/>
                <a:sym typeface="Helvetica Neue"/>
              </a:rPr>
              <a:t> Dataset</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All 4 tests used the same</a:t>
            </a:r>
            <a:r>
              <a:rPr lang="en">
                <a:solidFill>
                  <a:srgbClr val="58595B"/>
                </a:solidFill>
                <a:latin typeface="Helvetica Neue"/>
                <a:ea typeface="Helvetica Neue"/>
                <a:cs typeface="Helvetica Neue"/>
                <a:sym typeface="Helvetica Neue"/>
              </a:rPr>
              <a:t> batch size and iteration number</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CIE component curve </a:t>
            </a:r>
            <a:r>
              <a:rPr lang="en">
                <a:solidFill>
                  <a:srgbClr val="58595B"/>
                </a:solidFill>
                <a:latin typeface="Helvetica Neue"/>
                <a:ea typeface="Helvetica Neue"/>
                <a:cs typeface="Helvetica Neue"/>
                <a:sym typeface="Helvetica Neue"/>
              </a:rPr>
              <a:t>(orange line) has the </a:t>
            </a:r>
            <a:r>
              <a:rPr b="1" lang="en">
                <a:solidFill>
                  <a:srgbClr val="58595B"/>
                </a:solidFill>
                <a:latin typeface="Helvetica Neue"/>
                <a:ea typeface="Helvetica Neue"/>
                <a:cs typeface="Helvetica Neue"/>
                <a:sym typeface="Helvetica Neue"/>
              </a:rPr>
              <a:t>best accuracy</a:t>
            </a:r>
            <a:r>
              <a:rPr lang="en">
                <a:solidFill>
                  <a:srgbClr val="58595B"/>
                </a:solidFill>
                <a:latin typeface="Helvetica Neue"/>
                <a:ea typeface="Helvetica Neue"/>
                <a:cs typeface="Helvetica Neue"/>
                <a:sym typeface="Helvetica Neue"/>
              </a:rPr>
              <a:t> result, even better than the Multi-armed Bendit curve (yellow line)</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Compared</a:t>
            </a:r>
            <a:r>
              <a:rPr lang="en">
                <a:solidFill>
                  <a:srgbClr val="58595B"/>
                </a:solidFill>
                <a:latin typeface="Helvetica Neue"/>
                <a:ea typeface="Helvetica Neue"/>
                <a:cs typeface="Helvetica Neue"/>
                <a:sym typeface="Helvetica Neue"/>
              </a:rPr>
              <a:t> to </a:t>
            </a:r>
            <a:r>
              <a:rPr b="1" lang="en">
                <a:solidFill>
                  <a:srgbClr val="58595B"/>
                </a:solidFill>
                <a:latin typeface="Helvetica Neue"/>
                <a:ea typeface="Helvetica Neue"/>
                <a:cs typeface="Helvetica Neue"/>
                <a:sym typeface="Helvetica Neue"/>
              </a:rPr>
              <a:t>RGCN baseline</a:t>
            </a:r>
            <a:r>
              <a:rPr lang="en">
                <a:solidFill>
                  <a:srgbClr val="58595B"/>
                </a:solidFill>
                <a:latin typeface="Helvetica Neue"/>
                <a:ea typeface="Helvetica Neue"/>
                <a:cs typeface="Helvetica Neue"/>
                <a:sym typeface="Helvetica Neue"/>
              </a:rPr>
              <a:t>, every reward is useful in finding valuable samples.</a:t>
            </a:r>
            <a:endParaRPr>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p:txBody>
      </p:sp>
      <p:pic>
        <p:nvPicPr>
          <p:cNvPr id="366" name="Google Shape;366;p55"/>
          <p:cNvPicPr preferRelativeResize="0"/>
          <p:nvPr/>
        </p:nvPicPr>
        <p:blipFill>
          <a:blip r:embed="rId3">
            <a:alphaModFix/>
          </a:blip>
          <a:stretch>
            <a:fillRect/>
          </a:stretch>
        </p:blipFill>
        <p:spPr>
          <a:xfrm>
            <a:off x="441075" y="1119971"/>
            <a:ext cx="5168000" cy="3341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6165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Ablation Study 1: effectiveness of each reward</a:t>
            </a:r>
            <a:endParaRPr/>
          </a:p>
        </p:txBody>
      </p:sp>
      <p:sp>
        <p:nvSpPr>
          <p:cNvPr id="372" name="Google Shape;372;p56"/>
          <p:cNvSpPr txBox="1"/>
          <p:nvPr/>
        </p:nvSpPr>
        <p:spPr>
          <a:xfrm>
            <a:off x="505500" y="3263850"/>
            <a:ext cx="8106300" cy="15831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750"/>
              </a:spcBef>
              <a:spcAft>
                <a:spcPts val="0"/>
              </a:spcAft>
              <a:buClr>
                <a:srgbClr val="58595B"/>
              </a:buClr>
              <a:buSzPts val="1400"/>
              <a:buChar char="●"/>
            </a:pPr>
            <a:r>
              <a:rPr lang="en">
                <a:solidFill>
                  <a:srgbClr val="58595B"/>
                </a:solidFill>
                <a:latin typeface="Helvetica Neue"/>
                <a:ea typeface="Helvetica Neue"/>
                <a:cs typeface="Helvetica Neue"/>
                <a:sym typeface="Helvetica Neue"/>
              </a:rPr>
              <a:t>We did same experiments on </a:t>
            </a:r>
            <a:r>
              <a:rPr b="1" lang="en">
                <a:solidFill>
                  <a:srgbClr val="58595B"/>
                </a:solidFill>
                <a:latin typeface="Helvetica Neue"/>
                <a:ea typeface="Helvetica Neue"/>
                <a:cs typeface="Helvetica Neue"/>
                <a:sym typeface="Helvetica Neue"/>
              </a:rPr>
              <a:t>DBLP</a:t>
            </a:r>
            <a:r>
              <a:rPr lang="en">
                <a:solidFill>
                  <a:srgbClr val="58595B"/>
                </a:solidFill>
                <a:latin typeface="Helvetica Neue"/>
                <a:ea typeface="Helvetica Neue"/>
                <a:cs typeface="Helvetica Neue"/>
                <a:sym typeface="Helvetica Neue"/>
              </a:rPr>
              <a:t> and </a:t>
            </a:r>
            <a:r>
              <a:rPr b="1" lang="en">
                <a:solidFill>
                  <a:srgbClr val="58595B"/>
                </a:solidFill>
                <a:latin typeface="Helvetica Neue"/>
                <a:ea typeface="Helvetica Neue"/>
                <a:cs typeface="Helvetica Neue"/>
                <a:sym typeface="Helvetica Neue"/>
              </a:rPr>
              <a:t>MovieLens</a:t>
            </a:r>
            <a:r>
              <a:rPr lang="en">
                <a:solidFill>
                  <a:srgbClr val="58595B"/>
                </a:solidFill>
                <a:latin typeface="Helvetica Neue"/>
                <a:ea typeface="Helvetica Neue"/>
                <a:cs typeface="Helvetica Neue"/>
                <a:sym typeface="Helvetica Neue"/>
              </a:rPr>
              <a:t> Dataset</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All rewards</a:t>
            </a:r>
            <a:r>
              <a:rPr lang="en">
                <a:solidFill>
                  <a:srgbClr val="58595B"/>
                </a:solidFill>
                <a:latin typeface="Helvetica Neue"/>
                <a:ea typeface="Helvetica Neue"/>
                <a:cs typeface="Helvetica Neue"/>
                <a:sym typeface="Helvetica Neue"/>
              </a:rPr>
              <a:t> are useful in finding informative nodes</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CIE curve </a:t>
            </a:r>
            <a:r>
              <a:rPr lang="en">
                <a:solidFill>
                  <a:srgbClr val="58595B"/>
                </a:solidFill>
                <a:latin typeface="Helvetica Neue"/>
                <a:ea typeface="Helvetica Neue"/>
                <a:cs typeface="Helvetica Neue"/>
                <a:sym typeface="Helvetica Neue"/>
              </a:rPr>
              <a:t>(orange)</a:t>
            </a:r>
            <a:r>
              <a:rPr b="1" lang="en">
                <a:solidFill>
                  <a:srgbClr val="58595B"/>
                </a:solidFill>
                <a:latin typeface="Helvetica Neue"/>
                <a:ea typeface="Helvetica Neue"/>
                <a:cs typeface="Helvetica Neue"/>
                <a:sym typeface="Helvetica Neue"/>
              </a:rPr>
              <a:t> </a:t>
            </a:r>
            <a:r>
              <a:rPr lang="en">
                <a:solidFill>
                  <a:srgbClr val="58595B"/>
                </a:solidFill>
                <a:latin typeface="Helvetica Neue"/>
                <a:ea typeface="Helvetica Neue"/>
                <a:cs typeface="Helvetica Neue"/>
                <a:sym typeface="Helvetica Neue"/>
              </a:rPr>
              <a:t>has </a:t>
            </a:r>
            <a:r>
              <a:rPr b="1" lang="en">
                <a:solidFill>
                  <a:srgbClr val="58595B"/>
                </a:solidFill>
                <a:latin typeface="Helvetica Neue"/>
                <a:ea typeface="Helvetica Neue"/>
                <a:cs typeface="Helvetica Neue"/>
                <a:sym typeface="Helvetica Neue"/>
              </a:rPr>
              <a:t>least variance</a:t>
            </a:r>
            <a:r>
              <a:rPr lang="en">
                <a:solidFill>
                  <a:srgbClr val="58595B"/>
                </a:solidFill>
                <a:latin typeface="Helvetica Neue"/>
                <a:ea typeface="Helvetica Neue"/>
                <a:cs typeface="Helvetica Neue"/>
                <a:sym typeface="Helvetica Neue"/>
              </a:rPr>
              <a:t>, with relatively</a:t>
            </a:r>
            <a:r>
              <a:rPr b="1" lang="en">
                <a:solidFill>
                  <a:srgbClr val="58595B"/>
                </a:solidFill>
                <a:latin typeface="Helvetica Neue"/>
                <a:ea typeface="Helvetica Neue"/>
                <a:cs typeface="Helvetica Neue"/>
                <a:sym typeface="Helvetica Neue"/>
              </a:rPr>
              <a:t> best accuracy</a:t>
            </a:r>
            <a:r>
              <a:rPr lang="en">
                <a:solidFill>
                  <a:srgbClr val="58595B"/>
                </a:solidFill>
                <a:latin typeface="Helvetica Neue"/>
                <a:ea typeface="Helvetica Neue"/>
                <a:cs typeface="Helvetica Neue"/>
                <a:sym typeface="Helvetica Neue"/>
              </a:rPr>
              <a:t> result in three datasets</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The </a:t>
            </a:r>
            <a:r>
              <a:rPr b="1" lang="en">
                <a:solidFill>
                  <a:srgbClr val="58595B"/>
                </a:solidFill>
                <a:latin typeface="Helvetica Neue"/>
                <a:ea typeface="Helvetica Neue"/>
                <a:cs typeface="Helvetica Neue"/>
                <a:sym typeface="Helvetica Neue"/>
              </a:rPr>
              <a:t>Multi-armed Bendit setting curve</a:t>
            </a:r>
            <a:r>
              <a:rPr lang="en">
                <a:solidFill>
                  <a:srgbClr val="58595B"/>
                </a:solidFill>
                <a:latin typeface="Helvetica Neue"/>
                <a:ea typeface="Helvetica Neue"/>
                <a:cs typeface="Helvetica Neue"/>
                <a:sym typeface="Helvetica Neue"/>
              </a:rPr>
              <a:t> did </a:t>
            </a:r>
            <a:r>
              <a:rPr b="1" lang="en">
                <a:solidFill>
                  <a:srgbClr val="58595B"/>
                </a:solidFill>
                <a:latin typeface="Helvetica Neue"/>
                <a:ea typeface="Helvetica Neue"/>
                <a:cs typeface="Helvetica Neue"/>
                <a:sym typeface="Helvetica Neue"/>
              </a:rPr>
              <a:t>NOT</a:t>
            </a:r>
            <a:r>
              <a:rPr lang="en">
                <a:solidFill>
                  <a:srgbClr val="58595B"/>
                </a:solidFill>
                <a:latin typeface="Helvetica Neue"/>
                <a:ea typeface="Helvetica Neue"/>
                <a:cs typeface="Helvetica Neue"/>
                <a:sym typeface="Helvetica Neue"/>
              </a:rPr>
              <a:t> achieve the </a:t>
            </a:r>
            <a:r>
              <a:rPr b="1" lang="en">
                <a:solidFill>
                  <a:srgbClr val="58595B"/>
                </a:solidFill>
                <a:latin typeface="Helvetica Neue"/>
                <a:ea typeface="Helvetica Neue"/>
                <a:cs typeface="Helvetica Neue"/>
                <a:sym typeface="Helvetica Neue"/>
              </a:rPr>
              <a:t>best accuracy</a:t>
            </a:r>
            <a:r>
              <a:rPr lang="en">
                <a:solidFill>
                  <a:srgbClr val="58595B"/>
                </a:solidFill>
                <a:latin typeface="Helvetica Neue"/>
                <a:ea typeface="Helvetica Neue"/>
                <a:cs typeface="Helvetica Neue"/>
                <a:sym typeface="Helvetica Neue"/>
              </a:rPr>
              <a:t> result in general</a:t>
            </a:r>
            <a:endParaRPr>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p:txBody>
      </p:sp>
      <p:pic>
        <p:nvPicPr>
          <p:cNvPr id="373" name="Google Shape;373;p56"/>
          <p:cNvPicPr preferRelativeResize="0"/>
          <p:nvPr/>
        </p:nvPicPr>
        <p:blipFill>
          <a:blip r:embed="rId3">
            <a:alphaModFix/>
          </a:blip>
          <a:stretch>
            <a:fillRect/>
          </a:stretch>
        </p:blipFill>
        <p:spPr>
          <a:xfrm>
            <a:off x="418504" y="893702"/>
            <a:ext cx="4230149" cy="2339280"/>
          </a:xfrm>
          <a:prstGeom prst="rect">
            <a:avLst/>
          </a:prstGeom>
          <a:noFill/>
          <a:ln>
            <a:noFill/>
          </a:ln>
        </p:spPr>
      </p:pic>
      <p:pic>
        <p:nvPicPr>
          <p:cNvPr id="374" name="Google Shape;374;p56"/>
          <p:cNvPicPr preferRelativeResize="0"/>
          <p:nvPr/>
        </p:nvPicPr>
        <p:blipFill>
          <a:blip r:embed="rId4">
            <a:alphaModFix/>
          </a:blip>
          <a:stretch>
            <a:fillRect/>
          </a:stretch>
        </p:blipFill>
        <p:spPr>
          <a:xfrm>
            <a:off x="4739650" y="893700"/>
            <a:ext cx="4230149" cy="2370151"/>
          </a:xfrm>
          <a:prstGeom prst="rect">
            <a:avLst/>
          </a:prstGeom>
          <a:noFill/>
          <a:ln>
            <a:noFill/>
          </a:ln>
        </p:spPr>
      </p:pic>
      <p:sp>
        <p:nvSpPr>
          <p:cNvPr id="375" name="Google Shape;375;p56"/>
          <p:cNvSpPr txBox="1"/>
          <p:nvPr/>
        </p:nvSpPr>
        <p:spPr>
          <a:xfrm>
            <a:off x="2482075" y="3069200"/>
            <a:ext cx="9045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latin typeface="Helvetica Neue"/>
                <a:ea typeface="Helvetica Neue"/>
                <a:cs typeface="Helvetica Neue"/>
                <a:sym typeface="Helvetica Neue"/>
              </a:rPr>
              <a:t>Multi-armed Bendit</a:t>
            </a:r>
            <a:endParaRPr sz="4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6165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Ablation Study 1: effectiveness of each reward</a:t>
            </a:r>
            <a:endParaRPr/>
          </a:p>
        </p:txBody>
      </p:sp>
      <p:sp>
        <p:nvSpPr>
          <p:cNvPr id="381" name="Google Shape;381;p57"/>
          <p:cNvSpPr txBox="1"/>
          <p:nvPr/>
        </p:nvSpPr>
        <p:spPr>
          <a:xfrm>
            <a:off x="556692" y="1043475"/>
            <a:ext cx="7546200" cy="27453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75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Conclusion</a:t>
            </a:r>
            <a:r>
              <a:rPr lang="en">
                <a:solidFill>
                  <a:srgbClr val="58595B"/>
                </a:solidFill>
                <a:latin typeface="Helvetica Neue"/>
                <a:ea typeface="Helvetica Neue"/>
                <a:cs typeface="Helvetica Neue"/>
                <a:sym typeface="Helvetica Neue"/>
              </a:rPr>
              <a:t> of the first ablation study:</a:t>
            </a:r>
            <a:endParaRPr>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CIE component</a:t>
            </a:r>
            <a:r>
              <a:rPr lang="en">
                <a:solidFill>
                  <a:srgbClr val="58595B"/>
                </a:solidFill>
                <a:latin typeface="Helvetica Neue"/>
                <a:ea typeface="Helvetica Neue"/>
                <a:cs typeface="Helvetica Neue"/>
                <a:sym typeface="Helvetica Neue"/>
              </a:rPr>
              <a:t> </a:t>
            </a:r>
            <a:r>
              <a:rPr b="1" lang="en">
                <a:solidFill>
                  <a:srgbClr val="58595B"/>
                </a:solidFill>
                <a:latin typeface="Helvetica Neue"/>
                <a:ea typeface="Helvetica Neue"/>
                <a:cs typeface="Helvetica Neue"/>
                <a:sym typeface="Helvetica Neue"/>
              </a:rPr>
              <a:t>contributes most</a:t>
            </a:r>
            <a:r>
              <a:rPr lang="en">
                <a:solidFill>
                  <a:srgbClr val="58595B"/>
                </a:solidFill>
                <a:latin typeface="Helvetica Neue"/>
                <a:ea typeface="Helvetica Neue"/>
                <a:cs typeface="Helvetica Neue"/>
                <a:sym typeface="Helvetica Neue"/>
              </a:rPr>
              <a:t> to the Active Learning Reward System.</a:t>
            </a:r>
            <a:endParaRPr>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Each reward</a:t>
            </a:r>
            <a:r>
              <a:rPr lang="en">
                <a:solidFill>
                  <a:srgbClr val="58595B"/>
                </a:solidFill>
                <a:latin typeface="Helvetica Neue"/>
                <a:ea typeface="Helvetica Neue"/>
                <a:cs typeface="Helvetica Neue"/>
                <a:sym typeface="Helvetica Neue"/>
              </a:rPr>
              <a:t> is a </a:t>
            </a:r>
            <a:r>
              <a:rPr b="1" lang="en">
                <a:solidFill>
                  <a:srgbClr val="58595B"/>
                </a:solidFill>
                <a:latin typeface="Helvetica Neue"/>
                <a:ea typeface="Helvetica Neue"/>
                <a:cs typeface="Helvetica Neue"/>
                <a:sym typeface="Helvetica Neue"/>
              </a:rPr>
              <a:t>necessity</a:t>
            </a:r>
            <a:r>
              <a:rPr lang="en">
                <a:solidFill>
                  <a:srgbClr val="58595B"/>
                </a:solidFill>
                <a:latin typeface="Helvetica Neue"/>
                <a:ea typeface="Helvetica Neue"/>
                <a:cs typeface="Helvetica Neue"/>
                <a:sym typeface="Helvetica Neue"/>
              </a:rPr>
              <a:t> in the Reward System</a:t>
            </a:r>
            <a:endParaRPr>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Multi-armed Bendit </a:t>
            </a:r>
            <a:r>
              <a:rPr b="1" lang="en">
                <a:solidFill>
                  <a:srgbClr val="58595B"/>
                </a:solidFill>
                <a:latin typeface="Helvetica Neue"/>
                <a:ea typeface="Helvetica Neue"/>
                <a:cs typeface="Helvetica Neue"/>
                <a:sym typeface="Helvetica Neue"/>
              </a:rPr>
              <a:t>mechanism</a:t>
            </a:r>
            <a:r>
              <a:rPr lang="en">
                <a:solidFill>
                  <a:srgbClr val="58595B"/>
                </a:solidFill>
                <a:latin typeface="Helvetica Neue"/>
                <a:ea typeface="Helvetica Neue"/>
                <a:cs typeface="Helvetica Neue"/>
                <a:sym typeface="Helvetica Neue"/>
              </a:rPr>
              <a:t> does </a:t>
            </a:r>
            <a:r>
              <a:rPr b="1" lang="en">
                <a:solidFill>
                  <a:srgbClr val="58595B"/>
                </a:solidFill>
                <a:latin typeface="Helvetica Neue"/>
                <a:ea typeface="Helvetica Neue"/>
                <a:cs typeface="Helvetica Neue"/>
                <a:sym typeface="Helvetica Neue"/>
              </a:rPr>
              <a:t>NOT</a:t>
            </a:r>
            <a:r>
              <a:rPr lang="en">
                <a:solidFill>
                  <a:srgbClr val="58595B"/>
                </a:solidFill>
                <a:latin typeface="Helvetica Neue"/>
                <a:ea typeface="Helvetica Neue"/>
                <a:cs typeface="Helvetica Neue"/>
                <a:sym typeface="Helvetica Neue"/>
              </a:rPr>
              <a:t> assign a good </a:t>
            </a:r>
            <a:r>
              <a:rPr b="1" lang="en">
                <a:solidFill>
                  <a:srgbClr val="58595B"/>
                </a:solidFill>
                <a:latin typeface="Helvetica Neue"/>
                <a:ea typeface="Helvetica Neue"/>
                <a:cs typeface="Helvetica Neue"/>
                <a:sym typeface="Helvetica Neue"/>
              </a:rPr>
              <a:t>weight</a:t>
            </a:r>
            <a:r>
              <a:rPr lang="en">
                <a:solidFill>
                  <a:srgbClr val="58595B"/>
                </a:solidFill>
                <a:latin typeface="Helvetica Neue"/>
                <a:ea typeface="Helvetica Neue"/>
                <a:cs typeface="Helvetica Neue"/>
                <a:sym typeface="Helvetica Neue"/>
              </a:rPr>
              <a:t> to each reward</a:t>
            </a:r>
            <a:endParaRPr>
              <a:solidFill>
                <a:srgbClr val="58595B"/>
              </a:solidFill>
              <a:latin typeface="Helvetica Neue"/>
              <a:ea typeface="Helvetica Neue"/>
              <a:cs typeface="Helvetica Neue"/>
              <a:sym typeface="Helvetica Neue"/>
            </a:endParaRPr>
          </a:p>
          <a:p>
            <a:pPr indent="0" lvl="0" marL="457200" rtl="0" algn="l">
              <a:lnSpc>
                <a:spcPct val="150000"/>
              </a:lnSpc>
              <a:spcBef>
                <a:spcPts val="750"/>
              </a:spcBef>
              <a:spcAft>
                <a:spcPts val="0"/>
              </a:spcAft>
              <a:buNone/>
            </a:pPr>
            <a:r>
              <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75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This Leads to the </a:t>
            </a:r>
            <a:r>
              <a:rPr b="1" lang="en">
                <a:solidFill>
                  <a:srgbClr val="58595B"/>
                </a:solidFill>
                <a:latin typeface="Helvetica Neue"/>
                <a:ea typeface="Helvetica Neue"/>
                <a:cs typeface="Helvetica Neue"/>
                <a:sym typeface="Helvetica Neue"/>
              </a:rPr>
              <a:t>second</a:t>
            </a:r>
            <a:r>
              <a:rPr lang="en">
                <a:solidFill>
                  <a:srgbClr val="58595B"/>
                </a:solidFill>
                <a:latin typeface="Helvetica Neue"/>
                <a:ea typeface="Helvetica Neue"/>
                <a:cs typeface="Helvetica Neue"/>
                <a:sym typeface="Helvetica Neue"/>
              </a:rPr>
              <a:t> </a:t>
            </a:r>
            <a:r>
              <a:rPr b="1" lang="en">
                <a:solidFill>
                  <a:srgbClr val="58595B"/>
                </a:solidFill>
                <a:latin typeface="Helvetica Neue"/>
                <a:ea typeface="Helvetica Neue"/>
                <a:cs typeface="Helvetica Neue"/>
                <a:sym typeface="Helvetica Neue"/>
              </a:rPr>
              <a:t>ablation study</a:t>
            </a:r>
            <a:endParaRPr b="1">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We want to examine the </a:t>
            </a:r>
            <a:r>
              <a:rPr b="1" lang="en">
                <a:solidFill>
                  <a:srgbClr val="58595B"/>
                </a:solidFill>
                <a:latin typeface="Helvetica Neue"/>
                <a:ea typeface="Helvetica Neue"/>
                <a:cs typeface="Helvetica Neue"/>
                <a:sym typeface="Helvetica Neue"/>
              </a:rPr>
              <a:t>validity</a:t>
            </a:r>
            <a:r>
              <a:rPr lang="en">
                <a:solidFill>
                  <a:srgbClr val="58595B"/>
                </a:solidFill>
                <a:latin typeface="Helvetica Neue"/>
                <a:ea typeface="Helvetica Neue"/>
                <a:cs typeface="Helvetica Neue"/>
                <a:sym typeface="Helvetica Neue"/>
              </a:rPr>
              <a:t> of the Multi-armed Bendit </a:t>
            </a:r>
            <a:r>
              <a:rPr lang="en">
                <a:solidFill>
                  <a:srgbClr val="58595B"/>
                </a:solidFill>
                <a:latin typeface="Helvetica Neue"/>
                <a:ea typeface="Helvetica Neue"/>
                <a:cs typeface="Helvetica Neue"/>
                <a:sym typeface="Helvetica Neue"/>
              </a:rPr>
              <a:t>mechanism.</a:t>
            </a:r>
            <a:endParaRPr>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p:txBody>
      </p:sp>
      <p:sp>
        <p:nvSpPr>
          <p:cNvPr id="382" name="Google Shape;382;p57"/>
          <p:cNvSpPr/>
          <p:nvPr/>
        </p:nvSpPr>
        <p:spPr>
          <a:xfrm>
            <a:off x="1413275" y="1997075"/>
            <a:ext cx="6623400" cy="243300"/>
          </a:xfrm>
          <a:prstGeom prst="roundRect">
            <a:avLst>
              <a:gd fmla="val 16667" name="adj"/>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7"/>
          <p:cNvSpPr/>
          <p:nvPr/>
        </p:nvSpPr>
        <p:spPr>
          <a:xfrm>
            <a:off x="986825" y="2814825"/>
            <a:ext cx="373800" cy="243300"/>
          </a:xfrm>
          <a:prstGeom prst="roundRect">
            <a:avLst>
              <a:gd fmla="val 16667" name="adj"/>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 name="Google Shape;384;p57"/>
          <p:cNvCxnSpPr>
            <a:stCxn id="382" idx="1"/>
            <a:endCxn id="383" idx="0"/>
          </p:cNvCxnSpPr>
          <p:nvPr/>
        </p:nvCxnSpPr>
        <p:spPr>
          <a:xfrm flipH="1">
            <a:off x="1173875" y="2118725"/>
            <a:ext cx="239400" cy="696000"/>
          </a:xfrm>
          <a:prstGeom prst="curvedConnector2">
            <a:avLst/>
          </a:prstGeom>
          <a:noFill/>
          <a:ln cap="flat" cmpd="sng" w="19050">
            <a:solidFill>
              <a:schemeClr val="accent5"/>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title"/>
          </p:nvPr>
        </p:nvSpPr>
        <p:spPr>
          <a:xfrm>
            <a:off x="659955"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Ablation Study 2: validity of multi-armed bandit </a:t>
            </a:r>
            <a:endParaRPr/>
          </a:p>
        </p:txBody>
      </p:sp>
      <p:sp>
        <p:nvSpPr>
          <p:cNvPr id="390" name="Google Shape;390;p58"/>
          <p:cNvSpPr txBox="1"/>
          <p:nvPr/>
        </p:nvSpPr>
        <p:spPr>
          <a:xfrm>
            <a:off x="505500" y="1054050"/>
            <a:ext cx="7546200" cy="40998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750"/>
              </a:spcBef>
              <a:spcAft>
                <a:spcPts val="0"/>
              </a:spcAft>
              <a:buClr>
                <a:srgbClr val="58595B"/>
              </a:buClr>
              <a:buSzPts val="1400"/>
              <a:buChar char="●"/>
            </a:pPr>
            <a:r>
              <a:rPr b="1" lang="en">
                <a:solidFill>
                  <a:srgbClr val="58595B"/>
                </a:solidFill>
                <a:latin typeface="Helvetica Neue"/>
                <a:ea typeface="Helvetica Neue"/>
                <a:cs typeface="Helvetica Neue"/>
                <a:sym typeface="Helvetica Neue"/>
              </a:rPr>
              <a:t>Multi-armed Bendit </a:t>
            </a:r>
            <a:r>
              <a:rPr b="1" lang="en">
                <a:solidFill>
                  <a:srgbClr val="58595B"/>
                </a:solidFill>
                <a:latin typeface="Helvetica Neue"/>
                <a:ea typeface="Helvetica Neue"/>
                <a:cs typeface="Helvetica Neue"/>
                <a:sym typeface="Helvetica Neue"/>
              </a:rPr>
              <a:t>mechanism</a:t>
            </a:r>
            <a:r>
              <a:rPr lang="en">
                <a:solidFill>
                  <a:srgbClr val="58595B"/>
                </a:solidFill>
                <a:latin typeface="Helvetica Neue"/>
                <a:ea typeface="Helvetica Neue"/>
                <a:cs typeface="Helvetica Neue"/>
                <a:sym typeface="Helvetica Neue"/>
              </a:rPr>
              <a:t> updates weight of each reward dynamically</a:t>
            </a:r>
            <a:r>
              <a:rPr lang="en">
                <a:solidFill>
                  <a:srgbClr val="58595B"/>
                </a:solidFill>
                <a:latin typeface="Helvetica Neue"/>
                <a:ea typeface="Helvetica Neue"/>
                <a:cs typeface="Helvetica Neue"/>
                <a:sym typeface="Helvetica Neue"/>
              </a:rPr>
              <a:t>:</a:t>
            </a:r>
            <a:endParaRPr>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Rewards</a:t>
            </a:r>
            <a:r>
              <a:rPr lang="en">
                <a:solidFill>
                  <a:srgbClr val="58595B"/>
                </a:solidFill>
                <a:latin typeface="Helvetica Neue"/>
                <a:ea typeface="Helvetica Neue"/>
                <a:cs typeface="Helvetica Neue"/>
                <a:sym typeface="Helvetica Neue"/>
              </a:rPr>
              <a:t>[i] = </a:t>
            </a:r>
            <a:r>
              <a:rPr b="1" lang="en">
                <a:solidFill>
                  <a:srgbClr val="58595B"/>
                </a:solidFill>
                <a:latin typeface="Helvetica Neue"/>
                <a:ea typeface="Helvetica Neue"/>
                <a:cs typeface="Helvetica Neue"/>
                <a:sym typeface="Helvetica Neue"/>
              </a:rPr>
              <a:t>NC</a:t>
            </a:r>
            <a:r>
              <a:rPr lang="en">
                <a:solidFill>
                  <a:srgbClr val="58595B"/>
                </a:solidFill>
                <a:latin typeface="Helvetica Neue"/>
                <a:ea typeface="Helvetica Neue"/>
                <a:cs typeface="Helvetica Neue"/>
                <a:sym typeface="Helvetica Neue"/>
              </a:rPr>
              <a:t>_reward *  </a:t>
            </a:r>
            <a:r>
              <a:rPr b="1" lang="en">
                <a:solidFill>
                  <a:srgbClr val="58595B"/>
                </a:solidFill>
                <a:latin typeface="Helvetica Neue"/>
                <a:ea typeface="Helvetica Neue"/>
                <a:cs typeface="Helvetica Neue"/>
                <a:sym typeface="Helvetica Neue"/>
              </a:rPr>
              <a:t>NC</a:t>
            </a:r>
            <a:r>
              <a:rPr lang="en">
                <a:solidFill>
                  <a:srgbClr val="58595B"/>
                </a:solidFill>
                <a:latin typeface="Helvetica Neue"/>
                <a:ea typeface="Helvetica Neue"/>
                <a:cs typeface="Helvetica Neue"/>
                <a:sym typeface="Helvetica Neue"/>
              </a:rPr>
              <a:t>_weight  + </a:t>
            </a:r>
            <a:endParaRPr>
              <a:solidFill>
                <a:srgbClr val="58595B"/>
              </a:solidFill>
              <a:latin typeface="Helvetica Neue"/>
              <a:ea typeface="Helvetica Neue"/>
              <a:cs typeface="Helvetica Neue"/>
              <a:sym typeface="Helvetica Neue"/>
            </a:endParaRPr>
          </a:p>
          <a:p>
            <a:pPr indent="457200" lvl="0" marL="1371600" rtl="0" algn="l">
              <a:lnSpc>
                <a:spcPct val="150000"/>
              </a:lnSpc>
              <a:spcBef>
                <a:spcPts val="750"/>
              </a:spcBef>
              <a:spcAft>
                <a:spcPts val="0"/>
              </a:spcAft>
              <a:buNone/>
            </a:pPr>
            <a:r>
              <a:rPr b="1" lang="en">
                <a:solidFill>
                  <a:srgbClr val="58595B"/>
                </a:solidFill>
                <a:latin typeface="Helvetica Neue"/>
                <a:ea typeface="Helvetica Neue"/>
                <a:cs typeface="Helvetica Neue"/>
                <a:sym typeface="Helvetica Neue"/>
              </a:rPr>
              <a:t>   CIE</a:t>
            </a:r>
            <a:r>
              <a:rPr lang="en">
                <a:solidFill>
                  <a:srgbClr val="58595B"/>
                </a:solidFill>
                <a:latin typeface="Helvetica Neue"/>
                <a:ea typeface="Helvetica Neue"/>
                <a:cs typeface="Helvetica Neue"/>
                <a:sym typeface="Helvetica Neue"/>
              </a:rPr>
              <a:t>_reward *</a:t>
            </a:r>
            <a:r>
              <a:rPr lang="en" sz="600">
                <a:solidFill>
                  <a:srgbClr val="58595B"/>
                </a:solidFill>
                <a:latin typeface="Helvetica Neue"/>
                <a:ea typeface="Helvetica Neue"/>
                <a:cs typeface="Helvetica Neue"/>
                <a:sym typeface="Helvetica Neue"/>
              </a:rPr>
              <a:t> </a:t>
            </a:r>
            <a:r>
              <a:rPr lang="en">
                <a:solidFill>
                  <a:srgbClr val="58595B"/>
                </a:solidFill>
                <a:latin typeface="Helvetica Neue"/>
                <a:ea typeface="Helvetica Neue"/>
                <a:cs typeface="Helvetica Neue"/>
                <a:sym typeface="Helvetica Neue"/>
              </a:rPr>
              <a:t> </a:t>
            </a:r>
            <a:r>
              <a:rPr b="1" lang="en">
                <a:solidFill>
                  <a:srgbClr val="58595B"/>
                </a:solidFill>
                <a:latin typeface="Helvetica Neue"/>
                <a:ea typeface="Helvetica Neue"/>
                <a:cs typeface="Helvetica Neue"/>
                <a:sym typeface="Helvetica Neue"/>
              </a:rPr>
              <a:t>CIE</a:t>
            </a:r>
            <a:r>
              <a:rPr lang="en">
                <a:solidFill>
                  <a:srgbClr val="58595B"/>
                </a:solidFill>
                <a:latin typeface="Helvetica Neue"/>
                <a:ea typeface="Helvetica Neue"/>
                <a:cs typeface="Helvetica Neue"/>
                <a:sym typeface="Helvetica Neue"/>
              </a:rPr>
              <a:t>_weight  + </a:t>
            </a:r>
            <a:endParaRPr>
              <a:solidFill>
                <a:srgbClr val="58595B"/>
              </a:solidFill>
              <a:latin typeface="Helvetica Neue"/>
              <a:ea typeface="Helvetica Neue"/>
              <a:cs typeface="Helvetica Neue"/>
              <a:sym typeface="Helvetica Neue"/>
            </a:endParaRPr>
          </a:p>
          <a:p>
            <a:pPr indent="457200" lvl="0" marL="1371600" rtl="0" algn="l">
              <a:lnSpc>
                <a:spcPct val="150000"/>
              </a:lnSpc>
              <a:spcBef>
                <a:spcPts val="750"/>
              </a:spcBef>
              <a:spcAft>
                <a:spcPts val="0"/>
              </a:spcAft>
              <a:buNone/>
            </a:pPr>
            <a:r>
              <a:rPr lang="en">
                <a:solidFill>
                  <a:srgbClr val="58595B"/>
                </a:solidFill>
                <a:latin typeface="Helvetica Neue"/>
                <a:ea typeface="Helvetica Neue"/>
                <a:cs typeface="Helvetica Neue"/>
                <a:sym typeface="Helvetica Neue"/>
              </a:rPr>
              <a:t>   </a:t>
            </a:r>
            <a:r>
              <a:rPr b="1" lang="en">
                <a:solidFill>
                  <a:srgbClr val="58595B"/>
                </a:solidFill>
                <a:latin typeface="Helvetica Neue"/>
                <a:ea typeface="Helvetica Neue"/>
                <a:cs typeface="Helvetica Neue"/>
                <a:sym typeface="Helvetica Neue"/>
              </a:rPr>
              <a:t>CID</a:t>
            </a:r>
            <a:r>
              <a:rPr lang="en">
                <a:solidFill>
                  <a:srgbClr val="58595B"/>
                </a:solidFill>
                <a:latin typeface="Helvetica Neue"/>
                <a:ea typeface="Helvetica Neue"/>
                <a:cs typeface="Helvetica Neue"/>
                <a:sym typeface="Helvetica Neue"/>
              </a:rPr>
              <a:t>_reward * </a:t>
            </a:r>
            <a:r>
              <a:rPr b="1" lang="en">
                <a:solidFill>
                  <a:srgbClr val="58595B"/>
                </a:solidFill>
                <a:latin typeface="Helvetica Neue"/>
                <a:ea typeface="Helvetica Neue"/>
                <a:cs typeface="Helvetica Neue"/>
                <a:sym typeface="Helvetica Neue"/>
              </a:rPr>
              <a:t>CID</a:t>
            </a:r>
            <a:r>
              <a:rPr lang="en">
                <a:solidFill>
                  <a:srgbClr val="58595B"/>
                </a:solidFill>
                <a:latin typeface="Helvetica Neue"/>
                <a:ea typeface="Helvetica Neue"/>
                <a:cs typeface="Helvetica Neue"/>
                <a:sym typeface="Helvetica Neue"/>
              </a:rPr>
              <a:t>_weight</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75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Is the </a:t>
            </a:r>
            <a:r>
              <a:rPr b="1" lang="en">
                <a:solidFill>
                  <a:srgbClr val="58595B"/>
                </a:solidFill>
                <a:latin typeface="Helvetica Neue"/>
                <a:ea typeface="Helvetica Neue"/>
                <a:cs typeface="Helvetica Neue"/>
                <a:sym typeface="Helvetica Neue"/>
              </a:rPr>
              <a:t>weight update </a:t>
            </a:r>
            <a:r>
              <a:rPr lang="en">
                <a:solidFill>
                  <a:srgbClr val="58595B"/>
                </a:solidFill>
                <a:latin typeface="Helvetica Neue"/>
                <a:ea typeface="Helvetica Neue"/>
                <a:cs typeface="Helvetica Neue"/>
                <a:sym typeface="Helvetica Neue"/>
              </a:rPr>
              <a:t>valid? Does it improve the performance of </a:t>
            </a:r>
            <a:r>
              <a:rPr lang="en">
                <a:solidFill>
                  <a:srgbClr val="58595B"/>
                </a:solidFill>
                <a:latin typeface="Helvetica Neue"/>
                <a:ea typeface="Helvetica Neue"/>
                <a:cs typeface="Helvetica Neue"/>
                <a:sym typeface="Helvetica Neue"/>
              </a:rPr>
              <a:t>the Selection Strategy?</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We </a:t>
            </a:r>
            <a:r>
              <a:rPr b="1" lang="en">
                <a:solidFill>
                  <a:srgbClr val="58595B"/>
                </a:solidFill>
                <a:latin typeface="Helvetica Neue"/>
                <a:ea typeface="Helvetica Neue"/>
                <a:cs typeface="Helvetica Neue"/>
                <a:sym typeface="Helvetica Neue"/>
              </a:rPr>
              <a:t>tested </a:t>
            </a:r>
            <a:r>
              <a:rPr lang="en">
                <a:solidFill>
                  <a:srgbClr val="58595B"/>
                </a:solidFill>
                <a:latin typeface="Helvetica Neue"/>
                <a:ea typeface="Helvetica Neue"/>
                <a:cs typeface="Helvetica Neue"/>
                <a:sym typeface="Helvetica Neue"/>
              </a:rPr>
              <a:t>its weight update</a:t>
            </a:r>
            <a:r>
              <a:rPr lang="en">
                <a:solidFill>
                  <a:srgbClr val="58595B"/>
                </a:solidFill>
                <a:latin typeface="Helvetica Neue"/>
                <a:ea typeface="Helvetica Neue"/>
                <a:cs typeface="Helvetica Neue"/>
                <a:sym typeface="Helvetica Neue"/>
              </a:rPr>
              <a:t> by </a:t>
            </a:r>
            <a:r>
              <a:rPr b="1" lang="en">
                <a:solidFill>
                  <a:srgbClr val="58595B"/>
                </a:solidFill>
                <a:latin typeface="Helvetica Neue"/>
                <a:ea typeface="Helvetica Neue"/>
                <a:cs typeface="Helvetica Neue"/>
                <a:sym typeface="Helvetica Neue"/>
              </a:rPr>
              <a:t>comparing </a:t>
            </a:r>
            <a:r>
              <a:rPr lang="en">
                <a:solidFill>
                  <a:srgbClr val="58595B"/>
                </a:solidFill>
                <a:latin typeface="Helvetica Neue"/>
                <a:ea typeface="Helvetica Neue"/>
                <a:cs typeface="Helvetica Neue"/>
                <a:sym typeface="Helvetica Neue"/>
              </a:rPr>
              <a:t>it with the constant </a:t>
            </a:r>
            <a:r>
              <a:rPr b="1" lang="en">
                <a:solidFill>
                  <a:srgbClr val="58595B"/>
                </a:solidFill>
                <a:latin typeface="Helvetica Neue"/>
                <a:ea typeface="Helvetica Neue"/>
                <a:cs typeface="Helvetica Neue"/>
                <a:sym typeface="Helvetica Neue"/>
              </a:rPr>
              <a:t>same-weight</a:t>
            </a:r>
            <a:r>
              <a:rPr lang="en">
                <a:solidFill>
                  <a:srgbClr val="58595B"/>
                </a:solidFill>
                <a:latin typeface="Helvetica Neue"/>
                <a:ea typeface="Helvetica Neue"/>
                <a:cs typeface="Helvetica Neue"/>
                <a:sym typeface="Helvetica Neue"/>
              </a:rPr>
              <a:t> setting:</a:t>
            </a:r>
            <a:endParaRPr>
              <a:solidFill>
                <a:srgbClr val="58595B"/>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58595B"/>
              </a:buClr>
              <a:buSzPts val="1400"/>
              <a:buFont typeface="Helvetica Neue"/>
              <a:buChar char="○"/>
            </a:pPr>
            <a:r>
              <a:rPr b="1" lang="en">
                <a:solidFill>
                  <a:srgbClr val="58595B"/>
                </a:solidFill>
                <a:latin typeface="Helvetica Neue"/>
                <a:ea typeface="Helvetica Neue"/>
                <a:cs typeface="Helvetica Neue"/>
                <a:sym typeface="Helvetica Neue"/>
              </a:rPr>
              <a:t>Rewards</a:t>
            </a:r>
            <a:r>
              <a:rPr lang="en">
                <a:solidFill>
                  <a:srgbClr val="58595B"/>
                </a:solidFill>
                <a:latin typeface="Helvetica Neue"/>
                <a:ea typeface="Helvetica Neue"/>
                <a:cs typeface="Helvetica Neue"/>
                <a:sym typeface="Helvetica Neue"/>
              </a:rPr>
              <a:t>[i] =  </a:t>
            </a:r>
            <a:r>
              <a:rPr b="1" lang="en">
                <a:solidFill>
                  <a:srgbClr val="58595B"/>
                </a:solidFill>
                <a:latin typeface="Helvetica Neue"/>
                <a:ea typeface="Helvetica Neue"/>
                <a:cs typeface="Helvetica Neue"/>
                <a:sym typeface="Helvetica Neue"/>
              </a:rPr>
              <a:t>NC</a:t>
            </a:r>
            <a:r>
              <a:rPr lang="en">
                <a:solidFill>
                  <a:srgbClr val="58595B"/>
                </a:solidFill>
                <a:latin typeface="Helvetica Neue"/>
                <a:ea typeface="Helvetica Neue"/>
                <a:cs typeface="Helvetica Neue"/>
                <a:sym typeface="Helvetica Neue"/>
              </a:rPr>
              <a:t>_reward </a:t>
            </a:r>
            <a:r>
              <a:rPr lang="en" sz="700">
                <a:solidFill>
                  <a:srgbClr val="58595B"/>
                </a:solidFill>
                <a:latin typeface="Helvetica Neue"/>
                <a:ea typeface="Helvetica Neue"/>
                <a:cs typeface="Helvetica Neue"/>
                <a:sym typeface="Helvetica Neue"/>
              </a:rPr>
              <a:t> </a:t>
            </a:r>
            <a:r>
              <a:rPr lang="en">
                <a:solidFill>
                  <a:srgbClr val="58595B"/>
                </a:solidFill>
                <a:latin typeface="Helvetica Neue"/>
                <a:ea typeface="Helvetica Neue"/>
                <a:cs typeface="Helvetica Neue"/>
                <a:sym typeface="Helvetica Neue"/>
              </a:rPr>
              <a:t>*  0.33  + </a:t>
            </a:r>
            <a:endParaRPr>
              <a:solidFill>
                <a:srgbClr val="58595B"/>
              </a:solidFill>
              <a:latin typeface="Helvetica Neue"/>
              <a:ea typeface="Helvetica Neue"/>
              <a:cs typeface="Helvetica Neue"/>
              <a:sym typeface="Helvetica Neue"/>
            </a:endParaRPr>
          </a:p>
          <a:p>
            <a:pPr indent="457200" lvl="0" marL="1371600" rtl="0" algn="l">
              <a:lnSpc>
                <a:spcPct val="150000"/>
              </a:lnSpc>
              <a:spcBef>
                <a:spcPts val="750"/>
              </a:spcBef>
              <a:spcAft>
                <a:spcPts val="0"/>
              </a:spcAft>
              <a:buNone/>
            </a:pPr>
            <a:r>
              <a:rPr lang="en">
                <a:solidFill>
                  <a:srgbClr val="58595B"/>
                </a:solidFill>
                <a:latin typeface="Helvetica Neue"/>
                <a:ea typeface="Helvetica Neue"/>
                <a:cs typeface="Helvetica Neue"/>
                <a:sym typeface="Helvetica Neue"/>
              </a:rPr>
              <a:t>    </a:t>
            </a:r>
            <a:r>
              <a:rPr b="1" lang="en">
                <a:solidFill>
                  <a:srgbClr val="58595B"/>
                </a:solidFill>
                <a:latin typeface="Helvetica Neue"/>
                <a:ea typeface="Helvetica Neue"/>
                <a:cs typeface="Helvetica Neue"/>
                <a:sym typeface="Helvetica Neue"/>
              </a:rPr>
              <a:t>CIE</a:t>
            </a:r>
            <a:r>
              <a:rPr lang="en">
                <a:solidFill>
                  <a:srgbClr val="58595B"/>
                </a:solidFill>
                <a:latin typeface="Helvetica Neue"/>
                <a:ea typeface="Helvetica Neue"/>
                <a:cs typeface="Helvetica Neue"/>
                <a:sym typeface="Helvetica Neue"/>
              </a:rPr>
              <a:t>_reward *  0.33  </a:t>
            </a:r>
            <a:r>
              <a:rPr lang="en" sz="600">
                <a:solidFill>
                  <a:srgbClr val="58595B"/>
                </a:solidFill>
                <a:latin typeface="Helvetica Neue"/>
                <a:ea typeface="Helvetica Neue"/>
                <a:cs typeface="Helvetica Neue"/>
                <a:sym typeface="Helvetica Neue"/>
              </a:rPr>
              <a:t> </a:t>
            </a:r>
            <a:r>
              <a:rPr lang="en">
                <a:solidFill>
                  <a:srgbClr val="58595B"/>
                </a:solidFill>
                <a:latin typeface="Helvetica Neue"/>
                <a:ea typeface="Helvetica Neue"/>
                <a:cs typeface="Helvetica Neue"/>
                <a:sym typeface="Helvetica Neue"/>
              </a:rPr>
              <a:t>+ </a:t>
            </a:r>
            <a:endParaRPr>
              <a:solidFill>
                <a:srgbClr val="58595B"/>
              </a:solidFill>
              <a:latin typeface="Helvetica Neue"/>
              <a:ea typeface="Helvetica Neue"/>
              <a:cs typeface="Helvetica Neue"/>
              <a:sym typeface="Helvetica Neue"/>
            </a:endParaRPr>
          </a:p>
          <a:p>
            <a:pPr indent="0" lvl="0" marL="1828800" rtl="0" algn="l">
              <a:lnSpc>
                <a:spcPct val="150000"/>
              </a:lnSpc>
              <a:spcBef>
                <a:spcPts val="750"/>
              </a:spcBef>
              <a:spcAft>
                <a:spcPts val="0"/>
              </a:spcAft>
              <a:buNone/>
            </a:pPr>
            <a:r>
              <a:rPr lang="en">
                <a:solidFill>
                  <a:srgbClr val="58595B"/>
                </a:solidFill>
                <a:latin typeface="Helvetica Neue"/>
                <a:ea typeface="Helvetica Neue"/>
                <a:cs typeface="Helvetica Neue"/>
                <a:sym typeface="Helvetica Neue"/>
              </a:rPr>
              <a:t>    </a:t>
            </a:r>
            <a:r>
              <a:rPr b="1" lang="en">
                <a:solidFill>
                  <a:srgbClr val="58595B"/>
                </a:solidFill>
                <a:latin typeface="Helvetica Neue"/>
                <a:ea typeface="Helvetica Neue"/>
                <a:cs typeface="Helvetica Neue"/>
                <a:sym typeface="Helvetica Neue"/>
              </a:rPr>
              <a:t>CID</a:t>
            </a:r>
            <a:r>
              <a:rPr lang="en">
                <a:solidFill>
                  <a:srgbClr val="58595B"/>
                </a:solidFill>
                <a:latin typeface="Helvetica Neue"/>
                <a:ea typeface="Helvetica Neue"/>
                <a:cs typeface="Helvetica Neue"/>
                <a:sym typeface="Helvetica Neue"/>
              </a:rPr>
              <a:t>_reward * </a:t>
            </a:r>
            <a:r>
              <a:rPr lang="en" sz="900">
                <a:solidFill>
                  <a:srgbClr val="58595B"/>
                </a:solidFill>
                <a:latin typeface="Helvetica Neue"/>
                <a:ea typeface="Helvetica Neue"/>
                <a:cs typeface="Helvetica Neue"/>
                <a:sym typeface="Helvetica Neue"/>
              </a:rPr>
              <a:t> </a:t>
            </a:r>
            <a:r>
              <a:rPr lang="en">
                <a:solidFill>
                  <a:srgbClr val="58595B"/>
                </a:solidFill>
                <a:latin typeface="Helvetica Neue"/>
                <a:ea typeface="Helvetica Neue"/>
                <a:cs typeface="Helvetica Neue"/>
                <a:sym typeface="Helvetica Neue"/>
              </a:rPr>
              <a:t>0.33</a:t>
            </a:r>
            <a:endParaRPr>
              <a:solidFill>
                <a:srgbClr val="58595B"/>
              </a:solidFill>
              <a:latin typeface="Helvetica Neue"/>
              <a:ea typeface="Helvetica Neue"/>
              <a:cs typeface="Helvetica Neue"/>
              <a:sym typeface="Helvetica Neue"/>
            </a:endParaRPr>
          </a:p>
          <a:p>
            <a:pPr indent="0" lvl="0" marL="914400" rtl="0" algn="l">
              <a:lnSpc>
                <a:spcPct val="150000"/>
              </a:lnSpc>
              <a:spcBef>
                <a:spcPts val="750"/>
              </a:spcBef>
              <a:spcAft>
                <a:spcPts val="0"/>
              </a:spcAft>
              <a:buNone/>
            </a:pPr>
            <a:r>
              <a:t/>
            </a:r>
            <a:endParaRPr b="1">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p:txBody>
      </p:sp>
      <p:sp>
        <p:nvSpPr>
          <p:cNvPr id="391" name="Google Shape;391;p58"/>
          <p:cNvSpPr/>
          <p:nvPr/>
        </p:nvSpPr>
        <p:spPr>
          <a:xfrm>
            <a:off x="3568200" y="1292925"/>
            <a:ext cx="1003800" cy="1218000"/>
          </a:xfrm>
          <a:prstGeom prst="roundRect">
            <a:avLst>
              <a:gd fmla="val 16667" name="adj"/>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8"/>
          <p:cNvSpPr/>
          <p:nvPr/>
        </p:nvSpPr>
        <p:spPr>
          <a:xfrm>
            <a:off x="3627626" y="3210925"/>
            <a:ext cx="442800" cy="1218000"/>
          </a:xfrm>
          <a:prstGeom prst="roundRect">
            <a:avLst>
              <a:gd fmla="val 16667" name="adj"/>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6165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Ablation Study 2: validity of multi-armed bandit</a:t>
            </a:r>
            <a:endParaRPr/>
          </a:p>
        </p:txBody>
      </p:sp>
      <p:pic>
        <p:nvPicPr>
          <p:cNvPr id="398" name="Google Shape;398;p59"/>
          <p:cNvPicPr preferRelativeResize="0"/>
          <p:nvPr/>
        </p:nvPicPr>
        <p:blipFill>
          <a:blip r:embed="rId3">
            <a:alphaModFix/>
          </a:blip>
          <a:stretch>
            <a:fillRect/>
          </a:stretch>
        </p:blipFill>
        <p:spPr>
          <a:xfrm>
            <a:off x="607000" y="1108825"/>
            <a:ext cx="4984376" cy="2918099"/>
          </a:xfrm>
          <a:prstGeom prst="rect">
            <a:avLst/>
          </a:prstGeom>
          <a:noFill/>
          <a:ln>
            <a:noFill/>
          </a:ln>
        </p:spPr>
      </p:pic>
      <p:sp>
        <p:nvSpPr>
          <p:cNvPr id="399" name="Google Shape;399;p59"/>
          <p:cNvSpPr txBox="1"/>
          <p:nvPr/>
        </p:nvSpPr>
        <p:spPr>
          <a:xfrm>
            <a:off x="5639175" y="1108833"/>
            <a:ext cx="3087300" cy="31662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750"/>
              </a:spcBef>
              <a:spcAft>
                <a:spcPts val="0"/>
              </a:spcAft>
              <a:buClr>
                <a:srgbClr val="58595B"/>
              </a:buClr>
              <a:buSzPts val="1400"/>
              <a:buChar char="●"/>
            </a:pPr>
            <a:r>
              <a:rPr lang="en">
                <a:solidFill>
                  <a:srgbClr val="58595B"/>
                </a:solidFill>
                <a:latin typeface="Helvetica Neue"/>
                <a:ea typeface="Helvetica Neue"/>
                <a:cs typeface="Helvetica Neue"/>
                <a:sym typeface="Helvetica Neue"/>
              </a:rPr>
              <a:t>Tests on </a:t>
            </a:r>
            <a:r>
              <a:rPr b="1" lang="en">
                <a:solidFill>
                  <a:srgbClr val="58595B"/>
                </a:solidFill>
                <a:latin typeface="Helvetica Neue"/>
                <a:ea typeface="Helvetica Neue"/>
                <a:cs typeface="Helvetica Neue"/>
                <a:sym typeface="Helvetica Neue"/>
              </a:rPr>
              <a:t>Cora</a:t>
            </a:r>
            <a:r>
              <a:rPr lang="en">
                <a:solidFill>
                  <a:srgbClr val="58595B"/>
                </a:solidFill>
                <a:latin typeface="Helvetica Neue"/>
                <a:ea typeface="Helvetica Neue"/>
                <a:cs typeface="Helvetica Neue"/>
                <a:sym typeface="Helvetica Neue"/>
              </a:rPr>
              <a:t> Dataset</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Both two tests used the same batch size and iteration number</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Simple</a:t>
            </a:r>
            <a:r>
              <a:rPr b="1" lang="en">
                <a:solidFill>
                  <a:srgbClr val="58595B"/>
                </a:solidFill>
                <a:latin typeface="Helvetica Neue"/>
                <a:ea typeface="Helvetica Neue"/>
                <a:cs typeface="Helvetica Neue"/>
                <a:sym typeface="Helvetica Neue"/>
              </a:rPr>
              <a:t> Same-weight setting</a:t>
            </a:r>
            <a:r>
              <a:rPr b="1" lang="en">
                <a:solidFill>
                  <a:srgbClr val="58595B"/>
                </a:solidFill>
                <a:latin typeface="Helvetica Neue"/>
                <a:ea typeface="Helvetica Neue"/>
                <a:cs typeface="Helvetica Neue"/>
                <a:sym typeface="Helvetica Neue"/>
              </a:rPr>
              <a:t> </a:t>
            </a:r>
            <a:r>
              <a:rPr lang="en">
                <a:solidFill>
                  <a:srgbClr val="58595B"/>
                </a:solidFill>
                <a:latin typeface="Helvetica Neue"/>
                <a:ea typeface="Helvetica Neue"/>
                <a:cs typeface="Helvetica Neue"/>
                <a:sym typeface="Helvetica Neue"/>
              </a:rPr>
              <a:t>(orange line) has </a:t>
            </a:r>
            <a:r>
              <a:rPr b="1" lang="en">
                <a:solidFill>
                  <a:srgbClr val="58595B"/>
                </a:solidFill>
                <a:latin typeface="Helvetica Neue"/>
                <a:ea typeface="Helvetica Neue"/>
                <a:cs typeface="Helvetica Neue"/>
                <a:sym typeface="Helvetica Neue"/>
              </a:rPr>
              <a:t>better </a:t>
            </a:r>
            <a:r>
              <a:rPr b="1" lang="en">
                <a:solidFill>
                  <a:srgbClr val="58595B"/>
                </a:solidFill>
                <a:latin typeface="Helvetica Neue"/>
                <a:ea typeface="Helvetica Neue"/>
                <a:cs typeface="Helvetica Neue"/>
                <a:sym typeface="Helvetica Neue"/>
              </a:rPr>
              <a:t>accuracy</a:t>
            </a:r>
            <a:r>
              <a:rPr lang="en">
                <a:solidFill>
                  <a:srgbClr val="58595B"/>
                </a:solidFill>
                <a:latin typeface="Helvetica Neue"/>
                <a:ea typeface="Helvetica Neue"/>
                <a:cs typeface="Helvetica Neue"/>
                <a:sym typeface="Helvetica Neue"/>
              </a:rPr>
              <a:t> result than the multi-armed bendit</a:t>
            </a:r>
            <a:r>
              <a:rPr lang="en">
                <a:solidFill>
                  <a:srgbClr val="58595B"/>
                </a:solidFill>
                <a:latin typeface="Helvetica Neue"/>
                <a:ea typeface="Helvetica Neue"/>
                <a:cs typeface="Helvetica Neue"/>
                <a:sym typeface="Helvetica Neue"/>
              </a:rPr>
              <a:t> setting curve</a:t>
            </a:r>
            <a:r>
              <a:rPr lang="en">
                <a:solidFill>
                  <a:srgbClr val="58595B"/>
                </a:solidFill>
                <a:latin typeface="Helvetica Neue"/>
                <a:ea typeface="Helvetica Neue"/>
                <a:cs typeface="Helvetica Neue"/>
                <a:sym typeface="Helvetica Neue"/>
              </a:rPr>
              <a:t> (blue line)</a:t>
            </a:r>
            <a:endParaRPr>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p:txBody>
      </p:sp>
      <p:sp>
        <p:nvSpPr>
          <p:cNvPr id="400" name="Google Shape;400;p59"/>
          <p:cNvSpPr txBox="1"/>
          <p:nvPr/>
        </p:nvSpPr>
        <p:spPr>
          <a:xfrm>
            <a:off x="2235350" y="3812775"/>
            <a:ext cx="904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Helvetica Neue"/>
                <a:ea typeface="Helvetica Neue"/>
                <a:cs typeface="Helvetica Neue"/>
                <a:sym typeface="Helvetica Neue"/>
              </a:rPr>
              <a:t>Multi-armed Bendit</a:t>
            </a:r>
            <a:endParaRPr sz="6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4502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Heterogeneous Information Network (HIN)</a:t>
            </a:r>
            <a:endParaRPr/>
          </a:p>
        </p:txBody>
      </p:sp>
      <p:sp>
        <p:nvSpPr>
          <p:cNvPr id="262" name="Google Shape;262;p42"/>
          <p:cNvSpPr txBox="1"/>
          <p:nvPr>
            <p:ph idx="1" type="body"/>
          </p:nvPr>
        </p:nvSpPr>
        <p:spPr>
          <a:xfrm>
            <a:off x="311700" y="1152475"/>
            <a:ext cx="7182600" cy="1354500"/>
          </a:xfrm>
          <a:prstGeom prst="rect">
            <a:avLst/>
          </a:prstGeom>
          <a:noFill/>
          <a:ln>
            <a:noFill/>
          </a:ln>
        </p:spPr>
        <p:txBody>
          <a:bodyPr anchorCtr="0" anchor="t" bIns="0" lIns="0" spcFirstLastPara="1" rIns="0" wrap="square" tIns="0">
            <a:spAutoFit/>
          </a:bodyPr>
          <a:lstStyle/>
          <a:p>
            <a:pPr indent="-317500" lvl="0" marL="457200" rtl="0" algn="l">
              <a:lnSpc>
                <a:spcPct val="90000"/>
              </a:lnSpc>
              <a:spcBef>
                <a:spcPts val="750"/>
              </a:spcBef>
              <a:spcAft>
                <a:spcPts val="0"/>
              </a:spcAft>
              <a:buSzPts val="1400"/>
              <a:buChar char="•"/>
            </a:pPr>
            <a:r>
              <a:rPr lang="en"/>
              <a:t>Containing various types of nodes and edges (relationships)</a:t>
            </a:r>
            <a:endParaRPr/>
          </a:p>
          <a:p>
            <a:pPr indent="-317500" lvl="0" marL="457200" rtl="0" algn="l">
              <a:lnSpc>
                <a:spcPct val="90000"/>
              </a:lnSpc>
              <a:spcBef>
                <a:spcPts val="750"/>
              </a:spcBef>
              <a:spcAft>
                <a:spcPts val="0"/>
              </a:spcAft>
              <a:buSzPts val="1400"/>
              <a:buChar char="•"/>
            </a:pPr>
            <a:r>
              <a:rPr lang="en"/>
              <a:t>E.g.: Citation network</a:t>
            </a:r>
            <a:endParaRPr/>
          </a:p>
          <a:p>
            <a:pPr indent="-317500" lvl="1" marL="914400" rtl="0" algn="l">
              <a:lnSpc>
                <a:spcPct val="90000"/>
              </a:lnSpc>
              <a:spcBef>
                <a:spcPts val="750"/>
              </a:spcBef>
              <a:spcAft>
                <a:spcPts val="0"/>
              </a:spcAft>
              <a:buSzPts val="1400"/>
              <a:buChar char="•"/>
            </a:pPr>
            <a:r>
              <a:rPr lang="en"/>
              <a:t>Node type: Papers, authors,  conferences, …</a:t>
            </a:r>
            <a:endParaRPr/>
          </a:p>
          <a:p>
            <a:pPr indent="-317500" lvl="1" marL="914400" rtl="0" algn="l">
              <a:lnSpc>
                <a:spcPct val="90000"/>
              </a:lnSpc>
              <a:spcBef>
                <a:spcPts val="750"/>
              </a:spcBef>
              <a:spcAft>
                <a:spcPts val="0"/>
              </a:spcAft>
              <a:buSzPts val="1400"/>
              <a:buChar char="•"/>
            </a:pPr>
            <a:r>
              <a:rPr lang="en"/>
              <a:t>Edge type: Author-Paper, Paper-Conference, Paper-paper, …</a:t>
            </a:r>
            <a:endParaRPr/>
          </a:p>
          <a:p>
            <a:pPr indent="-317500" lvl="0" marL="457200" rtl="0" algn="l">
              <a:lnSpc>
                <a:spcPct val="90000"/>
              </a:lnSpc>
              <a:spcBef>
                <a:spcPts val="750"/>
              </a:spcBef>
              <a:spcAft>
                <a:spcPts val="0"/>
              </a:spcAft>
              <a:buSzPts val="1400"/>
              <a:buChar char="•"/>
            </a:pPr>
            <a:r>
              <a:rPr lang="en"/>
              <a:t>Closer to more real world applications</a:t>
            </a:r>
            <a:endParaRPr/>
          </a:p>
        </p:txBody>
      </p:sp>
      <p:pic>
        <p:nvPicPr>
          <p:cNvPr id="263" name="Google Shape;263;p42"/>
          <p:cNvPicPr preferRelativeResize="0"/>
          <p:nvPr/>
        </p:nvPicPr>
        <p:blipFill>
          <a:blip r:embed="rId3">
            <a:alphaModFix/>
          </a:blip>
          <a:stretch>
            <a:fillRect/>
          </a:stretch>
        </p:blipFill>
        <p:spPr>
          <a:xfrm>
            <a:off x="4390150" y="2295550"/>
            <a:ext cx="3922248" cy="2458375"/>
          </a:xfrm>
          <a:prstGeom prst="rect">
            <a:avLst/>
          </a:prstGeom>
          <a:noFill/>
          <a:ln>
            <a:noFill/>
          </a:ln>
        </p:spPr>
      </p:pic>
      <p:sp>
        <p:nvSpPr>
          <p:cNvPr id="264" name="Google Shape;264;p42"/>
          <p:cNvSpPr txBox="1"/>
          <p:nvPr/>
        </p:nvSpPr>
        <p:spPr>
          <a:xfrm>
            <a:off x="431100" y="4245025"/>
            <a:ext cx="431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898989"/>
                </a:solidFill>
                <a:latin typeface="Helvetica Neue"/>
                <a:ea typeface="Helvetica Neue"/>
                <a:cs typeface="Helvetica Neue"/>
                <a:sym typeface="Helvetica Neue"/>
              </a:rPr>
              <a:t>Credit: picture from </a:t>
            </a:r>
            <a:r>
              <a:rPr lang="en" sz="800" u="sng">
                <a:solidFill>
                  <a:schemeClr val="hlink"/>
                </a:solidFill>
                <a:latin typeface="Helvetica Neue"/>
                <a:ea typeface="Helvetica Neue"/>
                <a:cs typeface="Helvetica Neue"/>
                <a:sym typeface="Helvetica Neue"/>
                <a:hlinkClick r:id="rId4"/>
              </a:rPr>
              <a:t>H</a:t>
            </a:r>
            <a:r>
              <a:rPr lang="en" sz="800" u="sng">
                <a:solidFill>
                  <a:schemeClr val="hlink"/>
                </a:solidFill>
                <a:latin typeface="Helvetica Neue"/>
                <a:ea typeface="Helvetica Neue"/>
                <a:cs typeface="Helvetica Neue"/>
                <a:sym typeface="Helvetica Neue"/>
                <a:hlinkClick r:id="rId5"/>
              </a:rPr>
              <a:t>eterogeneous Graph Neural Network</a:t>
            </a:r>
            <a:endParaRPr sz="800">
              <a:solidFill>
                <a:srgbClr val="898989"/>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0"/>
          <p:cNvSpPr txBox="1"/>
          <p:nvPr>
            <p:ph type="title"/>
          </p:nvPr>
        </p:nvSpPr>
        <p:spPr>
          <a:xfrm>
            <a:off x="6165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Ablation Study 2: validity of multi-armed bandit</a:t>
            </a:r>
            <a:endParaRPr/>
          </a:p>
        </p:txBody>
      </p:sp>
      <p:sp>
        <p:nvSpPr>
          <p:cNvPr id="406" name="Google Shape;406;p60"/>
          <p:cNvSpPr txBox="1"/>
          <p:nvPr/>
        </p:nvSpPr>
        <p:spPr>
          <a:xfrm>
            <a:off x="471600" y="3527275"/>
            <a:ext cx="8146800" cy="12600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750"/>
              </a:spcBef>
              <a:spcAft>
                <a:spcPts val="0"/>
              </a:spcAft>
              <a:buClr>
                <a:srgbClr val="58595B"/>
              </a:buClr>
              <a:buSzPts val="1400"/>
              <a:buChar char="●"/>
            </a:pPr>
            <a:r>
              <a:rPr lang="en">
                <a:solidFill>
                  <a:srgbClr val="58595B"/>
                </a:solidFill>
                <a:latin typeface="Helvetica Neue"/>
                <a:ea typeface="Helvetica Neue"/>
                <a:cs typeface="Helvetica Neue"/>
                <a:sym typeface="Helvetica Neue"/>
              </a:rPr>
              <a:t>We did same experiments on </a:t>
            </a:r>
            <a:r>
              <a:rPr b="1" lang="en">
                <a:solidFill>
                  <a:srgbClr val="58595B"/>
                </a:solidFill>
                <a:latin typeface="Helvetica Neue"/>
                <a:ea typeface="Helvetica Neue"/>
                <a:cs typeface="Helvetica Neue"/>
                <a:sym typeface="Helvetica Neue"/>
              </a:rPr>
              <a:t>DBLP</a:t>
            </a:r>
            <a:r>
              <a:rPr lang="en">
                <a:solidFill>
                  <a:srgbClr val="58595B"/>
                </a:solidFill>
                <a:latin typeface="Helvetica Neue"/>
                <a:ea typeface="Helvetica Neue"/>
                <a:cs typeface="Helvetica Neue"/>
                <a:sym typeface="Helvetica Neue"/>
              </a:rPr>
              <a:t> and </a:t>
            </a:r>
            <a:r>
              <a:rPr b="1" lang="en">
                <a:solidFill>
                  <a:srgbClr val="58595B"/>
                </a:solidFill>
                <a:latin typeface="Helvetica Neue"/>
                <a:ea typeface="Helvetica Neue"/>
                <a:cs typeface="Helvetica Neue"/>
                <a:sym typeface="Helvetica Neue"/>
              </a:rPr>
              <a:t>MovieLens</a:t>
            </a:r>
            <a:r>
              <a:rPr lang="en">
                <a:solidFill>
                  <a:srgbClr val="58595B"/>
                </a:solidFill>
                <a:latin typeface="Helvetica Neue"/>
                <a:ea typeface="Helvetica Neue"/>
                <a:cs typeface="Helvetica Neue"/>
                <a:sym typeface="Helvetica Neue"/>
              </a:rPr>
              <a:t> Dataset</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The </a:t>
            </a:r>
            <a:r>
              <a:rPr b="1" lang="en">
                <a:solidFill>
                  <a:srgbClr val="58595B"/>
                </a:solidFill>
                <a:latin typeface="Helvetica Neue"/>
                <a:ea typeface="Helvetica Neue"/>
                <a:cs typeface="Helvetica Neue"/>
                <a:sym typeface="Helvetica Neue"/>
              </a:rPr>
              <a:t>same-weight setting </a:t>
            </a:r>
            <a:r>
              <a:rPr lang="en">
                <a:solidFill>
                  <a:srgbClr val="58595B"/>
                </a:solidFill>
                <a:latin typeface="Helvetica Neue"/>
                <a:ea typeface="Helvetica Neue"/>
                <a:cs typeface="Helvetica Neue"/>
                <a:sym typeface="Helvetica Neue"/>
              </a:rPr>
              <a:t>curve</a:t>
            </a:r>
            <a:r>
              <a:rPr lang="en">
                <a:solidFill>
                  <a:srgbClr val="58595B"/>
                </a:solidFill>
                <a:latin typeface="Helvetica Neue"/>
                <a:ea typeface="Helvetica Neue"/>
                <a:cs typeface="Helvetica Neue"/>
                <a:sym typeface="Helvetica Neue"/>
              </a:rPr>
              <a:t> has </a:t>
            </a:r>
            <a:r>
              <a:rPr b="1" lang="en">
                <a:solidFill>
                  <a:srgbClr val="58595B"/>
                </a:solidFill>
                <a:latin typeface="Helvetica Neue"/>
                <a:ea typeface="Helvetica Neue"/>
                <a:cs typeface="Helvetica Neue"/>
                <a:sym typeface="Helvetica Neue"/>
              </a:rPr>
              <a:t>less variance</a:t>
            </a:r>
            <a:r>
              <a:rPr lang="en">
                <a:solidFill>
                  <a:srgbClr val="58595B"/>
                </a:solidFill>
                <a:latin typeface="Helvetica Neue"/>
                <a:ea typeface="Helvetica Neue"/>
                <a:cs typeface="Helvetica Neue"/>
                <a:sym typeface="Helvetica Neue"/>
              </a:rPr>
              <a:t>, with relatively</a:t>
            </a:r>
            <a:r>
              <a:rPr b="1" lang="en">
                <a:solidFill>
                  <a:srgbClr val="58595B"/>
                </a:solidFill>
                <a:latin typeface="Helvetica Neue"/>
                <a:ea typeface="Helvetica Neue"/>
                <a:cs typeface="Helvetica Neue"/>
                <a:sym typeface="Helvetica Neue"/>
              </a:rPr>
              <a:t> better accuracy</a:t>
            </a:r>
            <a:r>
              <a:rPr lang="en">
                <a:solidFill>
                  <a:srgbClr val="58595B"/>
                </a:solidFill>
                <a:latin typeface="Helvetica Neue"/>
                <a:ea typeface="Helvetica Neue"/>
                <a:cs typeface="Helvetica Neue"/>
                <a:sym typeface="Helvetica Neue"/>
              </a:rPr>
              <a:t> result</a:t>
            </a:r>
            <a:endParaRPr>
              <a:solidFill>
                <a:srgbClr val="58595B"/>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The </a:t>
            </a:r>
            <a:r>
              <a:rPr b="1" lang="en">
                <a:solidFill>
                  <a:srgbClr val="58595B"/>
                </a:solidFill>
                <a:latin typeface="Helvetica Neue"/>
                <a:ea typeface="Helvetica Neue"/>
                <a:cs typeface="Helvetica Neue"/>
                <a:sym typeface="Helvetica Neue"/>
              </a:rPr>
              <a:t>weight assign</a:t>
            </a:r>
            <a:r>
              <a:rPr b="1" lang="en">
                <a:solidFill>
                  <a:srgbClr val="58595B"/>
                </a:solidFill>
                <a:latin typeface="Helvetica Neue"/>
                <a:ea typeface="Helvetica Neue"/>
                <a:cs typeface="Helvetica Neue"/>
                <a:sym typeface="Helvetica Neue"/>
              </a:rPr>
              <a:t>ment</a:t>
            </a:r>
            <a:r>
              <a:rPr lang="en">
                <a:solidFill>
                  <a:srgbClr val="58595B"/>
                </a:solidFill>
                <a:latin typeface="Helvetica Neue"/>
                <a:ea typeface="Helvetica Neue"/>
                <a:cs typeface="Helvetica Neue"/>
                <a:sym typeface="Helvetica Neue"/>
              </a:rPr>
              <a:t> logic in the Multi-armed Bendit </a:t>
            </a:r>
            <a:r>
              <a:rPr lang="en">
                <a:solidFill>
                  <a:srgbClr val="58595B"/>
                </a:solidFill>
                <a:latin typeface="Helvetica Neue"/>
                <a:ea typeface="Helvetica Neue"/>
                <a:cs typeface="Helvetica Neue"/>
                <a:sym typeface="Helvetica Neue"/>
              </a:rPr>
              <a:t>mechanism</a:t>
            </a:r>
            <a:r>
              <a:rPr lang="en">
                <a:solidFill>
                  <a:srgbClr val="58595B"/>
                </a:solidFill>
                <a:latin typeface="Helvetica Neue"/>
                <a:ea typeface="Helvetica Neue"/>
                <a:cs typeface="Helvetica Neue"/>
                <a:sym typeface="Helvetica Neue"/>
              </a:rPr>
              <a:t> </a:t>
            </a:r>
            <a:r>
              <a:rPr b="1" lang="en">
                <a:solidFill>
                  <a:srgbClr val="58595B"/>
                </a:solidFill>
                <a:latin typeface="Helvetica Neue"/>
                <a:ea typeface="Helvetica Neue"/>
                <a:cs typeface="Helvetica Neue"/>
                <a:sym typeface="Helvetica Neue"/>
              </a:rPr>
              <a:t>needs to be improved</a:t>
            </a:r>
            <a:r>
              <a:rPr lang="en">
                <a:solidFill>
                  <a:srgbClr val="58595B"/>
                </a:solidFill>
                <a:latin typeface="Helvetica Neue"/>
                <a:ea typeface="Helvetica Neue"/>
                <a:cs typeface="Helvetica Neue"/>
                <a:sym typeface="Helvetica Neue"/>
              </a:rPr>
              <a:t> </a:t>
            </a:r>
            <a:endParaRPr>
              <a:solidFill>
                <a:srgbClr val="58595B"/>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p:txBody>
      </p:sp>
      <p:pic>
        <p:nvPicPr>
          <p:cNvPr id="407" name="Google Shape;407;p60"/>
          <p:cNvPicPr preferRelativeResize="0"/>
          <p:nvPr/>
        </p:nvPicPr>
        <p:blipFill>
          <a:blip r:embed="rId3">
            <a:alphaModFix/>
          </a:blip>
          <a:stretch>
            <a:fillRect/>
          </a:stretch>
        </p:blipFill>
        <p:spPr>
          <a:xfrm>
            <a:off x="609600" y="1015225"/>
            <a:ext cx="3932099" cy="2359649"/>
          </a:xfrm>
          <a:prstGeom prst="rect">
            <a:avLst/>
          </a:prstGeom>
          <a:noFill/>
          <a:ln>
            <a:noFill/>
          </a:ln>
        </p:spPr>
      </p:pic>
      <p:pic>
        <p:nvPicPr>
          <p:cNvPr id="408" name="Google Shape;408;p60"/>
          <p:cNvPicPr preferRelativeResize="0"/>
          <p:nvPr/>
        </p:nvPicPr>
        <p:blipFill>
          <a:blip r:embed="rId4">
            <a:alphaModFix/>
          </a:blip>
          <a:stretch>
            <a:fillRect/>
          </a:stretch>
        </p:blipFill>
        <p:spPr>
          <a:xfrm>
            <a:off x="4617899" y="985325"/>
            <a:ext cx="3955926" cy="2389539"/>
          </a:xfrm>
          <a:prstGeom prst="rect">
            <a:avLst/>
          </a:prstGeom>
          <a:noFill/>
          <a:ln>
            <a:noFill/>
          </a:ln>
        </p:spPr>
      </p:pic>
      <p:sp>
        <p:nvSpPr>
          <p:cNvPr id="409" name="Google Shape;409;p60"/>
          <p:cNvSpPr txBox="1"/>
          <p:nvPr/>
        </p:nvSpPr>
        <p:spPr>
          <a:xfrm>
            <a:off x="1913875" y="3220825"/>
            <a:ext cx="9045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Helvetica Neue"/>
                <a:ea typeface="Helvetica Neue"/>
                <a:cs typeface="Helvetica Neue"/>
                <a:sym typeface="Helvetica Neue"/>
              </a:rPr>
              <a:t>Multi-armed Bendit</a:t>
            </a:r>
            <a:endParaRPr sz="500">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6165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Conclusion of our Project</a:t>
            </a:r>
            <a:endParaRPr/>
          </a:p>
        </p:txBody>
      </p:sp>
      <p:sp>
        <p:nvSpPr>
          <p:cNvPr id="415" name="Google Shape;415;p61"/>
          <p:cNvSpPr txBox="1"/>
          <p:nvPr>
            <p:ph idx="1" type="body"/>
          </p:nvPr>
        </p:nvSpPr>
        <p:spPr>
          <a:xfrm>
            <a:off x="387900" y="1152475"/>
            <a:ext cx="8587500" cy="2539800"/>
          </a:xfrm>
          <a:prstGeom prst="rect">
            <a:avLst/>
          </a:prstGeom>
        </p:spPr>
        <p:txBody>
          <a:bodyPr anchorCtr="0" anchor="t" bIns="0" lIns="0" spcFirstLastPara="1" rIns="0" wrap="square" tIns="0">
            <a:spAutoFit/>
          </a:bodyPr>
          <a:lstStyle/>
          <a:p>
            <a:pPr indent="-323850" lvl="0" marL="457200" marR="0" rtl="0" algn="l">
              <a:lnSpc>
                <a:spcPct val="200000"/>
              </a:lnSpc>
              <a:spcBef>
                <a:spcPts val="750"/>
              </a:spcBef>
              <a:spcAft>
                <a:spcPts val="0"/>
              </a:spcAft>
              <a:buClr>
                <a:srgbClr val="58595B"/>
              </a:buClr>
              <a:buSzPts val="1500"/>
              <a:buFont typeface="Helvetica Neue"/>
              <a:buChar char="●"/>
            </a:pPr>
            <a:r>
              <a:rPr b="1" lang="en" sz="1500"/>
              <a:t>Active Select</a:t>
            </a:r>
            <a:r>
              <a:rPr lang="en" sz="1500"/>
              <a:t> </a:t>
            </a:r>
            <a:r>
              <a:rPr b="1" lang="en" sz="1500"/>
              <a:t>Algorithm </a:t>
            </a:r>
            <a:r>
              <a:rPr lang="en" sz="1500"/>
              <a:t>is not model specific and can be applied to </a:t>
            </a:r>
            <a:r>
              <a:rPr b="1" lang="en" sz="1500"/>
              <a:t>other GNNs</a:t>
            </a:r>
            <a:endParaRPr sz="1500"/>
          </a:p>
          <a:p>
            <a:pPr indent="-323850" lvl="0" marL="457200" marR="0" rtl="0" algn="l">
              <a:lnSpc>
                <a:spcPct val="200000"/>
              </a:lnSpc>
              <a:spcBef>
                <a:spcPts val="0"/>
              </a:spcBef>
              <a:spcAft>
                <a:spcPts val="0"/>
              </a:spcAft>
              <a:buClr>
                <a:srgbClr val="58595B"/>
              </a:buClr>
              <a:buSzPts val="1500"/>
              <a:buFont typeface="Helvetica Neue"/>
              <a:buChar char="●"/>
            </a:pPr>
            <a:r>
              <a:rPr b="1" lang="en" sz="1500"/>
              <a:t>Compared to ActiveHNE</a:t>
            </a:r>
            <a:r>
              <a:rPr lang="en" sz="1500"/>
              <a:t>, </a:t>
            </a:r>
            <a:r>
              <a:rPr b="1" lang="en" sz="1500"/>
              <a:t>ActiveRGCN</a:t>
            </a:r>
            <a:r>
              <a:rPr lang="en" sz="1500"/>
              <a:t> uses a simple GNN to achieve the </a:t>
            </a:r>
            <a:r>
              <a:rPr b="1" lang="en" sz="1500"/>
              <a:t>same</a:t>
            </a:r>
            <a:r>
              <a:rPr lang="en" sz="1500"/>
              <a:t> performance</a:t>
            </a:r>
            <a:endParaRPr sz="1500"/>
          </a:p>
          <a:p>
            <a:pPr indent="-323850" lvl="0" marL="457200" marR="0" rtl="0" algn="l">
              <a:lnSpc>
                <a:spcPct val="200000"/>
              </a:lnSpc>
              <a:spcBef>
                <a:spcPts val="0"/>
              </a:spcBef>
              <a:spcAft>
                <a:spcPts val="0"/>
              </a:spcAft>
              <a:buClr>
                <a:srgbClr val="58595B"/>
              </a:buClr>
              <a:buSzPts val="1500"/>
              <a:buFont typeface="Helvetica Neue"/>
              <a:buChar char="●"/>
            </a:pPr>
            <a:r>
              <a:rPr b="1" lang="en" sz="1500"/>
              <a:t>Under a specific budget, ActiveRGCN</a:t>
            </a:r>
            <a:r>
              <a:rPr lang="en" sz="1500"/>
              <a:t> has</a:t>
            </a:r>
            <a:r>
              <a:rPr b="1" lang="en" sz="1500"/>
              <a:t> a better</a:t>
            </a:r>
            <a:r>
              <a:rPr lang="en" sz="1500"/>
              <a:t> performance than the </a:t>
            </a:r>
            <a:r>
              <a:rPr b="1" lang="en" sz="1500"/>
              <a:t>RGCN</a:t>
            </a:r>
            <a:endParaRPr b="1" sz="1500"/>
          </a:p>
          <a:p>
            <a:pPr indent="-323850" lvl="0" marL="457200" marR="0" rtl="0" algn="l">
              <a:lnSpc>
                <a:spcPct val="200000"/>
              </a:lnSpc>
              <a:spcBef>
                <a:spcPts val="0"/>
              </a:spcBef>
              <a:spcAft>
                <a:spcPts val="0"/>
              </a:spcAft>
              <a:buClr>
                <a:srgbClr val="000000"/>
              </a:buClr>
              <a:buSzPts val="1500"/>
              <a:buChar char="●"/>
            </a:pPr>
            <a:r>
              <a:rPr b="1" lang="en" sz="1500"/>
              <a:t>Each reward</a:t>
            </a:r>
            <a:r>
              <a:rPr lang="en" sz="1500"/>
              <a:t> is useful in finding informative samples</a:t>
            </a:r>
            <a:endParaRPr sz="1500"/>
          </a:p>
          <a:p>
            <a:pPr indent="-323850" lvl="0" marL="457200" marR="0" rtl="0" algn="l">
              <a:lnSpc>
                <a:spcPct val="200000"/>
              </a:lnSpc>
              <a:spcBef>
                <a:spcPts val="0"/>
              </a:spcBef>
              <a:spcAft>
                <a:spcPts val="0"/>
              </a:spcAft>
              <a:buClr>
                <a:srgbClr val="58595B"/>
              </a:buClr>
              <a:buSzPts val="1500"/>
              <a:buFont typeface="Helvetica Neue"/>
              <a:buChar char="●"/>
            </a:pPr>
            <a:r>
              <a:rPr b="1" lang="en" sz="1500"/>
              <a:t>CIE component</a:t>
            </a:r>
            <a:r>
              <a:rPr lang="en" sz="1500"/>
              <a:t> has the </a:t>
            </a:r>
            <a:r>
              <a:rPr b="1" lang="en" sz="1500"/>
              <a:t>most contribution</a:t>
            </a:r>
            <a:r>
              <a:rPr lang="en" sz="1500"/>
              <a:t> to the Active Select Reward system</a:t>
            </a:r>
            <a:endParaRPr sz="1500"/>
          </a:p>
          <a:p>
            <a:pPr indent="-323850" lvl="0" marL="457200" marR="0" rtl="0" algn="l">
              <a:lnSpc>
                <a:spcPct val="200000"/>
              </a:lnSpc>
              <a:spcBef>
                <a:spcPts val="0"/>
              </a:spcBef>
              <a:spcAft>
                <a:spcPts val="0"/>
              </a:spcAft>
              <a:buClr>
                <a:srgbClr val="58595B"/>
              </a:buClr>
              <a:buSzPts val="1500"/>
              <a:buFont typeface="Helvetica Neue"/>
              <a:buChar char="●"/>
            </a:pPr>
            <a:r>
              <a:rPr lang="en" sz="1500"/>
              <a:t>The</a:t>
            </a:r>
            <a:r>
              <a:rPr b="1" lang="en" sz="1500"/>
              <a:t> current Multi-armed Bendit mechanism</a:t>
            </a:r>
            <a:r>
              <a:rPr lang="en" sz="1500"/>
              <a:t> needs to be improved in weight updates</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2"/>
          <p:cNvSpPr txBox="1"/>
          <p:nvPr>
            <p:ph type="title"/>
          </p:nvPr>
        </p:nvSpPr>
        <p:spPr>
          <a:xfrm>
            <a:off x="6165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F</a:t>
            </a:r>
            <a:r>
              <a:rPr lang="en"/>
              <a:t>uture Work</a:t>
            </a:r>
            <a:endParaRPr/>
          </a:p>
        </p:txBody>
      </p:sp>
      <p:sp>
        <p:nvSpPr>
          <p:cNvPr id="421" name="Google Shape;421;p62"/>
          <p:cNvSpPr txBox="1"/>
          <p:nvPr>
            <p:ph idx="1" type="body"/>
          </p:nvPr>
        </p:nvSpPr>
        <p:spPr>
          <a:xfrm>
            <a:off x="540300" y="1152475"/>
            <a:ext cx="7098300" cy="2539800"/>
          </a:xfrm>
          <a:prstGeom prst="rect">
            <a:avLst/>
          </a:prstGeom>
        </p:spPr>
        <p:txBody>
          <a:bodyPr anchorCtr="0" anchor="t" bIns="0" lIns="0" spcFirstLastPara="1" rIns="0" wrap="square" tIns="0">
            <a:spAutoFit/>
          </a:bodyPr>
          <a:lstStyle/>
          <a:p>
            <a:pPr indent="-323850" lvl="0" marL="457200" marR="0" rtl="0" algn="l">
              <a:lnSpc>
                <a:spcPct val="200000"/>
              </a:lnSpc>
              <a:spcBef>
                <a:spcPts val="750"/>
              </a:spcBef>
              <a:spcAft>
                <a:spcPts val="0"/>
              </a:spcAft>
              <a:buClr>
                <a:srgbClr val="58595B"/>
              </a:buClr>
              <a:buSzPts val="1500"/>
              <a:buFont typeface="Helvetica Neue"/>
              <a:buChar char="●"/>
            </a:pPr>
            <a:r>
              <a:rPr b="1" lang="en" sz="1500"/>
              <a:t>Wrap up</a:t>
            </a:r>
            <a:r>
              <a:rPr lang="en" sz="1500"/>
              <a:t> the current Active Learning Algorithm </a:t>
            </a:r>
            <a:r>
              <a:rPr b="1" lang="en" sz="1500"/>
              <a:t>into an API</a:t>
            </a:r>
            <a:endParaRPr b="1" sz="1500"/>
          </a:p>
          <a:p>
            <a:pPr indent="-323850" lvl="1" marL="914400" marR="0" rtl="0" algn="l">
              <a:lnSpc>
                <a:spcPct val="200000"/>
              </a:lnSpc>
              <a:spcBef>
                <a:spcPts val="0"/>
              </a:spcBef>
              <a:spcAft>
                <a:spcPts val="0"/>
              </a:spcAft>
              <a:buClr>
                <a:srgbClr val="58595B"/>
              </a:buClr>
              <a:buSzPts val="1500"/>
              <a:buFont typeface="Helvetica Neue"/>
              <a:buChar char="○"/>
            </a:pPr>
            <a:r>
              <a:rPr lang="en" sz="1500"/>
              <a:t>so that it can be </a:t>
            </a:r>
            <a:r>
              <a:rPr b="1" lang="en" sz="1500"/>
              <a:t>easily applied</a:t>
            </a:r>
            <a:r>
              <a:rPr lang="en" sz="1500"/>
              <a:t> to other GNNs, such as NARS and HAN</a:t>
            </a:r>
            <a:endParaRPr sz="1500"/>
          </a:p>
          <a:p>
            <a:pPr indent="-323850" lvl="0" marL="457200" marR="0" rtl="0" algn="l">
              <a:lnSpc>
                <a:spcPct val="200000"/>
              </a:lnSpc>
              <a:spcBef>
                <a:spcPts val="0"/>
              </a:spcBef>
              <a:spcAft>
                <a:spcPts val="0"/>
              </a:spcAft>
              <a:buClr>
                <a:srgbClr val="000000"/>
              </a:buClr>
              <a:buSzPts val="1500"/>
              <a:buChar char="●"/>
            </a:pPr>
            <a:r>
              <a:rPr lang="en" sz="1500"/>
              <a:t>Improve the </a:t>
            </a:r>
            <a:r>
              <a:rPr b="1" lang="en" sz="1500"/>
              <a:t>weight </a:t>
            </a:r>
            <a:r>
              <a:rPr b="1" lang="en" sz="1500"/>
              <a:t>assignment</a:t>
            </a:r>
            <a:r>
              <a:rPr b="1" lang="en" sz="1500"/>
              <a:t> logic</a:t>
            </a:r>
            <a:r>
              <a:rPr lang="en" sz="1500"/>
              <a:t> in Multi-armed Bendit mechanism</a:t>
            </a:r>
            <a:endParaRPr sz="1500"/>
          </a:p>
          <a:p>
            <a:pPr indent="-323850" lvl="0" marL="457200" marR="0" rtl="0" algn="l">
              <a:lnSpc>
                <a:spcPct val="200000"/>
              </a:lnSpc>
              <a:spcBef>
                <a:spcPts val="0"/>
              </a:spcBef>
              <a:spcAft>
                <a:spcPts val="0"/>
              </a:spcAft>
              <a:buClr>
                <a:srgbClr val="000000"/>
              </a:buClr>
              <a:buSzPts val="1500"/>
              <a:buChar char="●"/>
            </a:pPr>
            <a:r>
              <a:rPr lang="en" sz="1500"/>
              <a:t>Utilize the </a:t>
            </a:r>
            <a:r>
              <a:rPr b="1" lang="en" sz="1500"/>
              <a:t>one-step</a:t>
            </a:r>
            <a:r>
              <a:rPr lang="en" sz="1500"/>
              <a:t> Active Learning Algorithm in </a:t>
            </a:r>
            <a:r>
              <a:rPr b="1" lang="en" sz="1500"/>
              <a:t>GraphPart </a:t>
            </a:r>
            <a:r>
              <a:rPr lang="en" sz="1500"/>
              <a:t>paper</a:t>
            </a:r>
            <a:endParaRPr sz="1500"/>
          </a:p>
          <a:p>
            <a:pPr indent="-311150" lvl="1" marL="914400" marR="0" rtl="0" algn="l">
              <a:lnSpc>
                <a:spcPct val="200000"/>
              </a:lnSpc>
              <a:spcBef>
                <a:spcPts val="0"/>
              </a:spcBef>
              <a:spcAft>
                <a:spcPts val="0"/>
              </a:spcAft>
              <a:buClr>
                <a:srgbClr val="58595B"/>
              </a:buClr>
              <a:buSzPts val="1300"/>
              <a:buFont typeface="Helvetica Neue"/>
              <a:buChar char="○"/>
            </a:pPr>
            <a:r>
              <a:rPr lang="en" sz="1500"/>
              <a:t>so that we can select all informative nodes </a:t>
            </a:r>
            <a:r>
              <a:rPr b="1" lang="en" sz="1500"/>
              <a:t>at once</a:t>
            </a:r>
            <a:endParaRPr b="1" sz="1500"/>
          </a:p>
          <a:p>
            <a:pPr indent="-311150" lvl="1" marL="914400" marR="0" rtl="0" algn="l">
              <a:lnSpc>
                <a:spcPct val="200000"/>
              </a:lnSpc>
              <a:spcBef>
                <a:spcPts val="0"/>
              </a:spcBef>
              <a:spcAft>
                <a:spcPts val="0"/>
              </a:spcAft>
              <a:buClr>
                <a:srgbClr val="58595B"/>
              </a:buClr>
              <a:buSzPts val="1300"/>
              <a:buFont typeface="Helvetica Neue"/>
              <a:buChar char="○"/>
            </a:pPr>
            <a:r>
              <a:rPr lang="en" sz="1500"/>
              <a:t>and </a:t>
            </a:r>
            <a:r>
              <a:rPr b="1" lang="en" sz="1500"/>
              <a:t>speed up</a:t>
            </a:r>
            <a:r>
              <a:rPr lang="en" sz="1500"/>
              <a:t> our Active Learning process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9" name="Shape 429"/>
        <p:cNvGrpSpPr/>
        <p:nvPr/>
      </p:nvGrpSpPr>
      <p:grpSpPr>
        <a:xfrm>
          <a:off x="0" y="0"/>
          <a:ext cx="0" cy="0"/>
          <a:chOff x="0" y="0"/>
          <a:chExt cx="0" cy="0"/>
        </a:xfrm>
      </p:grpSpPr>
      <p:pic>
        <p:nvPicPr>
          <p:cNvPr id="430" name="Google Shape;430;p64"/>
          <p:cNvPicPr preferRelativeResize="0"/>
          <p:nvPr/>
        </p:nvPicPr>
        <p:blipFill>
          <a:blip r:embed="rId3">
            <a:alphaModFix/>
          </a:blip>
          <a:stretch>
            <a:fillRect/>
          </a:stretch>
        </p:blipFill>
        <p:spPr>
          <a:xfrm>
            <a:off x="585800" y="1074050"/>
            <a:ext cx="4983799" cy="3005876"/>
          </a:xfrm>
          <a:prstGeom prst="rect">
            <a:avLst/>
          </a:prstGeom>
          <a:noFill/>
          <a:ln>
            <a:noFill/>
          </a:ln>
        </p:spPr>
      </p:pic>
      <p:sp>
        <p:nvSpPr>
          <p:cNvPr id="431" name="Google Shape;431;p64"/>
          <p:cNvSpPr txBox="1"/>
          <p:nvPr>
            <p:ph type="title"/>
          </p:nvPr>
        </p:nvSpPr>
        <p:spPr>
          <a:xfrm>
            <a:off x="335777" y="393701"/>
            <a:ext cx="77724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ActiveRGCN vs RGCN</a:t>
            </a:r>
            <a:endParaRPr/>
          </a:p>
        </p:txBody>
      </p:sp>
      <p:sp>
        <p:nvSpPr>
          <p:cNvPr id="432" name="Google Shape;432;p64"/>
          <p:cNvSpPr txBox="1"/>
          <p:nvPr/>
        </p:nvSpPr>
        <p:spPr>
          <a:xfrm>
            <a:off x="2561425" y="4029200"/>
            <a:ext cx="146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num_iteration</a:t>
            </a:r>
            <a:endParaRPr sz="1200">
              <a:latin typeface="Helvetica Neue"/>
              <a:ea typeface="Helvetica Neue"/>
              <a:cs typeface="Helvetica Neue"/>
              <a:sym typeface="Helvetica Neue"/>
            </a:endParaRPr>
          </a:p>
        </p:txBody>
      </p:sp>
      <p:sp>
        <p:nvSpPr>
          <p:cNvPr id="433" name="Google Shape;433;p64"/>
          <p:cNvSpPr txBox="1"/>
          <p:nvPr/>
        </p:nvSpPr>
        <p:spPr>
          <a:xfrm>
            <a:off x="524925" y="1165350"/>
            <a:ext cx="111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a:ea typeface="Helvetica Neue"/>
                <a:cs typeface="Helvetica Neue"/>
                <a:sym typeface="Helvetica Neue"/>
              </a:rPr>
              <a:t>test_acc</a:t>
            </a:r>
            <a:endParaRPr sz="1200">
              <a:latin typeface="Helvetica Neue"/>
              <a:ea typeface="Helvetica Neue"/>
              <a:cs typeface="Helvetica Neue"/>
              <a:sym typeface="Helvetica Neue"/>
            </a:endParaRPr>
          </a:p>
        </p:txBody>
      </p:sp>
      <p:sp>
        <p:nvSpPr>
          <p:cNvPr id="434" name="Google Shape;434;p64"/>
          <p:cNvSpPr txBox="1"/>
          <p:nvPr/>
        </p:nvSpPr>
        <p:spPr>
          <a:xfrm>
            <a:off x="6473725" y="2177600"/>
            <a:ext cx="56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435" name="Google Shape;435;p64"/>
          <p:cNvSpPr txBox="1"/>
          <p:nvPr/>
        </p:nvSpPr>
        <p:spPr>
          <a:xfrm>
            <a:off x="5665450" y="1074058"/>
            <a:ext cx="3087300" cy="3199200"/>
          </a:xfrm>
          <a:prstGeom prst="rect">
            <a:avLst/>
          </a:prstGeom>
          <a:noFill/>
          <a:ln>
            <a:noFill/>
          </a:ln>
        </p:spPr>
        <p:txBody>
          <a:bodyPr anchorCtr="0" anchor="t" bIns="0" lIns="0" spcFirstLastPara="1" rIns="0" wrap="square" tIns="0">
            <a:spAutoFit/>
          </a:bodyPr>
          <a:lstStyle/>
          <a:p>
            <a:pPr indent="-317500" lvl="0" marL="457200" rtl="0" algn="l">
              <a:lnSpc>
                <a:spcPct val="150000"/>
              </a:lnSpc>
              <a:spcBef>
                <a:spcPts val="750"/>
              </a:spcBef>
              <a:spcAft>
                <a:spcPts val="0"/>
              </a:spcAft>
              <a:buClr>
                <a:srgbClr val="2B2C2D"/>
              </a:buClr>
              <a:buSzPts val="1400"/>
              <a:buChar char="●"/>
            </a:pPr>
            <a:r>
              <a:rPr lang="en">
                <a:solidFill>
                  <a:srgbClr val="2B2C2D"/>
                </a:solidFill>
                <a:latin typeface="Helvetica Neue"/>
                <a:ea typeface="Helvetica Neue"/>
                <a:cs typeface="Helvetica Neue"/>
                <a:sym typeface="Helvetica Neue"/>
              </a:rPr>
              <a:t>Tests on </a:t>
            </a:r>
            <a:r>
              <a:rPr b="1" lang="en">
                <a:solidFill>
                  <a:srgbClr val="2B2C2D"/>
                </a:solidFill>
                <a:latin typeface="Helvetica Neue"/>
                <a:ea typeface="Helvetica Neue"/>
                <a:cs typeface="Helvetica Neue"/>
                <a:sym typeface="Helvetica Neue"/>
              </a:rPr>
              <a:t>all three</a:t>
            </a:r>
            <a:r>
              <a:rPr lang="en">
                <a:solidFill>
                  <a:srgbClr val="2B2C2D"/>
                </a:solidFill>
                <a:latin typeface="Helvetica Neue"/>
                <a:ea typeface="Helvetica Neue"/>
                <a:cs typeface="Helvetica Neue"/>
                <a:sym typeface="Helvetica Neue"/>
              </a:rPr>
              <a:t> Dataset</a:t>
            </a:r>
            <a:endParaRPr>
              <a:solidFill>
                <a:srgbClr val="2B2C2D"/>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2B2C2D"/>
              </a:buClr>
              <a:buSzPts val="1400"/>
              <a:buFont typeface="Helvetica Neue"/>
              <a:buChar char="●"/>
            </a:pPr>
            <a:r>
              <a:rPr lang="en">
                <a:solidFill>
                  <a:srgbClr val="2B2C2D"/>
                </a:solidFill>
                <a:latin typeface="Helvetica Neue"/>
                <a:ea typeface="Helvetica Neue"/>
                <a:cs typeface="Helvetica Neue"/>
                <a:sym typeface="Helvetica Neue"/>
              </a:rPr>
              <a:t>Compare to RGCN, ActiveRGCN increase 5% accuracy for limited budget(less than 400 nodes), no significant difference in larger training set</a:t>
            </a:r>
            <a:endParaRPr>
              <a:solidFill>
                <a:srgbClr val="2B2C2D"/>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2B2C2D"/>
              </a:buClr>
              <a:buSzPts val="1400"/>
              <a:buFont typeface="Helvetica Neue"/>
              <a:buChar char="●"/>
            </a:pPr>
            <a:r>
              <a:rPr lang="en">
                <a:solidFill>
                  <a:srgbClr val="2B2C2D"/>
                </a:solidFill>
                <a:latin typeface="Helvetica Neue"/>
                <a:ea typeface="Helvetica Neue"/>
                <a:cs typeface="Helvetica Neue"/>
                <a:sym typeface="Helvetica Neue"/>
              </a:rPr>
              <a:t>With more budget, ActiveRGCN is more stable compared to RGCN</a:t>
            </a:r>
            <a:endParaRPr>
              <a:solidFill>
                <a:srgbClr val="2B2C2D"/>
              </a:solidFill>
              <a:latin typeface="Helvetica Neue"/>
              <a:ea typeface="Helvetica Neue"/>
              <a:cs typeface="Helvetica Neue"/>
              <a:sym typeface="Helvetica Neue"/>
            </a:endParaRPr>
          </a:p>
          <a:p>
            <a:pPr indent="0" lvl="0" marL="0" rtl="0" algn="l">
              <a:lnSpc>
                <a:spcPct val="90000"/>
              </a:lnSpc>
              <a:spcBef>
                <a:spcPts val="750"/>
              </a:spcBef>
              <a:spcAft>
                <a:spcPts val="0"/>
              </a:spcAft>
              <a:buNone/>
            </a:pPr>
            <a:r>
              <a:t/>
            </a:r>
            <a:endParaRPr>
              <a:solidFill>
                <a:srgbClr val="58595B"/>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9" name="Shape 439"/>
        <p:cNvGrpSpPr/>
        <p:nvPr/>
      </p:nvGrpSpPr>
      <p:grpSpPr>
        <a:xfrm>
          <a:off x="0" y="0"/>
          <a:ext cx="0" cy="0"/>
          <a:chOff x="0" y="0"/>
          <a:chExt cx="0" cy="0"/>
        </a:xfrm>
      </p:grpSpPr>
      <p:sp>
        <p:nvSpPr>
          <p:cNvPr id="440" name="Google Shape;440;p65"/>
          <p:cNvSpPr txBox="1"/>
          <p:nvPr>
            <p:ph type="title"/>
          </p:nvPr>
        </p:nvSpPr>
        <p:spPr>
          <a:xfrm>
            <a:off x="311700" y="44502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ActiveHNE Problems: Hyperparameters</a:t>
            </a:r>
            <a:endParaRPr/>
          </a:p>
        </p:txBody>
      </p:sp>
      <p:sp>
        <p:nvSpPr>
          <p:cNvPr id="441" name="Google Shape;441;p65"/>
          <p:cNvSpPr txBox="1"/>
          <p:nvPr>
            <p:ph idx="1" type="body"/>
          </p:nvPr>
        </p:nvSpPr>
        <p:spPr>
          <a:xfrm>
            <a:off x="311700" y="988376"/>
            <a:ext cx="7953900" cy="713100"/>
          </a:xfrm>
          <a:prstGeom prst="rect">
            <a:avLst/>
          </a:prstGeom>
          <a:noFill/>
          <a:ln>
            <a:noFill/>
          </a:ln>
        </p:spPr>
        <p:txBody>
          <a:bodyPr anchorCtr="0" anchor="t" bIns="0" lIns="0" spcFirstLastPara="1" rIns="0" wrap="square" tIns="0">
            <a:spAutoFit/>
          </a:bodyPr>
          <a:lstStyle/>
          <a:p>
            <a:pPr indent="-196850" lvl="2" marL="1200150" rtl="0" algn="l">
              <a:lnSpc>
                <a:spcPct val="90000"/>
              </a:lnSpc>
              <a:spcBef>
                <a:spcPts val="375"/>
              </a:spcBef>
              <a:spcAft>
                <a:spcPts val="0"/>
              </a:spcAft>
              <a:buSzPts val="1400"/>
              <a:buNone/>
            </a:pPr>
            <a:r>
              <a:t/>
            </a:r>
            <a:endParaRPr sz="2400">
              <a:solidFill>
                <a:srgbClr val="2B2C2D"/>
              </a:solidFill>
            </a:endParaRPr>
          </a:p>
          <a:p>
            <a:pPr indent="-196850" lvl="1" marL="742950" rtl="0" algn="l">
              <a:lnSpc>
                <a:spcPct val="90000"/>
              </a:lnSpc>
              <a:spcBef>
                <a:spcPts val="375"/>
              </a:spcBef>
              <a:spcAft>
                <a:spcPts val="0"/>
              </a:spcAft>
              <a:buSzPts val="1400"/>
              <a:buNone/>
            </a:pPr>
            <a:r>
              <a:t/>
            </a:r>
            <a:endParaRPr b="1" i="1" sz="2400">
              <a:solidFill>
                <a:srgbClr val="2B2C2D"/>
              </a:solidFill>
            </a:endParaRPr>
          </a:p>
        </p:txBody>
      </p:sp>
      <p:sp>
        <p:nvSpPr>
          <p:cNvPr id="442" name="Google Shape;442;p65"/>
          <p:cNvSpPr txBox="1"/>
          <p:nvPr/>
        </p:nvSpPr>
        <p:spPr>
          <a:xfrm>
            <a:off x="311699" y="988376"/>
            <a:ext cx="7953900" cy="3709500"/>
          </a:xfrm>
          <a:prstGeom prst="rect">
            <a:avLst/>
          </a:prstGeom>
          <a:noFill/>
          <a:ln>
            <a:noFill/>
          </a:ln>
        </p:spPr>
        <p:txBody>
          <a:bodyPr anchorCtr="0" anchor="t" bIns="0" lIns="0" spcFirstLastPara="1" rIns="0" wrap="square" tIns="0">
            <a:spAutoFit/>
          </a:bodyPr>
          <a:lstStyle/>
          <a:p>
            <a:pPr indent="-285750" lvl="1" marL="742950" marR="0" rtl="0" algn="l">
              <a:lnSpc>
                <a:spcPct val="90000"/>
              </a:lnSpc>
              <a:spcBef>
                <a:spcPts val="375"/>
              </a:spcBef>
              <a:spcAft>
                <a:spcPts val="0"/>
              </a:spcAft>
              <a:buClr>
                <a:srgbClr val="58595B"/>
              </a:buClr>
              <a:buSzPts val="1400"/>
              <a:buFont typeface="Arial"/>
              <a:buChar char="•"/>
            </a:pPr>
            <a:r>
              <a:rPr b="0" i="0" lang="en" sz="2400" u="none" cap="none" strike="noStrike">
                <a:solidFill>
                  <a:srgbClr val="2B2C2D"/>
                </a:solidFill>
                <a:latin typeface="Helvetica Neue"/>
                <a:ea typeface="Helvetica Neue"/>
                <a:cs typeface="Helvetica Neue"/>
                <a:sym typeface="Helvetica Neue"/>
              </a:rPr>
              <a:t>ActiveHNE uses </a:t>
            </a:r>
            <a:r>
              <a:rPr b="1" i="0" lang="en" sz="2400" u="none" cap="none" strike="noStrike">
                <a:solidFill>
                  <a:srgbClr val="2B2C2D"/>
                </a:solidFill>
                <a:latin typeface="Helvetica Neue"/>
                <a:ea typeface="Helvetica Neue"/>
                <a:cs typeface="Helvetica Neue"/>
                <a:sym typeface="Helvetica Neue"/>
              </a:rPr>
              <a:t>Iteration = 40</a:t>
            </a:r>
            <a:r>
              <a:rPr b="0" i="0" lang="en" sz="2400" u="none" cap="none" strike="noStrike">
                <a:solidFill>
                  <a:srgbClr val="2B2C2D"/>
                </a:solidFill>
                <a:latin typeface="Helvetica Neue"/>
                <a:ea typeface="Helvetica Neue"/>
                <a:cs typeface="Helvetica Neue"/>
                <a:sym typeface="Helvetica Neue"/>
              </a:rPr>
              <a:t>, </a:t>
            </a:r>
            <a:r>
              <a:rPr b="1" i="0" lang="en" sz="2400" u="none" cap="none" strike="noStrike">
                <a:solidFill>
                  <a:srgbClr val="2B2C2D"/>
                </a:solidFill>
                <a:latin typeface="Helvetica Neue"/>
                <a:ea typeface="Helvetica Neue"/>
                <a:cs typeface="Helvetica Neue"/>
                <a:sym typeface="Helvetica Neue"/>
              </a:rPr>
              <a:t>Batch = 20</a:t>
            </a:r>
            <a:r>
              <a:rPr b="0" i="0" lang="en" sz="2400" u="none" cap="none" strike="noStrike">
                <a:solidFill>
                  <a:srgbClr val="2B2C2D"/>
                </a:solidFill>
                <a:latin typeface="Helvetica Neue"/>
                <a:ea typeface="Helvetica Neue"/>
                <a:cs typeface="Helvetica Neue"/>
                <a:sym typeface="Helvetica Neue"/>
              </a:rPr>
              <a:t>, with </a:t>
            </a:r>
            <a:r>
              <a:rPr b="1" i="0" lang="en" sz="2400" u="none" cap="none" strike="noStrike">
                <a:solidFill>
                  <a:srgbClr val="2B2C2D"/>
                </a:solidFill>
                <a:latin typeface="Helvetica Neue"/>
                <a:ea typeface="Helvetica Neue"/>
                <a:cs typeface="Helvetica Neue"/>
                <a:sym typeface="Helvetica Neue"/>
              </a:rPr>
              <a:t>200 epochs</a:t>
            </a:r>
            <a:r>
              <a:rPr b="0" i="0" lang="en" sz="2400" u="none" cap="none" strike="noStrike">
                <a:solidFill>
                  <a:srgbClr val="2B2C2D"/>
                </a:solidFill>
                <a:latin typeface="Helvetica Neue"/>
                <a:ea typeface="Helvetica Neue"/>
                <a:cs typeface="Helvetica Neue"/>
                <a:sym typeface="Helvetica Neue"/>
              </a:rPr>
              <a:t> in its study.</a:t>
            </a:r>
            <a:endParaRPr/>
          </a:p>
          <a:p>
            <a:pPr indent="-196850" lvl="1" marL="742950" marR="0" rtl="0" algn="l">
              <a:lnSpc>
                <a:spcPct val="90000"/>
              </a:lnSpc>
              <a:spcBef>
                <a:spcPts val="375"/>
              </a:spcBef>
              <a:spcAft>
                <a:spcPts val="0"/>
              </a:spcAft>
              <a:buClr>
                <a:srgbClr val="58595B"/>
              </a:buClr>
              <a:buSzPts val="1400"/>
              <a:buFont typeface="Arial"/>
              <a:buNone/>
            </a:pPr>
            <a:r>
              <a:t/>
            </a:r>
            <a:endParaRPr b="0" i="0" sz="2400" u="none" cap="none" strike="noStrike">
              <a:solidFill>
                <a:srgbClr val="2B2C2D"/>
              </a:solidFill>
              <a:latin typeface="Helvetica Neue"/>
              <a:ea typeface="Helvetica Neue"/>
              <a:cs typeface="Helvetica Neue"/>
              <a:sym typeface="Helvetica Neue"/>
            </a:endParaRPr>
          </a:p>
          <a:p>
            <a:pPr indent="-285750" lvl="1" marL="742950" marR="0" rtl="0" algn="l">
              <a:lnSpc>
                <a:spcPct val="90000"/>
              </a:lnSpc>
              <a:spcBef>
                <a:spcPts val="375"/>
              </a:spcBef>
              <a:spcAft>
                <a:spcPts val="0"/>
              </a:spcAft>
              <a:buClr>
                <a:srgbClr val="58595B"/>
              </a:buClr>
              <a:buSzPts val="1400"/>
              <a:buFont typeface="Arial"/>
              <a:buChar char="•"/>
            </a:pPr>
            <a:r>
              <a:rPr b="1" i="0" lang="en" sz="2400" u="none" cap="none" strike="noStrike">
                <a:solidFill>
                  <a:srgbClr val="2B2C2D"/>
                </a:solidFill>
                <a:latin typeface="Helvetica Neue"/>
                <a:ea typeface="Helvetica Neue"/>
                <a:cs typeface="Helvetica Neue"/>
                <a:sym typeface="Helvetica Neue"/>
              </a:rPr>
              <a:t>Labeled set </a:t>
            </a:r>
            <a:r>
              <a:rPr b="0" i="0" lang="en" sz="2400" u="none" cap="none" strike="noStrike">
                <a:solidFill>
                  <a:srgbClr val="2B2C2D"/>
                </a:solidFill>
                <a:latin typeface="Helvetica Neue"/>
                <a:ea typeface="Helvetica Neue"/>
                <a:cs typeface="Helvetica Neue"/>
                <a:sym typeface="Helvetica Neue"/>
              </a:rPr>
              <a:t>too small comparing to </a:t>
            </a:r>
            <a:r>
              <a:rPr b="1" i="0" lang="en" sz="2400" u="none" cap="none" strike="noStrike">
                <a:solidFill>
                  <a:srgbClr val="2B2C2D"/>
                </a:solidFill>
                <a:latin typeface="Helvetica Neue"/>
                <a:ea typeface="Helvetica Neue"/>
                <a:cs typeface="Helvetica Neue"/>
                <a:sym typeface="Helvetica Neue"/>
              </a:rPr>
              <a:t>Training set</a:t>
            </a:r>
            <a:r>
              <a:rPr b="0" i="0" lang="en" sz="2400" u="none" cap="none" strike="noStrike">
                <a:solidFill>
                  <a:srgbClr val="2B2C2D"/>
                </a:solidFill>
                <a:latin typeface="Helvetica Neue"/>
                <a:ea typeface="Helvetica Neue"/>
                <a:cs typeface="Helvetica Neue"/>
                <a:sym typeface="Helvetica Neue"/>
              </a:rPr>
              <a:t>.</a:t>
            </a:r>
            <a:endParaRPr/>
          </a:p>
          <a:p>
            <a:pPr indent="-285750" lvl="1" marL="742950" marR="0" rtl="0" algn="l">
              <a:lnSpc>
                <a:spcPct val="90000"/>
              </a:lnSpc>
              <a:spcBef>
                <a:spcPts val="375"/>
              </a:spcBef>
              <a:spcAft>
                <a:spcPts val="0"/>
              </a:spcAft>
              <a:buClr>
                <a:srgbClr val="58595B"/>
              </a:buClr>
              <a:buSzPts val="1400"/>
              <a:buFont typeface="Arial"/>
              <a:buChar char="•"/>
            </a:pPr>
            <a:r>
              <a:rPr b="0" i="0" lang="en" sz="2400" u="none" cap="none" strike="noStrike">
                <a:solidFill>
                  <a:srgbClr val="2B2C2D"/>
                </a:solidFill>
                <a:latin typeface="Helvetica Neue"/>
                <a:ea typeface="Helvetica Neue"/>
                <a:cs typeface="Helvetica Neue"/>
                <a:sym typeface="Helvetica Neue"/>
              </a:rPr>
              <a:t>Training set size:</a:t>
            </a:r>
            <a:endParaRPr/>
          </a:p>
          <a:p>
            <a:pPr indent="-285750" lvl="2" marL="1200150" marR="0" rtl="0" algn="l">
              <a:lnSpc>
                <a:spcPct val="90000"/>
              </a:lnSpc>
              <a:spcBef>
                <a:spcPts val="375"/>
              </a:spcBef>
              <a:spcAft>
                <a:spcPts val="0"/>
              </a:spcAft>
              <a:buClr>
                <a:srgbClr val="58595B"/>
              </a:buClr>
              <a:buSzPts val="1400"/>
              <a:buFont typeface="Arial"/>
              <a:buChar char="•"/>
            </a:pPr>
            <a:r>
              <a:rPr b="0" i="1" lang="en" sz="2400" u="none" cap="none" strike="noStrike">
                <a:solidFill>
                  <a:srgbClr val="2B2C2D"/>
                </a:solidFill>
                <a:latin typeface="Helvetica Neue"/>
                <a:ea typeface="Helvetica Neue"/>
                <a:cs typeface="Helvetica Neue"/>
                <a:sym typeface="Helvetica Neue"/>
              </a:rPr>
              <a:t>MovieLens</a:t>
            </a:r>
            <a:r>
              <a:rPr b="0" i="0" lang="en" sz="2400" u="none" cap="none" strike="noStrike">
                <a:solidFill>
                  <a:srgbClr val="2B2C2D"/>
                </a:solidFill>
                <a:latin typeface="Helvetica Neue"/>
                <a:ea typeface="Helvetica Neue"/>
                <a:cs typeface="Helvetica Neue"/>
                <a:sym typeface="Helvetica Neue"/>
              </a:rPr>
              <a:t>: </a:t>
            </a:r>
            <a:r>
              <a:rPr b="1" i="0" lang="en" sz="2400" u="none" cap="none" strike="noStrike">
                <a:solidFill>
                  <a:srgbClr val="2B2C2D"/>
                </a:solidFill>
                <a:latin typeface="Helvetica Neue"/>
                <a:ea typeface="Helvetica Neue"/>
                <a:cs typeface="Helvetica Neue"/>
                <a:sym typeface="Helvetica Neue"/>
              </a:rPr>
              <a:t>918</a:t>
            </a:r>
            <a:endParaRPr/>
          </a:p>
          <a:p>
            <a:pPr indent="-285750" lvl="2" marL="1200150" marR="0" rtl="0" algn="l">
              <a:lnSpc>
                <a:spcPct val="90000"/>
              </a:lnSpc>
              <a:spcBef>
                <a:spcPts val="375"/>
              </a:spcBef>
              <a:spcAft>
                <a:spcPts val="0"/>
              </a:spcAft>
              <a:buClr>
                <a:srgbClr val="58595B"/>
              </a:buClr>
              <a:buSzPts val="1400"/>
              <a:buFont typeface="Arial"/>
              <a:buChar char="•"/>
            </a:pPr>
            <a:r>
              <a:rPr b="0" i="1" lang="en" sz="2400" u="none" cap="none" strike="noStrike">
                <a:solidFill>
                  <a:srgbClr val="2B2C2D"/>
                </a:solidFill>
                <a:latin typeface="Helvetica Neue"/>
                <a:ea typeface="Helvetica Neue"/>
                <a:cs typeface="Helvetica Neue"/>
                <a:sym typeface="Helvetica Neue"/>
              </a:rPr>
              <a:t>DBLP</a:t>
            </a:r>
            <a:r>
              <a:rPr b="0" i="0" lang="en" sz="2400" u="none" cap="none" strike="noStrike">
                <a:solidFill>
                  <a:srgbClr val="2B2C2D"/>
                </a:solidFill>
                <a:latin typeface="Helvetica Neue"/>
                <a:ea typeface="Helvetica Neue"/>
                <a:cs typeface="Helvetica Neue"/>
                <a:sym typeface="Helvetica Neue"/>
              </a:rPr>
              <a:t>: </a:t>
            </a:r>
            <a:r>
              <a:rPr b="1" i="0" lang="en" sz="2400" u="none" cap="none" strike="noStrike">
                <a:solidFill>
                  <a:srgbClr val="2B2C2D"/>
                </a:solidFill>
                <a:latin typeface="Helvetica Neue"/>
                <a:ea typeface="Helvetica Neue"/>
                <a:cs typeface="Helvetica Neue"/>
                <a:sym typeface="Helvetica Neue"/>
              </a:rPr>
              <a:t>1014</a:t>
            </a:r>
            <a:endParaRPr/>
          </a:p>
          <a:p>
            <a:pPr indent="-285750" lvl="2" marL="1200150" marR="0" rtl="0" algn="l">
              <a:lnSpc>
                <a:spcPct val="90000"/>
              </a:lnSpc>
              <a:spcBef>
                <a:spcPts val="375"/>
              </a:spcBef>
              <a:spcAft>
                <a:spcPts val="0"/>
              </a:spcAft>
              <a:buClr>
                <a:srgbClr val="58595B"/>
              </a:buClr>
              <a:buSzPts val="1400"/>
              <a:buFont typeface="Arial"/>
              <a:buChar char="•"/>
            </a:pPr>
            <a:r>
              <a:rPr b="0" i="1" lang="en" sz="2400" u="none" cap="none" strike="noStrike">
                <a:solidFill>
                  <a:srgbClr val="2B2C2D"/>
                </a:solidFill>
                <a:latin typeface="Helvetica Neue"/>
                <a:ea typeface="Helvetica Neue"/>
                <a:cs typeface="Helvetica Neue"/>
                <a:sym typeface="Helvetica Neue"/>
              </a:rPr>
              <a:t>Cora</a:t>
            </a:r>
            <a:r>
              <a:rPr b="0" i="0" lang="en" sz="2400" u="none" cap="none" strike="noStrike">
                <a:solidFill>
                  <a:srgbClr val="2B2C2D"/>
                </a:solidFill>
                <a:latin typeface="Helvetica Neue"/>
                <a:ea typeface="Helvetica Neue"/>
                <a:cs typeface="Helvetica Neue"/>
                <a:sym typeface="Helvetica Neue"/>
              </a:rPr>
              <a:t>: </a:t>
            </a:r>
            <a:r>
              <a:rPr b="1" i="0" lang="en" sz="2400" u="none" cap="none" strike="noStrike">
                <a:solidFill>
                  <a:srgbClr val="2B2C2D"/>
                </a:solidFill>
                <a:latin typeface="Helvetica Neue"/>
                <a:ea typeface="Helvetica Neue"/>
                <a:cs typeface="Helvetica Neue"/>
                <a:sym typeface="Helvetica Neue"/>
              </a:rPr>
              <a:t>3911</a:t>
            </a:r>
            <a:endParaRPr/>
          </a:p>
          <a:p>
            <a:pPr indent="-285750" lvl="1" marL="742950" marR="0" rtl="0" algn="l">
              <a:lnSpc>
                <a:spcPct val="90000"/>
              </a:lnSpc>
              <a:spcBef>
                <a:spcPts val="375"/>
              </a:spcBef>
              <a:spcAft>
                <a:spcPts val="0"/>
              </a:spcAft>
              <a:buClr>
                <a:srgbClr val="58595B"/>
              </a:buClr>
              <a:buSzPts val="1400"/>
              <a:buFont typeface="Arial"/>
              <a:buChar char="•"/>
            </a:pPr>
            <a:r>
              <a:rPr b="0" i="0" lang="en" sz="2400" u="none" cap="none" strike="noStrike">
                <a:solidFill>
                  <a:srgbClr val="2B2C2D"/>
                </a:solidFill>
                <a:latin typeface="Helvetica Neue"/>
                <a:ea typeface="Helvetica Neue"/>
                <a:cs typeface="Helvetica Neue"/>
                <a:sym typeface="Helvetica Neue"/>
              </a:rPr>
              <a:t>ActiveHNE uses </a:t>
            </a:r>
            <a:r>
              <a:rPr b="1" i="0" lang="en" sz="2400" u="none" cap="none" strike="noStrike">
                <a:solidFill>
                  <a:srgbClr val="2B2C2D"/>
                </a:solidFill>
                <a:latin typeface="Helvetica Neue"/>
                <a:ea typeface="Helvetica Neue"/>
                <a:cs typeface="Helvetica Neue"/>
                <a:sym typeface="Helvetica Neue"/>
              </a:rPr>
              <a:t>800 </a:t>
            </a:r>
            <a:r>
              <a:rPr b="0" i="0" lang="en" sz="2400" u="none" cap="none" strike="noStrike">
                <a:solidFill>
                  <a:srgbClr val="2B2C2D"/>
                </a:solidFill>
                <a:latin typeface="Helvetica Neue"/>
                <a:ea typeface="Helvetica Neue"/>
                <a:cs typeface="Helvetica Neue"/>
                <a:sym typeface="Helvetica Neue"/>
              </a:rPr>
              <a:t>of them only.</a:t>
            </a:r>
            <a:endParaRPr/>
          </a:p>
          <a:p>
            <a:pPr indent="-196850" lvl="2" marL="1200150" marR="0" rtl="0" algn="l">
              <a:lnSpc>
                <a:spcPct val="90000"/>
              </a:lnSpc>
              <a:spcBef>
                <a:spcPts val="375"/>
              </a:spcBef>
              <a:spcAft>
                <a:spcPts val="0"/>
              </a:spcAft>
              <a:buClr>
                <a:srgbClr val="58595B"/>
              </a:buClr>
              <a:buSzPts val="1400"/>
              <a:buFont typeface="Arial"/>
              <a:buNone/>
            </a:pPr>
            <a:r>
              <a:t/>
            </a:r>
            <a:endParaRPr b="0" i="0" sz="2400" u="none" cap="none" strike="noStrike">
              <a:solidFill>
                <a:srgbClr val="2B2C2D"/>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6" name="Shape 446"/>
        <p:cNvGrpSpPr/>
        <p:nvPr/>
      </p:nvGrpSpPr>
      <p:grpSpPr>
        <a:xfrm>
          <a:off x="0" y="0"/>
          <a:ext cx="0" cy="0"/>
          <a:chOff x="0" y="0"/>
          <a:chExt cx="0" cy="0"/>
        </a:xfrm>
      </p:grpSpPr>
      <p:sp>
        <p:nvSpPr>
          <p:cNvPr id="447" name="Google Shape;447;p66"/>
          <p:cNvSpPr txBox="1"/>
          <p:nvPr>
            <p:ph type="title"/>
          </p:nvPr>
        </p:nvSpPr>
        <p:spPr>
          <a:xfrm>
            <a:off x="3117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Dataset &amp; Setting</a:t>
            </a:r>
            <a:endParaRPr/>
          </a:p>
        </p:txBody>
      </p:sp>
      <p:graphicFrame>
        <p:nvGraphicFramePr>
          <p:cNvPr id="448" name="Google Shape;448;p66"/>
          <p:cNvGraphicFramePr/>
          <p:nvPr/>
        </p:nvGraphicFramePr>
        <p:xfrm>
          <a:off x="626650" y="1139050"/>
          <a:ext cx="3000000" cy="3000000"/>
        </p:xfrm>
        <a:graphic>
          <a:graphicData uri="http://schemas.openxmlformats.org/drawingml/2006/table">
            <a:tbl>
              <a:tblPr>
                <a:noFill/>
                <a:tableStyleId>{1E03522F-51BA-4E50-A325-3A1A6F9A9B2C}</a:tableStyleId>
              </a:tblPr>
              <a:tblGrid>
                <a:gridCol w="957625"/>
                <a:gridCol w="957625"/>
                <a:gridCol w="957625"/>
                <a:gridCol w="957625"/>
                <a:gridCol w="957625"/>
                <a:gridCol w="957625"/>
                <a:gridCol w="957625"/>
                <a:gridCol w="957625"/>
              </a:tblGrid>
              <a:tr h="609575">
                <a:tc>
                  <a:txBody>
                    <a:bodyPr/>
                    <a:lstStyle/>
                    <a:p>
                      <a:pPr indent="0" lvl="0" marL="0" rtl="0" algn="ctr">
                        <a:spcBef>
                          <a:spcPts val="0"/>
                        </a:spcBef>
                        <a:spcAft>
                          <a:spcPts val="0"/>
                        </a:spcAft>
                        <a:buNone/>
                      </a:pPr>
                      <a:r>
                        <a:rPr lang="en"/>
                        <a:t>Dataset</a:t>
                      </a:r>
                      <a:endParaRPr/>
                    </a:p>
                  </a:txBody>
                  <a:tcPr marT="91425" marB="91425" marR="91425" marL="91425"/>
                </a:tc>
                <a:tc>
                  <a:txBody>
                    <a:bodyPr/>
                    <a:lstStyle/>
                    <a:p>
                      <a:pPr indent="0" lvl="0" marL="0" rtl="0" algn="ctr">
                        <a:spcBef>
                          <a:spcPts val="0"/>
                        </a:spcBef>
                        <a:spcAft>
                          <a:spcPts val="0"/>
                        </a:spcAft>
                        <a:buNone/>
                      </a:pPr>
                      <a:r>
                        <a:rPr lang="en"/>
                        <a:t>Entities</a:t>
                      </a:r>
                      <a:endParaRPr/>
                    </a:p>
                  </a:txBody>
                  <a:tcPr marT="91425" marB="91425" marR="91425" marL="91425"/>
                </a:tc>
                <a:tc>
                  <a:txBody>
                    <a:bodyPr/>
                    <a:lstStyle/>
                    <a:p>
                      <a:pPr indent="0" lvl="0" marL="0" rtl="0" algn="ctr">
                        <a:spcBef>
                          <a:spcPts val="0"/>
                        </a:spcBef>
                        <a:spcAft>
                          <a:spcPts val="0"/>
                        </a:spcAft>
                        <a:buNone/>
                      </a:pPr>
                      <a:r>
                        <a:rPr lang="en"/>
                        <a:t>Edges</a:t>
                      </a:r>
                      <a:endParaRPr/>
                    </a:p>
                  </a:txBody>
                  <a:tcPr marT="91425" marB="91425" marR="91425" marL="91425"/>
                </a:tc>
                <a:tc>
                  <a:txBody>
                    <a:bodyPr/>
                    <a:lstStyle/>
                    <a:p>
                      <a:pPr indent="0" lvl="0" marL="0" rtl="0" algn="ctr">
                        <a:spcBef>
                          <a:spcPts val="0"/>
                        </a:spcBef>
                        <a:spcAft>
                          <a:spcPts val="0"/>
                        </a:spcAft>
                        <a:buNone/>
                      </a:pPr>
                      <a:r>
                        <a:rPr lang="en"/>
                        <a:t>Entity Type</a:t>
                      </a:r>
                      <a:endParaRPr/>
                    </a:p>
                  </a:txBody>
                  <a:tcPr marT="91425" marB="91425" marR="91425" marL="91425"/>
                </a:tc>
                <a:tc>
                  <a:txBody>
                    <a:bodyPr/>
                    <a:lstStyle/>
                    <a:p>
                      <a:pPr indent="0" lvl="0" marL="0" rtl="0" algn="ctr">
                        <a:spcBef>
                          <a:spcPts val="0"/>
                        </a:spcBef>
                        <a:spcAft>
                          <a:spcPts val="0"/>
                        </a:spcAft>
                        <a:buNone/>
                      </a:pPr>
                      <a:r>
                        <a:rPr lang="en"/>
                        <a:t>Edge Type</a:t>
                      </a:r>
                      <a:endParaRPr/>
                    </a:p>
                  </a:txBody>
                  <a:tcPr marT="91425" marB="91425" marR="91425" marL="91425"/>
                </a:tc>
                <a:tc>
                  <a:txBody>
                    <a:bodyPr/>
                    <a:lstStyle/>
                    <a:p>
                      <a:pPr indent="0" lvl="0" marL="0" rtl="0" algn="ctr">
                        <a:spcBef>
                          <a:spcPts val="0"/>
                        </a:spcBef>
                        <a:spcAft>
                          <a:spcPts val="0"/>
                        </a:spcAft>
                        <a:buNone/>
                      </a:pPr>
                      <a:r>
                        <a:rPr lang="en"/>
                        <a:t>class_num</a:t>
                      </a:r>
                      <a:endParaRPr/>
                    </a:p>
                  </a:txBody>
                  <a:tcPr marT="91425" marB="91425" marR="91425" marL="91425"/>
                </a:tc>
                <a:tc>
                  <a:txBody>
                    <a:bodyPr/>
                    <a:lstStyle/>
                    <a:p>
                      <a:pPr indent="0" lvl="0" marL="0" rtl="0" algn="ctr">
                        <a:spcBef>
                          <a:spcPts val="0"/>
                        </a:spcBef>
                        <a:spcAft>
                          <a:spcPts val="0"/>
                        </a:spcAft>
                        <a:buNone/>
                      </a:pPr>
                      <a:r>
                        <a:rPr lang="en"/>
                        <a:t>Target Category</a:t>
                      </a:r>
                      <a:endParaRPr/>
                    </a:p>
                  </a:txBody>
                  <a:tcPr marT="91425" marB="91425" marR="91425" marL="91425"/>
                </a:tc>
                <a:tc>
                  <a:txBody>
                    <a:bodyPr/>
                    <a:lstStyle/>
                    <a:p>
                      <a:pPr indent="0" lvl="0" marL="0" rtl="0" algn="ctr">
                        <a:spcBef>
                          <a:spcPts val="0"/>
                        </a:spcBef>
                        <a:spcAft>
                          <a:spcPts val="0"/>
                        </a:spcAft>
                        <a:buNone/>
                      </a:pPr>
                      <a:r>
                        <a:rPr b="1" lang="en"/>
                        <a:t>training set size</a:t>
                      </a:r>
                      <a:endParaRPr b="1"/>
                    </a:p>
                  </a:txBody>
                  <a:tcPr marT="91425" marB="91425" marR="91425" marL="91425"/>
                </a:tc>
              </a:tr>
              <a:tr h="381000">
                <a:tc>
                  <a:txBody>
                    <a:bodyPr/>
                    <a:lstStyle/>
                    <a:p>
                      <a:pPr indent="0" lvl="0" marL="0" rtl="0" algn="ctr">
                        <a:spcBef>
                          <a:spcPts val="0"/>
                        </a:spcBef>
                        <a:spcAft>
                          <a:spcPts val="0"/>
                        </a:spcAft>
                        <a:buNone/>
                      </a:pPr>
                      <a:r>
                        <a:rPr lang="en"/>
                        <a:t>Cora</a:t>
                      </a:r>
                      <a:endParaRPr/>
                    </a:p>
                  </a:txBody>
                  <a:tcPr marT="91425" marB="91425" marR="91425" marL="91425"/>
                </a:tc>
                <a:tc>
                  <a:txBody>
                    <a:bodyPr/>
                    <a:lstStyle/>
                    <a:p>
                      <a:pPr indent="0" lvl="0" marL="0" rtl="0" algn="ctr">
                        <a:spcBef>
                          <a:spcPts val="0"/>
                        </a:spcBef>
                        <a:spcAft>
                          <a:spcPts val="0"/>
                        </a:spcAft>
                        <a:buNone/>
                      </a:pPr>
                      <a:r>
                        <a:rPr lang="en"/>
                        <a:t>56,670</a:t>
                      </a:r>
                      <a:endParaRPr/>
                    </a:p>
                  </a:txBody>
                  <a:tcPr marT="91425" marB="91425" marR="91425" marL="91425"/>
                </a:tc>
                <a:tc>
                  <a:txBody>
                    <a:bodyPr/>
                    <a:lstStyle/>
                    <a:p>
                      <a:pPr indent="0" lvl="0" marL="0" rtl="0" algn="ctr">
                        <a:spcBef>
                          <a:spcPts val="0"/>
                        </a:spcBef>
                        <a:spcAft>
                          <a:spcPts val="0"/>
                        </a:spcAft>
                        <a:buNone/>
                      </a:pPr>
                      <a:r>
                        <a:rPr lang="en"/>
                        <a:t>244,088</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paper</a:t>
                      </a:r>
                      <a:endParaRPr/>
                    </a:p>
                  </a:txBody>
                  <a:tcPr marT="91425" marB="91425" marR="91425" marL="91425"/>
                </a:tc>
                <a:tc>
                  <a:txBody>
                    <a:bodyPr/>
                    <a:lstStyle/>
                    <a:p>
                      <a:pPr indent="0" lvl="0" marL="0" rtl="0" algn="ctr">
                        <a:spcBef>
                          <a:spcPts val="0"/>
                        </a:spcBef>
                        <a:spcAft>
                          <a:spcPts val="0"/>
                        </a:spcAft>
                        <a:buNone/>
                      </a:pPr>
                      <a:r>
                        <a:rPr b="1" lang="en"/>
                        <a:t>3911</a:t>
                      </a:r>
                      <a:endParaRPr b="1"/>
                    </a:p>
                  </a:txBody>
                  <a:tcPr marT="91425" marB="91425" marR="91425" marL="91425"/>
                </a:tc>
              </a:tr>
              <a:tr h="381000">
                <a:tc>
                  <a:txBody>
                    <a:bodyPr/>
                    <a:lstStyle/>
                    <a:p>
                      <a:pPr indent="0" lvl="0" marL="0" rtl="0" algn="ctr">
                        <a:spcBef>
                          <a:spcPts val="0"/>
                        </a:spcBef>
                        <a:spcAft>
                          <a:spcPts val="0"/>
                        </a:spcAft>
                        <a:buNone/>
                      </a:pPr>
                      <a:r>
                        <a:rPr lang="en"/>
                        <a:t>DBLP</a:t>
                      </a:r>
                      <a:endParaRPr/>
                    </a:p>
                  </a:txBody>
                  <a:tcPr marT="91425" marB="91425" marR="91425" marL="91425"/>
                </a:tc>
                <a:tc>
                  <a:txBody>
                    <a:bodyPr/>
                    <a:lstStyle/>
                    <a:p>
                      <a:pPr indent="0" lvl="0" marL="0" rtl="0" algn="ctr">
                        <a:spcBef>
                          <a:spcPts val="0"/>
                        </a:spcBef>
                        <a:spcAft>
                          <a:spcPts val="0"/>
                        </a:spcAft>
                        <a:buNone/>
                      </a:pPr>
                      <a:r>
                        <a:rPr lang="en"/>
                        <a:t>37,791</a:t>
                      </a:r>
                      <a:endParaRPr/>
                    </a:p>
                  </a:txBody>
                  <a:tcPr marT="91425" marB="91425" marR="91425" marL="91425"/>
                </a:tc>
                <a:tc>
                  <a:txBody>
                    <a:bodyPr/>
                    <a:lstStyle/>
                    <a:p>
                      <a:pPr indent="0" lvl="0" marL="0" rtl="0" algn="ctr">
                        <a:spcBef>
                          <a:spcPts val="0"/>
                        </a:spcBef>
                        <a:spcAft>
                          <a:spcPts val="0"/>
                        </a:spcAft>
                        <a:buNone/>
                      </a:pPr>
                      <a:r>
                        <a:rPr lang="en"/>
                        <a:t>170,803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author</a:t>
                      </a:r>
                      <a:endParaRPr/>
                    </a:p>
                  </a:txBody>
                  <a:tcPr marT="91425" marB="91425" marR="91425" marL="91425"/>
                </a:tc>
                <a:tc>
                  <a:txBody>
                    <a:bodyPr/>
                    <a:lstStyle/>
                    <a:p>
                      <a:pPr indent="0" lvl="0" marL="0" rtl="0" algn="ctr">
                        <a:spcBef>
                          <a:spcPts val="0"/>
                        </a:spcBef>
                        <a:spcAft>
                          <a:spcPts val="0"/>
                        </a:spcAft>
                        <a:buNone/>
                      </a:pPr>
                      <a:r>
                        <a:rPr b="1" lang="en"/>
                        <a:t>1014</a:t>
                      </a:r>
                      <a:endParaRPr b="1"/>
                    </a:p>
                  </a:txBody>
                  <a:tcPr marT="91425" marB="91425" marR="91425" marL="91425"/>
                </a:tc>
              </a:tr>
              <a:tr h="381000">
                <a:tc>
                  <a:txBody>
                    <a:bodyPr/>
                    <a:lstStyle/>
                    <a:p>
                      <a:pPr indent="0" lvl="0" marL="0" rtl="0" algn="ctr">
                        <a:spcBef>
                          <a:spcPts val="0"/>
                        </a:spcBef>
                        <a:spcAft>
                          <a:spcPts val="0"/>
                        </a:spcAft>
                        <a:buNone/>
                      </a:pPr>
                      <a:r>
                        <a:rPr lang="en"/>
                        <a:t>MovieLens</a:t>
                      </a:r>
                      <a:endParaRPr/>
                    </a:p>
                  </a:txBody>
                  <a:tcPr marT="91425" marB="91425" marR="91425" marL="91425"/>
                </a:tc>
                <a:tc>
                  <a:txBody>
                    <a:bodyPr/>
                    <a:lstStyle/>
                    <a:p>
                      <a:pPr indent="0" lvl="0" marL="0" rtl="0" algn="ctr">
                        <a:spcBef>
                          <a:spcPts val="0"/>
                        </a:spcBef>
                        <a:spcAft>
                          <a:spcPts val="0"/>
                        </a:spcAft>
                        <a:buNone/>
                      </a:pPr>
                      <a:r>
                        <a:rPr lang="en"/>
                        <a:t>28,491</a:t>
                      </a:r>
                      <a:endParaRPr/>
                    </a:p>
                  </a:txBody>
                  <a:tcPr marT="91425" marB="91425" marR="91425" marL="91425"/>
                </a:tc>
                <a:tc>
                  <a:txBody>
                    <a:bodyPr/>
                    <a:lstStyle/>
                    <a:p>
                      <a:pPr indent="0" lvl="0" marL="0" rtl="0" algn="ctr">
                        <a:spcBef>
                          <a:spcPts val="0"/>
                        </a:spcBef>
                        <a:spcAft>
                          <a:spcPts val="0"/>
                        </a:spcAft>
                        <a:buNone/>
                      </a:pPr>
                      <a:r>
                        <a:rPr lang="en"/>
                        <a:t>138,352</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movie</a:t>
                      </a:r>
                      <a:endParaRPr/>
                    </a:p>
                  </a:txBody>
                  <a:tcPr marT="91425" marB="91425" marR="91425" marL="91425"/>
                </a:tc>
                <a:tc>
                  <a:txBody>
                    <a:bodyPr/>
                    <a:lstStyle/>
                    <a:p>
                      <a:pPr indent="0" lvl="0" marL="0" rtl="0" algn="ctr">
                        <a:spcBef>
                          <a:spcPts val="0"/>
                        </a:spcBef>
                        <a:spcAft>
                          <a:spcPts val="0"/>
                        </a:spcAft>
                        <a:buNone/>
                      </a:pPr>
                      <a:r>
                        <a:rPr b="1" lang="en"/>
                        <a:t>918</a:t>
                      </a:r>
                      <a:endParaRPr b="1"/>
                    </a:p>
                  </a:txBody>
                  <a:tcPr marT="91425" marB="91425" marR="91425" marL="91425"/>
                </a:tc>
              </a:tr>
            </a:tbl>
          </a:graphicData>
        </a:graphic>
      </p:graphicFrame>
      <p:sp>
        <p:nvSpPr>
          <p:cNvPr id="449" name="Google Shape;449;p66"/>
          <p:cNvSpPr txBox="1"/>
          <p:nvPr/>
        </p:nvSpPr>
        <p:spPr>
          <a:xfrm>
            <a:off x="2348625" y="1585325"/>
            <a:ext cx="6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450" name="Google Shape;450;p66"/>
          <p:cNvSpPr txBox="1"/>
          <p:nvPr/>
        </p:nvSpPr>
        <p:spPr>
          <a:xfrm>
            <a:off x="542900" y="3150625"/>
            <a:ext cx="7828500" cy="15393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Helvetica Neue"/>
              <a:buChar char="●"/>
            </a:pPr>
            <a:r>
              <a:rPr lang="en" sz="1600">
                <a:latin typeface="Helvetica Neue"/>
                <a:ea typeface="Helvetica Neue"/>
                <a:cs typeface="Helvetica Neue"/>
                <a:sym typeface="Helvetica Neue"/>
              </a:rPr>
              <a:t>ActiveHNE setting: epoch 200, iteration 40, batch size 20 for all dataset, save the last epoch result</a:t>
            </a:r>
            <a:endParaRPr sz="1600">
              <a:latin typeface="Helvetica Neue"/>
              <a:ea typeface="Helvetica Neue"/>
              <a:cs typeface="Helvetica Neue"/>
              <a:sym typeface="Helvetica Neue"/>
            </a:endParaRPr>
          </a:p>
          <a:p>
            <a:pPr indent="-330200" lvl="0" marL="457200" rtl="0" algn="l">
              <a:lnSpc>
                <a:spcPct val="150000"/>
              </a:lnSpc>
              <a:spcBef>
                <a:spcPts val="0"/>
              </a:spcBef>
              <a:spcAft>
                <a:spcPts val="0"/>
              </a:spcAft>
              <a:buSzPts val="1600"/>
              <a:buFont typeface="Helvetica Neue"/>
              <a:buChar char="●"/>
            </a:pPr>
            <a:r>
              <a:rPr lang="en" sz="1600">
                <a:latin typeface="Helvetica Neue"/>
                <a:ea typeface="Helvetica Neue"/>
                <a:cs typeface="Helvetica Neue"/>
                <a:sym typeface="Helvetica Neue"/>
              </a:rPr>
              <a:t>Our setting: epoch 50, iteration 40, batch size 80 for Cora, batch size 20 for DBLP and MovieLens, save the best model (lowest validation loss)</a:t>
            </a:r>
            <a:endParaRPr sz="1600">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4" name="Shape 454"/>
        <p:cNvGrpSpPr/>
        <p:nvPr/>
      </p:nvGrpSpPr>
      <p:grpSpPr>
        <a:xfrm>
          <a:off x="0" y="0"/>
          <a:ext cx="0" cy="0"/>
          <a:chOff x="0" y="0"/>
          <a:chExt cx="0" cy="0"/>
        </a:xfrm>
      </p:grpSpPr>
      <p:sp>
        <p:nvSpPr>
          <p:cNvPr id="455" name="Google Shape;455;p67"/>
          <p:cNvSpPr txBox="1"/>
          <p:nvPr>
            <p:ph type="title"/>
          </p:nvPr>
        </p:nvSpPr>
        <p:spPr>
          <a:xfrm>
            <a:off x="3117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ActiveHNE Over-Fitting</a:t>
            </a:r>
            <a:endParaRPr/>
          </a:p>
        </p:txBody>
      </p:sp>
      <p:sp>
        <p:nvSpPr>
          <p:cNvPr id="456" name="Google Shape;456;p67"/>
          <p:cNvSpPr txBox="1"/>
          <p:nvPr>
            <p:ph idx="1" type="body"/>
          </p:nvPr>
        </p:nvSpPr>
        <p:spPr>
          <a:xfrm>
            <a:off x="311700" y="1152475"/>
            <a:ext cx="8520600" cy="193800"/>
          </a:xfrm>
          <a:prstGeom prst="rect">
            <a:avLst/>
          </a:prstGeom>
        </p:spPr>
        <p:txBody>
          <a:bodyPr anchorCtr="0" anchor="t" bIns="0" lIns="0" spcFirstLastPara="1" rIns="0" wrap="square" tIns="0">
            <a:spAutoFit/>
          </a:bodyPr>
          <a:lstStyle/>
          <a:p>
            <a:pPr indent="0" lvl="0" marL="0" rtl="0" algn="l">
              <a:spcBef>
                <a:spcPts val="750"/>
              </a:spcBef>
              <a:spcAft>
                <a:spcPts val="0"/>
              </a:spcAft>
              <a:buNone/>
            </a:pPr>
            <a:r>
              <a:t/>
            </a:r>
            <a:endParaRPr/>
          </a:p>
        </p:txBody>
      </p:sp>
      <p:pic>
        <p:nvPicPr>
          <p:cNvPr id="457" name="Google Shape;457;p67"/>
          <p:cNvPicPr preferRelativeResize="0"/>
          <p:nvPr/>
        </p:nvPicPr>
        <p:blipFill>
          <a:blip r:embed="rId3">
            <a:alphaModFix/>
          </a:blip>
          <a:stretch>
            <a:fillRect/>
          </a:stretch>
        </p:blipFill>
        <p:spPr>
          <a:xfrm>
            <a:off x="311700" y="921625"/>
            <a:ext cx="4235651" cy="3176750"/>
          </a:xfrm>
          <a:prstGeom prst="rect">
            <a:avLst/>
          </a:prstGeom>
          <a:noFill/>
          <a:ln>
            <a:noFill/>
          </a:ln>
        </p:spPr>
      </p:pic>
      <p:pic>
        <p:nvPicPr>
          <p:cNvPr id="458" name="Google Shape;458;p67"/>
          <p:cNvPicPr preferRelativeResize="0"/>
          <p:nvPr/>
        </p:nvPicPr>
        <p:blipFill>
          <a:blip r:embed="rId4">
            <a:alphaModFix/>
          </a:blip>
          <a:stretch>
            <a:fillRect/>
          </a:stretch>
        </p:blipFill>
        <p:spPr>
          <a:xfrm>
            <a:off x="4468517" y="921625"/>
            <a:ext cx="4259158" cy="3176750"/>
          </a:xfrm>
          <a:prstGeom prst="rect">
            <a:avLst/>
          </a:prstGeom>
          <a:noFill/>
          <a:ln>
            <a:noFill/>
          </a:ln>
        </p:spPr>
      </p:pic>
      <p:sp>
        <p:nvSpPr>
          <p:cNvPr id="459" name="Google Shape;459;p67"/>
          <p:cNvSpPr txBox="1"/>
          <p:nvPr/>
        </p:nvSpPr>
        <p:spPr>
          <a:xfrm>
            <a:off x="1877700" y="921625"/>
            <a:ext cx="12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MovieLens</a:t>
            </a:r>
            <a:endParaRPr>
              <a:latin typeface="Helvetica Neue"/>
              <a:ea typeface="Helvetica Neue"/>
              <a:cs typeface="Helvetica Neue"/>
              <a:sym typeface="Helvetica Neue"/>
            </a:endParaRPr>
          </a:p>
        </p:txBody>
      </p:sp>
      <p:sp>
        <p:nvSpPr>
          <p:cNvPr id="460" name="Google Shape;460;p67"/>
          <p:cNvSpPr txBox="1"/>
          <p:nvPr/>
        </p:nvSpPr>
        <p:spPr>
          <a:xfrm>
            <a:off x="6263050" y="921625"/>
            <a:ext cx="12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Cora</a:t>
            </a:r>
            <a:endParaRPr>
              <a:latin typeface="Helvetica Neue"/>
              <a:ea typeface="Helvetica Neue"/>
              <a:cs typeface="Helvetica Neue"/>
              <a:sym typeface="Helvetica Neue"/>
            </a:endParaRPr>
          </a:p>
        </p:txBody>
      </p:sp>
      <p:sp>
        <p:nvSpPr>
          <p:cNvPr id="461" name="Google Shape;461;p67"/>
          <p:cNvSpPr txBox="1"/>
          <p:nvPr/>
        </p:nvSpPr>
        <p:spPr>
          <a:xfrm>
            <a:off x="739000" y="4098375"/>
            <a:ext cx="74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ActiveHNE is overfitting with its original setting. We </a:t>
            </a:r>
            <a:endParaRPr>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5" name="Shape 465"/>
        <p:cNvGrpSpPr/>
        <p:nvPr/>
      </p:nvGrpSpPr>
      <p:grpSpPr>
        <a:xfrm>
          <a:off x="0" y="0"/>
          <a:ext cx="0" cy="0"/>
          <a:chOff x="0" y="0"/>
          <a:chExt cx="0" cy="0"/>
        </a:xfrm>
      </p:grpSpPr>
      <p:pic>
        <p:nvPicPr>
          <p:cNvPr id="466" name="Google Shape;466;p68"/>
          <p:cNvPicPr preferRelativeResize="0"/>
          <p:nvPr/>
        </p:nvPicPr>
        <p:blipFill>
          <a:blip r:embed="rId3">
            <a:alphaModFix/>
          </a:blip>
          <a:stretch>
            <a:fillRect/>
          </a:stretch>
        </p:blipFill>
        <p:spPr>
          <a:xfrm>
            <a:off x="167388" y="1063275"/>
            <a:ext cx="4471175" cy="2685949"/>
          </a:xfrm>
          <a:prstGeom prst="rect">
            <a:avLst/>
          </a:prstGeom>
          <a:noFill/>
          <a:ln>
            <a:noFill/>
          </a:ln>
        </p:spPr>
      </p:pic>
      <p:pic>
        <p:nvPicPr>
          <p:cNvPr id="467" name="Google Shape;467;p68"/>
          <p:cNvPicPr preferRelativeResize="0"/>
          <p:nvPr/>
        </p:nvPicPr>
        <p:blipFill>
          <a:blip r:embed="rId4">
            <a:alphaModFix/>
          </a:blip>
          <a:stretch>
            <a:fillRect/>
          </a:stretch>
        </p:blipFill>
        <p:spPr>
          <a:xfrm>
            <a:off x="4572000" y="1063284"/>
            <a:ext cx="4471175" cy="2685929"/>
          </a:xfrm>
          <a:prstGeom prst="rect">
            <a:avLst/>
          </a:prstGeom>
          <a:noFill/>
          <a:ln>
            <a:noFill/>
          </a:ln>
        </p:spPr>
      </p:pic>
      <p:sp>
        <p:nvSpPr>
          <p:cNvPr id="468" name="Google Shape;468;p68"/>
          <p:cNvSpPr txBox="1"/>
          <p:nvPr/>
        </p:nvSpPr>
        <p:spPr>
          <a:xfrm>
            <a:off x="1670075" y="3749225"/>
            <a:ext cx="146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a:ea typeface="Helvetica Neue"/>
                <a:cs typeface="Helvetica Neue"/>
                <a:sym typeface="Helvetica Neue"/>
              </a:rPr>
              <a:t>num_iteration</a:t>
            </a:r>
            <a:endParaRPr sz="1000">
              <a:latin typeface="Helvetica Neue"/>
              <a:ea typeface="Helvetica Neue"/>
              <a:cs typeface="Helvetica Neue"/>
              <a:sym typeface="Helvetica Neue"/>
            </a:endParaRPr>
          </a:p>
        </p:txBody>
      </p:sp>
      <p:sp>
        <p:nvSpPr>
          <p:cNvPr id="469" name="Google Shape;469;p68"/>
          <p:cNvSpPr txBox="1"/>
          <p:nvPr/>
        </p:nvSpPr>
        <p:spPr>
          <a:xfrm>
            <a:off x="6370800" y="3749225"/>
            <a:ext cx="146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a:ea typeface="Helvetica Neue"/>
                <a:cs typeface="Helvetica Neue"/>
                <a:sym typeface="Helvetica Neue"/>
              </a:rPr>
              <a:t>num_iteration</a:t>
            </a:r>
            <a:endParaRPr sz="1000">
              <a:latin typeface="Helvetica Neue"/>
              <a:ea typeface="Helvetica Neue"/>
              <a:cs typeface="Helvetica Neue"/>
              <a:sym typeface="Helvetica Neue"/>
            </a:endParaRPr>
          </a:p>
        </p:txBody>
      </p:sp>
      <p:sp>
        <p:nvSpPr>
          <p:cNvPr id="470" name="Google Shape;470;p68"/>
          <p:cNvSpPr txBox="1"/>
          <p:nvPr/>
        </p:nvSpPr>
        <p:spPr>
          <a:xfrm>
            <a:off x="68975" y="1112550"/>
            <a:ext cx="111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Helvetica Neue"/>
                <a:ea typeface="Helvetica Neue"/>
                <a:cs typeface="Helvetica Neue"/>
                <a:sym typeface="Helvetica Neue"/>
              </a:rPr>
              <a:t>test_acc</a:t>
            </a:r>
            <a:endParaRPr sz="900">
              <a:latin typeface="Helvetica Neue"/>
              <a:ea typeface="Helvetica Neue"/>
              <a:cs typeface="Helvetica Neue"/>
              <a:sym typeface="Helvetica Neue"/>
            </a:endParaRPr>
          </a:p>
        </p:txBody>
      </p:sp>
      <p:sp>
        <p:nvSpPr>
          <p:cNvPr id="471" name="Google Shape;471;p68"/>
          <p:cNvSpPr txBox="1"/>
          <p:nvPr/>
        </p:nvSpPr>
        <p:spPr>
          <a:xfrm>
            <a:off x="4408050" y="1112550"/>
            <a:ext cx="111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Helvetica Neue"/>
                <a:ea typeface="Helvetica Neue"/>
                <a:cs typeface="Helvetica Neue"/>
                <a:sym typeface="Helvetica Neue"/>
              </a:rPr>
              <a:t>test_acc</a:t>
            </a:r>
            <a:endParaRPr sz="900">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5" name="Shape 475"/>
        <p:cNvGrpSpPr/>
        <p:nvPr/>
      </p:nvGrpSpPr>
      <p:grpSpPr>
        <a:xfrm>
          <a:off x="0" y="0"/>
          <a:ext cx="0" cy="0"/>
          <a:chOff x="0" y="0"/>
          <a:chExt cx="0" cy="0"/>
        </a:xfrm>
      </p:grpSpPr>
      <p:sp>
        <p:nvSpPr>
          <p:cNvPr id="476" name="Google Shape;476;p69"/>
          <p:cNvSpPr txBox="1"/>
          <p:nvPr>
            <p:ph type="title"/>
          </p:nvPr>
        </p:nvSpPr>
        <p:spPr>
          <a:xfrm>
            <a:off x="311700" y="44502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Representation Learning on HIN</a:t>
            </a:r>
            <a:endParaRPr/>
          </a:p>
        </p:txBody>
      </p:sp>
      <p:sp>
        <p:nvSpPr>
          <p:cNvPr id="477" name="Google Shape;477;p69"/>
          <p:cNvSpPr txBox="1"/>
          <p:nvPr>
            <p:ph idx="1" type="body"/>
          </p:nvPr>
        </p:nvSpPr>
        <p:spPr>
          <a:xfrm>
            <a:off x="311700" y="1152475"/>
            <a:ext cx="8358000" cy="2128800"/>
          </a:xfrm>
          <a:prstGeom prst="rect">
            <a:avLst/>
          </a:prstGeom>
          <a:noFill/>
          <a:ln>
            <a:noFill/>
          </a:ln>
        </p:spPr>
        <p:txBody>
          <a:bodyPr anchorCtr="0" anchor="t" bIns="0" lIns="0" spcFirstLastPara="1" rIns="0" wrap="square" tIns="0">
            <a:spAutoFit/>
          </a:bodyPr>
          <a:lstStyle/>
          <a:p>
            <a:pPr indent="-317500" lvl="0" marL="457200" rtl="0" algn="l">
              <a:lnSpc>
                <a:spcPct val="90000"/>
              </a:lnSpc>
              <a:spcBef>
                <a:spcPts val="750"/>
              </a:spcBef>
              <a:spcAft>
                <a:spcPts val="0"/>
              </a:spcAft>
              <a:buSzPts val="1400"/>
              <a:buChar char="•"/>
            </a:pPr>
            <a:r>
              <a:rPr lang="en"/>
              <a:t>Network embedding is a good way to capture the network structure and intrinsic information.</a:t>
            </a:r>
            <a:endParaRPr/>
          </a:p>
          <a:p>
            <a:pPr indent="-317500" lvl="0" marL="457200" rtl="0" algn="l">
              <a:lnSpc>
                <a:spcPct val="90000"/>
              </a:lnSpc>
              <a:spcBef>
                <a:spcPts val="750"/>
              </a:spcBef>
              <a:spcAft>
                <a:spcPts val="0"/>
              </a:spcAft>
              <a:buSzPts val="1400"/>
              <a:buChar char="•"/>
            </a:pPr>
            <a:r>
              <a:rPr lang="en"/>
              <a:t>Improves the performance of downstream task: </a:t>
            </a:r>
            <a:r>
              <a:rPr b="1" lang="en"/>
              <a:t>node classification</a:t>
            </a:r>
            <a:r>
              <a:rPr lang="en"/>
              <a:t>, …</a:t>
            </a:r>
            <a:endParaRPr/>
          </a:p>
          <a:p>
            <a:pPr indent="-317500" lvl="0" marL="457200" rtl="0" algn="l">
              <a:lnSpc>
                <a:spcPct val="90000"/>
              </a:lnSpc>
              <a:spcBef>
                <a:spcPts val="750"/>
              </a:spcBef>
              <a:spcAft>
                <a:spcPts val="0"/>
              </a:spcAft>
              <a:buSzPts val="1400"/>
              <a:buChar char="•"/>
            </a:pPr>
            <a:r>
              <a:rPr lang="en"/>
              <a:t>Typical solution: Unsupervised and semi-supervised</a:t>
            </a:r>
            <a:endParaRPr/>
          </a:p>
          <a:p>
            <a:pPr indent="-317500" lvl="0" marL="457200" rtl="0" algn="l">
              <a:lnSpc>
                <a:spcPct val="90000"/>
              </a:lnSpc>
              <a:spcBef>
                <a:spcPts val="750"/>
              </a:spcBef>
              <a:spcAft>
                <a:spcPts val="0"/>
              </a:spcAft>
              <a:buSzPts val="1400"/>
              <a:buChar char="•"/>
            </a:pPr>
            <a:r>
              <a:rPr lang="en"/>
              <a:t>Semi-supervised methods:</a:t>
            </a:r>
            <a:endParaRPr/>
          </a:p>
          <a:p>
            <a:pPr indent="-317500" lvl="1" marL="914400" rtl="0" algn="l">
              <a:lnSpc>
                <a:spcPct val="90000"/>
              </a:lnSpc>
              <a:spcBef>
                <a:spcPts val="750"/>
              </a:spcBef>
              <a:spcAft>
                <a:spcPts val="0"/>
              </a:spcAft>
              <a:buSzPts val="1400"/>
              <a:buChar char="•"/>
            </a:pPr>
            <a:r>
              <a:rPr lang="en"/>
              <a:t>Use supervised information (e.g. labels,) to improve performance compared with unsupervised methods.</a:t>
            </a:r>
            <a:endParaRPr/>
          </a:p>
          <a:p>
            <a:pPr indent="-317500" lvl="1" marL="914400" rtl="0" algn="l">
              <a:lnSpc>
                <a:spcPct val="90000"/>
              </a:lnSpc>
              <a:spcBef>
                <a:spcPts val="750"/>
              </a:spcBef>
              <a:spcAft>
                <a:spcPts val="0"/>
              </a:spcAft>
              <a:buSzPts val="1400"/>
              <a:buChar char="•"/>
            </a:pPr>
            <a:r>
              <a:rPr lang="en"/>
              <a:t>Graph Neural Network:</a:t>
            </a:r>
            <a:endParaRPr/>
          </a:p>
          <a:p>
            <a:pPr indent="-317500" lvl="2" marL="1371600" rtl="0" algn="l">
              <a:lnSpc>
                <a:spcPct val="90000"/>
              </a:lnSpc>
              <a:spcBef>
                <a:spcPts val="750"/>
              </a:spcBef>
              <a:spcAft>
                <a:spcPts val="0"/>
              </a:spcAft>
              <a:buSzPts val="1400"/>
              <a:buChar char="•"/>
            </a:pPr>
            <a:r>
              <a:rPr lang="en"/>
              <a:t>Relational Graph Convolutional Network (RGCN)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4502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Relational Graph Convolutional Network</a:t>
            </a:r>
            <a:endParaRPr/>
          </a:p>
        </p:txBody>
      </p:sp>
      <p:sp>
        <p:nvSpPr>
          <p:cNvPr id="270" name="Google Shape;270;p43"/>
          <p:cNvSpPr txBox="1"/>
          <p:nvPr>
            <p:ph idx="1" type="body"/>
          </p:nvPr>
        </p:nvSpPr>
        <p:spPr>
          <a:xfrm>
            <a:off x="311700" y="1152475"/>
            <a:ext cx="4764300" cy="1936500"/>
          </a:xfrm>
          <a:prstGeom prst="rect">
            <a:avLst/>
          </a:prstGeom>
          <a:noFill/>
          <a:ln>
            <a:noFill/>
          </a:ln>
        </p:spPr>
        <p:txBody>
          <a:bodyPr anchorCtr="0" anchor="t" bIns="0" lIns="0" spcFirstLastPara="1" rIns="0" wrap="square" tIns="0">
            <a:spAutoFit/>
          </a:bodyPr>
          <a:lstStyle/>
          <a:p>
            <a:pPr indent="-317500" lvl="0" marL="457200" rtl="0" algn="l">
              <a:lnSpc>
                <a:spcPct val="90000"/>
              </a:lnSpc>
              <a:spcBef>
                <a:spcPts val="750"/>
              </a:spcBef>
              <a:spcAft>
                <a:spcPts val="0"/>
              </a:spcAft>
              <a:buSzPts val="1400"/>
              <a:buChar char="•"/>
            </a:pPr>
            <a:r>
              <a:rPr lang="en"/>
              <a:t>An </a:t>
            </a:r>
            <a:r>
              <a:rPr lang="en"/>
              <a:t>extension</a:t>
            </a:r>
            <a:r>
              <a:rPr lang="en"/>
              <a:t> of GCN on HIN</a:t>
            </a:r>
            <a:endParaRPr/>
          </a:p>
          <a:p>
            <a:pPr indent="-317500" lvl="0" marL="457200" rtl="0" algn="l">
              <a:lnSpc>
                <a:spcPct val="90000"/>
              </a:lnSpc>
              <a:spcBef>
                <a:spcPts val="750"/>
              </a:spcBef>
              <a:spcAft>
                <a:spcPts val="0"/>
              </a:spcAft>
              <a:buSzPts val="1400"/>
              <a:buChar char="•"/>
            </a:pPr>
            <a:r>
              <a:rPr lang="en"/>
              <a:t>Compared with GCN</a:t>
            </a:r>
            <a:endParaRPr/>
          </a:p>
          <a:p>
            <a:pPr indent="-317500" lvl="1" marL="914400" rtl="0" algn="l">
              <a:lnSpc>
                <a:spcPct val="90000"/>
              </a:lnSpc>
              <a:spcBef>
                <a:spcPts val="750"/>
              </a:spcBef>
              <a:spcAft>
                <a:spcPts val="0"/>
              </a:spcAft>
              <a:buSzPts val="1400"/>
              <a:buChar char="•"/>
            </a:pPr>
            <a:r>
              <a:rPr lang="en"/>
              <a:t>Directed Graph v.s. Undirected Graph</a:t>
            </a:r>
            <a:endParaRPr/>
          </a:p>
          <a:p>
            <a:pPr indent="-317500" lvl="1" marL="914400" rtl="0" algn="l">
              <a:lnSpc>
                <a:spcPct val="90000"/>
              </a:lnSpc>
              <a:spcBef>
                <a:spcPts val="750"/>
              </a:spcBef>
              <a:spcAft>
                <a:spcPts val="0"/>
              </a:spcAft>
              <a:buSzPts val="1400"/>
              <a:buChar char="•"/>
            </a:pPr>
            <a:r>
              <a:rPr lang="en"/>
              <a:t>Aggregate neighbourhood information independently for each edge (considering relationship type and direction)</a:t>
            </a:r>
            <a:endParaRPr/>
          </a:p>
          <a:p>
            <a:pPr indent="-317500" lvl="0" marL="457200" rtl="0" algn="l">
              <a:lnSpc>
                <a:spcPct val="90000"/>
              </a:lnSpc>
              <a:spcBef>
                <a:spcPts val="750"/>
              </a:spcBef>
              <a:spcAft>
                <a:spcPts val="0"/>
              </a:spcAft>
              <a:buSzPts val="1400"/>
              <a:buChar char="•"/>
            </a:pPr>
            <a:r>
              <a:rPr lang="en"/>
              <a:t>Similar to GCN in </a:t>
            </a:r>
            <a:r>
              <a:rPr lang="en"/>
              <a:t>homogeneous</a:t>
            </a:r>
            <a:r>
              <a:rPr lang="en"/>
              <a:t> setting, RGCN is a very classic baseline for HIN network embedding.</a:t>
            </a:r>
            <a:endParaRPr/>
          </a:p>
        </p:txBody>
      </p:sp>
      <p:pic>
        <p:nvPicPr>
          <p:cNvPr id="271" name="Google Shape;271;p43"/>
          <p:cNvPicPr preferRelativeResize="0"/>
          <p:nvPr/>
        </p:nvPicPr>
        <p:blipFill>
          <a:blip r:embed="rId3">
            <a:alphaModFix/>
          </a:blip>
          <a:stretch>
            <a:fillRect/>
          </a:stretch>
        </p:blipFill>
        <p:spPr>
          <a:xfrm>
            <a:off x="5198575" y="1109350"/>
            <a:ext cx="3416171" cy="3492425"/>
          </a:xfrm>
          <a:prstGeom prst="rect">
            <a:avLst/>
          </a:prstGeom>
          <a:noFill/>
          <a:ln>
            <a:noFill/>
          </a:ln>
        </p:spPr>
      </p:pic>
      <p:sp>
        <p:nvSpPr>
          <p:cNvPr id="272" name="Google Shape;272;p43"/>
          <p:cNvSpPr txBox="1"/>
          <p:nvPr/>
        </p:nvSpPr>
        <p:spPr>
          <a:xfrm>
            <a:off x="431100" y="4245025"/>
            <a:ext cx="431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898989"/>
                </a:solidFill>
                <a:latin typeface="Helvetica Neue"/>
                <a:ea typeface="Helvetica Neue"/>
                <a:cs typeface="Helvetica Neue"/>
                <a:sym typeface="Helvetica Neue"/>
              </a:rPr>
              <a:t>Credit: picture from </a:t>
            </a:r>
            <a:r>
              <a:rPr lang="en" sz="800" u="sng">
                <a:solidFill>
                  <a:schemeClr val="hlink"/>
                </a:solidFill>
                <a:latin typeface="Helvetica Neue"/>
                <a:ea typeface="Helvetica Neue"/>
                <a:cs typeface="Helvetica Neue"/>
                <a:sym typeface="Helvetica Neue"/>
                <a:hlinkClick r:id="rId4"/>
              </a:rPr>
              <a:t>M</a:t>
            </a:r>
            <a:r>
              <a:rPr lang="en" sz="800" u="sng">
                <a:solidFill>
                  <a:schemeClr val="hlink"/>
                </a:solidFill>
                <a:latin typeface="Helvetica Neue"/>
                <a:ea typeface="Helvetica Neue"/>
                <a:cs typeface="Helvetica Neue"/>
                <a:sym typeface="Helvetica Neue"/>
                <a:hlinkClick r:id="rId5"/>
              </a:rPr>
              <a:t>odeling Relational Data with Graph Convolutional Networks</a:t>
            </a:r>
            <a:endParaRPr sz="800">
              <a:solidFill>
                <a:srgbClr val="898989"/>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1" name="Shape 481"/>
        <p:cNvGrpSpPr/>
        <p:nvPr/>
      </p:nvGrpSpPr>
      <p:grpSpPr>
        <a:xfrm>
          <a:off x="0" y="0"/>
          <a:ext cx="0" cy="0"/>
          <a:chOff x="0" y="0"/>
          <a:chExt cx="0" cy="0"/>
        </a:xfrm>
      </p:grpSpPr>
      <p:sp>
        <p:nvSpPr>
          <p:cNvPr id="482" name="Google Shape;482;p70"/>
          <p:cNvSpPr txBox="1"/>
          <p:nvPr>
            <p:ph type="title"/>
          </p:nvPr>
        </p:nvSpPr>
        <p:spPr>
          <a:xfrm>
            <a:off x="311700" y="44502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Active Learning</a:t>
            </a:r>
            <a:endParaRPr/>
          </a:p>
        </p:txBody>
      </p:sp>
      <p:sp>
        <p:nvSpPr>
          <p:cNvPr id="483" name="Google Shape;483;p70"/>
          <p:cNvSpPr txBox="1"/>
          <p:nvPr>
            <p:ph idx="1" type="body"/>
          </p:nvPr>
        </p:nvSpPr>
        <p:spPr>
          <a:xfrm>
            <a:off x="311700" y="1152475"/>
            <a:ext cx="8290500" cy="2999100"/>
          </a:xfrm>
          <a:prstGeom prst="rect">
            <a:avLst/>
          </a:prstGeom>
          <a:noFill/>
          <a:ln>
            <a:noFill/>
          </a:ln>
        </p:spPr>
        <p:txBody>
          <a:bodyPr anchorCtr="0" anchor="t" bIns="0" lIns="0" spcFirstLastPara="1" rIns="0" wrap="square" tIns="0">
            <a:spAutoFit/>
          </a:bodyPr>
          <a:lstStyle/>
          <a:p>
            <a:pPr indent="-285750" lvl="0" marL="285750" rtl="0" algn="l">
              <a:lnSpc>
                <a:spcPct val="90000"/>
              </a:lnSpc>
              <a:spcBef>
                <a:spcPts val="750"/>
              </a:spcBef>
              <a:spcAft>
                <a:spcPts val="0"/>
              </a:spcAft>
              <a:buSzPts val="1400"/>
              <a:buChar char="•"/>
            </a:pPr>
            <a:r>
              <a:rPr lang="en"/>
              <a:t>One important problem of semi-supervised learning is the cost of gaining supervised information.</a:t>
            </a:r>
            <a:endParaRPr/>
          </a:p>
          <a:p>
            <a:pPr indent="-285750" lvl="0" marL="285750" rtl="0" algn="l">
              <a:lnSpc>
                <a:spcPct val="90000"/>
              </a:lnSpc>
              <a:spcBef>
                <a:spcPts val="750"/>
              </a:spcBef>
              <a:spcAft>
                <a:spcPts val="0"/>
              </a:spcAft>
              <a:buSzPts val="1400"/>
              <a:buChar char="•"/>
            </a:pPr>
            <a:r>
              <a:rPr lang="en"/>
              <a:t>Active Learning (AL) proposed a solution to this problem:</a:t>
            </a:r>
            <a:endParaRPr/>
          </a:p>
          <a:p>
            <a:pPr indent="-317500" lvl="1" marL="914400" rtl="0" algn="l">
              <a:lnSpc>
                <a:spcPct val="90000"/>
              </a:lnSpc>
              <a:spcBef>
                <a:spcPts val="750"/>
              </a:spcBef>
              <a:spcAft>
                <a:spcPts val="0"/>
              </a:spcAft>
              <a:buSzPts val="1400"/>
              <a:buChar char="•"/>
            </a:pPr>
            <a:r>
              <a:rPr lang="en"/>
              <a:t>Given a labelling budget, active learning framework selects some “informative” nodes for human experts to label.</a:t>
            </a:r>
            <a:endParaRPr/>
          </a:p>
          <a:p>
            <a:pPr indent="-317500" lvl="1" marL="914400" rtl="0" algn="l">
              <a:lnSpc>
                <a:spcPct val="90000"/>
              </a:lnSpc>
              <a:spcBef>
                <a:spcPts val="750"/>
              </a:spcBef>
              <a:spcAft>
                <a:spcPts val="0"/>
              </a:spcAft>
              <a:buSzPts val="1400"/>
              <a:buChar char="•"/>
            </a:pPr>
            <a:r>
              <a:rPr lang="en"/>
              <a:t>RL-based method: </a:t>
            </a:r>
            <a:endParaRPr/>
          </a:p>
          <a:p>
            <a:pPr indent="-317500" lvl="2" marL="1371600" rtl="0" algn="l">
              <a:lnSpc>
                <a:spcPct val="90000"/>
              </a:lnSpc>
              <a:spcBef>
                <a:spcPts val="750"/>
              </a:spcBef>
              <a:spcAft>
                <a:spcPts val="0"/>
              </a:spcAft>
              <a:buSzPts val="1400"/>
              <a:buChar char="•"/>
            </a:pPr>
            <a:r>
              <a:rPr lang="en"/>
              <a:t>consider node selection as policy making, modeling it as a markov decision process.</a:t>
            </a:r>
            <a:endParaRPr/>
          </a:p>
          <a:p>
            <a:pPr indent="-317500" lvl="2" marL="1371600" rtl="0" algn="l">
              <a:lnSpc>
                <a:spcPct val="90000"/>
              </a:lnSpc>
              <a:spcBef>
                <a:spcPts val="750"/>
              </a:spcBef>
              <a:spcAft>
                <a:spcPts val="0"/>
              </a:spcAft>
              <a:buSzPts val="1400"/>
              <a:buChar char="•"/>
            </a:pPr>
            <a:r>
              <a:rPr lang="en"/>
              <a:t>Efficiency issue: query one sample at a time</a:t>
            </a:r>
            <a:endParaRPr/>
          </a:p>
          <a:p>
            <a:pPr indent="-317500" lvl="1" marL="914400" rtl="0" algn="l">
              <a:lnSpc>
                <a:spcPct val="90000"/>
              </a:lnSpc>
              <a:spcBef>
                <a:spcPts val="750"/>
              </a:spcBef>
              <a:spcAft>
                <a:spcPts val="0"/>
              </a:spcAft>
              <a:buSzPts val="1400"/>
              <a:buChar char="•"/>
            </a:pPr>
            <a:r>
              <a:rPr lang="en"/>
              <a:t>Informative score-based method:</a:t>
            </a:r>
            <a:endParaRPr/>
          </a:p>
          <a:p>
            <a:pPr indent="-317500" lvl="2" marL="1371600" rtl="0" algn="l">
              <a:lnSpc>
                <a:spcPct val="90000"/>
              </a:lnSpc>
              <a:spcBef>
                <a:spcPts val="750"/>
              </a:spcBef>
              <a:spcAft>
                <a:spcPts val="0"/>
              </a:spcAft>
              <a:buSzPts val="1400"/>
              <a:buChar char="•"/>
            </a:pPr>
            <a:r>
              <a:rPr lang="en"/>
              <a:t>Use combinations of informative scores as selection criteria</a:t>
            </a:r>
            <a:endParaRPr/>
          </a:p>
          <a:p>
            <a:pPr indent="-317500" lvl="2" marL="1371600" rtl="0" algn="l">
              <a:lnSpc>
                <a:spcPct val="90000"/>
              </a:lnSpc>
              <a:spcBef>
                <a:spcPts val="750"/>
              </a:spcBef>
              <a:spcAft>
                <a:spcPts val="0"/>
              </a:spcAft>
              <a:buSzPts val="1400"/>
              <a:buChar char="•"/>
            </a:pPr>
            <a:r>
              <a:rPr lang="en"/>
              <a:t>Ignoring long-term performance</a:t>
            </a:r>
            <a:endParaRPr/>
          </a:p>
          <a:p>
            <a:pPr indent="-317500" lvl="0" marL="457200" rtl="0" algn="l">
              <a:lnSpc>
                <a:spcPct val="90000"/>
              </a:lnSpc>
              <a:spcBef>
                <a:spcPts val="750"/>
              </a:spcBef>
              <a:spcAft>
                <a:spcPts val="0"/>
              </a:spcAft>
              <a:buSzPts val="1400"/>
              <a:buChar char="•"/>
            </a:pPr>
            <a:r>
              <a:rPr lang="en"/>
              <a:t>For homogeneous setting: GPA, AGE,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ActiveHNE</a:t>
            </a:r>
            <a:endParaRPr/>
          </a:p>
        </p:txBody>
      </p:sp>
      <p:sp>
        <p:nvSpPr>
          <p:cNvPr id="278" name="Google Shape;278;p44"/>
          <p:cNvSpPr txBox="1"/>
          <p:nvPr>
            <p:ph idx="1" type="body"/>
          </p:nvPr>
        </p:nvSpPr>
        <p:spPr>
          <a:xfrm>
            <a:off x="311700" y="1152475"/>
            <a:ext cx="4834500" cy="1356000"/>
          </a:xfrm>
          <a:prstGeom prst="rect">
            <a:avLst/>
          </a:prstGeom>
          <a:noFill/>
          <a:ln>
            <a:noFill/>
          </a:ln>
        </p:spPr>
        <p:txBody>
          <a:bodyPr anchorCtr="0" anchor="t" bIns="0" lIns="0" spcFirstLastPara="1" rIns="0" wrap="square" tIns="0">
            <a:spAutoFit/>
          </a:bodyPr>
          <a:lstStyle/>
          <a:p>
            <a:pPr indent="-285750" lvl="0" marL="285750" rtl="0" algn="l">
              <a:lnSpc>
                <a:spcPct val="90000"/>
              </a:lnSpc>
              <a:spcBef>
                <a:spcPts val="750"/>
              </a:spcBef>
              <a:spcAft>
                <a:spcPts val="0"/>
              </a:spcAft>
              <a:buSzPts val="1400"/>
              <a:buChar char="•"/>
            </a:pPr>
            <a:r>
              <a:rPr lang="en"/>
              <a:t>An Active learning framework for HIN.</a:t>
            </a:r>
            <a:endParaRPr/>
          </a:p>
          <a:p>
            <a:pPr indent="-285750" lvl="0" marL="285750" rtl="0" algn="l">
              <a:lnSpc>
                <a:spcPct val="90000"/>
              </a:lnSpc>
              <a:spcBef>
                <a:spcPts val="750"/>
              </a:spcBef>
              <a:spcAft>
                <a:spcPts val="0"/>
              </a:spcAft>
              <a:buSzPts val="1400"/>
              <a:buChar char="•"/>
            </a:pPr>
            <a:r>
              <a:rPr lang="en"/>
              <a:t>Proposed a new heterogeneous network embedding methods.</a:t>
            </a:r>
            <a:endParaRPr/>
          </a:p>
          <a:p>
            <a:pPr indent="-285750" lvl="0" marL="285750" rtl="0" algn="l">
              <a:lnSpc>
                <a:spcPct val="90000"/>
              </a:lnSpc>
              <a:spcBef>
                <a:spcPts val="750"/>
              </a:spcBef>
              <a:spcAft>
                <a:spcPts val="0"/>
              </a:spcAft>
              <a:buSzPts val="1400"/>
              <a:buChar char="•"/>
            </a:pPr>
            <a:r>
              <a:rPr lang="en"/>
              <a:t>Proposed informative scored-based active learning framework together with a multi-armed bandit mechanism to dynamic update weight.</a:t>
            </a:r>
            <a:endParaRPr/>
          </a:p>
        </p:txBody>
      </p:sp>
      <p:pic>
        <p:nvPicPr>
          <p:cNvPr id="279" name="Google Shape;279;p44"/>
          <p:cNvPicPr preferRelativeResize="0"/>
          <p:nvPr/>
        </p:nvPicPr>
        <p:blipFill>
          <a:blip r:embed="rId3">
            <a:alphaModFix/>
          </a:blip>
          <a:stretch>
            <a:fillRect/>
          </a:stretch>
        </p:blipFill>
        <p:spPr>
          <a:xfrm>
            <a:off x="4404850" y="2218000"/>
            <a:ext cx="4035374" cy="2231400"/>
          </a:xfrm>
          <a:prstGeom prst="rect">
            <a:avLst/>
          </a:prstGeom>
          <a:noFill/>
          <a:ln>
            <a:noFill/>
          </a:ln>
        </p:spPr>
      </p:pic>
      <p:sp>
        <p:nvSpPr>
          <p:cNvPr id="280" name="Google Shape;280;p44"/>
          <p:cNvSpPr txBox="1"/>
          <p:nvPr/>
        </p:nvSpPr>
        <p:spPr>
          <a:xfrm>
            <a:off x="431100" y="4245025"/>
            <a:ext cx="431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898989"/>
                </a:solidFill>
                <a:latin typeface="Helvetica Neue"/>
                <a:ea typeface="Helvetica Neue"/>
                <a:cs typeface="Helvetica Neue"/>
                <a:sym typeface="Helvetica Neue"/>
              </a:rPr>
              <a:t>Credit: picture from </a:t>
            </a:r>
            <a:r>
              <a:rPr lang="en" sz="800" u="sng">
                <a:solidFill>
                  <a:schemeClr val="hlink"/>
                </a:solidFill>
                <a:latin typeface="Helvetica Neue"/>
                <a:ea typeface="Helvetica Neue"/>
                <a:cs typeface="Helvetica Neue"/>
                <a:sym typeface="Helvetica Neue"/>
                <a:hlinkClick r:id="rId4"/>
              </a:rPr>
              <a:t>A</a:t>
            </a:r>
            <a:r>
              <a:rPr lang="en" sz="800" u="sng">
                <a:solidFill>
                  <a:schemeClr val="hlink"/>
                </a:solidFill>
                <a:latin typeface="Helvetica Neue"/>
                <a:ea typeface="Helvetica Neue"/>
                <a:cs typeface="Helvetica Neue"/>
                <a:sym typeface="Helvetica Neue"/>
                <a:hlinkClick r:id="rId5"/>
              </a:rPr>
              <a:t>ctiveHNE: Active Heterogeneous Network Embedding</a:t>
            </a:r>
            <a:r>
              <a:rPr lang="en" sz="800">
                <a:solidFill>
                  <a:srgbClr val="898989"/>
                </a:solidFill>
                <a:latin typeface="Helvetica Neue"/>
                <a:ea typeface="Helvetica Neue"/>
                <a:cs typeface="Helvetica Neue"/>
                <a:sym typeface="Helvetica Neue"/>
              </a:rPr>
              <a:t> </a:t>
            </a:r>
            <a:endParaRPr sz="800">
              <a:solidFill>
                <a:srgbClr val="898989"/>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44502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ActiveHNE Problem</a:t>
            </a:r>
            <a:endParaRPr/>
          </a:p>
        </p:txBody>
      </p:sp>
      <p:sp>
        <p:nvSpPr>
          <p:cNvPr id="286" name="Google Shape;286;p45"/>
          <p:cNvSpPr txBox="1"/>
          <p:nvPr>
            <p:ph idx="1" type="body"/>
          </p:nvPr>
        </p:nvSpPr>
        <p:spPr>
          <a:xfrm>
            <a:off x="311700" y="988376"/>
            <a:ext cx="7953759" cy="767390"/>
          </a:xfrm>
          <a:prstGeom prst="rect">
            <a:avLst/>
          </a:prstGeom>
          <a:noFill/>
          <a:ln>
            <a:noFill/>
          </a:ln>
        </p:spPr>
        <p:txBody>
          <a:bodyPr anchorCtr="0" anchor="t" bIns="0" lIns="0" spcFirstLastPara="1" rIns="0" wrap="square" tIns="0">
            <a:spAutoFit/>
          </a:bodyPr>
          <a:lstStyle/>
          <a:p>
            <a:pPr indent="-196850" lvl="2" marL="1200150" rtl="0" algn="l">
              <a:lnSpc>
                <a:spcPct val="90000"/>
              </a:lnSpc>
              <a:spcBef>
                <a:spcPts val="375"/>
              </a:spcBef>
              <a:spcAft>
                <a:spcPts val="0"/>
              </a:spcAft>
              <a:buSzPts val="1400"/>
              <a:buNone/>
            </a:pPr>
            <a:r>
              <a:t/>
            </a:r>
            <a:endParaRPr sz="2400">
              <a:solidFill>
                <a:srgbClr val="2B2C2D"/>
              </a:solidFill>
            </a:endParaRPr>
          </a:p>
          <a:p>
            <a:pPr indent="-196850" lvl="1" marL="742950" rtl="0" algn="l">
              <a:lnSpc>
                <a:spcPct val="90000"/>
              </a:lnSpc>
              <a:spcBef>
                <a:spcPts val="375"/>
              </a:spcBef>
              <a:spcAft>
                <a:spcPts val="0"/>
              </a:spcAft>
              <a:buSzPts val="1400"/>
              <a:buNone/>
            </a:pPr>
            <a:r>
              <a:t/>
            </a:r>
            <a:endParaRPr b="1" i="1" sz="2400">
              <a:solidFill>
                <a:srgbClr val="2B2C2D"/>
              </a:solidFill>
            </a:endParaRPr>
          </a:p>
        </p:txBody>
      </p:sp>
      <p:sp>
        <p:nvSpPr>
          <p:cNvPr id="287" name="Google Shape;287;p45"/>
          <p:cNvSpPr txBox="1"/>
          <p:nvPr/>
        </p:nvSpPr>
        <p:spPr>
          <a:xfrm>
            <a:off x="266649" y="1079126"/>
            <a:ext cx="7953900" cy="20268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375"/>
              </a:spcBef>
              <a:spcAft>
                <a:spcPts val="0"/>
              </a:spcAft>
              <a:buNone/>
            </a:pPr>
            <a:r>
              <a:t/>
            </a:r>
            <a:endParaRPr>
              <a:solidFill>
                <a:srgbClr val="58595B"/>
              </a:solidFill>
              <a:latin typeface="Helvetica Neue"/>
              <a:ea typeface="Helvetica Neue"/>
              <a:cs typeface="Helvetica Neue"/>
              <a:sym typeface="Helvetica Neue"/>
            </a:endParaRPr>
          </a:p>
          <a:p>
            <a:pPr indent="-285750" lvl="1" marL="742950" marR="0" rtl="0" algn="l">
              <a:lnSpc>
                <a:spcPct val="90000"/>
              </a:lnSpc>
              <a:spcBef>
                <a:spcPts val="375"/>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Experiment setting not fair enough</a:t>
            </a:r>
            <a:endParaRPr>
              <a:solidFill>
                <a:srgbClr val="58595B"/>
              </a:solidFill>
              <a:latin typeface="Helvetica Neue"/>
              <a:ea typeface="Helvetica Neue"/>
              <a:cs typeface="Helvetica Neue"/>
              <a:sym typeface="Helvetica Neue"/>
            </a:endParaRPr>
          </a:p>
          <a:p>
            <a:pPr indent="-317500" lvl="2" marL="1371600" marR="0" rtl="0" algn="l">
              <a:lnSpc>
                <a:spcPct val="90000"/>
              </a:lnSpc>
              <a:spcBef>
                <a:spcPts val="375"/>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GCN as baseline while it is a homogeneous network</a:t>
            </a:r>
            <a:endParaRPr>
              <a:solidFill>
                <a:srgbClr val="58595B"/>
              </a:solidFill>
              <a:latin typeface="Helvetica Neue"/>
              <a:ea typeface="Helvetica Neue"/>
              <a:cs typeface="Helvetica Neue"/>
              <a:sym typeface="Helvetica Neue"/>
            </a:endParaRPr>
          </a:p>
          <a:p>
            <a:pPr indent="0" lvl="0" marL="914400" marR="0" rtl="0" algn="l">
              <a:lnSpc>
                <a:spcPct val="90000"/>
              </a:lnSpc>
              <a:spcBef>
                <a:spcPts val="375"/>
              </a:spcBef>
              <a:spcAft>
                <a:spcPts val="0"/>
              </a:spcAft>
              <a:buNone/>
            </a:pPr>
            <a:r>
              <a:t/>
            </a:r>
            <a:endParaRPr>
              <a:solidFill>
                <a:srgbClr val="58595B"/>
              </a:solidFill>
              <a:latin typeface="Helvetica Neue"/>
              <a:ea typeface="Helvetica Neue"/>
              <a:cs typeface="Helvetica Neue"/>
              <a:sym typeface="Helvetica Neue"/>
            </a:endParaRPr>
          </a:p>
          <a:p>
            <a:pPr indent="-285750" lvl="1" marL="742950" marR="0" rtl="0" algn="l">
              <a:lnSpc>
                <a:spcPct val="90000"/>
              </a:lnSpc>
              <a:spcBef>
                <a:spcPts val="375"/>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Possible </a:t>
            </a:r>
            <a:r>
              <a:rPr lang="en">
                <a:solidFill>
                  <a:srgbClr val="58595B"/>
                </a:solidFill>
                <a:latin typeface="Helvetica Neue"/>
                <a:ea typeface="Helvetica Neue"/>
                <a:cs typeface="Helvetica Neue"/>
                <a:sym typeface="Helvetica Neue"/>
              </a:rPr>
              <a:t>extension: Have active select working on other networks?</a:t>
            </a:r>
            <a:endParaRPr>
              <a:solidFill>
                <a:srgbClr val="58595B"/>
              </a:solidFill>
              <a:latin typeface="Helvetica Neue"/>
              <a:ea typeface="Helvetica Neue"/>
              <a:cs typeface="Helvetica Neue"/>
              <a:sym typeface="Helvetica Neue"/>
            </a:endParaRPr>
          </a:p>
          <a:p>
            <a:pPr indent="0" lvl="0" marL="914400" marR="0" rtl="0" algn="l">
              <a:lnSpc>
                <a:spcPct val="90000"/>
              </a:lnSpc>
              <a:spcBef>
                <a:spcPts val="375"/>
              </a:spcBef>
              <a:spcAft>
                <a:spcPts val="0"/>
              </a:spcAft>
              <a:buNone/>
            </a:pPr>
            <a:r>
              <a:t/>
            </a:r>
            <a:endParaRPr>
              <a:solidFill>
                <a:srgbClr val="58595B"/>
              </a:solidFill>
              <a:latin typeface="Helvetica Neue"/>
              <a:ea typeface="Helvetica Neue"/>
              <a:cs typeface="Helvetica Neue"/>
              <a:sym typeface="Helvetica Neue"/>
            </a:endParaRPr>
          </a:p>
          <a:p>
            <a:pPr indent="-285750" lvl="1" marL="742950" marR="0" rtl="0" algn="l">
              <a:lnSpc>
                <a:spcPct val="90000"/>
              </a:lnSpc>
              <a:spcBef>
                <a:spcPts val="375"/>
              </a:spcBef>
              <a:spcAft>
                <a:spcPts val="0"/>
              </a:spcAft>
              <a:buClr>
                <a:srgbClr val="58595B"/>
              </a:buClr>
              <a:buSzPts val="1400"/>
              <a:buFont typeface="Helvetica Neue"/>
              <a:buChar char="•"/>
            </a:pPr>
            <a:r>
              <a:rPr lang="en">
                <a:solidFill>
                  <a:srgbClr val="58595B"/>
                </a:solidFill>
                <a:latin typeface="Helvetica Neue"/>
                <a:ea typeface="Helvetica Neue"/>
                <a:cs typeface="Helvetica Neue"/>
                <a:sym typeface="Helvetica Neue"/>
              </a:rPr>
              <a:t>Use Active Select on RGCN: </a:t>
            </a:r>
            <a:r>
              <a:rPr b="1" lang="en">
                <a:solidFill>
                  <a:srgbClr val="58595B"/>
                </a:solidFill>
                <a:latin typeface="Helvetica Neue"/>
                <a:ea typeface="Helvetica Neue"/>
                <a:cs typeface="Helvetica Neue"/>
                <a:sym typeface="Helvetica Neue"/>
              </a:rPr>
              <a:t>ActiveRGCN</a:t>
            </a:r>
            <a:endParaRPr b="1">
              <a:solidFill>
                <a:srgbClr val="58595B"/>
              </a:solidFill>
              <a:latin typeface="Helvetica Neue"/>
              <a:ea typeface="Helvetica Neue"/>
              <a:cs typeface="Helvetica Neue"/>
              <a:sym typeface="Helvetica Neue"/>
            </a:endParaRPr>
          </a:p>
          <a:p>
            <a:pPr indent="-196850" lvl="1" marL="742950" marR="0" rtl="0" algn="l">
              <a:lnSpc>
                <a:spcPct val="90000"/>
              </a:lnSpc>
              <a:spcBef>
                <a:spcPts val="375"/>
              </a:spcBef>
              <a:spcAft>
                <a:spcPts val="0"/>
              </a:spcAft>
              <a:buClr>
                <a:srgbClr val="58595B"/>
              </a:buClr>
              <a:buSzPts val="1400"/>
              <a:buFont typeface="Arial"/>
              <a:buNone/>
            </a:pPr>
            <a:r>
              <a:t/>
            </a:r>
            <a:endParaRPr b="1" i="1" sz="2400" u="none" cap="none" strike="noStrike">
              <a:solidFill>
                <a:srgbClr val="2B2C2D"/>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Active Select Strategy</a:t>
            </a:r>
            <a:endParaRPr/>
          </a:p>
        </p:txBody>
      </p:sp>
      <p:sp>
        <p:nvSpPr>
          <p:cNvPr id="293" name="Google Shape;293;p46"/>
          <p:cNvSpPr txBox="1"/>
          <p:nvPr>
            <p:ph idx="1" type="body"/>
          </p:nvPr>
        </p:nvSpPr>
        <p:spPr>
          <a:xfrm>
            <a:off x="0" y="1037300"/>
            <a:ext cx="7765800" cy="3898500"/>
          </a:xfrm>
          <a:prstGeom prst="rect">
            <a:avLst/>
          </a:prstGeom>
          <a:noFill/>
          <a:ln>
            <a:noFill/>
          </a:ln>
        </p:spPr>
        <p:txBody>
          <a:bodyPr anchorCtr="0" anchor="t" bIns="0" lIns="0" spcFirstLastPara="1" rIns="0" wrap="square" tIns="0">
            <a:spAutoFit/>
          </a:bodyPr>
          <a:lstStyle/>
          <a:p>
            <a:pPr indent="-285750" lvl="1" marL="742950" rtl="0" algn="l">
              <a:lnSpc>
                <a:spcPct val="90000"/>
              </a:lnSpc>
              <a:spcBef>
                <a:spcPts val="375"/>
              </a:spcBef>
              <a:spcAft>
                <a:spcPts val="0"/>
              </a:spcAft>
              <a:buSzPts val="1400"/>
              <a:buChar char="•"/>
            </a:pPr>
            <a:r>
              <a:rPr lang="en"/>
              <a:t>To select most representative nodes for learning without going through all</a:t>
            </a:r>
            <a:endParaRPr/>
          </a:p>
          <a:p>
            <a:pPr indent="-285750" lvl="1" marL="742950" rtl="0" algn="l">
              <a:lnSpc>
                <a:spcPct val="90000"/>
              </a:lnSpc>
              <a:spcBef>
                <a:spcPts val="375"/>
              </a:spcBef>
              <a:spcAft>
                <a:spcPts val="0"/>
              </a:spcAft>
              <a:buSzPts val="1400"/>
              <a:buChar char="•"/>
            </a:pPr>
            <a:r>
              <a:rPr lang="en"/>
              <a:t>Given Node </a:t>
            </a:r>
            <a:r>
              <a:rPr b="1" i="1" lang="en"/>
              <a:t>v</a:t>
            </a:r>
            <a:r>
              <a:rPr lang="en"/>
              <a:t>, evaluate following 3 rewards:</a:t>
            </a:r>
            <a:endParaRPr/>
          </a:p>
          <a:p>
            <a:pPr indent="-285750" lvl="2" marL="1200150" rtl="0" algn="l">
              <a:lnSpc>
                <a:spcPct val="90000"/>
              </a:lnSpc>
              <a:spcBef>
                <a:spcPts val="375"/>
              </a:spcBef>
              <a:spcAft>
                <a:spcPts val="0"/>
              </a:spcAft>
              <a:buSzPts val="1400"/>
              <a:buChar char="•"/>
            </a:pPr>
            <a:r>
              <a:rPr lang="en"/>
              <a:t>Network Centrality (</a:t>
            </a:r>
            <a:r>
              <a:rPr b="1" lang="en"/>
              <a:t>NC</a:t>
            </a:r>
            <a:r>
              <a:rPr lang="en"/>
              <a:t>)</a:t>
            </a:r>
            <a:endParaRPr/>
          </a:p>
          <a:p>
            <a:pPr indent="-285750" lvl="3" marL="1657350" rtl="0" algn="l">
              <a:lnSpc>
                <a:spcPct val="90000"/>
              </a:lnSpc>
              <a:spcBef>
                <a:spcPts val="375"/>
              </a:spcBef>
              <a:spcAft>
                <a:spcPts val="0"/>
              </a:spcAft>
              <a:buSzPts val="1400"/>
              <a:buChar char="•"/>
            </a:pPr>
            <a:r>
              <a:rPr lang="en"/>
              <a:t>The representativeness of </a:t>
            </a:r>
            <a:r>
              <a:rPr b="1" i="1" lang="en"/>
              <a:t>v</a:t>
            </a:r>
            <a:r>
              <a:rPr lang="en"/>
              <a:t>, measure degree</a:t>
            </a:r>
            <a:endParaRPr/>
          </a:p>
          <a:p>
            <a:pPr indent="-196850" lvl="3" marL="1657350" rtl="0" algn="l">
              <a:lnSpc>
                <a:spcPct val="90000"/>
              </a:lnSpc>
              <a:spcBef>
                <a:spcPts val="375"/>
              </a:spcBef>
              <a:spcAft>
                <a:spcPts val="0"/>
              </a:spcAft>
              <a:buSzPts val="1400"/>
              <a:buNone/>
            </a:pPr>
            <a:r>
              <a:t/>
            </a:r>
            <a:endParaRPr/>
          </a:p>
          <a:p>
            <a:pPr indent="-285750" lvl="2" marL="1200150" rtl="0" algn="l">
              <a:lnSpc>
                <a:spcPct val="90000"/>
              </a:lnSpc>
              <a:spcBef>
                <a:spcPts val="375"/>
              </a:spcBef>
              <a:spcAft>
                <a:spcPts val="0"/>
              </a:spcAft>
              <a:buSzPts val="1400"/>
              <a:buChar char="•"/>
            </a:pPr>
            <a:r>
              <a:rPr lang="en"/>
              <a:t>Convolutional Information Entropy (</a:t>
            </a:r>
            <a:r>
              <a:rPr b="1" lang="en"/>
              <a:t>CIE</a:t>
            </a:r>
            <a:r>
              <a:rPr lang="en"/>
              <a:t>)</a:t>
            </a:r>
            <a:endParaRPr/>
          </a:p>
          <a:p>
            <a:pPr indent="-285750" lvl="3" marL="1657350" rtl="0" algn="l">
              <a:lnSpc>
                <a:spcPct val="90000"/>
              </a:lnSpc>
              <a:spcBef>
                <a:spcPts val="375"/>
              </a:spcBef>
              <a:spcAft>
                <a:spcPts val="0"/>
              </a:spcAft>
              <a:buSzPts val="1400"/>
              <a:buChar char="•"/>
            </a:pPr>
            <a:r>
              <a:rPr lang="en"/>
              <a:t>Uncertainty of </a:t>
            </a:r>
            <a:r>
              <a:rPr b="1" i="1" lang="en"/>
              <a:t>v</a:t>
            </a:r>
            <a:r>
              <a:rPr lang="en"/>
              <a:t>, by weighted sum of neighbor uncertainties</a:t>
            </a:r>
            <a:endParaRPr/>
          </a:p>
          <a:p>
            <a:pPr indent="-196850" lvl="2" marL="1200150" rtl="0" algn="l">
              <a:lnSpc>
                <a:spcPct val="90000"/>
              </a:lnSpc>
              <a:spcBef>
                <a:spcPts val="375"/>
              </a:spcBef>
              <a:spcAft>
                <a:spcPts val="0"/>
              </a:spcAft>
              <a:buSzPts val="1400"/>
              <a:buNone/>
            </a:pPr>
            <a:r>
              <a:t/>
            </a:r>
            <a:endParaRPr/>
          </a:p>
          <a:p>
            <a:pPr indent="-285750" lvl="2" marL="1200150" rtl="0" algn="l">
              <a:lnSpc>
                <a:spcPct val="90000"/>
              </a:lnSpc>
              <a:spcBef>
                <a:spcPts val="375"/>
              </a:spcBef>
              <a:spcAft>
                <a:spcPts val="0"/>
              </a:spcAft>
              <a:buSzPts val="1400"/>
              <a:buChar char="•"/>
            </a:pPr>
            <a:r>
              <a:rPr lang="en"/>
              <a:t>Convolutional Information Density (</a:t>
            </a:r>
            <a:r>
              <a:rPr b="1" lang="en"/>
              <a:t>CID</a:t>
            </a:r>
            <a:r>
              <a:rPr lang="en"/>
              <a:t>)</a:t>
            </a:r>
            <a:endParaRPr/>
          </a:p>
          <a:p>
            <a:pPr indent="-285750" lvl="3" marL="1657350" rtl="0" algn="l">
              <a:lnSpc>
                <a:spcPct val="90000"/>
              </a:lnSpc>
              <a:spcBef>
                <a:spcPts val="375"/>
              </a:spcBef>
              <a:spcAft>
                <a:spcPts val="0"/>
              </a:spcAft>
              <a:buSzPts val="1400"/>
              <a:buChar char="•"/>
            </a:pPr>
            <a:r>
              <a:rPr lang="en"/>
              <a:t>Representativeness of </a:t>
            </a:r>
            <a:r>
              <a:rPr b="1" i="1" lang="en"/>
              <a:t>v</a:t>
            </a:r>
            <a:r>
              <a:rPr lang="en"/>
              <a:t> in the embedding space based on neighbor nodes</a:t>
            </a:r>
            <a:endParaRPr/>
          </a:p>
          <a:p>
            <a:pPr indent="0" lvl="0" marL="1828800" rtl="0" algn="l">
              <a:lnSpc>
                <a:spcPct val="90000"/>
              </a:lnSpc>
              <a:spcBef>
                <a:spcPts val="375"/>
              </a:spcBef>
              <a:spcAft>
                <a:spcPts val="0"/>
              </a:spcAft>
              <a:buNone/>
            </a:pPr>
            <a:r>
              <a:t/>
            </a:r>
            <a:endParaRPr/>
          </a:p>
          <a:p>
            <a:pPr indent="-285750" lvl="1" marL="742950" rtl="0" algn="l">
              <a:lnSpc>
                <a:spcPct val="90000"/>
              </a:lnSpc>
              <a:spcBef>
                <a:spcPts val="375"/>
              </a:spcBef>
              <a:spcAft>
                <a:spcPts val="0"/>
              </a:spcAft>
              <a:buSzPts val="1400"/>
              <a:buChar char="•"/>
            </a:pPr>
            <a:r>
              <a:rPr lang="en"/>
              <a:t>Weighted sum as a </a:t>
            </a:r>
            <a:r>
              <a:rPr b="1" lang="en"/>
              <a:t>reward function</a:t>
            </a:r>
            <a:endParaRPr b="1" sz="2400">
              <a:solidFill>
                <a:srgbClr val="2B2C2D"/>
              </a:solidFill>
            </a:endParaRPr>
          </a:p>
          <a:p>
            <a:pPr indent="-317500" lvl="2" marL="1371600" rtl="0" algn="l">
              <a:lnSpc>
                <a:spcPct val="90000"/>
              </a:lnSpc>
              <a:spcBef>
                <a:spcPts val="375"/>
              </a:spcBef>
              <a:spcAft>
                <a:spcPts val="0"/>
              </a:spcAft>
              <a:buSzPts val="1400"/>
              <a:buChar char="•"/>
            </a:pPr>
            <a:r>
              <a:rPr b="1" lang="en"/>
              <a:t>Rewards</a:t>
            </a:r>
            <a:r>
              <a:rPr lang="en"/>
              <a:t> = </a:t>
            </a:r>
            <a:r>
              <a:rPr b="1" lang="en"/>
              <a:t>NC</a:t>
            </a:r>
            <a:r>
              <a:rPr lang="en"/>
              <a:t>_reward * </a:t>
            </a:r>
            <a:r>
              <a:rPr b="1" lang="en"/>
              <a:t>NC</a:t>
            </a:r>
            <a:r>
              <a:rPr lang="en"/>
              <a:t>_weight + </a:t>
            </a:r>
            <a:r>
              <a:rPr b="1" lang="en"/>
              <a:t>CIE</a:t>
            </a:r>
            <a:r>
              <a:rPr lang="en"/>
              <a:t>_reward * </a:t>
            </a:r>
            <a:r>
              <a:rPr b="1" lang="en"/>
              <a:t>CIE</a:t>
            </a:r>
            <a:r>
              <a:rPr lang="en"/>
              <a:t>_weight + </a:t>
            </a:r>
            <a:endParaRPr/>
          </a:p>
          <a:p>
            <a:pPr indent="457200" lvl="0" marL="1371600" rtl="0" algn="l">
              <a:lnSpc>
                <a:spcPct val="150000"/>
              </a:lnSpc>
              <a:spcBef>
                <a:spcPts val="750"/>
              </a:spcBef>
              <a:spcAft>
                <a:spcPts val="0"/>
              </a:spcAft>
              <a:buNone/>
            </a:pPr>
            <a:r>
              <a:rPr b="1" lang="en"/>
              <a:t>CID</a:t>
            </a:r>
            <a:r>
              <a:rPr lang="en"/>
              <a:t>_reward * </a:t>
            </a:r>
            <a:r>
              <a:rPr b="1" lang="en"/>
              <a:t>CID</a:t>
            </a:r>
            <a:r>
              <a:rPr lang="en"/>
              <a:t>_weight</a:t>
            </a:r>
            <a:endParaRPr sz="2400">
              <a:solidFill>
                <a:srgbClr val="2B2C2D"/>
              </a:solidFill>
            </a:endParaRPr>
          </a:p>
          <a:p>
            <a:pPr indent="-196850" lvl="1" marL="742950" rtl="0" algn="l">
              <a:lnSpc>
                <a:spcPct val="90000"/>
              </a:lnSpc>
              <a:spcBef>
                <a:spcPts val="375"/>
              </a:spcBef>
              <a:spcAft>
                <a:spcPts val="0"/>
              </a:spcAft>
              <a:buSzPts val="1400"/>
              <a:buNone/>
            </a:pPr>
            <a:r>
              <a:t/>
            </a:r>
            <a:endParaRPr b="1" i="1" sz="2400">
              <a:solidFill>
                <a:srgbClr val="2B2C2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44502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Reward Function Tuning</a:t>
            </a:r>
            <a:endParaRPr/>
          </a:p>
        </p:txBody>
      </p:sp>
      <p:sp>
        <p:nvSpPr>
          <p:cNvPr id="299" name="Google Shape;299;p47"/>
          <p:cNvSpPr txBox="1"/>
          <p:nvPr>
            <p:ph idx="1" type="body"/>
          </p:nvPr>
        </p:nvSpPr>
        <p:spPr>
          <a:xfrm>
            <a:off x="522825" y="832925"/>
            <a:ext cx="8520600" cy="30474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750"/>
              </a:spcBef>
              <a:spcAft>
                <a:spcPts val="0"/>
              </a:spcAft>
              <a:buSzPts val="1400"/>
              <a:buNone/>
            </a:pPr>
            <a:r>
              <a:t/>
            </a:r>
            <a:endParaRPr/>
          </a:p>
          <a:p>
            <a:pPr indent="-285750" lvl="0" marL="285750" rtl="0" algn="l">
              <a:lnSpc>
                <a:spcPct val="90000"/>
              </a:lnSpc>
              <a:spcBef>
                <a:spcPts val="750"/>
              </a:spcBef>
              <a:spcAft>
                <a:spcPts val="0"/>
              </a:spcAft>
              <a:buSzPts val="1400"/>
              <a:buChar char="•"/>
            </a:pPr>
            <a:r>
              <a:rPr lang="en"/>
              <a:t>An AL strategy inspired from Combinatorial </a:t>
            </a:r>
            <a:r>
              <a:rPr b="1" lang="en"/>
              <a:t>Multi-Arm Bandit (MAB) </a:t>
            </a:r>
            <a:r>
              <a:rPr lang="en"/>
              <a:t>problem</a:t>
            </a:r>
            <a:endParaRPr/>
          </a:p>
          <a:p>
            <a:pPr indent="-317500" lvl="1" marL="914400" rtl="0" algn="l">
              <a:lnSpc>
                <a:spcPct val="90000"/>
              </a:lnSpc>
              <a:spcBef>
                <a:spcPts val="750"/>
              </a:spcBef>
              <a:spcAft>
                <a:spcPts val="0"/>
              </a:spcAft>
              <a:buSzPts val="1400"/>
              <a:buChar char="•"/>
            </a:pPr>
            <a:r>
              <a:rPr lang="en"/>
              <a:t>A RL method</a:t>
            </a:r>
            <a:endParaRPr/>
          </a:p>
          <a:p>
            <a:pPr indent="-317500" lvl="1" marL="914400" rtl="0" algn="l">
              <a:lnSpc>
                <a:spcPct val="90000"/>
              </a:lnSpc>
              <a:spcBef>
                <a:spcPts val="750"/>
              </a:spcBef>
              <a:spcAft>
                <a:spcPts val="0"/>
              </a:spcAft>
              <a:buSzPts val="1400"/>
              <a:buChar char="•"/>
            </a:pPr>
            <a:r>
              <a:rPr lang="en"/>
              <a:t>Given a budget number of iterations</a:t>
            </a:r>
            <a:endParaRPr/>
          </a:p>
          <a:p>
            <a:pPr indent="-317500" lvl="1" marL="914400" rtl="0" algn="l">
              <a:lnSpc>
                <a:spcPct val="90000"/>
              </a:lnSpc>
              <a:spcBef>
                <a:spcPts val="750"/>
              </a:spcBef>
              <a:spcAft>
                <a:spcPts val="0"/>
              </a:spcAft>
              <a:buSzPts val="1400"/>
              <a:buChar char="•"/>
            </a:pPr>
            <a:r>
              <a:rPr lang="en"/>
              <a:t>What player should do with an Arm, to maximize reward</a:t>
            </a:r>
            <a:endParaRPr/>
          </a:p>
          <a:p>
            <a:pPr indent="-317500" lvl="1" marL="914400" rtl="0" algn="l">
              <a:lnSpc>
                <a:spcPct val="90000"/>
              </a:lnSpc>
              <a:spcBef>
                <a:spcPts val="750"/>
              </a:spcBef>
              <a:spcAft>
                <a:spcPts val="0"/>
              </a:spcAft>
              <a:buSzPts val="1400"/>
              <a:buChar char="•"/>
            </a:pPr>
            <a:r>
              <a:rPr lang="en"/>
              <a:t>Combinatorial allows to play multiple Arms during one iteration</a:t>
            </a:r>
            <a:endParaRPr/>
          </a:p>
          <a:p>
            <a:pPr indent="-317500" lvl="1" marL="914400" rtl="0" algn="l">
              <a:lnSpc>
                <a:spcPct val="90000"/>
              </a:lnSpc>
              <a:spcBef>
                <a:spcPts val="750"/>
              </a:spcBef>
              <a:spcAft>
                <a:spcPts val="0"/>
              </a:spcAft>
              <a:buSzPts val="1400"/>
              <a:buChar char="•"/>
            </a:pPr>
            <a:r>
              <a:rPr lang="en"/>
              <a:t>Each arm corresponds to one of our rewards</a:t>
            </a:r>
            <a:endParaRPr/>
          </a:p>
          <a:p>
            <a:pPr indent="0" lvl="0" marL="914400" rtl="0" algn="l">
              <a:lnSpc>
                <a:spcPct val="90000"/>
              </a:lnSpc>
              <a:spcBef>
                <a:spcPts val="750"/>
              </a:spcBef>
              <a:spcAft>
                <a:spcPts val="0"/>
              </a:spcAft>
              <a:buNone/>
            </a:pPr>
            <a:r>
              <a:t/>
            </a:r>
            <a:endParaRPr/>
          </a:p>
          <a:p>
            <a:pPr indent="-285750" lvl="0" marL="285750" rtl="0" algn="l">
              <a:spcBef>
                <a:spcPts val="750"/>
              </a:spcBef>
              <a:spcAft>
                <a:spcPts val="0"/>
              </a:spcAft>
              <a:buSzPts val="1400"/>
              <a:buChar char="•"/>
            </a:pPr>
            <a:r>
              <a:rPr lang="en"/>
              <a:t>Dynamic update of the weights</a:t>
            </a:r>
            <a:endParaRPr/>
          </a:p>
          <a:p>
            <a:pPr indent="-285750" lvl="0" marL="285750" rtl="0" algn="l">
              <a:spcBef>
                <a:spcPts val="750"/>
              </a:spcBef>
              <a:spcAft>
                <a:spcPts val="0"/>
              </a:spcAft>
              <a:buSzPts val="1400"/>
              <a:buChar char="•"/>
            </a:pPr>
            <a:r>
              <a:rPr lang="en"/>
              <a:t>An estimation of the importance of a given node</a:t>
            </a:r>
            <a:endParaRPr/>
          </a:p>
          <a:p>
            <a:pPr indent="-285750" lvl="0" marL="285750" rtl="0" algn="l">
              <a:lnSpc>
                <a:spcPct val="90000"/>
              </a:lnSpc>
              <a:spcBef>
                <a:spcPts val="375"/>
              </a:spcBef>
              <a:spcAft>
                <a:spcPts val="0"/>
              </a:spcAft>
              <a:buSzPts val="1400"/>
              <a:buChar char="•"/>
            </a:pPr>
            <a:r>
              <a:rPr lang="en"/>
              <a:t>Select nodes by </a:t>
            </a:r>
            <a:r>
              <a:rPr lang="en"/>
              <a:t>highest reward function </a:t>
            </a:r>
            <a:r>
              <a:rPr lang="en"/>
              <a:t>with most change embedding: more new information</a:t>
            </a:r>
            <a:endParaRPr sz="2400">
              <a:solidFill>
                <a:srgbClr val="2B2C2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311700" y="427095"/>
            <a:ext cx="8520600" cy="3879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SzPts val="2800"/>
              <a:buNone/>
            </a:pPr>
            <a:r>
              <a:rPr lang="en"/>
              <a:t>Selection Process: Pseudocodes</a:t>
            </a:r>
            <a:endParaRPr/>
          </a:p>
        </p:txBody>
      </p:sp>
      <p:sp>
        <p:nvSpPr>
          <p:cNvPr id="305" name="Google Shape;305;p48"/>
          <p:cNvSpPr txBox="1"/>
          <p:nvPr>
            <p:ph idx="1" type="body"/>
          </p:nvPr>
        </p:nvSpPr>
        <p:spPr>
          <a:xfrm>
            <a:off x="553797" y="893820"/>
            <a:ext cx="8278500" cy="40563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750"/>
              </a:spcBef>
              <a:spcAft>
                <a:spcPts val="0"/>
              </a:spcAft>
              <a:buNone/>
            </a:pPr>
            <a:r>
              <a:t/>
            </a:r>
            <a:endParaRPr/>
          </a:p>
          <a:p>
            <a:pPr indent="0" lvl="0" marL="0" rtl="0" algn="l">
              <a:lnSpc>
                <a:spcPct val="90000"/>
              </a:lnSpc>
              <a:spcBef>
                <a:spcPts val="750"/>
              </a:spcBef>
              <a:spcAft>
                <a:spcPts val="0"/>
              </a:spcAft>
              <a:buNone/>
            </a:pPr>
            <a:r>
              <a:rPr lang="en"/>
              <a:t>for </a:t>
            </a:r>
            <a:r>
              <a:rPr b="1" i="1" lang="en" u="sng"/>
              <a:t>ITER</a:t>
            </a:r>
            <a:r>
              <a:rPr lang="en"/>
              <a:t> times:</a:t>
            </a:r>
            <a:endParaRPr b="1"/>
          </a:p>
          <a:p>
            <a:pPr indent="0" lvl="0" marL="0" rtl="0" algn="l">
              <a:lnSpc>
                <a:spcPct val="90000"/>
              </a:lnSpc>
              <a:spcBef>
                <a:spcPts val="750"/>
              </a:spcBef>
              <a:spcAft>
                <a:spcPts val="0"/>
              </a:spcAft>
              <a:buNone/>
            </a:pPr>
            <a:r>
              <a:rPr lang="en"/>
              <a:t>	</a:t>
            </a:r>
            <a:r>
              <a:rPr lang="en"/>
              <a:t>Select </a:t>
            </a:r>
            <a:r>
              <a:rPr b="1" i="1" lang="en" u="sng"/>
              <a:t>BATCH</a:t>
            </a:r>
            <a:r>
              <a:rPr lang="en"/>
              <a:t> nodes from </a:t>
            </a:r>
            <a:r>
              <a:rPr b="1" lang="en"/>
              <a:t>Training Set </a:t>
            </a:r>
            <a:r>
              <a:rPr lang="en"/>
              <a:t>have top</a:t>
            </a:r>
            <a:r>
              <a:rPr b="1" lang="en"/>
              <a:t> Rewards</a:t>
            </a:r>
            <a:endParaRPr b="1"/>
          </a:p>
          <a:p>
            <a:pPr indent="0" lvl="0" marL="0" rtl="0" algn="l">
              <a:lnSpc>
                <a:spcPct val="90000"/>
              </a:lnSpc>
              <a:spcBef>
                <a:spcPts val="750"/>
              </a:spcBef>
              <a:spcAft>
                <a:spcPts val="0"/>
              </a:spcAft>
              <a:buNone/>
            </a:pPr>
            <a:r>
              <a:rPr lang="en"/>
              <a:t>	Add selected nodes to </a:t>
            </a:r>
            <a:r>
              <a:rPr b="1" lang="en"/>
              <a:t>Labeled Set</a:t>
            </a:r>
            <a:r>
              <a:rPr lang="en"/>
              <a:t>, remove them from </a:t>
            </a:r>
            <a:r>
              <a:rPr b="1" lang="en"/>
              <a:t>Training Set</a:t>
            </a:r>
            <a:endParaRPr b="1"/>
          </a:p>
          <a:p>
            <a:pPr indent="0" lvl="0" marL="0" rtl="0" algn="l">
              <a:lnSpc>
                <a:spcPct val="90000"/>
              </a:lnSpc>
              <a:spcBef>
                <a:spcPts val="750"/>
              </a:spcBef>
              <a:spcAft>
                <a:spcPts val="0"/>
              </a:spcAft>
              <a:buNone/>
            </a:pPr>
            <a:r>
              <a:rPr b="1" lang="en"/>
              <a:t>	</a:t>
            </a:r>
            <a:r>
              <a:rPr lang="en"/>
              <a:t>Create new </a:t>
            </a:r>
            <a:r>
              <a:rPr b="1" lang="en"/>
              <a:t>Model</a:t>
            </a:r>
            <a:r>
              <a:rPr lang="en"/>
              <a:t> (Model on previous ITER is destroyed)*</a:t>
            </a:r>
            <a:endParaRPr/>
          </a:p>
          <a:p>
            <a:pPr indent="0" lvl="0" marL="0" rtl="0" algn="l">
              <a:lnSpc>
                <a:spcPct val="90000"/>
              </a:lnSpc>
              <a:spcBef>
                <a:spcPts val="750"/>
              </a:spcBef>
              <a:spcAft>
                <a:spcPts val="0"/>
              </a:spcAft>
              <a:buNone/>
            </a:pPr>
            <a:r>
              <a:rPr b="1" lang="en"/>
              <a:t>	</a:t>
            </a:r>
            <a:r>
              <a:rPr lang="en"/>
              <a:t>for</a:t>
            </a:r>
            <a:r>
              <a:rPr b="1" lang="en"/>
              <a:t> </a:t>
            </a:r>
            <a:r>
              <a:rPr b="1" i="1" lang="en" u="sng"/>
              <a:t>EPOCH</a:t>
            </a:r>
            <a:r>
              <a:rPr b="1" lang="en"/>
              <a:t> </a:t>
            </a:r>
            <a:r>
              <a:rPr lang="en"/>
              <a:t>passes:</a:t>
            </a:r>
            <a:endParaRPr/>
          </a:p>
          <a:p>
            <a:pPr indent="0" lvl="0" marL="0" rtl="0" algn="l">
              <a:lnSpc>
                <a:spcPct val="90000"/>
              </a:lnSpc>
              <a:spcBef>
                <a:spcPts val="750"/>
              </a:spcBef>
              <a:spcAft>
                <a:spcPts val="0"/>
              </a:spcAft>
              <a:buNone/>
            </a:pPr>
            <a:r>
              <a:rPr lang="en"/>
              <a:t>		Train </a:t>
            </a:r>
            <a:r>
              <a:rPr b="1" lang="en"/>
              <a:t>Model </a:t>
            </a:r>
            <a:r>
              <a:rPr lang="en"/>
              <a:t>on</a:t>
            </a:r>
            <a:r>
              <a:rPr b="1" lang="en"/>
              <a:t> Labeled Set</a:t>
            </a:r>
            <a:r>
              <a:rPr lang="en"/>
              <a:t> once</a:t>
            </a:r>
            <a:endParaRPr/>
          </a:p>
          <a:p>
            <a:pPr indent="0" lvl="0" marL="0" rtl="0" algn="l">
              <a:lnSpc>
                <a:spcPct val="90000"/>
              </a:lnSpc>
              <a:spcBef>
                <a:spcPts val="750"/>
              </a:spcBef>
              <a:spcAft>
                <a:spcPts val="0"/>
              </a:spcAft>
              <a:buNone/>
            </a:pPr>
            <a:r>
              <a:rPr b="1" lang="en"/>
              <a:t>	</a:t>
            </a:r>
            <a:r>
              <a:rPr lang="en"/>
              <a:t>Take</a:t>
            </a:r>
            <a:r>
              <a:rPr b="1" lang="en"/>
              <a:t> Embedding </a:t>
            </a:r>
            <a:r>
              <a:rPr lang="en"/>
              <a:t>from</a:t>
            </a:r>
            <a:r>
              <a:rPr b="1" lang="en"/>
              <a:t> Model</a:t>
            </a:r>
            <a:endParaRPr b="1"/>
          </a:p>
          <a:p>
            <a:pPr indent="0" lvl="0" marL="0" rtl="0" algn="l">
              <a:lnSpc>
                <a:spcPct val="90000"/>
              </a:lnSpc>
              <a:spcBef>
                <a:spcPts val="750"/>
              </a:spcBef>
              <a:spcAft>
                <a:spcPts val="0"/>
              </a:spcAft>
              <a:buNone/>
            </a:pPr>
            <a:r>
              <a:rPr b="1" lang="en"/>
              <a:t>	</a:t>
            </a:r>
            <a:r>
              <a:rPr lang="en"/>
              <a:t>Update</a:t>
            </a:r>
            <a:r>
              <a:rPr b="1" lang="en"/>
              <a:t> Weights </a:t>
            </a:r>
            <a:r>
              <a:rPr lang="en"/>
              <a:t>in</a:t>
            </a:r>
            <a:r>
              <a:rPr b="1" lang="en"/>
              <a:t> Rewards </a:t>
            </a:r>
            <a:r>
              <a:rPr lang="en"/>
              <a:t>from</a:t>
            </a:r>
            <a:r>
              <a:rPr b="1" lang="en"/>
              <a:t> Embedding </a:t>
            </a:r>
            <a:r>
              <a:rPr lang="en"/>
              <a:t>using</a:t>
            </a:r>
            <a:r>
              <a:rPr b="1" lang="en"/>
              <a:t> MAB</a:t>
            </a:r>
            <a:endParaRPr b="1"/>
          </a:p>
          <a:p>
            <a:pPr indent="0" lvl="0" marL="0" rtl="0" algn="l">
              <a:lnSpc>
                <a:spcPct val="90000"/>
              </a:lnSpc>
              <a:spcBef>
                <a:spcPts val="750"/>
              </a:spcBef>
              <a:spcAft>
                <a:spcPts val="0"/>
              </a:spcAft>
              <a:buNone/>
            </a:pPr>
            <a:r>
              <a:t/>
            </a:r>
            <a:endParaRPr b="1"/>
          </a:p>
          <a:p>
            <a:pPr indent="0" lvl="0" marL="0" rtl="0" algn="l">
              <a:lnSpc>
                <a:spcPct val="90000"/>
              </a:lnSpc>
              <a:spcBef>
                <a:spcPts val="750"/>
              </a:spcBef>
              <a:spcAft>
                <a:spcPts val="0"/>
              </a:spcAft>
              <a:buNone/>
            </a:pPr>
            <a:r>
              <a:t/>
            </a:r>
            <a:endParaRPr b="1"/>
          </a:p>
          <a:p>
            <a:pPr indent="-317500" lvl="0" marL="457200" rtl="0" algn="l">
              <a:lnSpc>
                <a:spcPct val="90000"/>
              </a:lnSpc>
              <a:spcBef>
                <a:spcPts val="750"/>
              </a:spcBef>
              <a:spcAft>
                <a:spcPts val="0"/>
              </a:spcAft>
              <a:buSzPts val="1400"/>
              <a:buChar char="•"/>
            </a:pPr>
            <a:r>
              <a:rPr lang="en"/>
              <a:t>Final </a:t>
            </a:r>
            <a:r>
              <a:rPr b="1" lang="en"/>
              <a:t>Labeled Set </a:t>
            </a:r>
            <a:r>
              <a:rPr lang="en"/>
              <a:t>have </a:t>
            </a:r>
            <a:r>
              <a:rPr b="1" lang="en"/>
              <a:t>Size= </a:t>
            </a:r>
            <a:r>
              <a:rPr b="1" i="1" lang="en" u="sng"/>
              <a:t>ITER </a:t>
            </a:r>
            <a:r>
              <a:rPr b="1" lang="en"/>
              <a:t>* </a:t>
            </a:r>
            <a:r>
              <a:rPr b="1" i="1" lang="en" u="sng"/>
              <a:t>BATCH</a:t>
            </a:r>
            <a:endParaRPr b="1" i="1" u="sng"/>
          </a:p>
          <a:p>
            <a:pPr indent="0" lvl="0" marL="0" rtl="0" algn="l">
              <a:lnSpc>
                <a:spcPct val="90000"/>
              </a:lnSpc>
              <a:spcBef>
                <a:spcPts val="750"/>
              </a:spcBef>
              <a:spcAft>
                <a:spcPts val="0"/>
              </a:spcAft>
              <a:buNone/>
            </a:pPr>
            <a:r>
              <a:t/>
            </a:r>
            <a:endParaRPr/>
          </a:p>
          <a:p>
            <a:pPr indent="0" lvl="0" marL="0" rtl="0" algn="l">
              <a:lnSpc>
                <a:spcPct val="90000"/>
              </a:lnSpc>
              <a:spcBef>
                <a:spcPts val="375"/>
              </a:spcBef>
              <a:spcAft>
                <a:spcPts val="0"/>
              </a:spcAft>
              <a:buNone/>
            </a:pPr>
            <a:r>
              <a:t/>
            </a:r>
            <a:endParaRPr sz="2400">
              <a:solidFill>
                <a:srgbClr val="2B2C2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445025"/>
            <a:ext cx="8520600" cy="387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Dataset &amp; Setting</a:t>
            </a:r>
            <a:endParaRPr/>
          </a:p>
        </p:txBody>
      </p:sp>
      <p:sp>
        <p:nvSpPr>
          <p:cNvPr id="311" name="Google Shape;311;p49"/>
          <p:cNvSpPr txBox="1"/>
          <p:nvPr/>
        </p:nvSpPr>
        <p:spPr>
          <a:xfrm>
            <a:off x="2348625" y="1585325"/>
            <a:ext cx="6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312" name="Google Shape;312;p49"/>
          <p:cNvSpPr txBox="1"/>
          <p:nvPr/>
        </p:nvSpPr>
        <p:spPr>
          <a:xfrm>
            <a:off x="311700" y="903275"/>
            <a:ext cx="82020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ActiveHNE setting: epoch 200, iteration 40, batch size 20 for all dataset, save the last epoch result</a:t>
            </a:r>
            <a:endParaRPr>
              <a:latin typeface="Helvetica Neue"/>
              <a:ea typeface="Helvetica Neue"/>
              <a:cs typeface="Helvetica Neue"/>
              <a:sym typeface="Helvetica Neue"/>
            </a:endParaRPr>
          </a:p>
          <a:p>
            <a:pPr indent="-317500" lvl="0" marL="457200" rtl="0" algn="l">
              <a:lnSpc>
                <a:spcPct val="115000"/>
              </a:lnSpc>
              <a:spcBef>
                <a:spcPts val="0"/>
              </a:spcBef>
              <a:spcAft>
                <a:spcPts val="0"/>
              </a:spcAft>
              <a:buSzPts val="1400"/>
              <a:buFont typeface="Helvetica Neue"/>
              <a:buChar char="●"/>
            </a:pPr>
            <a:r>
              <a:rPr lang="en">
                <a:latin typeface="Helvetica Neue"/>
                <a:ea typeface="Helvetica Neue"/>
                <a:cs typeface="Helvetica Neue"/>
                <a:sym typeface="Helvetica Neue"/>
              </a:rPr>
              <a:t>Our setting: epoch 50, iteration 40, batch size 80 for Cora, batch size 20 for DBLP and MovieLens, save the best model (lowest validation loss)</a:t>
            </a:r>
            <a:endParaRPr>
              <a:latin typeface="Helvetica Neue"/>
              <a:ea typeface="Helvetica Neue"/>
              <a:cs typeface="Helvetica Neue"/>
              <a:sym typeface="Helvetica Neue"/>
            </a:endParaRPr>
          </a:p>
        </p:txBody>
      </p:sp>
      <p:pic>
        <p:nvPicPr>
          <p:cNvPr id="313" name="Google Shape;313;p49"/>
          <p:cNvPicPr preferRelativeResize="0"/>
          <p:nvPr/>
        </p:nvPicPr>
        <p:blipFill>
          <a:blip r:embed="rId3">
            <a:alphaModFix/>
          </a:blip>
          <a:stretch>
            <a:fillRect/>
          </a:stretch>
        </p:blipFill>
        <p:spPr>
          <a:xfrm>
            <a:off x="5449475" y="1951450"/>
            <a:ext cx="3611802" cy="2708851"/>
          </a:xfrm>
          <a:prstGeom prst="rect">
            <a:avLst/>
          </a:prstGeom>
          <a:noFill/>
          <a:ln>
            <a:noFill/>
          </a:ln>
        </p:spPr>
      </p:pic>
      <p:graphicFrame>
        <p:nvGraphicFramePr>
          <p:cNvPr id="314" name="Google Shape;314;p49"/>
          <p:cNvGraphicFramePr/>
          <p:nvPr/>
        </p:nvGraphicFramePr>
        <p:xfrm>
          <a:off x="252975" y="2117235"/>
          <a:ext cx="3000000" cy="3000000"/>
        </p:xfrm>
        <a:graphic>
          <a:graphicData uri="http://schemas.openxmlformats.org/drawingml/2006/table">
            <a:tbl>
              <a:tblPr>
                <a:noFill/>
                <a:tableStyleId>{1E03522F-51BA-4E50-A325-3A1A6F9A9B2C}</a:tableStyleId>
              </a:tblPr>
              <a:tblGrid>
                <a:gridCol w="761650"/>
                <a:gridCol w="761650"/>
                <a:gridCol w="761650"/>
                <a:gridCol w="761650"/>
                <a:gridCol w="761650"/>
                <a:gridCol w="761650"/>
                <a:gridCol w="761650"/>
              </a:tblGrid>
              <a:tr h="731500">
                <a:tc>
                  <a:txBody>
                    <a:bodyPr/>
                    <a:lstStyle/>
                    <a:p>
                      <a:pPr indent="0" lvl="0" marL="0" rtl="0" algn="ctr">
                        <a:spcBef>
                          <a:spcPts val="0"/>
                        </a:spcBef>
                        <a:spcAft>
                          <a:spcPts val="0"/>
                        </a:spcAft>
                        <a:buNone/>
                      </a:pPr>
                      <a:r>
                        <a:rPr lang="en" sz="1200"/>
                        <a:t>Dataset</a:t>
                      </a:r>
                      <a:endParaRPr sz="1200"/>
                    </a:p>
                  </a:txBody>
                  <a:tcPr marT="91425" marB="91425" marR="91425" marL="91425"/>
                </a:tc>
                <a:tc>
                  <a:txBody>
                    <a:bodyPr/>
                    <a:lstStyle/>
                    <a:p>
                      <a:pPr indent="0" lvl="0" marL="0" rtl="0" algn="ctr">
                        <a:spcBef>
                          <a:spcPts val="0"/>
                        </a:spcBef>
                        <a:spcAft>
                          <a:spcPts val="0"/>
                        </a:spcAft>
                        <a:buNone/>
                      </a:pPr>
                      <a:r>
                        <a:rPr lang="en" sz="1200"/>
                        <a:t>Entities</a:t>
                      </a:r>
                      <a:endParaRPr sz="1200"/>
                    </a:p>
                  </a:txBody>
                  <a:tcPr marT="91425" marB="91425" marR="91425" marL="91425"/>
                </a:tc>
                <a:tc>
                  <a:txBody>
                    <a:bodyPr/>
                    <a:lstStyle/>
                    <a:p>
                      <a:pPr indent="0" lvl="0" marL="0" rtl="0" algn="ctr">
                        <a:spcBef>
                          <a:spcPts val="0"/>
                        </a:spcBef>
                        <a:spcAft>
                          <a:spcPts val="0"/>
                        </a:spcAft>
                        <a:buNone/>
                      </a:pPr>
                      <a:r>
                        <a:rPr lang="en" sz="1200"/>
                        <a:t>Edges</a:t>
                      </a:r>
                      <a:endParaRPr sz="1200"/>
                    </a:p>
                  </a:txBody>
                  <a:tcPr marT="91425" marB="91425" marR="91425" marL="91425"/>
                </a:tc>
                <a:tc>
                  <a:txBody>
                    <a:bodyPr/>
                    <a:lstStyle/>
                    <a:p>
                      <a:pPr indent="0" lvl="0" marL="0" rtl="0" algn="ctr">
                        <a:spcBef>
                          <a:spcPts val="0"/>
                        </a:spcBef>
                        <a:spcAft>
                          <a:spcPts val="0"/>
                        </a:spcAft>
                        <a:buNone/>
                      </a:pPr>
                      <a:r>
                        <a:rPr lang="en" sz="1200"/>
                        <a:t>Entity Type</a:t>
                      </a:r>
                      <a:endParaRPr sz="1200"/>
                    </a:p>
                  </a:txBody>
                  <a:tcPr marT="91425" marB="91425" marR="91425" marL="91425"/>
                </a:tc>
                <a:tc>
                  <a:txBody>
                    <a:bodyPr/>
                    <a:lstStyle/>
                    <a:p>
                      <a:pPr indent="0" lvl="0" marL="0" rtl="0" algn="ctr">
                        <a:spcBef>
                          <a:spcPts val="0"/>
                        </a:spcBef>
                        <a:spcAft>
                          <a:spcPts val="0"/>
                        </a:spcAft>
                        <a:buNone/>
                      </a:pPr>
                      <a:r>
                        <a:rPr lang="en" sz="1200"/>
                        <a:t>Edge Type</a:t>
                      </a:r>
                      <a:endParaRPr sz="1200"/>
                    </a:p>
                  </a:txBody>
                  <a:tcPr marT="91425" marB="91425" marR="91425" marL="91425"/>
                </a:tc>
                <a:tc>
                  <a:txBody>
                    <a:bodyPr/>
                    <a:lstStyle/>
                    <a:p>
                      <a:pPr indent="0" lvl="0" marL="0" rtl="0" algn="ctr">
                        <a:spcBef>
                          <a:spcPts val="0"/>
                        </a:spcBef>
                        <a:spcAft>
                          <a:spcPts val="0"/>
                        </a:spcAft>
                        <a:buNone/>
                      </a:pPr>
                      <a:r>
                        <a:rPr lang="en" sz="1200"/>
                        <a:t>class_num</a:t>
                      </a:r>
                      <a:endParaRPr sz="1200"/>
                    </a:p>
                  </a:txBody>
                  <a:tcPr marT="91425" marB="91425" marR="91425" marL="91425"/>
                </a:tc>
                <a:tc>
                  <a:txBody>
                    <a:bodyPr/>
                    <a:lstStyle/>
                    <a:p>
                      <a:pPr indent="0" lvl="0" marL="0" rtl="0" algn="ctr">
                        <a:spcBef>
                          <a:spcPts val="0"/>
                        </a:spcBef>
                        <a:spcAft>
                          <a:spcPts val="0"/>
                        </a:spcAft>
                        <a:buNone/>
                      </a:pPr>
                      <a:r>
                        <a:rPr b="1" lang="en" sz="1200"/>
                        <a:t>training set size</a:t>
                      </a:r>
                      <a:endParaRPr b="1" sz="1200"/>
                    </a:p>
                  </a:txBody>
                  <a:tcPr marT="91425" marB="91425" marR="91425" marL="91425"/>
                </a:tc>
              </a:tr>
              <a:tr h="548600">
                <a:tc>
                  <a:txBody>
                    <a:bodyPr/>
                    <a:lstStyle/>
                    <a:p>
                      <a:pPr indent="0" lvl="0" marL="0" rtl="0" algn="ctr">
                        <a:spcBef>
                          <a:spcPts val="0"/>
                        </a:spcBef>
                        <a:spcAft>
                          <a:spcPts val="0"/>
                        </a:spcAft>
                        <a:buNone/>
                      </a:pPr>
                      <a:r>
                        <a:rPr lang="en" sz="1200"/>
                        <a:t>Cora</a:t>
                      </a:r>
                      <a:endParaRPr sz="1200"/>
                    </a:p>
                  </a:txBody>
                  <a:tcPr marT="91425" marB="91425" marR="91425" marL="91425"/>
                </a:tc>
                <a:tc>
                  <a:txBody>
                    <a:bodyPr/>
                    <a:lstStyle/>
                    <a:p>
                      <a:pPr indent="0" lvl="0" marL="0" rtl="0" algn="ctr">
                        <a:spcBef>
                          <a:spcPts val="0"/>
                        </a:spcBef>
                        <a:spcAft>
                          <a:spcPts val="0"/>
                        </a:spcAft>
                        <a:buNone/>
                      </a:pPr>
                      <a:r>
                        <a:rPr lang="en" sz="1200"/>
                        <a:t>56,670</a:t>
                      </a:r>
                      <a:endParaRPr sz="1200"/>
                    </a:p>
                  </a:txBody>
                  <a:tcPr marT="91425" marB="91425" marR="91425" marL="91425"/>
                </a:tc>
                <a:tc>
                  <a:txBody>
                    <a:bodyPr/>
                    <a:lstStyle/>
                    <a:p>
                      <a:pPr indent="0" lvl="0" marL="0" rtl="0" algn="ctr">
                        <a:spcBef>
                          <a:spcPts val="0"/>
                        </a:spcBef>
                        <a:spcAft>
                          <a:spcPts val="0"/>
                        </a:spcAft>
                        <a:buNone/>
                      </a:pPr>
                      <a:r>
                        <a:rPr lang="en" sz="1200"/>
                        <a:t>244,088</a:t>
                      </a:r>
                      <a:endParaRPr sz="1200"/>
                    </a:p>
                  </a:txBody>
                  <a:tcPr marT="91425" marB="91425" marR="91425" marL="91425"/>
                </a:tc>
                <a:tc>
                  <a:txBody>
                    <a:bodyPr/>
                    <a:lstStyle/>
                    <a:p>
                      <a:pPr indent="0" lvl="0" marL="0" rtl="0" algn="ctr">
                        <a:spcBef>
                          <a:spcPts val="0"/>
                        </a:spcBef>
                        <a:spcAft>
                          <a:spcPts val="0"/>
                        </a:spcAft>
                        <a:buNone/>
                      </a:pPr>
                      <a:r>
                        <a:rPr lang="en" sz="1200"/>
                        <a:t>3</a:t>
                      </a:r>
                      <a:endParaRPr sz="1200"/>
                    </a:p>
                  </a:txBody>
                  <a:tcPr marT="91425" marB="91425" marR="91425" marL="91425"/>
                </a:tc>
                <a:tc>
                  <a:txBody>
                    <a:bodyPr/>
                    <a:lstStyle/>
                    <a:p>
                      <a:pPr indent="0" lvl="0" marL="0" rtl="0" algn="ctr">
                        <a:spcBef>
                          <a:spcPts val="0"/>
                        </a:spcBef>
                        <a:spcAft>
                          <a:spcPts val="0"/>
                        </a:spcAft>
                        <a:buNone/>
                      </a:pPr>
                      <a:r>
                        <a:rPr lang="en" sz="1200"/>
                        <a:t>3</a:t>
                      </a:r>
                      <a:endParaRPr sz="1200"/>
                    </a:p>
                  </a:txBody>
                  <a:tcPr marT="91425" marB="91425" marR="91425" marL="91425"/>
                </a:tc>
                <a:tc>
                  <a:txBody>
                    <a:bodyPr/>
                    <a:lstStyle/>
                    <a:p>
                      <a:pPr indent="0" lvl="0" marL="0" rtl="0" algn="ctr">
                        <a:spcBef>
                          <a:spcPts val="0"/>
                        </a:spcBef>
                        <a:spcAft>
                          <a:spcPts val="0"/>
                        </a:spcAft>
                        <a:buNone/>
                      </a:pPr>
                      <a:r>
                        <a:rPr lang="en" sz="1200"/>
                        <a:t>10</a:t>
                      </a:r>
                      <a:endParaRPr sz="1200"/>
                    </a:p>
                  </a:txBody>
                  <a:tcPr marT="91425" marB="91425" marR="91425" marL="91425"/>
                </a:tc>
                <a:tc>
                  <a:txBody>
                    <a:bodyPr/>
                    <a:lstStyle/>
                    <a:p>
                      <a:pPr indent="0" lvl="0" marL="0" rtl="0" algn="ctr">
                        <a:spcBef>
                          <a:spcPts val="0"/>
                        </a:spcBef>
                        <a:spcAft>
                          <a:spcPts val="0"/>
                        </a:spcAft>
                        <a:buNone/>
                      </a:pPr>
                      <a:r>
                        <a:rPr b="1" lang="en" sz="1200"/>
                        <a:t>3911</a:t>
                      </a:r>
                      <a:endParaRPr b="1" sz="1200"/>
                    </a:p>
                  </a:txBody>
                  <a:tcPr marT="91425" marB="91425" marR="91425" marL="91425"/>
                </a:tc>
              </a:tr>
              <a:tr h="548600">
                <a:tc>
                  <a:txBody>
                    <a:bodyPr/>
                    <a:lstStyle/>
                    <a:p>
                      <a:pPr indent="0" lvl="0" marL="0" rtl="0" algn="ctr">
                        <a:spcBef>
                          <a:spcPts val="0"/>
                        </a:spcBef>
                        <a:spcAft>
                          <a:spcPts val="0"/>
                        </a:spcAft>
                        <a:buNone/>
                      </a:pPr>
                      <a:r>
                        <a:rPr lang="en" sz="1200"/>
                        <a:t>DBLP</a:t>
                      </a:r>
                      <a:endParaRPr sz="1200"/>
                    </a:p>
                  </a:txBody>
                  <a:tcPr marT="91425" marB="91425" marR="91425" marL="91425"/>
                </a:tc>
                <a:tc>
                  <a:txBody>
                    <a:bodyPr/>
                    <a:lstStyle/>
                    <a:p>
                      <a:pPr indent="0" lvl="0" marL="0" rtl="0" algn="ctr">
                        <a:spcBef>
                          <a:spcPts val="0"/>
                        </a:spcBef>
                        <a:spcAft>
                          <a:spcPts val="0"/>
                        </a:spcAft>
                        <a:buNone/>
                      </a:pPr>
                      <a:r>
                        <a:rPr lang="en" sz="1200"/>
                        <a:t>37,791</a:t>
                      </a:r>
                      <a:endParaRPr sz="1200"/>
                    </a:p>
                  </a:txBody>
                  <a:tcPr marT="91425" marB="91425" marR="91425" marL="91425"/>
                </a:tc>
                <a:tc>
                  <a:txBody>
                    <a:bodyPr/>
                    <a:lstStyle/>
                    <a:p>
                      <a:pPr indent="0" lvl="0" marL="0" rtl="0" algn="ctr">
                        <a:spcBef>
                          <a:spcPts val="0"/>
                        </a:spcBef>
                        <a:spcAft>
                          <a:spcPts val="0"/>
                        </a:spcAft>
                        <a:buNone/>
                      </a:pPr>
                      <a:r>
                        <a:rPr lang="en" sz="1200"/>
                        <a:t>170,803</a:t>
                      </a:r>
                      <a:endParaRPr sz="1200"/>
                    </a:p>
                  </a:txBody>
                  <a:tcPr marT="91425" marB="91425" marR="91425" marL="91425"/>
                </a:tc>
                <a:tc>
                  <a:txBody>
                    <a:bodyPr/>
                    <a:lstStyle/>
                    <a:p>
                      <a:pPr indent="0" lvl="0" marL="0" rtl="0" algn="ctr">
                        <a:spcBef>
                          <a:spcPts val="0"/>
                        </a:spcBef>
                        <a:spcAft>
                          <a:spcPts val="0"/>
                        </a:spcAft>
                        <a:buNone/>
                      </a:pPr>
                      <a:r>
                        <a:rPr lang="en" sz="1200"/>
                        <a:t>4</a:t>
                      </a:r>
                      <a:endParaRPr sz="1200"/>
                    </a:p>
                  </a:txBody>
                  <a:tcPr marT="91425" marB="91425" marR="91425" marL="91425"/>
                </a:tc>
                <a:tc>
                  <a:txBody>
                    <a:bodyPr/>
                    <a:lstStyle/>
                    <a:p>
                      <a:pPr indent="0" lvl="0" marL="0" rtl="0" algn="ctr">
                        <a:spcBef>
                          <a:spcPts val="0"/>
                        </a:spcBef>
                        <a:spcAft>
                          <a:spcPts val="0"/>
                        </a:spcAft>
                        <a:buNone/>
                      </a:pPr>
                      <a:r>
                        <a:rPr lang="en" sz="1200"/>
                        <a:t>3</a:t>
                      </a:r>
                      <a:endParaRPr sz="1200"/>
                    </a:p>
                  </a:txBody>
                  <a:tcPr marT="91425" marB="91425" marR="91425" marL="91425"/>
                </a:tc>
                <a:tc>
                  <a:txBody>
                    <a:bodyPr/>
                    <a:lstStyle/>
                    <a:p>
                      <a:pPr indent="0" lvl="0" marL="0" rtl="0" algn="ctr">
                        <a:spcBef>
                          <a:spcPts val="0"/>
                        </a:spcBef>
                        <a:spcAft>
                          <a:spcPts val="0"/>
                        </a:spcAft>
                        <a:buNone/>
                      </a:pPr>
                      <a:r>
                        <a:rPr lang="en" sz="1200"/>
                        <a:t>4</a:t>
                      </a:r>
                      <a:endParaRPr sz="1200"/>
                    </a:p>
                  </a:txBody>
                  <a:tcPr marT="91425" marB="91425" marR="91425" marL="91425"/>
                </a:tc>
                <a:tc>
                  <a:txBody>
                    <a:bodyPr/>
                    <a:lstStyle/>
                    <a:p>
                      <a:pPr indent="0" lvl="0" marL="0" rtl="0" algn="ctr">
                        <a:spcBef>
                          <a:spcPts val="0"/>
                        </a:spcBef>
                        <a:spcAft>
                          <a:spcPts val="0"/>
                        </a:spcAft>
                        <a:buNone/>
                      </a:pPr>
                      <a:r>
                        <a:rPr b="1" lang="en" sz="1200"/>
                        <a:t>1014</a:t>
                      </a:r>
                      <a:endParaRPr b="1" sz="1200"/>
                    </a:p>
                  </a:txBody>
                  <a:tcPr marT="91425" marB="91425" marR="91425" marL="91425"/>
                </a:tc>
              </a:tr>
              <a:tr h="548600">
                <a:tc>
                  <a:txBody>
                    <a:bodyPr/>
                    <a:lstStyle/>
                    <a:p>
                      <a:pPr indent="0" lvl="0" marL="0" rtl="0" algn="ctr">
                        <a:spcBef>
                          <a:spcPts val="0"/>
                        </a:spcBef>
                        <a:spcAft>
                          <a:spcPts val="0"/>
                        </a:spcAft>
                        <a:buNone/>
                      </a:pPr>
                      <a:r>
                        <a:rPr lang="en" sz="1200"/>
                        <a:t>MovieLens</a:t>
                      </a:r>
                      <a:endParaRPr sz="1200"/>
                    </a:p>
                  </a:txBody>
                  <a:tcPr marT="91425" marB="91425" marR="91425" marL="91425"/>
                </a:tc>
                <a:tc>
                  <a:txBody>
                    <a:bodyPr/>
                    <a:lstStyle/>
                    <a:p>
                      <a:pPr indent="0" lvl="0" marL="0" rtl="0" algn="ctr">
                        <a:spcBef>
                          <a:spcPts val="0"/>
                        </a:spcBef>
                        <a:spcAft>
                          <a:spcPts val="0"/>
                        </a:spcAft>
                        <a:buNone/>
                      </a:pPr>
                      <a:r>
                        <a:rPr lang="en" sz="1200"/>
                        <a:t>28,491</a:t>
                      </a:r>
                      <a:endParaRPr sz="1200"/>
                    </a:p>
                  </a:txBody>
                  <a:tcPr marT="91425" marB="91425" marR="91425" marL="91425"/>
                </a:tc>
                <a:tc>
                  <a:txBody>
                    <a:bodyPr/>
                    <a:lstStyle/>
                    <a:p>
                      <a:pPr indent="0" lvl="0" marL="0" rtl="0" algn="ctr">
                        <a:spcBef>
                          <a:spcPts val="0"/>
                        </a:spcBef>
                        <a:spcAft>
                          <a:spcPts val="0"/>
                        </a:spcAft>
                        <a:buNone/>
                      </a:pPr>
                      <a:r>
                        <a:rPr lang="en" sz="1200"/>
                        <a:t>138,352</a:t>
                      </a:r>
                      <a:endParaRPr sz="1200"/>
                    </a:p>
                  </a:txBody>
                  <a:tcPr marT="91425" marB="91425" marR="91425" marL="91425"/>
                </a:tc>
                <a:tc>
                  <a:txBody>
                    <a:bodyPr/>
                    <a:lstStyle/>
                    <a:p>
                      <a:pPr indent="0" lvl="0" marL="0" rtl="0" algn="ctr">
                        <a:spcBef>
                          <a:spcPts val="0"/>
                        </a:spcBef>
                        <a:spcAft>
                          <a:spcPts val="0"/>
                        </a:spcAft>
                        <a:buNone/>
                      </a:pPr>
                      <a:r>
                        <a:rPr lang="en" sz="1200"/>
                        <a:t>4</a:t>
                      </a:r>
                      <a:endParaRPr sz="1200"/>
                    </a:p>
                  </a:txBody>
                  <a:tcPr marT="91425" marB="91425" marR="91425" marL="91425"/>
                </a:tc>
                <a:tc>
                  <a:txBody>
                    <a:bodyPr/>
                    <a:lstStyle/>
                    <a:p>
                      <a:pPr indent="0" lvl="0" marL="0" rtl="0" algn="ctr">
                        <a:spcBef>
                          <a:spcPts val="0"/>
                        </a:spcBef>
                        <a:spcAft>
                          <a:spcPts val="0"/>
                        </a:spcAft>
                        <a:buNone/>
                      </a:pPr>
                      <a:r>
                        <a:rPr lang="en" sz="1200"/>
                        <a:t>4</a:t>
                      </a:r>
                      <a:endParaRPr sz="1200"/>
                    </a:p>
                  </a:txBody>
                  <a:tcPr marT="91425" marB="91425" marR="91425" marL="91425"/>
                </a:tc>
                <a:tc>
                  <a:txBody>
                    <a:bodyPr/>
                    <a:lstStyle/>
                    <a:p>
                      <a:pPr indent="0" lvl="0" marL="0" rtl="0" algn="ctr">
                        <a:spcBef>
                          <a:spcPts val="0"/>
                        </a:spcBef>
                        <a:spcAft>
                          <a:spcPts val="0"/>
                        </a:spcAft>
                        <a:buNone/>
                      </a:pPr>
                      <a:r>
                        <a:rPr lang="en" sz="1200"/>
                        <a:t>3</a:t>
                      </a:r>
                      <a:endParaRPr sz="1200"/>
                    </a:p>
                  </a:txBody>
                  <a:tcPr marT="91425" marB="91425" marR="91425" marL="91425"/>
                </a:tc>
                <a:tc>
                  <a:txBody>
                    <a:bodyPr/>
                    <a:lstStyle/>
                    <a:p>
                      <a:pPr indent="0" lvl="0" marL="0" rtl="0" algn="ctr">
                        <a:spcBef>
                          <a:spcPts val="0"/>
                        </a:spcBef>
                        <a:spcAft>
                          <a:spcPts val="0"/>
                        </a:spcAft>
                        <a:buNone/>
                      </a:pPr>
                      <a:r>
                        <a:rPr b="1" lang="en" sz="1200"/>
                        <a:t>918</a:t>
                      </a:r>
                      <a:endParaRPr b="1" sz="1200"/>
                    </a:p>
                  </a:txBody>
                  <a:tcPr marT="91425" marB="91425" marR="91425" marL="91425"/>
                </a:tc>
              </a:tr>
            </a:tbl>
          </a:graphicData>
        </a:graphic>
      </p:graphicFrame>
      <p:sp>
        <p:nvSpPr>
          <p:cNvPr id="315" name="Google Shape;315;p49"/>
          <p:cNvSpPr txBox="1"/>
          <p:nvPr/>
        </p:nvSpPr>
        <p:spPr>
          <a:xfrm>
            <a:off x="6767575" y="1951450"/>
            <a:ext cx="12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a:ea typeface="Helvetica Neue"/>
                <a:cs typeface="Helvetica Neue"/>
                <a:sym typeface="Helvetica Neue"/>
              </a:rPr>
              <a:t>MovieLens</a:t>
            </a: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