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82_B20D658C.xml" ContentType="application/vnd.ms-powerpoint.comments+xml"/>
  <Override PartName="/ppt/comments/modernComment_172_6D86DF2D.xml" ContentType="application/vnd.ms-powerpoint.comments+xml"/>
  <Override PartName="/ppt/comments/modernComment_183_9094D2A4.xml" ContentType="application/vnd.ms-powerpoint.comments+xml"/>
  <Override PartName="/ppt/comments/modernComment_173_68B9CD11.xml" ContentType="application/vnd.ms-powerpoint.comments+xml"/>
  <Override PartName="/ppt/comments/modernComment_184_AA7D06F0.xml" ContentType="application/vnd.ms-powerpoint.comments+xml"/>
  <Override PartName="/ppt/comments/modernComment_185_A6EDEA7F.xml" ContentType="application/vnd.ms-powerpoint.comments+xml"/>
  <Override PartName="/ppt/comments/modernComment_187_375171C8.xml" ContentType="application/vnd.ms-powerpoint.comments+xml"/>
  <Override PartName="/ppt/comments/modernComment_188_826EA9AC.xml" ContentType="application/vnd.ms-powerpoint.comments+xml"/>
  <Override PartName="/ppt/comments/modernComment_177_94662E0F.xml" ContentType="application/vnd.ms-powerpoint.comments+xml"/>
  <Override PartName="/ppt/comments/modernComment_17E_6A0EE0EB.xml" ContentType="application/vnd.ms-powerpoint.comments+xml"/>
  <Override PartName="/ppt/comments/modernComment_17A_EF586AB.xml" ContentType="application/vnd.ms-powerpoint.comments+xml"/>
  <Override PartName="/ppt/comments/modernComment_17C_BAC66A76.xml" ContentType="application/vnd.ms-powerpoint.comments+xml"/>
  <Override PartName="/ppt/comments/modernComment_181_91AD3629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66" r:id="rId2"/>
    <p:sldId id="383" r:id="rId3"/>
    <p:sldId id="384" r:id="rId4"/>
    <p:sldId id="393" r:id="rId5"/>
    <p:sldId id="386" r:id="rId6"/>
    <p:sldId id="370" r:id="rId7"/>
    <p:sldId id="387" r:id="rId8"/>
    <p:sldId id="371" r:id="rId9"/>
    <p:sldId id="381" r:id="rId10"/>
    <p:sldId id="388" r:id="rId11"/>
    <p:sldId id="389" r:id="rId12"/>
    <p:sldId id="391" r:id="rId13"/>
    <p:sldId id="392" r:id="rId14"/>
    <p:sldId id="394" r:id="rId15"/>
    <p:sldId id="375" r:id="rId16"/>
    <p:sldId id="376" r:id="rId17"/>
    <p:sldId id="382" r:id="rId18"/>
    <p:sldId id="378" r:id="rId19"/>
    <p:sldId id="379" r:id="rId20"/>
    <p:sldId id="395" r:id="rId21"/>
    <p:sldId id="380" r:id="rId22"/>
    <p:sldId id="385" r:id="rId23"/>
    <p:sldId id="390" r:id="rId24"/>
    <p:sldId id="366" r:id="rId25"/>
    <p:sldId id="367" r:id="rId26"/>
    <p:sldId id="369" r:id="rId27"/>
    <p:sldId id="368" r:id="rId28"/>
    <p:sldId id="372" r:id="rId29"/>
    <p:sldId id="373" r:id="rId30"/>
    <p:sldId id="377" r:id="rId31"/>
    <p:sldId id="37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3C9C6F3-7195-381E-3910-AF65D2A39176}" name="Sharma, Prateek" initials="SP" userId="S::prateeks@iu.edu::922e19b3-bf3e-4c18-b6a1-8e442896ffc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B2FD5A-AB77-4723-87F7-32BA4ADB2529}" v="166" dt="2022-05-20T14:59:08.313"/>
    <p1510:client id="{AF05BB79-0435-FA5B-F47C-030607DAB8F1}" v="37" dt="2022-06-24T18:28:17.439"/>
    <p1510:client id="{B5808127-DD9A-DAC8-D5FB-228613F141B0}" v="17" dt="2022-05-31T14:28:12.809"/>
    <p1510:client id="{D0B053ED-F012-B6B0-59CE-F20B3F3ACC33}" v="80" dt="2022-06-24T13:09:50.3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93" autoAdjust="0"/>
    <p:restoredTop sz="94660"/>
  </p:normalViewPr>
  <p:slideViewPr>
    <p:cSldViewPr snapToGrid="0">
      <p:cViewPr>
        <p:scale>
          <a:sx n="98" d="100"/>
          <a:sy n="98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, Prateek" userId="S::prateeks@iu.edu::922e19b3-bf3e-4c18-b6a1-8e442896ffca" providerId="AD" clId="Web-{B5808127-DD9A-DAC8-D5FB-228613F141B0}"/>
    <pc:docChg chg="mod">
      <pc:chgData name="Sharma, Prateek" userId="S::prateeks@iu.edu::922e19b3-bf3e-4c18-b6a1-8e442896ffca" providerId="AD" clId="Web-{B5808127-DD9A-DAC8-D5FB-228613F141B0}" dt="2022-05-31T14:28:12.809" v="16"/>
      <pc:docMkLst>
        <pc:docMk/>
      </pc:docMkLst>
      <pc:sldChg chg="addCm">
        <pc:chgData name="Sharma, Prateek" userId="S::prateeks@iu.edu::922e19b3-bf3e-4c18-b6a1-8e442896ffca" providerId="AD" clId="Web-{B5808127-DD9A-DAC8-D5FB-228613F141B0}" dt="2022-05-31T14:12:26.798" v="4"/>
        <pc:sldMkLst>
          <pc:docMk/>
          <pc:sldMk cId="1837555501" sldId="370"/>
        </pc:sldMkLst>
      </pc:sldChg>
      <pc:sldChg chg="addCm">
        <pc:chgData name="Sharma, Prateek" userId="S::prateeks@iu.edu::922e19b3-bf3e-4c18-b6a1-8e442896ffca" providerId="AD" clId="Web-{B5808127-DD9A-DAC8-D5FB-228613F141B0}" dt="2022-05-31T14:14:04.454" v="6"/>
        <pc:sldMkLst>
          <pc:docMk/>
          <pc:sldMk cId="1757007121" sldId="371"/>
        </pc:sldMkLst>
      </pc:sldChg>
      <pc:sldChg chg="addCm">
        <pc:chgData name="Sharma, Prateek" userId="S::prateeks@iu.edu::922e19b3-bf3e-4c18-b6a1-8e442896ffca" providerId="AD" clId="Web-{B5808127-DD9A-DAC8-D5FB-228613F141B0}" dt="2022-05-31T14:20:57.795" v="11"/>
        <pc:sldMkLst>
          <pc:docMk/>
          <pc:sldMk cId="2489724431" sldId="375"/>
        </pc:sldMkLst>
      </pc:sldChg>
      <pc:sldChg chg="addCm">
        <pc:chgData name="Sharma, Prateek" userId="S::prateeks@iu.edu::922e19b3-bf3e-4c18-b6a1-8e442896ffca" providerId="AD" clId="Web-{B5808127-DD9A-DAC8-D5FB-228613F141B0}" dt="2022-05-31T14:23:16.185" v="13"/>
        <pc:sldMkLst>
          <pc:docMk/>
          <pc:sldMk cId="4049109577" sldId="376"/>
        </pc:sldMkLst>
      </pc:sldChg>
      <pc:sldChg chg="addCm">
        <pc:chgData name="Sharma, Prateek" userId="S::prateeks@iu.edu::922e19b3-bf3e-4c18-b6a1-8e442896ffca" providerId="AD" clId="Web-{B5808127-DD9A-DAC8-D5FB-228613F141B0}" dt="2022-05-31T14:26:15.856" v="15"/>
        <pc:sldMkLst>
          <pc:docMk/>
          <pc:sldMk cId="250971819" sldId="378"/>
        </pc:sldMkLst>
      </pc:sldChg>
      <pc:sldChg chg="addCm">
        <pc:chgData name="Sharma, Prateek" userId="S::prateeks@iu.edu::922e19b3-bf3e-4c18-b6a1-8e442896ffca" providerId="AD" clId="Web-{B5808127-DD9A-DAC8-D5FB-228613F141B0}" dt="2022-05-31T14:28:12.809" v="16"/>
        <pc:sldMkLst>
          <pc:docMk/>
          <pc:sldMk cId="3133565558" sldId="380"/>
        </pc:sldMkLst>
      </pc:sldChg>
      <pc:sldChg chg="addCm">
        <pc:chgData name="Sharma, Prateek" userId="S::prateeks@iu.edu::922e19b3-bf3e-4c18-b6a1-8e442896ffca" providerId="AD" clId="Web-{B5808127-DD9A-DAC8-D5FB-228613F141B0}" dt="2022-05-31T14:24:25.998" v="14"/>
        <pc:sldMkLst>
          <pc:docMk/>
          <pc:sldMk cId="1779359979" sldId="382"/>
        </pc:sldMkLst>
      </pc:sldChg>
      <pc:sldChg chg="addCm">
        <pc:chgData name="Sharma, Prateek" userId="S::prateeks@iu.edu::922e19b3-bf3e-4c18-b6a1-8e442896ffca" providerId="AD" clId="Web-{B5808127-DD9A-DAC8-D5FB-228613F141B0}" dt="2022-05-31T14:00:23.301" v="1"/>
        <pc:sldMkLst>
          <pc:docMk/>
          <pc:sldMk cId="1627267035" sldId="384"/>
        </pc:sldMkLst>
      </pc:sldChg>
      <pc:sldChg chg="addCm">
        <pc:chgData name="Sharma, Prateek" userId="S::prateeks@iu.edu::922e19b3-bf3e-4c18-b6a1-8e442896ffca" providerId="AD" clId="Web-{B5808127-DD9A-DAC8-D5FB-228613F141B0}" dt="2022-05-31T14:09:20.768" v="2"/>
        <pc:sldMkLst>
          <pc:docMk/>
          <pc:sldMk cId="2444047913" sldId="385"/>
        </pc:sldMkLst>
      </pc:sldChg>
      <pc:sldChg chg="addCm">
        <pc:chgData name="Sharma, Prateek" userId="S::prateeks@iu.edu::922e19b3-bf3e-4c18-b6a1-8e442896ffca" providerId="AD" clId="Web-{B5808127-DD9A-DAC8-D5FB-228613F141B0}" dt="2022-05-31T14:21:58.655" v="12"/>
        <pc:sldMkLst>
          <pc:docMk/>
          <pc:sldMk cId="2987222412" sldId="386"/>
        </pc:sldMkLst>
      </pc:sldChg>
      <pc:sldChg chg="addCm">
        <pc:chgData name="Sharma, Prateek" userId="S::prateeks@iu.edu::922e19b3-bf3e-4c18-b6a1-8e442896ffca" providerId="AD" clId="Web-{B5808127-DD9A-DAC8-D5FB-228613F141B0}" dt="2022-05-31T14:13:22.626" v="5"/>
        <pc:sldMkLst>
          <pc:docMk/>
          <pc:sldMk cId="2425672356" sldId="387"/>
        </pc:sldMkLst>
      </pc:sldChg>
      <pc:sldChg chg="addCm">
        <pc:chgData name="Sharma, Prateek" userId="S::prateeks@iu.edu::922e19b3-bf3e-4c18-b6a1-8e442896ffca" providerId="AD" clId="Web-{B5808127-DD9A-DAC8-D5FB-228613F141B0}" dt="2022-05-31T14:15:10.750" v="7"/>
        <pc:sldMkLst>
          <pc:docMk/>
          <pc:sldMk cId="2860320496" sldId="388"/>
        </pc:sldMkLst>
      </pc:sldChg>
      <pc:sldChg chg="addCm">
        <pc:chgData name="Sharma, Prateek" userId="S::prateeks@iu.edu::922e19b3-bf3e-4c18-b6a1-8e442896ffca" providerId="AD" clId="Web-{B5808127-DD9A-DAC8-D5FB-228613F141B0}" dt="2022-05-31T14:17:27.812" v="8"/>
        <pc:sldMkLst>
          <pc:docMk/>
          <pc:sldMk cId="2800609919" sldId="389"/>
        </pc:sldMkLst>
      </pc:sldChg>
      <pc:sldChg chg="addCm">
        <pc:chgData name="Sharma, Prateek" userId="S::prateeks@iu.edu::922e19b3-bf3e-4c18-b6a1-8e442896ffca" providerId="AD" clId="Web-{B5808127-DD9A-DAC8-D5FB-228613F141B0}" dt="2022-05-31T14:17:58.593" v="9"/>
        <pc:sldMkLst>
          <pc:docMk/>
          <pc:sldMk cId="928084424" sldId="391"/>
        </pc:sldMkLst>
      </pc:sldChg>
      <pc:sldChg chg="addCm">
        <pc:chgData name="Sharma, Prateek" userId="S::prateeks@iu.edu::922e19b3-bf3e-4c18-b6a1-8e442896ffca" providerId="AD" clId="Web-{B5808127-DD9A-DAC8-D5FB-228613F141B0}" dt="2022-05-31T14:18:57.890" v="10"/>
        <pc:sldMkLst>
          <pc:docMk/>
          <pc:sldMk cId="2188290476" sldId="392"/>
        </pc:sldMkLst>
      </pc:sldChg>
    </pc:docChg>
  </pc:docChgLst>
  <pc:docChgLst>
    <pc:chgData name="Sharma, Prateek" userId="S::prateeks@iu.edu::922e19b3-bf3e-4c18-b6a1-8e442896ffca" providerId="AD" clId="Web-{D0B053ED-F012-B6B0-59CE-F20B3F3ACC33}"/>
    <pc:docChg chg="modSld">
      <pc:chgData name="Sharma, Prateek" userId="S::prateeks@iu.edu::922e19b3-bf3e-4c18-b6a1-8e442896ffca" providerId="AD" clId="Web-{D0B053ED-F012-B6B0-59CE-F20B3F3ACC33}" dt="2022-06-24T13:09:50.320" v="84" actId="20577"/>
      <pc:docMkLst>
        <pc:docMk/>
      </pc:docMkLst>
      <pc:sldChg chg="modSp">
        <pc:chgData name="Sharma, Prateek" userId="S::prateeks@iu.edu::922e19b3-bf3e-4c18-b6a1-8e442896ffca" providerId="AD" clId="Web-{D0B053ED-F012-B6B0-59CE-F20B3F3ACC33}" dt="2022-06-24T13:09:50.320" v="84" actId="20577"/>
        <pc:sldMkLst>
          <pc:docMk/>
          <pc:sldMk cId="1837555501" sldId="370"/>
        </pc:sldMkLst>
        <pc:spChg chg="mod">
          <ac:chgData name="Sharma, Prateek" userId="S::prateeks@iu.edu::922e19b3-bf3e-4c18-b6a1-8e442896ffca" providerId="AD" clId="Web-{D0B053ED-F012-B6B0-59CE-F20B3F3ACC33}" dt="2022-06-24T13:09:50.320" v="84" actId="20577"/>
          <ac:spMkLst>
            <pc:docMk/>
            <pc:sldMk cId="1837555501" sldId="370"/>
            <ac:spMk id="2" creationId="{BBD04212-4700-3123-6CBB-09C6CA8728A4}"/>
          </ac:spMkLst>
        </pc:spChg>
      </pc:sldChg>
      <pc:sldChg chg="modSp">
        <pc:chgData name="Sharma, Prateek" userId="S::prateeks@iu.edu::922e19b3-bf3e-4c18-b6a1-8e442896ffca" providerId="AD" clId="Web-{D0B053ED-F012-B6B0-59CE-F20B3F3ACC33}" dt="2022-06-24T12:58:35.624" v="19" actId="20577"/>
        <pc:sldMkLst>
          <pc:docMk/>
          <pc:sldMk cId="132084517" sldId="383"/>
        </pc:sldMkLst>
        <pc:spChg chg="mod">
          <ac:chgData name="Sharma, Prateek" userId="S::prateeks@iu.edu::922e19b3-bf3e-4c18-b6a1-8e442896ffca" providerId="AD" clId="Web-{D0B053ED-F012-B6B0-59CE-F20B3F3ACC33}" dt="2022-06-24T12:58:35.624" v="19" actId="20577"/>
          <ac:spMkLst>
            <pc:docMk/>
            <pc:sldMk cId="132084517" sldId="383"/>
            <ac:spMk id="2" creationId="{C01893A7-139F-4E20-A2FC-8F61DAC81804}"/>
          </ac:spMkLst>
        </pc:spChg>
        <pc:spChg chg="mod">
          <ac:chgData name="Sharma, Prateek" userId="S::prateeks@iu.edu::922e19b3-bf3e-4c18-b6a1-8e442896ffca" providerId="AD" clId="Web-{D0B053ED-F012-B6B0-59CE-F20B3F3ACC33}" dt="2022-06-24T12:57:25.124" v="9" actId="20577"/>
          <ac:spMkLst>
            <pc:docMk/>
            <pc:sldMk cId="132084517" sldId="383"/>
            <ac:spMk id="6" creationId="{5E65B3F9-D69C-4081-AC52-D517C18F8011}"/>
          </ac:spMkLst>
        </pc:spChg>
      </pc:sldChg>
      <pc:sldChg chg="modSp">
        <pc:chgData name="Sharma, Prateek" userId="S::prateeks@iu.edu::922e19b3-bf3e-4c18-b6a1-8e442896ffca" providerId="AD" clId="Web-{D0B053ED-F012-B6B0-59CE-F20B3F3ACC33}" dt="2022-06-24T13:05:34.463" v="80" actId="20577"/>
        <pc:sldMkLst>
          <pc:docMk/>
          <pc:sldMk cId="2987222412" sldId="386"/>
        </pc:sldMkLst>
        <pc:spChg chg="mod">
          <ac:chgData name="Sharma, Prateek" userId="S::prateeks@iu.edu::922e19b3-bf3e-4c18-b6a1-8e442896ffca" providerId="AD" clId="Web-{D0B053ED-F012-B6B0-59CE-F20B3F3ACC33}" dt="2022-06-24T13:05:34.463" v="80" actId="20577"/>
          <ac:spMkLst>
            <pc:docMk/>
            <pc:sldMk cId="2987222412" sldId="386"/>
            <ac:spMk id="6" creationId="{903FBC97-A27B-B566-26B1-423E49ED317D}"/>
          </ac:spMkLst>
        </pc:spChg>
      </pc:sldChg>
      <pc:sldChg chg="modSp">
        <pc:chgData name="Sharma, Prateek" userId="S::prateeks@iu.edu::922e19b3-bf3e-4c18-b6a1-8e442896ffca" providerId="AD" clId="Web-{D0B053ED-F012-B6B0-59CE-F20B3F3ACC33}" dt="2022-06-24T13:05:29.557" v="77" actId="20577"/>
        <pc:sldMkLst>
          <pc:docMk/>
          <pc:sldMk cId="2425672356" sldId="387"/>
        </pc:sldMkLst>
        <pc:spChg chg="mod">
          <ac:chgData name="Sharma, Prateek" userId="S::prateeks@iu.edu::922e19b3-bf3e-4c18-b6a1-8e442896ffca" providerId="AD" clId="Web-{D0B053ED-F012-B6B0-59CE-F20B3F3ACC33}" dt="2022-06-24T13:05:29.557" v="77" actId="20577"/>
          <ac:spMkLst>
            <pc:docMk/>
            <pc:sldMk cId="2425672356" sldId="387"/>
            <ac:spMk id="4" creationId="{0ECBC9DD-03E8-D12F-43C8-32988021B16A}"/>
          </ac:spMkLst>
        </pc:spChg>
      </pc:sldChg>
      <pc:sldChg chg="modSp">
        <pc:chgData name="Sharma, Prateek" userId="S::prateeks@iu.edu::922e19b3-bf3e-4c18-b6a1-8e442896ffca" providerId="AD" clId="Web-{D0B053ED-F012-B6B0-59CE-F20B3F3ACC33}" dt="2022-06-24T13:05:44.932" v="81" actId="20577"/>
        <pc:sldMkLst>
          <pc:docMk/>
          <pc:sldMk cId="1509244842" sldId="393"/>
        </pc:sldMkLst>
        <pc:spChg chg="mod">
          <ac:chgData name="Sharma, Prateek" userId="S::prateeks@iu.edu::922e19b3-bf3e-4c18-b6a1-8e442896ffca" providerId="AD" clId="Web-{D0B053ED-F012-B6B0-59CE-F20B3F3ACC33}" dt="2022-06-24T13:05:44.932" v="81" actId="20577"/>
          <ac:spMkLst>
            <pc:docMk/>
            <pc:sldMk cId="1509244842" sldId="393"/>
            <ac:spMk id="4" creationId="{89778F2F-795B-63BC-6064-C3D19474A02A}"/>
          </ac:spMkLst>
        </pc:spChg>
      </pc:sldChg>
    </pc:docChg>
  </pc:docChgLst>
  <pc:docChgLst>
    <pc:chgData name="Sharma, Prateek" userId="S::prateeks@iu.edu::922e19b3-bf3e-4c18-b6a1-8e442896ffca" providerId="AD" clId="Web-{AF05BB79-0435-FA5B-F47C-030607DAB8F1}"/>
    <pc:docChg chg="modSld">
      <pc:chgData name="Sharma, Prateek" userId="S::prateeks@iu.edu::922e19b3-bf3e-4c18-b6a1-8e442896ffca" providerId="AD" clId="Web-{AF05BB79-0435-FA5B-F47C-030607DAB8F1}" dt="2022-06-24T18:28:15.518" v="35" actId="20577"/>
      <pc:docMkLst>
        <pc:docMk/>
      </pc:docMkLst>
      <pc:sldChg chg="modSp">
        <pc:chgData name="Sharma, Prateek" userId="S::prateeks@iu.edu::922e19b3-bf3e-4c18-b6a1-8e442896ffca" providerId="AD" clId="Web-{AF05BB79-0435-FA5B-F47C-030607DAB8F1}" dt="2022-06-24T18:27:14.517" v="34" actId="20577"/>
        <pc:sldMkLst>
          <pc:docMk/>
          <pc:sldMk cId="2204057724" sldId="394"/>
        </pc:sldMkLst>
        <pc:spChg chg="mod">
          <ac:chgData name="Sharma, Prateek" userId="S::prateeks@iu.edu::922e19b3-bf3e-4c18-b6a1-8e442896ffca" providerId="AD" clId="Web-{AF05BB79-0435-FA5B-F47C-030607DAB8F1}" dt="2022-06-24T18:27:14.517" v="34" actId="20577"/>
          <ac:spMkLst>
            <pc:docMk/>
            <pc:sldMk cId="2204057724" sldId="394"/>
            <ac:spMk id="4" creationId="{542BD610-1D27-9773-AE1B-0D7C1D1CB5DF}"/>
          </ac:spMkLst>
        </pc:spChg>
      </pc:sldChg>
      <pc:sldChg chg="modSp">
        <pc:chgData name="Sharma, Prateek" userId="S::prateeks@iu.edu::922e19b3-bf3e-4c18-b6a1-8e442896ffca" providerId="AD" clId="Web-{AF05BB79-0435-FA5B-F47C-030607DAB8F1}" dt="2022-06-24T18:28:15.518" v="35" actId="20577"/>
        <pc:sldMkLst>
          <pc:docMk/>
          <pc:sldMk cId="4219650984" sldId="395"/>
        </pc:sldMkLst>
        <pc:spChg chg="mod">
          <ac:chgData name="Sharma, Prateek" userId="S::prateeks@iu.edu::922e19b3-bf3e-4c18-b6a1-8e442896ffca" providerId="AD" clId="Web-{AF05BB79-0435-FA5B-F47C-030607DAB8F1}" dt="2022-06-24T18:28:15.518" v="35" actId="20577"/>
          <ac:spMkLst>
            <pc:docMk/>
            <pc:sldMk cId="4219650984" sldId="395"/>
            <ac:spMk id="2" creationId="{1820B557-942F-CAB6-8DB6-B91C5CA7C79C}"/>
          </ac:spMkLst>
        </pc:spChg>
      </pc:sldChg>
    </pc:docChg>
  </pc:docChgLst>
  <pc:docChgLst>
    <pc:chgData name="Fuerst, Alex" userId="S::alfuerst@iu.edu::f14cad49-7c8c-4c33-8e27-d90652c9cc6a" providerId="AD" clId="Web-{97B2FD5A-AB77-4723-87F7-32BA4ADB2529}"/>
    <pc:docChg chg="addSld modSld">
      <pc:chgData name="Fuerst, Alex" userId="S::alfuerst@iu.edu::f14cad49-7c8c-4c33-8e27-d90652c9cc6a" providerId="AD" clId="Web-{97B2FD5A-AB77-4723-87F7-32BA4ADB2529}" dt="2022-05-20T14:59:08.313" v="154" actId="20577"/>
      <pc:docMkLst>
        <pc:docMk/>
      </pc:docMkLst>
      <pc:sldChg chg="modSp">
        <pc:chgData name="Fuerst, Alex" userId="S::alfuerst@iu.edu::f14cad49-7c8c-4c33-8e27-d90652c9cc6a" providerId="AD" clId="Web-{97B2FD5A-AB77-4723-87F7-32BA4ADB2529}" dt="2022-05-20T13:03:28.984" v="15" actId="20577"/>
        <pc:sldMkLst>
          <pc:docMk/>
          <pc:sldMk cId="109857222" sldId="256"/>
        </pc:sldMkLst>
        <pc:spChg chg="mod">
          <ac:chgData name="Fuerst, Alex" userId="S::alfuerst@iu.edu::f14cad49-7c8c-4c33-8e27-d90652c9cc6a" providerId="AD" clId="Web-{97B2FD5A-AB77-4723-87F7-32BA4ADB2529}" dt="2022-05-20T13:03:12.547" v="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uerst, Alex" userId="S::alfuerst@iu.edu::f14cad49-7c8c-4c33-8e27-d90652c9cc6a" providerId="AD" clId="Web-{97B2FD5A-AB77-4723-87F7-32BA4ADB2529}" dt="2022-05-20T13:03:28.984" v="1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Fuerst, Alex" userId="S::alfuerst@iu.edu::f14cad49-7c8c-4c33-8e27-d90652c9cc6a" providerId="AD" clId="Web-{97B2FD5A-AB77-4723-87F7-32BA4ADB2529}" dt="2022-05-20T14:36:07.364" v="97" actId="20577"/>
        <pc:sldMkLst>
          <pc:docMk/>
          <pc:sldMk cId="2047717090" sldId="257"/>
        </pc:sldMkLst>
        <pc:spChg chg="mod">
          <ac:chgData name="Fuerst, Alex" userId="S::alfuerst@iu.edu::f14cad49-7c8c-4c33-8e27-d90652c9cc6a" providerId="AD" clId="Web-{97B2FD5A-AB77-4723-87F7-32BA4ADB2529}" dt="2022-05-20T14:36:07.364" v="97" actId="20577"/>
          <ac:spMkLst>
            <pc:docMk/>
            <pc:sldMk cId="2047717090" sldId="257"/>
            <ac:spMk id="2" creationId="{87E0A430-4ECA-170C-6115-CD92B9B4C1D4}"/>
          </ac:spMkLst>
        </pc:spChg>
        <pc:spChg chg="mod">
          <ac:chgData name="Fuerst, Alex" userId="S::alfuerst@iu.edu::f14cad49-7c8c-4c33-8e27-d90652c9cc6a" providerId="AD" clId="Web-{97B2FD5A-AB77-4723-87F7-32BA4ADB2529}" dt="2022-05-20T13:23:57.270" v="49" actId="20577"/>
          <ac:spMkLst>
            <pc:docMk/>
            <pc:sldMk cId="2047717090" sldId="257"/>
            <ac:spMk id="3" creationId="{E44B4BFF-553B-DB0D-9FDE-1F7299FF8825}"/>
          </ac:spMkLst>
        </pc:spChg>
      </pc:sldChg>
      <pc:sldChg chg="modSp new">
        <pc:chgData name="Fuerst, Alex" userId="S::alfuerst@iu.edu::f14cad49-7c8c-4c33-8e27-d90652c9cc6a" providerId="AD" clId="Web-{97B2FD5A-AB77-4723-87F7-32BA4ADB2529}" dt="2022-05-20T14:55:40.561" v="129" actId="20577"/>
        <pc:sldMkLst>
          <pc:docMk/>
          <pc:sldMk cId="2341460891" sldId="258"/>
        </pc:sldMkLst>
        <pc:spChg chg="mod">
          <ac:chgData name="Fuerst, Alex" userId="S::alfuerst@iu.edu::f14cad49-7c8c-4c33-8e27-d90652c9cc6a" providerId="AD" clId="Web-{97B2FD5A-AB77-4723-87F7-32BA4ADB2529}" dt="2022-05-20T13:24:09.723" v="52" actId="20577"/>
          <ac:spMkLst>
            <pc:docMk/>
            <pc:sldMk cId="2341460891" sldId="258"/>
            <ac:spMk id="2" creationId="{55C5647C-C8B7-D423-1227-939B137682B5}"/>
          </ac:spMkLst>
        </pc:spChg>
        <pc:spChg chg="mod">
          <ac:chgData name="Fuerst, Alex" userId="S::alfuerst@iu.edu::f14cad49-7c8c-4c33-8e27-d90652c9cc6a" providerId="AD" clId="Web-{97B2FD5A-AB77-4723-87F7-32BA4ADB2529}" dt="2022-05-20T14:55:40.561" v="129" actId="20577"/>
          <ac:spMkLst>
            <pc:docMk/>
            <pc:sldMk cId="2341460891" sldId="258"/>
            <ac:spMk id="3" creationId="{7A8553F9-8B9A-53D2-BB6B-4DE81B6FCBCE}"/>
          </ac:spMkLst>
        </pc:spChg>
      </pc:sldChg>
      <pc:sldChg chg="modSp new">
        <pc:chgData name="Fuerst, Alex" userId="S::alfuerst@iu.edu::f14cad49-7c8c-4c33-8e27-d90652c9cc6a" providerId="AD" clId="Web-{97B2FD5A-AB77-4723-87F7-32BA4ADB2529}" dt="2022-05-20T13:23:54.755" v="48" actId="20577"/>
        <pc:sldMkLst>
          <pc:docMk/>
          <pc:sldMk cId="4193754949" sldId="259"/>
        </pc:sldMkLst>
        <pc:spChg chg="mod">
          <ac:chgData name="Fuerst, Alex" userId="S::alfuerst@iu.edu::f14cad49-7c8c-4c33-8e27-d90652c9cc6a" providerId="AD" clId="Web-{97B2FD5A-AB77-4723-87F7-32BA4ADB2529}" dt="2022-05-20T13:23:33.114" v="35" actId="20577"/>
          <ac:spMkLst>
            <pc:docMk/>
            <pc:sldMk cId="4193754949" sldId="259"/>
            <ac:spMk id="2" creationId="{9278B7CB-D811-72F2-1A1A-1F72996FF5FE}"/>
          </ac:spMkLst>
        </pc:spChg>
        <pc:spChg chg="mod">
          <ac:chgData name="Fuerst, Alex" userId="S::alfuerst@iu.edu::f14cad49-7c8c-4c33-8e27-d90652c9cc6a" providerId="AD" clId="Web-{97B2FD5A-AB77-4723-87F7-32BA4ADB2529}" dt="2022-05-20T13:23:54.755" v="48" actId="20577"/>
          <ac:spMkLst>
            <pc:docMk/>
            <pc:sldMk cId="4193754949" sldId="259"/>
            <ac:spMk id="3" creationId="{E289BD71-D3BC-C5A0-16BD-B054A266C730}"/>
          </ac:spMkLst>
        </pc:spChg>
      </pc:sldChg>
      <pc:sldChg chg="modSp new">
        <pc:chgData name="Fuerst, Alex" userId="S::alfuerst@iu.edu::f14cad49-7c8c-4c33-8e27-d90652c9cc6a" providerId="AD" clId="Web-{97B2FD5A-AB77-4723-87F7-32BA4ADB2529}" dt="2022-05-20T14:31:01.694" v="88" actId="20577"/>
        <pc:sldMkLst>
          <pc:docMk/>
          <pc:sldMk cId="3678573381" sldId="260"/>
        </pc:sldMkLst>
        <pc:spChg chg="mod">
          <ac:chgData name="Fuerst, Alex" userId="S::alfuerst@iu.edu::f14cad49-7c8c-4c33-8e27-d90652c9cc6a" providerId="AD" clId="Web-{97B2FD5A-AB77-4723-87F7-32BA4ADB2529}" dt="2022-05-20T14:31:01.694" v="88" actId="20577"/>
          <ac:spMkLst>
            <pc:docMk/>
            <pc:sldMk cId="3678573381" sldId="260"/>
            <ac:spMk id="2" creationId="{085F5A36-822A-D460-8D92-5ED60978C22E}"/>
          </ac:spMkLst>
        </pc:spChg>
      </pc:sldChg>
      <pc:sldChg chg="modSp new">
        <pc:chgData name="Fuerst, Alex" userId="S::alfuerst@iu.edu::f14cad49-7c8c-4c33-8e27-d90652c9cc6a" providerId="AD" clId="Web-{97B2FD5A-AB77-4723-87F7-32BA4ADB2529}" dt="2022-05-20T13:49:18.323" v="70" actId="20577"/>
        <pc:sldMkLst>
          <pc:docMk/>
          <pc:sldMk cId="45433517" sldId="261"/>
        </pc:sldMkLst>
        <pc:spChg chg="mod">
          <ac:chgData name="Fuerst, Alex" userId="S::alfuerst@iu.edu::f14cad49-7c8c-4c33-8e27-d90652c9cc6a" providerId="AD" clId="Web-{97B2FD5A-AB77-4723-87F7-32BA4ADB2529}" dt="2022-05-20T13:49:18.323" v="70" actId="20577"/>
          <ac:spMkLst>
            <pc:docMk/>
            <pc:sldMk cId="45433517" sldId="261"/>
            <ac:spMk id="2" creationId="{737331CB-D3C2-9A6C-EC67-22E27A2BBDB8}"/>
          </ac:spMkLst>
        </pc:spChg>
      </pc:sldChg>
      <pc:sldChg chg="modSp new">
        <pc:chgData name="Fuerst, Alex" userId="S::alfuerst@iu.edu::f14cad49-7c8c-4c33-8e27-d90652c9cc6a" providerId="AD" clId="Web-{97B2FD5A-AB77-4723-87F7-32BA4ADB2529}" dt="2022-05-20T14:46:57.626" v="113" actId="20577"/>
        <pc:sldMkLst>
          <pc:docMk/>
          <pc:sldMk cId="4140981200" sldId="262"/>
        </pc:sldMkLst>
        <pc:spChg chg="mod">
          <ac:chgData name="Fuerst, Alex" userId="S::alfuerst@iu.edu::f14cad49-7c8c-4c33-8e27-d90652c9cc6a" providerId="AD" clId="Web-{97B2FD5A-AB77-4723-87F7-32BA4ADB2529}" dt="2022-05-20T14:46:57.626" v="113" actId="20577"/>
          <ac:spMkLst>
            <pc:docMk/>
            <pc:sldMk cId="4140981200" sldId="262"/>
            <ac:spMk id="2" creationId="{EB2811B0-F990-A917-8384-3D2E09A9DEEE}"/>
          </ac:spMkLst>
        </pc:spChg>
      </pc:sldChg>
      <pc:sldChg chg="modSp new">
        <pc:chgData name="Fuerst, Alex" userId="S::alfuerst@iu.edu::f14cad49-7c8c-4c33-8e27-d90652c9cc6a" providerId="AD" clId="Web-{97B2FD5A-AB77-4723-87F7-32BA4ADB2529}" dt="2022-05-20T14:47:11.485" v="117" actId="20577"/>
        <pc:sldMkLst>
          <pc:docMk/>
          <pc:sldMk cId="1026421952" sldId="263"/>
        </pc:sldMkLst>
        <pc:spChg chg="mod">
          <ac:chgData name="Fuerst, Alex" userId="S::alfuerst@iu.edu::f14cad49-7c8c-4c33-8e27-d90652c9cc6a" providerId="AD" clId="Web-{97B2FD5A-AB77-4723-87F7-32BA4ADB2529}" dt="2022-05-20T14:47:11.485" v="117" actId="20577"/>
          <ac:spMkLst>
            <pc:docMk/>
            <pc:sldMk cId="1026421952" sldId="263"/>
            <ac:spMk id="2" creationId="{E96159A4-369F-ADC5-A242-5A88B59313B3}"/>
          </ac:spMkLst>
        </pc:spChg>
      </pc:sldChg>
      <pc:sldChg chg="modSp new">
        <pc:chgData name="Fuerst, Alex" userId="S::alfuerst@iu.edu::f14cad49-7c8c-4c33-8e27-d90652c9cc6a" providerId="AD" clId="Web-{97B2FD5A-AB77-4723-87F7-32BA4ADB2529}" dt="2022-05-20T14:47:15.564" v="120" actId="20577"/>
        <pc:sldMkLst>
          <pc:docMk/>
          <pc:sldMk cId="3228234067" sldId="264"/>
        </pc:sldMkLst>
        <pc:spChg chg="mod">
          <ac:chgData name="Fuerst, Alex" userId="S::alfuerst@iu.edu::f14cad49-7c8c-4c33-8e27-d90652c9cc6a" providerId="AD" clId="Web-{97B2FD5A-AB77-4723-87F7-32BA4ADB2529}" dt="2022-05-20T14:47:15.564" v="120" actId="20577"/>
          <ac:spMkLst>
            <pc:docMk/>
            <pc:sldMk cId="3228234067" sldId="264"/>
            <ac:spMk id="2" creationId="{3CD428CB-49CA-50A0-AA8C-8352BA5B58EB}"/>
          </ac:spMkLst>
        </pc:spChg>
      </pc:sldChg>
      <pc:sldChg chg="modSp new">
        <pc:chgData name="Fuerst, Alex" userId="S::alfuerst@iu.edu::f14cad49-7c8c-4c33-8e27-d90652c9cc6a" providerId="AD" clId="Web-{97B2FD5A-AB77-4723-87F7-32BA4ADB2529}" dt="2022-05-20T14:59:08.313" v="154" actId="20577"/>
        <pc:sldMkLst>
          <pc:docMk/>
          <pc:sldMk cId="602484777" sldId="265"/>
        </pc:sldMkLst>
        <pc:spChg chg="mod">
          <ac:chgData name="Fuerst, Alex" userId="S::alfuerst@iu.edu::f14cad49-7c8c-4c33-8e27-d90652c9cc6a" providerId="AD" clId="Web-{97B2FD5A-AB77-4723-87F7-32BA4ADB2529}" dt="2022-05-20T14:55:27.483" v="123" actId="20577"/>
          <ac:spMkLst>
            <pc:docMk/>
            <pc:sldMk cId="602484777" sldId="265"/>
            <ac:spMk id="2" creationId="{8095B412-DE00-2212-0669-BB1F49CBCFF2}"/>
          </ac:spMkLst>
        </pc:spChg>
        <pc:spChg chg="mod">
          <ac:chgData name="Fuerst, Alex" userId="S::alfuerst@iu.edu::f14cad49-7c8c-4c33-8e27-d90652c9cc6a" providerId="AD" clId="Web-{97B2FD5A-AB77-4723-87F7-32BA4ADB2529}" dt="2022-05-20T14:59:08.313" v="154" actId="20577"/>
          <ac:spMkLst>
            <pc:docMk/>
            <pc:sldMk cId="602484777" sldId="265"/>
            <ac:spMk id="3" creationId="{074E5AA0-F18B-F4F4-5CCB-72E72515DC46}"/>
          </ac:spMkLst>
        </pc:spChg>
      </pc:sldChg>
    </pc:docChg>
  </pc:docChgLst>
</pc:chgInfo>
</file>

<file path=ppt/comments/modernComment_172_6D86DF2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608656D-9BC0-4FB4-91D1-FC9D72B6AE0C}" authorId="{83C9C6F3-7195-381E-3910-AF65D2A39176}" status="resolved" created="2022-05-31T14:12:26.798" complete="100000">
    <pc:sldMkLst xmlns:pc="http://schemas.microsoft.com/office/powerpoint/2013/main/command">
      <pc:docMk/>
      <pc:sldMk cId="1837555501" sldId="370"/>
    </pc:sldMkLst>
    <p188:txBody>
      <a:bodyPr/>
      <a:lstStyle/>
      <a:p>
        <a:r>
          <a:rPr lang="en-US"/>
          <a:t>No significance. 
1. Bit too informal. 
3. Expand to Consistent Hashing with R... </a:t>
        </a:r>
      </a:p>
    </p188:txBody>
  </p188:cm>
</p188:cmLst>
</file>

<file path=ppt/comments/modernComment_173_68B9CD1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6632068-5583-4158-B2AA-D49047FEF977}" authorId="{83C9C6F3-7195-381E-3910-AF65D2A39176}" status="resolved" created="2022-05-31T14:14:04.454" complete="100000">
    <pc:sldMkLst xmlns:pc="http://schemas.microsoft.com/office/powerpoint/2013/main/command">
      <pc:docMk/>
      <pc:sldMk cId="1757007121" sldId="371"/>
    </pc:sldMkLst>
    <p188:txBody>
      <a:bodyPr/>
      <a:lstStyle/>
      <a:p>
        <a:r>
          <a:rPr lang="en-US"/>
          <a:t>emphasize: Repeated invocations always run on same server? </a:t>
        </a:r>
      </a:p>
    </p188:txBody>
  </p188:cm>
</p188:cmLst>
</file>

<file path=ppt/comments/modernComment_177_94662E0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25BC8C1-E9B2-4294-AEAE-56131F3C6258}" authorId="{83C9C6F3-7195-381E-3910-AF65D2A39176}" status="resolved" created="2022-05-31T14:20:57.795" complete="100000">
    <pc:sldMkLst xmlns:pc="http://schemas.microsoft.com/office/powerpoint/2013/main/command">
      <pc:docMk/>
      <pc:sldMk cId="2489724431" sldId="375"/>
    </pc:sldMkLst>
    <p188:txBody>
      <a:bodyPr/>
      <a:lstStyle/>
      <a:p>
        <a:r>
          <a:rPr lang="en-US"/>
          <a:t>title: CH with Random Load Updates. 
N-&gt;Gaussian Noise? 
Put a small version of the ring here again?</a:t>
        </a:r>
      </a:p>
    </p188:txBody>
  </p188:cm>
</p188:cmLst>
</file>

<file path=ppt/comments/modernComment_17A_EF586A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E794BC6-F436-4A75-9FC3-BD43FFD49CBF}" authorId="{83C9C6F3-7195-381E-3910-AF65D2A39176}" status="resolved" created="2022-05-31T14:26:15.856" complete="100000">
    <pc:sldMkLst xmlns:pc="http://schemas.microsoft.com/office/powerpoint/2013/main/command">
      <pc:docMk/>
      <pc:sldMk cId="250971819" sldId="378"/>
    </pc:sldMkLst>
    <p188:txBody>
      <a:bodyPr/>
      <a:lstStyle/>
      <a:p>
        <a:r>
          <a:rPr lang="en-US"/>
          <a:t>2. OW prioritizes only locality
4 is weak.
Can end with much stronger conclusion: Low fn latency and low load variance. best of both worlds!</a:t>
        </a:r>
      </a:p>
    </p188:txBody>
  </p188:cm>
</p188:cmLst>
</file>

<file path=ppt/comments/modernComment_17C_BAC66A7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6FCA2C9-CC8A-47D0-99C6-13ACC8327648}" authorId="{83C9C6F3-7195-381E-3910-AF65D2A39176}" status="resolved" created="2022-05-31T14:28:12.809" complete="100000">
    <pc:sldMkLst xmlns:pc="http://schemas.microsoft.com/office/powerpoint/2013/main/command">
      <pc:docMk/>
      <pc:sldMk cId="3133565558" sldId="380"/>
    </pc:sldMkLst>
    <p188:txBody>
      <a:bodyPr/>
      <a:lstStyle/>
      <a:p>
        <a:r>
          <a:rPr lang="en-US"/>
          <a:t>I like the general idea. But "over modern techniques" is vague. Point to the paper or your homepage/email etc? 
Also, related work and conclusion missing?</a:t>
        </a:r>
      </a:p>
    </p188:txBody>
  </p188:cm>
</p188:cmLst>
</file>

<file path=ppt/comments/modernComment_17E_6A0EE0E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D2BBCE3-0BA1-46E8-9788-9EF298824599}" authorId="{83C9C6F3-7195-381E-3910-AF65D2A39176}" status="resolved" created="2022-05-31T14:24:25.998" complete="100000">
    <pc:sldMkLst xmlns:pc="http://schemas.microsoft.com/office/powerpoint/2013/main/command">
      <pc:docMk/>
      <pc:sldMk cId="1779359979" sldId="382"/>
    </pc:sldMkLst>
    <p188:txBody>
      <a:bodyPr/>
      <a:lstStyle/>
      <a:p>
        <a:r>
          <a:rPr lang="en-US"/>
          <a:t>1. "substantial" too informal. 
2. Put some hot vs. cold numbers for point 2? 
3. Highlight RLU with some circle etc.</a:t>
        </a:r>
      </a:p>
    </p188:txBody>
  </p188:cm>
</p188:cmLst>
</file>

<file path=ppt/comments/modernComment_181_91AD362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00242F7-FDF8-4A37-8335-B15B829498E8}" authorId="{83C9C6F3-7195-381E-3910-AF65D2A39176}" status="resolved" created="2022-05-31T14:09:20.768" complete="100000">
    <pc:sldMkLst xmlns:pc="http://schemas.microsoft.com/office/powerpoint/2013/main/command">
      <pc:docMk/>
      <pc:sldMk cId="2444047913" sldId="385"/>
    </pc:sldMkLst>
    <p188:txBody>
      <a:bodyPr/>
      <a:lstStyle/>
      <a:p>
        <a:r>
          <a:rPr lang="en-US"/>
          <a:t>Conventional load balancing: least-loaded. 
overcommit again not relevant?
Last point too dangling and mysterious. 
Redo slide</a:t>
        </a:r>
      </a:p>
    </p188:txBody>
  </p188:cm>
</p188:cmLst>
</file>

<file path=ppt/comments/modernComment_182_B20D658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3AE64F3-9905-4B13-88E1-2C6D8A17AC95}" authorId="{83C9C6F3-7195-381E-3910-AF65D2A39176}" status="resolved" created="2022-05-31T14:11:35.017" complete="100000">
    <pc:sldMkLst xmlns:pc="http://schemas.microsoft.com/office/powerpoint/2013/main/command">
      <pc:docMk/>
      <pc:sldMk cId="2987222412" sldId="386"/>
    </pc:sldMkLst>
    <p188:txBody>
      <a:bodyPr/>
      <a:lstStyle/>
      <a:p>
        <a:r>
          <a:rPr lang="en-US"/>
          <a:t>"Warmed instances" not clear since its a per-function property. 
Points 2, 3 and 4 are good. Maybe just explain cold-starts in 1/2 sentences in point 1. Put table above text?</a:t>
        </a:r>
      </a:p>
    </p188:txBody>
  </p188:cm>
  <p188:cm id="{7A021C94-F09A-4A90-952A-B5001C5216AA}" authorId="{83C9C6F3-7195-381E-3910-AF65D2A39176}" status="resolved" created="2022-05-31T14:21:58.655" complete="100000">
    <pc:sldMkLst xmlns:pc="http://schemas.microsoft.com/office/powerpoint/2013/main/command">
      <pc:docMk/>
      <pc:sldMk cId="2987222412" sldId="386"/>
    </pc:sldMkLst>
    <p188:txBody>
      <a:bodyPr/>
      <a:lstStyle/>
      <a:p>
        <a:r>
          <a:rPr lang="en-US"/>
          <a:t>OpenWhisk's LB discussion here? Not sure</a:t>
        </a:r>
      </a:p>
    </p188:txBody>
  </p188:cm>
</p188:cmLst>
</file>

<file path=ppt/comments/modernComment_183_9094D2A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1D0544B-2489-4D94-90A9-E23A9832308C}" authorId="{83C9C6F3-7195-381E-3910-AF65D2A39176}" status="resolved" created="2022-05-31T14:13:22.626" complete="100000">
    <pc:sldMkLst xmlns:pc="http://schemas.microsoft.com/office/powerpoint/2013/main/command">
      <pc:docMk/>
      <pc:sldMk cId="2425672356" sldId="387"/>
    </pc:sldMkLst>
    <p188:txBody>
      <a:bodyPr/>
      <a:lstStyle/>
      <a:p>
        <a:r>
          <a:rPr lang="en-US"/>
          <a:t>Expand title maybe. </a:t>
        </a:r>
      </a:p>
    </p188:txBody>
  </p188:cm>
</p188:cmLst>
</file>

<file path=ppt/comments/modernComment_184_AA7D06F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5118327-9A3A-4D3C-A18D-884151566498}" authorId="{83C9C6F3-7195-381E-3910-AF65D2A39176}" status="resolved" created="2022-05-31T14:15:10.750" complete="100000">
    <pc:sldMkLst xmlns:pc="http://schemas.microsoft.com/office/powerpoint/2013/main/command">
      <pc:docMk/>
      <pc:sldMk cId="2860320496" sldId="388"/>
    </pc:sldMkLst>
    <p188:txBody>
      <a:bodyPr/>
      <a:lstStyle/>
      <a:p>
        <a:r>
          <a:rPr lang="en-US"/>
          <a:t>pts 2/3 vague. 20% functions responsible for 90% resource consumption, or similar? 
Figure is good. </a:t>
        </a:r>
      </a:p>
    </p188:txBody>
  </p188:cm>
</p188:cmLst>
</file>

<file path=ppt/comments/modernComment_185_A6EDEA7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7BCB79D-94A6-47BD-8D9A-5FD274FB278A}" authorId="{83C9C6F3-7195-381E-3910-AF65D2A39176}" status="resolved" created="2022-05-31T14:17:27.812" complete="100000">
    <pc:sldMkLst xmlns:pc="http://schemas.microsoft.com/office/powerpoint/2013/main/command">
      <pc:docMk/>
      <pc:sldMk cId="2800609919" sldId="389"/>
    </pc:sldMkLst>
    <p188:txBody>
      <a:bodyPr/>
      <a:lstStyle/>
      <a:p>
        <a:r>
          <a:rPr lang="en-US"/>
          <a:t>expand title: Consistent Hashing with .. 
1. Cite paper. remove "we". 
4. Rewrite. high but decaying probability of warm hit? 
Last point again too dangling, but depends on narrative flow, so ok. </a:t>
        </a:r>
      </a:p>
    </p188:txBody>
  </p188:cm>
</p188:cmLst>
</file>

<file path=ppt/comments/modernComment_187_375171C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BBB4D5C-2561-4E65-9FB7-998BF1667574}" authorId="{83C9C6F3-7195-381E-3910-AF65D2A39176}" status="resolved" created="2022-05-31T14:17:58.593" complete="100000">
    <pc:sldMkLst xmlns:pc="http://schemas.microsoft.com/office/powerpoint/2013/main/command">
      <pc:docMk/>
      <pc:sldMk cId="928084424" sldId="391"/>
    </pc:sldMkLst>
    <p188:txBody>
      <a:bodyPr/>
      <a:lstStyle/>
      <a:p>
        <a:r>
          <a:rPr lang="en-US"/>
          <a:t>title: Challenge 1: Stale loads.
This is good!</a:t>
        </a:r>
      </a:p>
    </p188:txBody>
  </p188:cm>
</p188:cmLst>
</file>

<file path=ppt/comments/modernComment_188_826EA9A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ADB4080-CB0B-46E7-B85A-190056FDE90A}" authorId="{83C9C6F3-7195-381E-3910-AF65D2A39176}" status="resolved" created="2022-05-31T14:18:57.890" complete="100000">
    <pc:sldMkLst xmlns:pc="http://schemas.microsoft.com/office/powerpoint/2013/main/command">
      <pc:docMk/>
      <pc:sldMk cId="2188290476" sldId="392"/>
    </pc:sldMkLst>
    <p188:txBody>
      <a:bodyPr/>
      <a:lstStyle/>
      <a:p>
        <a:r>
          <a:rPr lang="en-US"/>
          <a:t>Challenge 2: .. 
Not clear what the problem is . 
Problem: Bursty invocations can.... 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84CC9-94EC-4B43-8CA2-0D90C4900CE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224CB-79E1-4F14-85C0-9E1B478D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96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44406" y="-864501"/>
            <a:ext cx="977953" cy="3156693"/>
            <a:chOff x="685136" y="-246616"/>
            <a:chExt cx="733465" cy="2367520"/>
          </a:xfrm>
        </p:grpSpPr>
        <p:sp>
          <p:nvSpPr>
            <p:cNvPr id="6" name="Rectangle 5"/>
            <p:cNvSpPr/>
            <p:nvPr userDrawn="1"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8" name="Picture 7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08" y="1380149"/>
              <a:ext cx="489120" cy="620806"/>
            </a:xfrm>
            <a:prstGeom prst="rect">
              <a:avLst/>
            </a:prstGeom>
          </p:spPr>
        </p:pic>
      </p:grpSp>
      <p:sp>
        <p:nvSpPr>
          <p:cNvPr id="1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707592" y="6279762"/>
            <a:ext cx="10312296" cy="370205"/>
          </a:xfrm>
        </p:spPr>
        <p:txBody>
          <a:bodyPr anchor="ctr">
            <a:noAutofit/>
          </a:bodyPr>
          <a:lstStyle>
            <a:lvl1pPr marL="0" indent="0">
              <a:buNone/>
              <a:defRPr sz="1467" b="1" spc="107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INDIANA UNIVERSITY BLOOMINGTON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707592" y="5243838"/>
            <a:ext cx="10312296" cy="336549"/>
          </a:xfrm>
        </p:spPr>
        <p:txBody>
          <a:bodyPr anchor="ctr">
            <a:noAutofit/>
          </a:bodyPr>
          <a:lstStyle>
            <a:lvl1pPr marL="0" indent="0">
              <a:buNone/>
              <a:defRPr sz="24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SCHOOL, DEPARTMENT, OR UNIT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46430A-2FD6-4598-9415-7D41FF51C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280" y="2716503"/>
            <a:ext cx="9069976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5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8253" y="318734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838253" y="318734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38253" y="318734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675592" y="3032696"/>
            <a:ext cx="9069976" cy="875880"/>
          </a:xfrm>
        </p:spPr>
        <p:txBody>
          <a:bodyPr anchor="ctr">
            <a:noAutofit/>
          </a:bodyPr>
          <a:lstStyle>
            <a:lvl1pPr>
              <a:defRPr sz="5333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701508" y="2708452"/>
            <a:ext cx="4933949" cy="336549"/>
          </a:xfrm>
        </p:spPr>
        <p:txBody>
          <a:bodyPr anchor="ctr">
            <a:noAutofit/>
          </a:bodyPr>
          <a:lstStyle>
            <a:lvl1pPr marL="0" indent="0">
              <a:buNone/>
              <a:defRPr sz="1867" b="1" i="0" spc="67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/>
        </p:nvSpPr>
        <p:spPr>
          <a:xfrm>
            <a:off x="-19923" y="2709333"/>
            <a:ext cx="198152" cy="1115608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5322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1765" y="528321"/>
            <a:ext cx="10672521" cy="932087"/>
          </a:xfrm>
        </p:spPr>
        <p:txBody>
          <a:bodyPr>
            <a:normAutofit/>
          </a:bodyPr>
          <a:lstStyle>
            <a:lvl1pPr>
              <a:defRPr sz="4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445275" y="140937"/>
            <a:ext cx="4933949" cy="336549"/>
          </a:xfrm>
        </p:spPr>
        <p:txBody>
          <a:bodyPr>
            <a:noAutofit/>
          </a:bodyPr>
          <a:lstStyle>
            <a:lvl1pPr marL="0" indent="0" algn="r">
              <a:buNone/>
              <a:defRPr sz="1467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1334" y="47214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91765" y="1607485"/>
            <a:ext cx="10687459" cy="4312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marR="0" indent="-457189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24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-41050" y="6215357"/>
            <a:ext cx="12304889" cy="705284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6" name="Picture 15" descr="tab-rgb.eps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35279"/>
              <a:ext cx="3613600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C256BC95-028C-41BB-A022-512566EA5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11" y="6402446"/>
            <a:ext cx="706436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783BB-422B-1985-B05A-5B3F0B96B67A}"/>
              </a:ext>
            </a:extLst>
          </p:cNvPr>
          <p:cNvSpPr/>
          <p:nvPr userDrawn="1"/>
        </p:nvSpPr>
        <p:spPr>
          <a:xfrm>
            <a:off x="0" y="649066"/>
            <a:ext cx="110219" cy="5162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9554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0405" y="619181"/>
            <a:ext cx="6080772" cy="10390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700405" y="2172540"/>
            <a:ext cx="6080772" cy="3723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>
              <a:lnSpc>
                <a:spcPct val="100000"/>
              </a:lnSpc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cs typeface="Arial"/>
              </a:defRPr>
            </a:lvl1pPr>
            <a:lvl2pPr marL="990575" indent="-380990">
              <a:lnSpc>
                <a:spcPct val="100000"/>
              </a:lnSpc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cs typeface="Arial"/>
              </a:defRPr>
            </a:lvl2pPr>
            <a:lvl3pPr marL="1523962" indent="-304792">
              <a:lnSpc>
                <a:spcPct val="100000"/>
              </a:lnSpc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cs typeface="Arial"/>
              </a:defRPr>
            </a:lvl3pPr>
            <a:lvl4pPr marL="2133547" indent="-304792">
              <a:lnSpc>
                <a:spcPct val="100000"/>
              </a:lnSpc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cs typeface="Arial"/>
              </a:defRPr>
            </a:lvl4pPr>
            <a:lvl5pPr marL="2743131" indent="-304792">
              <a:lnSpc>
                <a:spcPct val="100000"/>
              </a:lnSpc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7430745" y="0"/>
            <a:ext cx="4761255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649066"/>
            <a:ext cx="110219" cy="5162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9" name="Group 8"/>
          <p:cNvGrpSpPr/>
          <p:nvPr/>
        </p:nvGrpSpPr>
        <p:grpSpPr>
          <a:xfrm>
            <a:off x="847071" y="6215357"/>
            <a:ext cx="516263" cy="705284"/>
            <a:chOff x="635303" y="4661517"/>
            <a:chExt cx="387197" cy="528963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2" name="Picture 11" descr="tab-rgb.eps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FE900A15-B5E6-4A58-87A4-F7166012C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11" y="6402446"/>
            <a:ext cx="706436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98" y="1797627"/>
            <a:ext cx="10681425" cy="4134605"/>
          </a:xfrm>
        </p:spPr>
        <p:txBody>
          <a:bodyPr>
            <a:normAutofit/>
          </a:bodyPr>
          <a:lstStyle>
            <a:lvl1pPr marL="457189" indent="-457189" algn="l">
              <a:lnSpc>
                <a:spcPct val="100000"/>
              </a:lnSpc>
              <a:buFont typeface="+mj-lt"/>
              <a:buAutoNum type="arabicPeriod"/>
              <a:defRPr sz="24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-41050" y="6215357"/>
            <a:ext cx="12304889" cy="705284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35279"/>
              <a:ext cx="3613600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7F1C3759-42BF-4F92-AA87-F6922F33B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11" y="6402446"/>
            <a:ext cx="706436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F24151-F41F-27B8-2A3B-7CE23CADF746}"/>
              </a:ext>
            </a:extLst>
          </p:cNvPr>
          <p:cNvSpPr/>
          <p:nvPr userDrawn="1"/>
        </p:nvSpPr>
        <p:spPr>
          <a:xfrm>
            <a:off x="0" y="649066"/>
            <a:ext cx="110219" cy="5162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4D27211-4D93-8D65-89F1-5FB692709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1765" y="528321"/>
            <a:ext cx="10672521" cy="932087"/>
          </a:xfrm>
        </p:spPr>
        <p:txBody>
          <a:bodyPr>
            <a:normAutofit/>
          </a:bodyPr>
          <a:lstStyle>
            <a:lvl1pPr>
              <a:defRPr sz="4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492187C-582E-7876-1644-45FEB4A8FD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45275" y="140937"/>
            <a:ext cx="4933949" cy="336549"/>
          </a:xfrm>
        </p:spPr>
        <p:txBody>
          <a:bodyPr>
            <a:noAutofit/>
          </a:bodyPr>
          <a:lstStyle>
            <a:lvl1pPr marL="0" indent="0" algn="r">
              <a:buNone/>
              <a:defRPr sz="1467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</p:spTree>
    <p:extLst>
      <p:ext uri="{BB962C8B-B14F-4D97-AF65-F5344CB8AC3E}">
        <p14:creationId xmlns:p14="http://schemas.microsoft.com/office/powerpoint/2010/main" val="298595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833" y="619181"/>
            <a:ext cx="6080772" cy="10390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706833" y="2172540"/>
            <a:ext cx="6080772" cy="3735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>
              <a:lnSpc>
                <a:spcPct val="100000"/>
              </a:lnSpc>
              <a:buFont typeface="Arial"/>
              <a:buChar char="•"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990575" indent="-380990">
              <a:lnSpc>
                <a:spcPct val="100000"/>
              </a:lnSpc>
              <a:buFont typeface="Arial"/>
              <a:buChar char="•"/>
              <a:defRPr sz="2400">
                <a:solidFill>
                  <a:schemeClr val="bg1"/>
                </a:solidFill>
                <a:latin typeface="Arial"/>
                <a:cs typeface="Arial"/>
              </a:defRPr>
            </a:lvl2pPr>
            <a:lvl3pPr marL="1523962" indent="-304792">
              <a:lnSpc>
                <a:spcPct val="100000"/>
              </a:lnSpc>
              <a:buFont typeface="Arial"/>
              <a:buChar char="•"/>
              <a:defRPr sz="2400">
                <a:solidFill>
                  <a:schemeClr val="bg1"/>
                </a:solidFill>
                <a:latin typeface="Arial"/>
                <a:cs typeface="Arial"/>
              </a:defRPr>
            </a:lvl3pPr>
            <a:lvl4pPr marL="2133547" indent="-304792">
              <a:lnSpc>
                <a:spcPct val="100000"/>
              </a:lnSpc>
              <a:buFont typeface="Arial"/>
              <a:buChar char="•"/>
              <a:defRPr sz="2400">
                <a:solidFill>
                  <a:schemeClr val="bg1"/>
                </a:solidFill>
                <a:latin typeface="Arial"/>
                <a:cs typeface="Arial"/>
              </a:defRPr>
            </a:lvl4pPr>
            <a:lvl5pPr marL="2743131" indent="-304792">
              <a:lnSpc>
                <a:spcPct val="100000"/>
              </a:lnSpc>
              <a:buFont typeface="Arial"/>
              <a:buChar char="•"/>
              <a:defRPr sz="2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7419879" y="0"/>
            <a:ext cx="4761255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-21130" y="649066"/>
            <a:ext cx="110219" cy="5162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9" name="Group 8"/>
          <p:cNvGrpSpPr/>
          <p:nvPr/>
        </p:nvGrpSpPr>
        <p:grpSpPr>
          <a:xfrm>
            <a:off x="847071" y="6215357"/>
            <a:ext cx="516263" cy="705284"/>
            <a:chOff x="635303" y="4661517"/>
            <a:chExt cx="38719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4" name="Picture 13" descr="tab-rgb.eps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40ED9BB-99D6-41C7-843F-EFC5F1B3B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11" y="6402446"/>
            <a:ext cx="706436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7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1050" y="6215357"/>
            <a:ext cx="12304889" cy="705284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1" name="Picture 10" descr="tab-rgb.eps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030972" y="4835279"/>
              <a:ext cx="3613600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A4332D7-5BDD-497C-996D-93CD0E2E7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11" y="6402446"/>
            <a:ext cx="706436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8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41050" y="6215357"/>
            <a:ext cx="12304889" cy="705284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35279"/>
              <a:ext cx="3613600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66C6BDF-E3D9-48AF-B427-316C75632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11" y="6402446"/>
            <a:ext cx="706436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3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715470" y="907197"/>
            <a:ext cx="10478913" cy="3628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lnSpc>
                <a:spcPct val="100000"/>
              </a:lnSpc>
              <a:buNone/>
              <a:defRPr sz="2133">
                <a:solidFill>
                  <a:schemeClr val="bg1"/>
                </a:solidFill>
                <a:latin typeface="Arial"/>
                <a:cs typeface="Arial"/>
              </a:defRPr>
            </a:lvl2pPr>
            <a:lvl3pPr marL="1219170" indent="0">
              <a:lnSpc>
                <a:spcPct val="100000"/>
              </a:lnSpc>
              <a:buNone/>
              <a:defRPr sz="2133">
                <a:solidFill>
                  <a:schemeClr val="bg1"/>
                </a:solidFill>
                <a:latin typeface="Arial"/>
                <a:cs typeface="Arial"/>
              </a:defRPr>
            </a:lvl3pPr>
            <a:lvl4pPr marL="1828754" indent="0">
              <a:lnSpc>
                <a:spcPct val="100000"/>
              </a:lnSpc>
              <a:buNone/>
              <a:defRPr sz="2133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2133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-21130" y="907197"/>
            <a:ext cx="110219" cy="5162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>
          <a:xfrm>
            <a:off x="841389" y="5647448"/>
            <a:ext cx="714840" cy="122944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10E6-FF8A-CC4E-B6D5-BFBD2D0FEC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83" t="-148" r="-1556" b="28718"/>
          <a:stretch/>
        </p:blipFill>
        <p:spPr>
          <a:xfrm>
            <a:off x="1653980" y="5529699"/>
            <a:ext cx="6162969" cy="609600"/>
          </a:xfrm>
          <a:prstGeom prst="rect">
            <a:avLst/>
          </a:prstGeom>
        </p:spPr>
      </p:pic>
      <p:pic>
        <p:nvPicPr>
          <p:cNvPr id="13" name="Picture 12" descr="tab-rgb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61" y="5768089"/>
            <a:ext cx="476700" cy="60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49189" y="846139"/>
            <a:ext cx="90699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9189" y="2119918"/>
            <a:ext cx="9069976" cy="4287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F1A10-1BB9-4912-8670-7BE8DCC06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5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4267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457189" indent="-457189" algn="l" defTabSz="609585" rtl="0" eaLnBrk="1" latinLnBrk="0" hangingPunct="1">
        <a:lnSpc>
          <a:spcPct val="100000"/>
        </a:lnSpc>
        <a:spcBef>
          <a:spcPts val="0"/>
        </a:spcBef>
        <a:spcAft>
          <a:spcPts val="24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990575" indent="-380990" algn="l" defTabSz="609585" rtl="0" eaLnBrk="1" latinLnBrk="0" hangingPunct="1">
        <a:lnSpc>
          <a:spcPct val="100000"/>
        </a:lnSpc>
        <a:spcBef>
          <a:spcPts val="0"/>
        </a:spcBef>
        <a:spcAft>
          <a:spcPts val="2400"/>
        </a:spcAft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523962" indent="-304792" algn="l" defTabSz="609585" rtl="0" eaLnBrk="1" latinLnBrk="0" hangingPunct="1">
        <a:lnSpc>
          <a:spcPct val="100000"/>
        </a:lnSpc>
        <a:spcBef>
          <a:spcPts val="0"/>
        </a:spcBef>
        <a:spcAft>
          <a:spcPts val="240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2133547" indent="-304792" algn="l" defTabSz="609585" rtl="0" eaLnBrk="1" latinLnBrk="0" hangingPunct="1">
        <a:lnSpc>
          <a:spcPct val="100000"/>
        </a:lnSpc>
        <a:spcBef>
          <a:spcPts val="0"/>
        </a:spcBef>
        <a:spcAft>
          <a:spcPts val="2400"/>
        </a:spcAft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4pPr>
      <a:lvl5pPr marL="2743131" indent="-304792" algn="l" defTabSz="609585" rtl="0" eaLnBrk="1" latinLnBrk="0" hangingPunct="1">
        <a:lnSpc>
          <a:spcPct val="100000"/>
        </a:lnSpc>
        <a:spcBef>
          <a:spcPts val="0"/>
        </a:spcBef>
        <a:spcAft>
          <a:spcPts val="2400"/>
        </a:spcAft>
        <a:buFont typeface="Arial"/>
        <a:buChar char="»"/>
        <a:defRPr sz="2400" kern="1200">
          <a:solidFill>
            <a:schemeClr val="tx1"/>
          </a:solidFill>
          <a:latin typeface="Arial"/>
          <a:ea typeface="+mn-ea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84_AA7D06F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85_A6EDEA7F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87_375171C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88_826EA9AC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77_94662E0F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7E_6A0EE0EB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8/10/relationships/comments" Target="../comments/modernComment_17A_EF586AB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7C_BAC66A76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81_91AD362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hyperlink" Target="http://docs.simpeg.xyz/content/basic/getting_started_developers.html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82_B20D658C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72_6D86DF2D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83_9094D2A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73_68B9CD1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B416BD-07EC-6B22-C012-7B7CCD64CE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140E0-028B-4FDD-3C07-437E913205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b="1" dirty="0"/>
              <a:t>Alex Fuerst</a:t>
            </a:r>
            <a:r>
              <a:rPr lang="en-US" dirty="0"/>
              <a:t>, Prateek Sharma</a:t>
            </a:r>
          </a:p>
          <a:p>
            <a:pPr algn="ctr"/>
            <a:r>
              <a:rPr lang="en-US" dirty="0"/>
              <a:t>HPDC; June 29</a:t>
            </a:r>
            <a:r>
              <a:rPr lang="en-US" baseline="30000" dirty="0"/>
              <a:t>th</a:t>
            </a:r>
            <a:r>
              <a:rPr lang="en-US" dirty="0"/>
              <a:t>, 2022; Minneapolis, Minnesota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0116AA-8476-4580-F736-69F16EF8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Locality-Aware Load-Balancing For Serverless Clusters</a:t>
            </a:r>
          </a:p>
        </p:txBody>
      </p:sp>
    </p:spTree>
    <p:extLst>
      <p:ext uri="{BB962C8B-B14F-4D97-AF65-F5344CB8AC3E}">
        <p14:creationId xmlns:p14="http://schemas.microsoft.com/office/powerpoint/2010/main" val="1458897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E1B5-A9D6-4018-E1BA-D8D425DDC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Overloading Concern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460D2-F425-5A37-3AFC-4464C2D65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170AC-64B0-D5D2-83C6-867EB4A00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3" y="1607485"/>
            <a:ext cx="6985848" cy="235822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Functions are invoked at different frequencies</a:t>
            </a:r>
          </a:p>
          <a:p>
            <a:pPr>
              <a:spcAft>
                <a:spcPts val="1200"/>
              </a:spcAft>
            </a:pPr>
            <a:r>
              <a:rPr lang="en-US" dirty="0"/>
              <a:t>Creates high variance on used resources</a:t>
            </a:r>
          </a:p>
          <a:p>
            <a:pPr>
              <a:spcAft>
                <a:spcPts val="1200"/>
              </a:spcAft>
            </a:pPr>
            <a:r>
              <a:rPr lang="en-US" dirty="0"/>
              <a:t>20% of functions use 100x resources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098DC8-8A32-A311-E661-1AF3D601E399}"/>
              </a:ext>
            </a:extLst>
          </p:cNvPr>
          <p:cNvSpPr/>
          <p:nvPr/>
        </p:nvSpPr>
        <p:spPr>
          <a:xfrm>
            <a:off x="6733462" y="1243757"/>
            <a:ext cx="4854860" cy="4606719"/>
          </a:xfrm>
          <a:prstGeom prst="ellips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24D0B9-FE79-F42D-226C-1CBA5DE47CB5}"/>
              </a:ext>
            </a:extLst>
          </p:cNvPr>
          <p:cNvSpPr/>
          <p:nvPr/>
        </p:nvSpPr>
        <p:spPr>
          <a:xfrm>
            <a:off x="6830849" y="1839484"/>
            <a:ext cx="1143000" cy="9320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447B25-418F-B44C-8507-EEFC7165C7C6}"/>
              </a:ext>
            </a:extLst>
          </p:cNvPr>
          <p:cNvSpPr/>
          <p:nvPr/>
        </p:nvSpPr>
        <p:spPr>
          <a:xfrm>
            <a:off x="10629791" y="1868063"/>
            <a:ext cx="1143000" cy="9320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086B7-E07A-EBBC-9E5F-123FD1F904F0}"/>
              </a:ext>
            </a:extLst>
          </p:cNvPr>
          <p:cNvSpPr/>
          <p:nvPr/>
        </p:nvSpPr>
        <p:spPr>
          <a:xfrm>
            <a:off x="8662790" y="5203321"/>
            <a:ext cx="1143000" cy="9320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D7F84F-7C18-0BA5-64C7-DE5415217C07}"/>
              </a:ext>
            </a:extLst>
          </p:cNvPr>
          <p:cNvSpPr/>
          <p:nvPr/>
        </p:nvSpPr>
        <p:spPr>
          <a:xfrm>
            <a:off x="9053576" y="882074"/>
            <a:ext cx="626165" cy="6131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25792B-81A2-ECA0-06CE-6B277EE5A8EC}"/>
              </a:ext>
            </a:extLst>
          </p:cNvPr>
          <p:cNvSpPr/>
          <p:nvPr/>
        </p:nvSpPr>
        <p:spPr>
          <a:xfrm>
            <a:off x="6449135" y="3547116"/>
            <a:ext cx="626165" cy="61312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381173-8A37-B887-8BDF-A3EA87D1B349}"/>
              </a:ext>
            </a:extLst>
          </p:cNvPr>
          <p:cNvSpPr/>
          <p:nvPr/>
        </p:nvSpPr>
        <p:spPr>
          <a:xfrm>
            <a:off x="8146307" y="949255"/>
            <a:ext cx="626165" cy="6131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3C98AB-4D5F-9D6C-AC30-4785A38571C5}"/>
              </a:ext>
            </a:extLst>
          </p:cNvPr>
          <p:cNvSpPr/>
          <p:nvPr/>
        </p:nvSpPr>
        <p:spPr>
          <a:xfrm>
            <a:off x="11187152" y="3759439"/>
            <a:ext cx="626165" cy="6131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B2560E-58B9-FC69-3AE3-139AFB3A3938}"/>
              </a:ext>
            </a:extLst>
          </p:cNvPr>
          <p:cNvSpPr/>
          <p:nvPr/>
        </p:nvSpPr>
        <p:spPr>
          <a:xfrm>
            <a:off x="10615652" y="4139893"/>
            <a:ext cx="626165" cy="6131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F893DE-1C04-0575-061F-9EFD3E0CDF1C}"/>
              </a:ext>
            </a:extLst>
          </p:cNvPr>
          <p:cNvSpPr/>
          <p:nvPr/>
        </p:nvSpPr>
        <p:spPr>
          <a:xfrm>
            <a:off x="11331095" y="4474875"/>
            <a:ext cx="626165" cy="6131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B6201F3-E629-8D46-5FFC-1D434DAA6AA0}"/>
              </a:ext>
            </a:extLst>
          </p:cNvPr>
          <p:cNvSpPr/>
          <p:nvPr/>
        </p:nvSpPr>
        <p:spPr>
          <a:xfrm>
            <a:off x="10396120" y="4850458"/>
            <a:ext cx="626165" cy="6131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32BED6-2770-B27B-4E12-48B147A6A6C6}"/>
              </a:ext>
            </a:extLst>
          </p:cNvPr>
          <p:cNvSpPr/>
          <p:nvPr/>
        </p:nvSpPr>
        <p:spPr>
          <a:xfrm>
            <a:off x="11023642" y="5075946"/>
            <a:ext cx="626165" cy="6131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F0D311-5BB7-94B2-D773-030BE13A2FD2}"/>
              </a:ext>
            </a:extLst>
          </p:cNvPr>
          <p:cNvSpPr/>
          <p:nvPr/>
        </p:nvSpPr>
        <p:spPr>
          <a:xfrm>
            <a:off x="6887982" y="3100272"/>
            <a:ext cx="626165" cy="61312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D3DD142-78CB-A21A-65CB-D479E2FB7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206" y="3220151"/>
            <a:ext cx="4586083" cy="306391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6D6B0-C7CB-6D58-703C-2071EDA1E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2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2" grpId="0" animBg="1"/>
      <p:bldP spid="23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4248-A2D7-D447-C505-D85C60F86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 with Bounded Loads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52E1A-BE90-343C-65C5-CE8AB2E5E6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F877A-30A1-D8AA-439A-B5637B319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41" y="1607485"/>
            <a:ext cx="6651884" cy="4312565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Assumes each item creates equal load</a:t>
            </a:r>
          </a:p>
          <a:p>
            <a:pPr>
              <a:spcAft>
                <a:spcPts val="1800"/>
              </a:spcAft>
            </a:pPr>
            <a:r>
              <a:rPr lang="en-US" dirty="0"/>
              <a:t>LB tracks outstanding work to get ‘load’</a:t>
            </a:r>
          </a:p>
          <a:p>
            <a:pPr>
              <a:spcAft>
                <a:spcPts val="1800"/>
              </a:spcAft>
            </a:pPr>
            <a:r>
              <a:rPr lang="en-US" dirty="0"/>
              <a:t>If server is “full” we forward to the next server</a:t>
            </a:r>
          </a:p>
          <a:p>
            <a:pPr>
              <a:spcAft>
                <a:spcPts val="1800"/>
              </a:spcAft>
            </a:pPr>
            <a:r>
              <a:rPr lang="en-US" dirty="0"/>
              <a:t>When under the load bound: pure locality</a:t>
            </a:r>
          </a:p>
          <a:p>
            <a:pPr>
              <a:spcAft>
                <a:spcPts val="1800"/>
              </a:spcAft>
            </a:pPr>
            <a:r>
              <a:rPr lang="en-US" dirty="0"/>
              <a:t>Forwarding has a high but decaying probability of warm hit</a:t>
            </a:r>
          </a:p>
          <a:p>
            <a:pPr marL="0" indent="0" algn="ctr">
              <a:spcAft>
                <a:spcPts val="1800"/>
              </a:spcAft>
              <a:buNone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2284FD-D9E6-3924-3CFB-E313D25A9BB1}"/>
              </a:ext>
            </a:extLst>
          </p:cNvPr>
          <p:cNvSpPr/>
          <p:nvPr/>
        </p:nvSpPr>
        <p:spPr>
          <a:xfrm>
            <a:off x="6733462" y="1243757"/>
            <a:ext cx="4854860" cy="4606719"/>
          </a:xfrm>
          <a:prstGeom prst="ellips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FBA202-AAE5-9831-8CEF-E0C816EE99D0}"/>
              </a:ext>
            </a:extLst>
          </p:cNvPr>
          <p:cNvSpPr/>
          <p:nvPr/>
        </p:nvSpPr>
        <p:spPr>
          <a:xfrm>
            <a:off x="6830849" y="1839484"/>
            <a:ext cx="1143000" cy="9320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11699A-FD51-913F-6FD1-D8B030D55576}"/>
              </a:ext>
            </a:extLst>
          </p:cNvPr>
          <p:cNvSpPr/>
          <p:nvPr/>
        </p:nvSpPr>
        <p:spPr>
          <a:xfrm>
            <a:off x="10629791" y="1868063"/>
            <a:ext cx="1143000" cy="9320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D7BDE9-E3EF-2881-97B1-845A1C04F322}"/>
              </a:ext>
            </a:extLst>
          </p:cNvPr>
          <p:cNvSpPr/>
          <p:nvPr/>
        </p:nvSpPr>
        <p:spPr>
          <a:xfrm>
            <a:off x="8662790" y="5203321"/>
            <a:ext cx="1143000" cy="9320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542267-5CA6-E529-B894-F73F73F66E87}"/>
              </a:ext>
            </a:extLst>
          </p:cNvPr>
          <p:cNvSpPr/>
          <p:nvPr/>
        </p:nvSpPr>
        <p:spPr>
          <a:xfrm>
            <a:off x="9053576" y="882074"/>
            <a:ext cx="626165" cy="6131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F94C13-65D3-C9C7-FBC8-E47BA94BD6E8}"/>
              </a:ext>
            </a:extLst>
          </p:cNvPr>
          <p:cNvSpPr/>
          <p:nvPr/>
        </p:nvSpPr>
        <p:spPr>
          <a:xfrm>
            <a:off x="6449135" y="3547116"/>
            <a:ext cx="626165" cy="61312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F1E2B8-7ABA-A54A-5A35-E3F18FD32330}"/>
              </a:ext>
            </a:extLst>
          </p:cNvPr>
          <p:cNvSpPr/>
          <p:nvPr/>
        </p:nvSpPr>
        <p:spPr>
          <a:xfrm>
            <a:off x="8146307" y="949255"/>
            <a:ext cx="626165" cy="6131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562C89-5CD4-B2F2-E2AB-6D0EC5D997BC}"/>
              </a:ext>
            </a:extLst>
          </p:cNvPr>
          <p:cNvSpPr/>
          <p:nvPr/>
        </p:nvSpPr>
        <p:spPr>
          <a:xfrm>
            <a:off x="11187152" y="3759439"/>
            <a:ext cx="626165" cy="6131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09166C-84BD-B8D8-C841-4758231EDB8D}"/>
              </a:ext>
            </a:extLst>
          </p:cNvPr>
          <p:cNvSpPr/>
          <p:nvPr/>
        </p:nvSpPr>
        <p:spPr>
          <a:xfrm>
            <a:off x="10615652" y="4139893"/>
            <a:ext cx="626165" cy="6131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0A7D98-EFF4-B768-4410-C161DCAB5F24}"/>
              </a:ext>
            </a:extLst>
          </p:cNvPr>
          <p:cNvSpPr/>
          <p:nvPr/>
        </p:nvSpPr>
        <p:spPr>
          <a:xfrm>
            <a:off x="11331095" y="4474875"/>
            <a:ext cx="626165" cy="6131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DA6526-3054-96CC-7360-0B3C4809A822}"/>
              </a:ext>
            </a:extLst>
          </p:cNvPr>
          <p:cNvSpPr/>
          <p:nvPr/>
        </p:nvSpPr>
        <p:spPr>
          <a:xfrm>
            <a:off x="10396120" y="4850458"/>
            <a:ext cx="626165" cy="6131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8E8FEA-F102-D63D-AEBC-CD334C5B3A17}"/>
              </a:ext>
            </a:extLst>
          </p:cNvPr>
          <p:cNvSpPr/>
          <p:nvPr/>
        </p:nvSpPr>
        <p:spPr>
          <a:xfrm>
            <a:off x="11023642" y="5075946"/>
            <a:ext cx="626165" cy="6131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8F0761-5784-1507-D75A-2B3DC81FC82B}"/>
              </a:ext>
            </a:extLst>
          </p:cNvPr>
          <p:cNvSpPr/>
          <p:nvPr/>
        </p:nvSpPr>
        <p:spPr>
          <a:xfrm>
            <a:off x="6887982" y="3100272"/>
            <a:ext cx="626165" cy="61312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D0553C-5407-4921-4D79-79D0729BB6C3}"/>
              </a:ext>
            </a:extLst>
          </p:cNvPr>
          <p:cNvSpPr txBox="1"/>
          <p:nvPr/>
        </p:nvSpPr>
        <p:spPr>
          <a:xfrm>
            <a:off x="4840357" y="6400800"/>
            <a:ext cx="74927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[*] </a:t>
            </a:r>
            <a:r>
              <a:rPr lang="en-US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Mirrokni</a:t>
            </a:r>
            <a:r>
              <a:rPr lang="en-US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V., </a:t>
            </a:r>
            <a:r>
              <a:rPr lang="en-US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Thorup</a:t>
            </a:r>
            <a:r>
              <a:rPr lang="en-US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M., and </a:t>
            </a:r>
            <a:r>
              <a:rPr lang="en-US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Zadimoghaddam</a:t>
            </a:r>
            <a:r>
              <a:rPr lang="en-US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M.Consistent</a:t>
            </a:r>
            <a:r>
              <a:rPr lang="en-US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hashing with bounded loads. </a:t>
            </a:r>
          </a:p>
          <a:p>
            <a:r>
              <a:rPr lang="en-US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InProceedings</a:t>
            </a:r>
            <a:r>
              <a:rPr lang="en-US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of the Twenty-Ninth Annual ACM-SIAM </a:t>
            </a:r>
            <a:r>
              <a:rPr lang="en-US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Symposiumon</a:t>
            </a:r>
            <a:r>
              <a:rPr lang="en-US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Discrete Algorithms(2018), SIAM, pp. 587–604.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524200-2763-A940-5E87-53E25D0380A9}"/>
              </a:ext>
            </a:extLst>
          </p:cNvPr>
          <p:cNvSpPr txBox="1"/>
          <p:nvPr/>
        </p:nvSpPr>
        <p:spPr>
          <a:xfrm>
            <a:off x="1425893" y="5219166"/>
            <a:ext cx="4269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Domain characteristics make this not suitable for </a:t>
            </a:r>
            <a:r>
              <a:rPr lang="en-US" sz="2400" dirty="0" err="1">
                <a:solidFill>
                  <a:srgbClr val="FF0000"/>
                </a:solidFill>
              </a:rPr>
              <a:t>FaaS</a:t>
            </a:r>
            <a:endParaRPr lang="en-US" sz="2400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A4EA1462-8738-DD09-B6C1-89D01EDE5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0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394 L 0.18229 0.119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76" y="615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85185E-6 L 0.20013 0.1208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604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-0.21628 0.225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20" y="1129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22222E-6 L -0.17162 0.0983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81" y="490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22222E-6 L -0.1612 0.077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0" y="388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0.05131 -0.179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5" y="-898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44444E-6 L 0.0319 -0.2662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-1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-0.00694 L -0.00299 -0.00694 C -0.00481 -0.00301 -0.00625 0.00139 -0.0082 0.00509 C -0.01028 0.0088 -0.01836 0.01551 -0.02018 0.0169 C -0.04557 0.03634 -0.02408 0.01921 -0.04023 0.03009 C -0.04322 0.03218 -0.04622 0.03403 -0.04908 0.03657 C -0.05221 0.03958 -0.06067 0.05116 -0.06471 0.05255 C -0.07317 0.05556 -0.10963 0.06111 -0.11744 0.06181 C -0.16862 0.06643 -0.14661 0.06481 -0.18359 0.06713 C -0.18919 0.06667 -0.19505 0.06759 -0.20065 0.06574 C -0.20182 0.06528 -0.21614 0.05556 -0.21914 0.05255 C -0.22252 0.04907 -0.22851 0.03657 -0.23033 0.03403 C -0.23151 0.03218 -0.23281 0.03056 -0.23398 0.0287 C -0.23502 0.02708 -0.23593 0.025 -0.23697 0.02338 C -0.24257 0.01528 -0.25 0.01042 -0.25403 -0.00023 C -0.26028 -0.01667 -0.2677 -0.03148 -0.27265 -0.04907 C -0.27968 -0.07407 -0.27682 -0.06435 -0.2875 -0.09792 C -0.29023 -0.10648 -0.29362 -0.11412 -0.2957 -0.12315 C -0.30299 -0.15556 -0.29987 -0.14051 -0.30533 -0.16782 C -0.30586 -0.17407 -0.30625 -0.18032 -0.30677 -0.18634 C -0.30729 -0.1912 -0.3082 -0.19607 -0.30833 -0.20093 C -0.30898 -0.22824 -0.30898 -0.25556 -0.30898 -0.28264 " pathEditMode="relative" ptsTypes="AAAAAAAAAAAAAAAAAAAA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2 0.01088 L -0.0142 0.01088 C -0.02761 0.00509 -0.0448 -0.00324 -0.05834 -0.00532 C -0.078 -0.00879 -0.06823 -0.00741 -0.08776 -0.00926 L -0.11368 -0.01412 C -0.11797 -0.01504 -0.12214 -0.01666 -0.12631 -0.01782 C -0.12748 -0.01829 -0.12865 -0.01875 -0.12982 -0.01921 C -0.14128 -0.02199 -0.13125 -0.01805 -0.14597 -0.02407 C -0.14974 -0.02569 -0.15352 -0.02685 -0.15717 -0.02916 C -0.17735 -0.0412 -0.15404 -0.03102 -0.17123 -0.03773 C -0.17279 -0.04074 -0.17435 -0.04375 -0.17605 -0.04653 C -0.17878 -0.05092 -0.18191 -0.0544 -0.18451 -0.05903 C -0.19349 -0.075 -0.19219 -0.07662 -0.19922 -0.09629 C -0.20118 -0.10185 -0.20378 -0.10694 -0.20547 -0.1125 C -0.20873 -0.12291 -0.21159 -0.14282 -0.21329 -0.15254 C -0.21368 -0.16319 -0.21433 -0.17407 -0.21459 -0.18495 C -0.2155 -0.21643 -0.21667 -0.27963 -0.21667 -0.27963 C -0.21654 -0.29421 -0.21667 -0.30879 -0.21602 -0.32315 C -0.21537 -0.33588 -0.21237 -0.34236 -0.21042 -0.3544 C -0.20925 -0.3618 -0.20886 -0.36944 -0.20769 -0.37685 C -0.20678 -0.38148 -0.20508 -0.38588 -0.20417 -0.39051 C -0.20352 -0.39375 -0.20352 -0.39745 -0.20274 -0.40046 C -0.20209 -0.40278 -0.20066 -0.4044 -0.19987 -0.40671 C -0.19467 -0.42268 -0.19415 -0.43518 -0.18386 -0.44653 C -0.17826 -0.45278 -0.17344 -0.46342 -0.16693 -0.46528 C -0.15508 -0.46875 -0.16133 -0.46713 -0.14805 -0.47014 C -0.14362 -0.46944 -0.13907 -0.46921 -0.13477 -0.46782 C -0.128 -0.46528 -0.1056 -0.45347 -0.09896 -0.44907 C -0.08881 -0.44213 -0.07917 -0.43287 -0.06888 -0.42662 C -0.06042 -0.42176 -0.05196 -0.41736 -0.04362 -0.41157 C -0.04063 -0.40972 -0.03763 -0.40717 -0.03451 -0.40555 C -0.02943 -0.40254 -0.02435 -0.39977 -0.01915 -0.39791 C -0.01459 -0.39629 -0.00105 -0.39537 0.00612 -0.39051 C 0.00755 -0.38958 0.00885 -0.38773 0.01028 -0.3868 C 0.01692 -0.38241 0.01093 -0.38935 0.01666 -0.38171 " pathEditMode="relative" ptsTypes="AAAAAAAAAAAAAAAAAAAAAAAAAAAAAAAAAAA">
                                      <p:cBhvr>
                                        <p:cTn id="24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C168-A984-3534-50B3-D97718CB0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 1: Stale loads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AFFA3-C7C4-8A77-0C14-51760C2F94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3F695-DC89-588C-6976-C5484202C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65" y="1607486"/>
            <a:ext cx="10687459" cy="1821514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Functions do not contribute to load equally or consistently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Any load metric will be stale at load balancer</a:t>
            </a:r>
          </a:p>
          <a:p>
            <a:pPr>
              <a:spcAft>
                <a:spcPts val="1200"/>
              </a:spcAft>
            </a:pPr>
            <a:r>
              <a:rPr lang="en-US" dirty="0"/>
              <a:t>We use Linux’s load average metric to capture all work on the server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0000"/>
                </a:solidFill>
              </a:rPr>
              <a:t>Policies assuming perfect load information can lead to violating load bound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25A680-2C4E-84B1-0277-EE2DA0DF2A90}"/>
              </a:ext>
            </a:extLst>
          </p:cNvPr>
          <p:cNvGrpSpPr/>
          <p:nvPr/>
        </p:nvGrpSpPr>
        <p:grpSpPr>
          <a:xfrm>
            <a:off x="548903" y="3448878"/>
            <a:ext cx="6660798" cy="2782124"/>
            <a:chOff x="548903" y="3448878"/>
            <a:chExt cx="6660798" cy="27821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64397D-A700-71DF-C729-586E6E34466F}"/>
                </a:ext>
              </a:extLst>
            </p:cNvPr>
            <p:cNvSpPr/>
            <p:nvPr/>
          </p:nvSpPr>
          <p:spPr>
            <a:xfrm>
              <a:off x="1630018" y="3448878"/>
              <a:ext cx="2325756" cy="2146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Load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E88C94-6379-509D-E4B9-4662C4FA2FA8}"/>
                </a:ext>
              </a:extLst>
            </p:cNvPr>
            <p:cNvCxnSpPr/>
            <p:nvPr/>
          </p:nvCxnSpPr>
          <p:spPr>
            <a:xfrm>
              <a:off x="1639957" y="4094921"/>
              <a:ext cx="229593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B50734-B92B-C501-9BC2-A56CE3943D5E}"/>
                </a:ext>
              </a:extLst>
            </p:cNvPr>
            <p:cNvSpPr txBox="1"/>
            <p:nvPr/>
          </p:nvSpPr>
          <p:spPr>
            <a:xfrm>
              <a:off x="599598" y="3483521"/>
              <a:ext cx="8515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Load</a:t>
              </a:r>
            </a:p>
            <a:p>
              <a:pPr algn="ctr"/>
              <a:r>
                <a:rPr lang="en-US" dirty="0"/>
                <a:t>Bound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39D37F2-3572-0C31-1E8C-5EE8816BBA13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1451113" y="3806687"/>
              <a:ext cx="467139" cy="1987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42AEB7-FC2E-FBF3-762F-7FABC3B3B705}"/>
                </a:ext>
              </a:extLst>
            </p:cNvPr>
            <p:cNvSpPr/>
            <p:nvPr/>
          </p:nvSpPr>
          <p:spPr>
            <a:xfrm>
              <a:off x="1639957" y="4582368"/>
              <a:ext cx="1898374" cy="377687"/>
            </a:xfrm>
            <a:custGeom>
              <a:avLst/>
              <a:gdLst>
                <a:gd name="connsiteX0" fmla="*/ 0 w 1898374"/>
                <a:gd name="connsiteY0" fmla="*/ 298174 h 377687"/>
                <a:gd name="connsiteX1" fmla="*/ 49695 w 1898374"/>
                <a:gd name="connsiteY1" fmla="*/ 248478 h 377687"/>
                <a:gd name="connsiteX2" fmla="*/ 198782 w 1898374"/>
                <a:gd name="connsiteY2" fmla="*/ 198783 h 377687"/>
                <a:gd name="connsiteX3" fmla="*/ 318052 w 1898374"/>
                <a:gd name="connsiteY3" fmla="*/ 208722 h 377687"/>
                <a:gd name="connsiteX4" fmla="*/ 347869 w 1898374"/>
                <a:gd name="connsiteY4" fmla="*/ 238539 h 377687"/>
                <a:gd name="connsiteX5" fmla="*/ 387626 w 1898374"/>
                <a:gd name="connsiteY5" fmla="*/ 288235 h 377687"/>
                <a:gd name="connsiteX6" fmla="*/ 407504 w 1898374"/>
                <a:gd name="connsiteY6" fmla="*/ 318052 h 377687"/>
                <a:gd name="connsiteX7" fmla="*/ 477078 w 1898374"/>
                <a:gd name="connsiteY7" fmla="*/ 347870 h 377687"/>
                <a:gd name="connsiteX8" fmla="*/ 636104 w 1898374"/>
                <a:gd name="connsiteY8" fmla="*/ 268357 h 377687"/>
                <a:gd name="connsiteX9" fmla="*/ 775252 w 1898374"/>
                <a:gd name="connsiteY9" fmla="*/ 99391 h 377687"/>
                <a:gd name="connsiteX10" fmla="*/ 834887 w 1898374"/>
                <a:gd name="connsiteY10" fmla="*/ 39757 h 377687"/>
                <a:gd name="connsiteX11" fmla="*/ 924339 w 1898374"/>
                <a:gd name="connsiteY11" fmla="*/ 0 h 377687"/>
                <a:gd name="connsiteX12" fmla="*/ 983974 w 1898374"/>
                <a:gd name="connsiteY12" fmla="*/ 49696 h 377687"/>
                <a:gd name="connsiteX13" fmla="*/ 1083365 w 1898374"/>
                <a:gd name="connsiteY13" fmla="*/ 178904 h 377687"/>
                <a:gd name="connsiteX14" fmla="*/ 1093304 w 1898374"/>
                <a:gd name="connsiteY14" fmla="*/ 208722 h 377687"/>
                <a:gd name="connsiteX15" fmla="*/ 1212574 w 1898374"/>
                <a:gd name="connsiteY15" fmla="*/ 278296 h 377687"/>
                <a:gd name="connsiteX16" fmla="*/ 1252330 w 1898374"/>
                <a:gd name="connsiteY16" fmla="*/ 318052 h 377687"/>
                <a:gd name="connsiteX17" fmla="*/ 1272208 w 1898374"/>
                <a:gd name="connsiteY17" fmla="*/ 337931 h 377687"/>
                <a:gd name="connsiteX18" fmla="*/ 1331843 w 1898374"/>
                <a:gd name="connsiteY18" fmla="*/ 377687 h 377687"/>
                <a:gd name="connsiteX19" fmla="*/ 1361660 w 1898374"/>
                <a:gd name="connsiteY19" fmla="*/ 357809 h 377687"/>
                <a:gd name="connsiteX20" fmla="*/ 1391478 w 1898374"/>
                <a:gd name="connsiteY20" fmla="*/ 327991 h 377687"/>
                <a:gd name="connsiteX21" fmla="*/ 1441174 w 1898374"/>
                <a:gd name="connsiteY21" fmla="*/ 308113 h 377687"/>
                <a:gd name="connsiteX22" fmla="*/ 1540565 w 1898374"/>
                <a:gd name="connsiteY22" fmla="*/ 258418 h 377687"/>
                <a:gd name="connsiteX23" fmla="*/ 1610139 w 1898374"/>
                <a:gd name="connsiteY23" fmla="*/ 268357 h 377687"/>
                <a:gd name="connsiteX24" fmla="*/ 1639956 w 1898374"/>
                <a:gd name="connsiteY24" fmla="*/ 278296 h 377687"/>
                <a:gd name="connsiteX25" fmla="*/ 1759226 w 1898374"/>
                <a:gd name="connsiteY25" fmla="*/ 238539 h 377687"/>
                <a:gd name="connsiteX26" fmla="*/ 1818860 w 1898374"/>
                <a:gd name="connsiteY26" fmla="*/ 168965 h 377687"/>
                <a:gd name="connsiteX27" fmla="*/ 1848678 w 1898374"/>
                <a:gd name="connsiteY27" fmla="*/ 139148 h 377687"/>
                <a:gd name="connsiteX28" fmla="*/ 1898374 w 1898374"/>
                <a:gd name="connsiteY28" fmla="*/ 59635 h 377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98374" h="377687">
                  <a:moveTo>
                    <a:pt x="0" y="298174"/>
                  </a:moveTo>
                  <a:cubicBezTo>
                    <a:pt x="16565" y="281609"/>
                    <a:pt x="29607" y="260531"/>
                    <a:pt x="49695" y="248478"/>
                  </a:cubicBezTo>
                  <a:cubicBezTo>
                    <a:pt x="107231" y="213956"/>
                    <a:pt x="141338" y="210272"/>
                    <a:pt x="198782" y="198783"/>
                  </a:cubicBezTo>
                  <a:cubicBezTo>
                    <a:pt x="238539" y="202096"/>
                    <a:pt x="279505" y="198443"/>
                    <a:pt x="318052" y="208722"/>
                  </a:cubicBezTo>
                  <a:cubicBezTo>
                    <a:pt x="331633" y="212344"/>
                    <a:pt x="338613" y="227961"/>
                    <a:pt x="347869" y="238539"/>
                  </a:cubicBezTo>
                  <a:cubicBezTo>
                    <a:pt x="361839" y="254504"/>
                    <a:pt x="374898" y="271264"/>
                    <a:pt x="387626" y="288235"/>
                  </a:cubicBezTo>
                  <a:cubicBezTo>
                    <a:pt x="394793" y="297791"/>
                    <a:pt x="398328" y="310405"/>
                    <a:pt x="407504" y="318052"/>
                  </a:cubicBezTo>
                  <a:cubicBezTo>
                    <a:pt x="423882" y="331701"/>
                    <a:pt x="456361" y="340965"/>
                    <a:pt x="477078" y="347870"/>
                  </a:cubicBezTo>
                  <a:cubicBezTo>
                    <a:pt x="530087" y="321366"/>
                    <a:pt x="599081" y="314636"/>
                    <a:pt x="636104" y="268357"/>
                  </a:cubicBezTo>
                  <a:cubicBezTo>
                    <a:pt x="653907" y="246103"/>
                    <a:pt x="746169" y="128474"/>
                    <a:pt x="775252" y="99391"/>
                  </a:cubicBezTo>
                  <a:cubicBezTo>
                    <a:pt x="795130" y="79513"/>
                    <a:pt x="809743" y="52330"/>
                    <a:pt x="834887" y="39757"/>
                  </a:cubicBezTo>
                  <a:cubicBezTo>
                    <a:pt x="890601" y="11899"/>
                    <a:pt x="860886" y="25381"/>
                    <a:pt x="924339" y="0"/>
                  </a:cubicBezTo>
                  <a:cubicBezTo>
                    <a:pt x="944217" y="16565"/>
                    <a:pt x="967810" y="29490"/>
                    <a:pt x="983974" y="49696"/>
                  </a:cubicBezTo>
                  <a:cubicBezTo>
                    <a:pt x="1108927" y="205887"/>
                    <a:pt x="988348" y="107643"/>
                    <a:pt x="1083365" y="178904"/>
                  </a:cubicBezTo>
                  <a:cubicBezTo>
                    <a:pt x="1086678" y="188843"/>
                    <a:pt x="1085000" y="202334"/>
                    <a:pt x="1093304" y="208722"/>
                  </a:cubicBezTo>
                  <a:cubicBezTo>
                    <a:pt x="1129786" y="236785"/>
                    <a:pt x="1212574" y="278296"/>
                    <a:pt x="1212574" y="278296"/>
                  </a:cubicBezTo>
                  <a:cubicBezTo>
                    <a:pt x="1230244" y="331305"/>
                    <a:pt x="1208156" y="291547"/>
                    <a:pt x="1252330" y="318052"/>
                  </a:cubicBezTo>
                  <a:cubicBezTo>
                    <a:pt x="1260365" y="322873"/>
                    <a:pt x="1264711" y="332308"/>
                    <a:pt x="1272208" y="337931"/>
                  </a:cubicBezTo>
                  <a:cubicBezTo>
                    <a:pt x="1291320" y="352265"/>
                    <a:pt x="1331843" y="377687"/>
                    <a:pt x="1331843" y="377687"/>
                  </a:cubicBezTo>
                  <a:cubicBezTo>
                    <a:pt x="1341782" y="371061"/>
                    <a:pt x="1352483" y="365456"/>
                    <a:pt x="1361660" y="357809"/>
                  </a:cubicBezTo>
                  <a:cubicBezTo>
                    <a:pt x="1372458" y="348810"/>
                    <a:pt x="1379558" y="335441"/>
                    <a:pt x="1391478" y="327991"/>
                  </a:cubicBezTo>
                  <a:cubicBezTo>
                    <a:pt x="1406607" y="318535"/>
                    <a:pt x="1425511" y="316656"/>
                    <a:pt x="1441174" y="308113"/>
                  </a:cubicBezTo>
                  <a:cubicBezTo>
                    <a:pt x="1541303" y="253498"/>
                    <a:pt x="1460975" y="278315"/>
                    <a:pt x="1540565" y="258418"/>
                  </a:cubicBezTo>
                  <a:cubicBezTo>
                    <a:pt x="1563756" y="261731"/>
                    <a:pt x="1587167" y="263763"/>
                    <a:pt x="1610139" y="268357"/>
                  </a:cubicBezTo>
                  <a:cubicBezTo>
                    <a:pt x="1620412" y="270412"/>
                    <a:pt x="1629683" y="280351"/>
                    <a:pt x="1639956" y="278296"/>
                  </a:cubicBezTo>
                  <a:cubicBezTo>
                    <a:pt x="1681049" y="270077"/>
                    <a:pt x="1719469" y="251791"/>
                    <a:pt x="1759226" y="238539"/>
                  </a:cubicBezTo>
                  <a:cubicBezTo>
                    <a:pt x="1833220" y="164545"/>
                    <a:pt x="1742350" y="258226"/>
                    <a:pt x="1818860" y="168965"/>
                  </a:cubicBezTo>
                  <a:cubicBezTo>
                    <a:pt x="1828008" y="158293"/>
                    <a:pt x="1839530" y="149820"/>
                    <a:pt x="1848678" y="139148"/>
                  </a:cubicBezTo>
                  <a:cubicBezTo>
                    <a:pt x="1879641" y="103025"/>
                    <a:pt x="1878013" y="100355"/>
                    <a:pt x="1898374" y="59635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720A14-A2A6-8AC4-DFC7-2D94E4E7439A}"/>
                </a:ext>
              </a:extLst>
            </p:cNvPr>
            <p:cNvSpPr txBox="1"/>
            <p:nvPr/>
          </p:nvSpPr>
          <p:spPr>
            <a:xfrm>
              <a:off x="548903" y="4370949"/>
              <a:ext cx="8258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Actual</a:t>
              </a:r>
            </a:p>
            <a:p>
              <a:pPr algn="ctr"/>
              <a:r>
                <a:rPr lang="en-US" dirty="0"/>
                <a:t>Load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939647-2933-88DB-A67B-FA58745AAA49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1374770" y="4439927"/>
              <a:ext cx="492787" cy="2541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4746404-9E47-D933-D400-F8D9B1EE0578}"/>
                </a:ext>
              </a:extLst>
            </p:cNvPr>
            <p:cNvSpPr txBox="1"/>
            <p:nvPr/>
          </p:nvSpPr>
          <p:spPr>
            <a:xfrm>
              <a:off x="548903" y="5861670"/>
              <a:ext cx="6660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Assign work here thinking estimated load will not exceed bound</a:t>
              </a: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8B74DAD-D1E9-73AC-BC6B-923F6FCDAFF1}"/>
                </a:ext>
              </a:extLst>
            </p:cNvPr>
            <p:cNvSpPr/>
            <p:nvPr/>
          </p:nvSpPr>
          <p:spPr>
            <a:xfrm>
              <a:off x="1626133" y="4139647"/>
              <a:ext cx="1898374" cy="377687"/>
            </a:xfrm>
            <a:custGeom>
              <a:avLst/>
              <a:gdLst>
                <a:gd name="connsiteX0" fmla="*/ 0 w 1898374"/>
                <a:gd name="connsiteY0" fmla="*/ 298174 h 377687"/>
                <a:gd name="connsiteX1" fmla="*/ 49695 w 1898374"/>
                <a:gd name="connsiteY1" fmla="*/ 248478 h 377687"/>
                <a:gd name="connsiteX2" fmla="*/ 198782 w 1898374"/>
                <a:gd name="connsiteY2" fmla="*/ 198783 h 377687"/>
                <a:gd name="connsiteX3" fmla="*/ 318052 w 1898374"/>
                <a:gd name="connsiteY3" fmla="*/ 208722 h 377687"/>
                <a:gd name="connsiteX4" fmla="*/ 347869 w 1898374"/>
                <a:gd name="connsiteY4" fmla="*/ 238539 h 377687"/>
                <a:gd name="connsiteX5" fmla="*/ 387626 w 1898374"/>
                <a:gd name="connsiteY5" fmla="*/ 288235 h 377687"/>
                <a:gd name="connsiteX6" fmla="*/ 407504 w 1898374"/>
                <a:gd name="connsiteY6" fmla="*/ 318052 h 377687"/>
                <a:gd name="connsiteX7" fmla="*/ 477078 w 1898374"/>
                <a:gd name="connsiteY7" fmla="*/ 347870 h 377687"/>
                <a:gd name="connsiteX8" fmla="*/ 636104 w 1898374"/>
                <a:gd name="connsiteY8" fmla="*/ 268357 h 377687"/>
                <a:gd name="connsiteX9" fmla="*/ 775252 w 1898374"/>
                <a:gd name="connsiteY9" fmla="*/ 99391 h 377687"/>
                <a:gd name="connsiteX10" fmla="*/ 834887 w 1898374"/>
                <a:gd name="connsiteY10" fmla="*/ 39757 h 377687"/>
                <a:gd name="connsiteX11" fmla="*/ 924339 w 1898374"/>
                <a:gd name="connsiteY11" fmla="*/ 0 h 377687"/>
                <a:gd name="connsiteX12" fmla="*/ 983974 w 1898374"/>
                <a:gd name="connsiteY12" fmla="*/ 49696 h 377687"/>
                <a:gd name="connsiteX13" fmla="*/ 1083365 w 1898374"/>
                <a:gd name="connsiteY13" fmla="*/ 178904 h 377687"/>
                <a:gd name="connsiteX14" fmla="*/ 1093304 w 1898374"/>
                <a:gd name="connsiteY14" fmla="*/ 208722 h 377687"/>
                <a:gd name="connsiteX15" fmla="*/ 1212574 w 1898374"/>
                <a:gd name="connsiteY15" fmla="*/ 278296 h 377687"/>
                <a:gd name="connsiteX16" fmla="*/ 1252330 w 1898374"/>
                <a:gd name="connsiteY16" fmla="*/ 318052 h 377687"/>
                <a:gd name="connsiteX17" fmla="*/ 1272208 w 1898374"/>
                <a:gd name="connsiteY17" fmla="*/ 337931 h 377687"/>
                <a:gd name="connsiteX18" fmla="*/ 1331843 w 1898374"/>
                <a:gd name="connsiteY18" fmla="*/ 377687 h 377687"/>
                <a:gd name="connsiteX19" fmla="*/ 1361660 w 1898374"/>
                <a:gd name="connsiteY19" fmla="*/ 357809 h 377687"/>
                <a:gd name="connsiteX20" fmla="*/ 1391478 w 1898374"/>
                <a:gd name="connsiteY20" fmla="*/ 327991 h 377687"/>
                <a:gd name="connsiteX21" fmla="*/ 1441174 w 1898374"/>
                <a:gd name="connsiteY21" fmla="*/ 308113 h 377687"/>
                <a:gd name="connsiteX22" fmla="*/ 1540565 w 1898374"/>
                <a:gd name="connsiteY22" fmla="*/ 258418 h 377687"/>
                <a:gd name="connsiteX23" fmla="*/ 1610139 w 1898374"/>
                <a:gd name="connsiteY23" fmla="*/ 268357 h 377687"/>
                <a:gd name="connsiteX24" fmla="*/ 1639956 w 1898374"/>
                <a:gd name="connsiteY24" fmla="*/ 278296 h 377687"/>
                <a:gd name="connsiteX25" fmla="*/ 1759226 w 1898374"/>
                <a:gd name="connsiteY25" fmla="*/ 238539 h 377687"/>
                <a:gd name="connsiteX26" fmla="*/ 1818860 w 1898374"/>
                <a:gd name="connsiteY26" fmla="*/ 168965 h 377687"/>
                <a:gd name="connsiteX27" fmla="*/ 1848678 w 1898374"/>
                <a:gd name="connsiteY27" fmla="*/ 139148 h 377687"/>
                <a:gd name="connsiteX28" fmla="*/ 1898374 w 1898374"/>
                <a:gd name="connsiteY28" fmla="*/ 59635 h 377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98374" h="377687">
                  <a:moveTo>
                    <a:pt x="0" y="298174"/>
                  </a:moveTo>
                  <a:cubicBezTo>
                    <a:pt x="16565" y="281609"/>
                    <a:pt x="29607" y="260531"/>
                    <a:pt x="49695" y="248478"/>
                  </a:cubicBezTo>
                  <a:cubicBezTo>
                    <a:pt x="107231" y="213956"/>
                    <a:pt x="141338" y="210272"/>
                    <a:pt x="198782" y="198783"/>
                  </a:cubicBezTo>
                  <a:cubicBezTo>
                    <a:pt x="238539" y="202096"/>
                    <a:pt x="279505" y="198443"/>
                    <a:pt x="318052" y="208722"/>
                  </a:cubicBezTo>
                  <a:cubicBezTo>
                    <a:pt x="331633" y="212344"/>
                    <a:pt x="338613" y="227961"/>
                    <a:pt x="347869" y="238539"/>
                  </a:cubicBezTo>
                  <a:cubicBezTo>
                    <a:pt x="361839" y="254504"/>
                    <a:pt x="374898" y="271264"/>
                    <a:pt x="387626" y="288235"/>
                  </a:cubicBezTo>
                  <a:cubicBezTo>
                    <a:pt x="394793" y="297791"/>
                    <a:pt x="398328" y="310405"/>
                    <a:pt x="407504" y="318052"/>
                  </a:cubicBezTo>
                  <a:cubicBezTo>
                    <a:pt x="423882" y="331701"/>
                    <a:pt x="456361" y="340965"/>
                    <a:pt x="477078" y="347870"/>
                  </a:cubicBezTo>
                  <a:cubicBezTo>
                    <a:pt x="530087" y="321366"/>
                    <a:pt x="599081" y="314636"/>
                    <a:pt x="636104" y="268357"/>
                  </a:cubicBezTo>
                  <a:cubicBezTo>
                    <a:pt x="653907" y="246103"/>
                    <a:pt x="746169" y="128474"/>
                    <a:pt x="775252" y="99391"/>
                  </a:cubicBezTo>
                  <a:cubicBezTo>
                    <a:pt x="795130" y="79513"/>
                    <a:pt x="809743" y="52330"/>
                    <a:pt x="834887" y="39757"/>
                  </a:cubicBezTo>
                  <a:cubicBezTo>
                    <a:pt x="890601" y="11899"/>
                    <a:pt x="860886" y="25381"/>
                    <a:pt x="924339" y="0"/>
                  </a:cubicBezTo>
                  <a:cubicBezTo>
                    <a:pt x="944217" y="16565"/>
                    <a:pt x="967810" y="29490"/>
                    <a:pt x="983974" y="49696"/>
                  </a:cubicBezTo>
                  <a:cubicBezTo>
                    <a:pt x="1108927" y="205887"/>
                    <a:pt x="988348" y="107643"/>
                    <a:pt x="1083365" y="178904"/>
                  </a:cubicBezTo>
                  <a:cubicBezTo>
                    <a:pt x="1086678" y="188843"/>
                    <a:pt x="1085000" y="202334"/>
                    <a:pt x="1093304" y="208722"/>
                  </a:cubicBezTo>
                  <a:cubicBezTo>
                    <a:pt x="1129786" y="236785"/>
                    <a:pt x="1212574" y="278296"/>
                    <a:pt x="1212574" y="278296"/>
                  </a:cubicBezTo>
                  <a:cubicBezTo>
                    <a:pt x="1230244" y="331305"/>
                    <a:pt x="1208156" y="291547"/>
                    <a:pt x="1252330" y="318052"/>
                  </a:cubicBezTo>
                  <a:cubicBezTo>
                    <a:pt x="1260365" y="322873"/>
                    <a:pt x="1264711" y="332308"/>
                    <a:pt x="1272208" y="337931"/>
                  </a:cubicBezTo>
                  <a:cubicBezTo>
                    <a:pt x="1291320" y="352265"/>
                    <a:pt x="1331843" y="377687"/>
                    <a:pt x="1331843" y="377687"/>
                  </a:cubicBezTo>
                  <a:cubicBezTo>
                    <a:pt x="1341782" y="371061"/>
                    <a:pt x="1352483" y="365456"/>
                    <a:pt x="1361660" y="357809"/>
                  </a:cubicBezTo>
                  <a:cubicBezTo>
                    <a:pt x="1372458" y="348810"/>
                    <a:pt x="1379558" y="335441"/>
                    <a:pt x="1391478" y="327991"/>
                  </a:cubicBezTo>
                  <a:cubicBezTo>
                    <a:pt x="1406607" y="318535"/>
                    <a:pt x="1425511" y="316656"/>
                    <a:pt x="1441174" y="308113"/>
                  </a:cubicBezTo>
                  <a:cubicBezTo>
                    <a:pt x="1541303" y="253498"/>
                    <a:pt x="1460975" y="278315"/>
                    <a:pt x="1540565" y="258418"/>
                  </a:cubicBezTo>
                  <a:cubicBezTo>
                    <a:pt x="1563756" y="261731"/>
                    <a:pt x="1587167" y="263763"/>
                    <a:pt x="1610139" y="268357"/>
                  </a:cubicBezTo>
                  <a:cubicBezTo>
                    <a:pt x="1620412" y="270412"/>
                    <a:pt x="1629683" y="280351"/>
                    <a:pt x="1639956" y="278296"/>
                  </a:cubicBezTo>
                  <a:cubicBezTo>
                    <a:pt x="1681049" y="270077"/>
                    <a:pt x="1719469" y="251791"/>
                    <a:pt x="1759226" y="238539"/>
                  </a:cubicBezTo>
                  <a:cubicBezTo>
                    <a:pt x="1833220" y="164545"/>
                    <a:pt x="1742350" y="258226"/>
                    <a:pt x="1818860" y="168965"/>
                  </a:cubicBezTo>
                  <a:cubicBezTo>
                    <a:pt x="1828008" y="158293"/>
                    <a:pt x="1839530" y="149820"/>
                    <a:pt x="1848678" y="139148"/>
                  </a:cubicBezTo>
                  <a:cubicBezTo>
                    <a:pt x="1879641" y="103025"/>
                    <a:pt x="1878013" y="100355"/>
                    <a:pt x="1898374" y="59635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D6C074D-50BC-39F9-9738-1AEEA0E28E9F}"/>
                </a:ext>
              </a:extLst>
            </p:cNvPr>
            <p:cNvSpPr txBox="1"/>
            <p:nvPr/>
          </p:nvSpPr>
          <p:spPr>
            <a:xfrm>
              <a:off x="738704" y="5081288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Est.</a:t>
              </a:r>
            </a:p>
            <a:p>
              <a:pPr algn="ctr"/>
              <a:r>
                <a:rPr lang="en-US" dirty="0"/>
                <a:t>Load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1D9708A-1C1A-9CEE-047E-5C59F9A52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8902" y="4960055"/>
              <a:ext cx="559350" cy="4227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07E4A22-4EAC-DFA5-E475-BCD491B1C3A0}"/>
                </a:ext>
              </a:extLst>
            </p:cNvPr>
            <p:cNvCxnSpPr/>
            <p:nvPr/>
          </p:nvCxnSpPr>
          <p:spPr>
            <a:xfrm flipV="1">
              <a:off x="3524507" y="4880248"/>
              <a:ext cx="13824" cy="9814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712B81E-F0E9-FFB1-2417-A083159041EF}"/>
              </a:ext>
            </a:extLst>
          </p:cNvPr>
          <p:cNvGrpSpPr/>
          <p:nvPr/>
        </p:nvGrpSpPr>
        <p:grpSpPr>
          <a:xfrm>
            <a:off x="5903277" y="3443908"/>
            <a:ext cx="4433419" cy="2146852"/>
            <a:chOff x="5903277" y="3443908"/>
            <a:chExt cx="4433419" cy="214685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1238C84-F117-C935-DBD3-A2C8045C44FC}"/>
                </a:ext>
              </a:extLst>
            </p:cNvPr>
            <p:cNvGrpSpPr/>
            <p:nvPr/>
          </p:nvGrpSpPr>
          <p:grpSpPr>
            <a:xfrm>
              <a:off x="5903277" y="3443908"/>
              <a:ext cx="4433419" cy="2146852"/>
              <a:chOff x="5903277" y="3443908"/>
              <a:chExt cx="4433419" cy="214685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20B3711-6C1F-E7D0-6C7C-C018C4577927}"/>
                  </a:ext>
                </a:extLst>
              </p:cNvPr>
              <p:cNvSpPr/>
              <p:nvPr/>
            </p:nvSpPr>
            <p:spPr>
              <a:xfrm>
                <a:off x="5915384" y="3443908"/>
                <a:ext cx="2325756" cy="21468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Load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EDFA8FD-B3A6-EB96-49E7-B059EC147528}"/>
                  </a:ext>
                </a:extLst>
              </p:cNvPr>
              <p:cNvCxnSpPr/>
              <p:nvPr/>
            </p:nvCxnSpPr>
            <p:spPr>
              <a:xfrm>
                <a:off x="5925323" y="4089951"/>
                <a:ext cx="2295939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F5099D-4153-5C59-A38C-D00042E2FC02}"/>
                  </a:ext>
                </a:extLst>
              </p:cNvPr>
              <p:cNvSpPr txBox="1"/>
              <p:nvPr/>
            </p:nvSpPr>
            <p:spPr>
              <a:xfrm>
                <a:off x="8592310" y="4557082"/>
                <a:ext cx="17443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Actual load exceeds bound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DDCAC00C-AB4C-485E-11A0-A45F347BE026}"/>
                  </a:ext>
                </a:extLst>
              </p:cNvPr>
              <p:cNvCxnSpPr>
                <a:cxnSpLocks/>
                <a:stCxn id="23" idx="1"/>
              </p:cNvCxnSpPr>
              <p:nvPr/>
            </p:nvCxnSpPr>
            <p:spPr>
              <a:xfrm flipH="1" flipV="1">
                <a:off x="7951304" y="4005469"/>
                <a:ext cx="641006" cy="874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3B98DFC-215C-966C-1105-FFB195D4EFD7}"/>
                  </a:ext>
                </a:extLst>
              </p:cNvPr>
              <p:cNvSpPr/>
              <p:nvPr/>
            </p:nvSpPr>
            <p:spPr>
              <a:xfrm>
                <a:off x="7811590" y="3567014"/>
                <a:ext cx="407505" cy="665922"/>
              </a:xfrm>
              <a:custGeom>
                <a:avLst/>
                <a:gdLst>
                  <a:gd name="connsiteX0" fmla="*/ 0 w 407505"/>
                  <a:gd name="connsiteY0" fmla="*/ 665922 h 665922"/>
                  <a:gd name="connsiteX1" fmla="*/ 9939 w 407505"/>
                  <a:gd name="connsiteY1" fmla="*/ 437322 h 665922"/>
                  <a:gd name="connsiteX2" fmla="*/ 29818 w 407505"/>
                  <a:gd name="connsiteY2" fmla="*/ 407504 h 665922"/>
                  <a:gd name="connsiteX3" fmla="*/ 59635 w 407505"/>
                  <a:gd name="connsiteY3" fmla="*/ 397565 h 665922"/>
                  <a:gd name="connsiteX4" fmla="*/ 79513 w 407505"/>
                  <a:gd name="connsiteY4" fmla="*/ 367748 h 665922"/>
                  <a:gd name="connsiteX5" fmla="*/ 119270 w 407505"/>
                  <a:gd name="connsiteY5" fmla="*/ 357809 h 665922"/>
                  <a:gd name="connsiteX6" fmla="*/ 198783 w 407505"/>
                  <a:gd name="connsiteY6" fmla="*/ 327991 h 665922"/>
                  <a:gd name="connsiteX7" fmla="*/ 228600 w 407505"/>
                  <a:gd name="connsiteY7" fmla="*/ 298174 h 665922"/>
                  <a:gd name="connsiteX8" fmla="*/ 238539 w 407505"/>
                  <a:gd name="connsiteY8" fmla="*/ 268356 h 665922"/>
                  <a:gd name="connsiteX9" fmla="*/ 258418 w 407505"/>
                  <a:gd name="connsiteY9" fmla="*/ 238539 h 665922"/>
                  <a:gd name="connsiteX10" fmla="*/ 268357 w 407505"/>
                  <a:gd name="connsiteY10" fmla="*/ 198783 h 665922"/>
                  <a:gd name="connsiteX11" fmla="*/ 298174 w 407505"/>
                  <a:gd name="connsiteY11" fmla="*/ 119270 h 665922"/>
                  <a:gd name="connsiteX12" fmla="*/ 318052 w 407505"/>
                  <a:gd name="connsiteY12" fmla="*/ 89452 h 665922"/>
                  <a:gd name="connsiteX13" fmla="*/ 327991 w 407505"/>
                  <a:gd name="connsiteY13" fmla="*/ 59635 h 665922"/>
                  <a:gd name="connsiteX14" fmla="*/ 357809 w 407505"/>
                  <a:gd name="connsiteY14" fmla="*/ 49696 h 665922"/>
                  <a:gd name="connsiteX15" fmla="*/ 407505 w 407505"/>
                  <a:gd name="connsiteY15" fmla="*/ 0 h 665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07505" h="665922">
                    <a:moveTo>
                      <a:pt x="0" y="665922"/>
                    </a:moveTo>
                    <a:cubicBezTo>
                      <a:pt x="3313" y="589722"/>
                      <a:pt x="1196" y="513091"/>
                      <a:pt x="9939" y="437322"/>
                    </a:cubicBezTo>
                    <a:cubicBezTo>
                      <a:pt x="11308" y="425455"/>
                      <a:pt x="20490" y="414966"/>
                      <a:pt x="29818" y="407504"/>
                    </a:cubicBezTo>
                    <a:cubicBezTo>
                      <a:pt x="37999" y="400959"/>
                      <a:pt x="49696" y="400878"/>
                      <a:pt x="59635" y="397565"/>
                    </a:cubicBezTo>
                    <a:cubicBezTo>
                      <a:pt x="66261" y="387626"/>
                      <a:pt x="69574" y="374374"/>
                      <a:pt x="79513" y="367748"/>
                    </a:cubicBezTo>
                    <a:cubicBezTo>
                      <a:pt x="90879" y="360171"/>
                      <a:pt x="106480" y="362605"/>
                      <a:pt x="119270" y="357809"/>
                    </a:cubicBezTo>
                    <a:cubicBezTo>
                      <a:pt x="223219" y="318827"/>
                      <a:pt x="96733" y="353503"/>
                      <a:pt x="198783" y="327991"/>
                    </a:cubicBezTo>
                    <a:cubicBezTo>
                      <a:pt x="208722" y="318052"/>
                      <a:pt x="220803" y="309869"/>
                      <a:pt x="228600" y="298174"/>
                    </a:cubicBezTo>
                    <a:cubicBezTo>
                      <a:pt x="234411" y="289457"/>
                      <a:pt x="233854" y="277727"/>
                      <a:pt x="238539" y="268356"/>
                    </a:cubicBezTo>
                    <a:cubicBezTo>
                      <a:pt x="243881" y="257672"/>
                      <a:pt x="251792" y="248478"/>
                      <a:pt x="258418" y="238539"/>
                    </a:cubicBezTo>
                    <a:cubicBezTo>
                      <a:pt x="261731" y="225287"/>
                      <a:pt x="264604" y="211917"/>
                      <a:pt x="268357" y="198783"/>
                    </a:cubicBezTo>
                    <a:cubicBezTo>
                      <a:pt x="274092" y="178709"/>
                      <a:pt x="291170" y="133277"/>
                      <a:pt x="298174" y="119270"/>
                    </a:cubicBezTo>
                    <a:cubicBezTo>
                      <a:pt x="303516" y="108586"/>
                      <a:pt x="312710" y="100136"/>
                      <a:pt x="318052" y="89452"/>
                    </a:cubicBezTo>
                    <a:cubicBezTo>
                      <a:pt x="322737" y="80081"/>
                      <a:pt x="320583" y="67043"/>
                      <a:pt x="327991" y="59635"/>
                    </a:cubicBezTo>
                    <a:cubicBezTo>
                      <a:pt x="335399" y="52227"/>
                      <a:pt x="347870" y="53009"/>
                      <a:pt x="357809" y="49696"/>
                    </a:cubicBezTo>
                    <a:lnTo>
                      <a:pt x="407505" y="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4D1EF1F-6FF6-3AB5-4759-CAA78182201A}"/>
                  </a:ext>
                </a:extLst>
              </p:cNvPr>
              <p:cNvSpPr/>
              <p:nvPr/>
            </p:nvSpPr>
            <p:spPr>
              <a:xfrm>
                <a:off x="5903277" y="4154547"/>
                <a:ext cx="1898374" cy="377687"/>
              </a:xfrm>
              <a:custGeom>
                <a:avLst/>
                <a:gdLst>
                  <a:gd name="connsiteX0" fmla="*/ 0 w 1898374"/>
                  <a:gd name="connsiteY0" fmla="*/ 298174 h 377687"/>
                  <a:gd name="connsiteX1" fmla="*/ 49695 w 1898374"/>
                  <a:gd name="connsiteY1" fmla="*/ 248478 h 377687"/>
                  <a:gd name="connsiteX2" fmla="*/ 198782 w 1898374"/>
                  <a:gd name="connsiteY2" fmla="*/ 198783 h 377687"/>
                  <a:gd name="connsiteX3" fmla="*/ 318052 w 1898374"/>
                  <a:gd name="connsiteY3" fmla="*/ 208722 h 377687"/>
                  <a:gd name="connsiteX4" fmla="*/ 347869 w 1898374"/>
                  <a:gd name="connsiteY4" fmla="*/ 238539 h 377687"/>
                  <a:gd name="connsiteX5" fmla="*/ 387626 w 1898374"/>
                  <a:gd name="connsiteY5" fmla="*/ 288235 h 377687"/>
                  <a:gd name="connsiteX6" fmla="*/ 407504 w 1898374"/>
                  <a:gd name="connsiteY6" fmla="*/ 318052 h 377687"/>
                  <a:gd name="connsiteX7" fmla="*/ 477078 w 1898374"/>
                  <a:gd name="connsiteY7" fmla="*/ 347870 h 377687"/>
                  <a:gd name="connsiteX8" fmla="*/ 636104 w 1898374"/>
                  <a:gd name="connsiteY8" fmla="*/ 268357 h 377687"/>
                  <a:gd name="connsiteX9" fmla="*/ 775252 w 1898374"/>
                  <a:gd name="connsiteY9" fmla="*/ 99391 h 377687"/>
                  <a:gd name="connsiteX10" fmla="*/ 834887 w 1898374"/>
                  <a:gd name="connsiteY10" fmla="*/ 39757 h 377687"/>
                  <a:gd name="connsiteX11" fmla="*/ 924339 w 1898374"/>
                  <a:gd name="connsiteY11" fmla="*/ 0 h 377687"/>
                  <a:gd name="connsiteX12" fmla="*/ 983974 w 1898374"/>
                  <a:gd name="connsiteY12" fmla="*/ 49696 h 377687"/>
                  <a:gd name="connsiteX13" fmla="*/ 1083365 w 1898374"/>
                  <a:gd name="connsiteY13" fmla="*/ 178904 h 377687"/>
                  <a:gd name="connsiteX14" fmla="*/ 1093304 w 1898374"/>
                  <a:gd name="connsiteY14" fmla="*/ 208722 h 377687"/>
                  <a:gd name="connsiteX15" fmla="*/ 1212574 w 1898374"/>
                  <a:gd name="connsiteY15" fmla="*/ 278296 h 377687"/>
                  <a:gd name="connsiteX16" fmla="*/ 1252330 w 1898374"/>
                  <a:gd name="connsiteY16" fmla="*/ 318052 h 377687"/>
                  <a:gd name="connsiteX17" fmla="*/ 1272208 w 1898374"/>
                  <a:gd name="connsiteY17" fmla="*/ 337931 h 377687"/>
                  <a:gd name="connsiteX18" fmla="*/ 1331843 w 1898374"/>
                  <a:gd name="connsiteY18" fmla="*/ 377687 h 377687"/>
                  <a:gd name="connsiteX19" fmla="*/ 1361660 w 1898374"/>
                  <a:gd name="connsiteY19" fmla="*/ 357809 h 377687"/>
                  <a:gd name="connsiteX20" fmla="*/ 1391478 w 1898374"/>
                  <a:gd name="connsiteY20" fmla="*/ 327991 h 377687"/>
                  <a:gd name="connsiteX21" fmla="*/ 1441174 w 1898374"/>
                  <a:gd name="connsiteY21" fmla="*/ 308113 h 377687"/>
                  <a:gd name="connsiteX22" fmla="*/ 1540565 w 1898374"/>
                  <a:gd name="connsiteY22" fmla="*/ 258418 h 377687"/>
                  <a:gd name="connsiteX23" fmla="*/ 1610139 w 1898374"/>
                  <a:gd name="connsiteY23" fmla="*/ 268357 h 377687"/>
                  <a:gd name="connsiteX24" fmla="*/ 1639956 w 1898374"/>
                  <a:gd name="connsiteY24" fmla="*/ 278296 h 377687"/>
                  <a:gd name="connsiteX25" fmla="*/ 1759226 w 1898374"/>
                  <a:gd name="connsiteY25" fmla="*/ 238539 h 377687"/>
                  <a:gd name="connsiteX26" fmla="*/ 1818860 w 1898374"/>
                  <a:gd name="connsiteY26" fmla="*/ 168965 h 377687"/>
                  <a:gd name="connsiteX27" fmla="*/ 1848678 w 1898374"/>
                  <a:gd name="connsiteY27" fmla="*/ 139148 h 377687"/>
                  <a:gd name="connsiteX28" fmla="*/ 1898374 w 1898374"/>
                  <a:gd name="connsiteY28" fmla="*/ 59635 h 377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98374" h="377687">
                    <a:moveTo>
                      <a:pt x="0" y="298174"/>
                    </a:moveTo>
                    <a:cubicBezTo>
                      <a:pt x="16565" y="281609"/>
                      <a:pt x="29607" y="260531"/>
                      <a:pt x="49695" y="248478"/>
                    </a:cubicBezTo>
                    <a:cubicBezTo>
                      <a:pt x="107231" y="213956"/>
                      <a:pt x="141338" y="210272"/>
                      <a:pt x="198782" y="198783"/>
                    </a:cubicBezTo>
                    <a:cubicBezTo>
                      <a:pt x="238539" y="202096"/>
                      <a:pt x="279505" y="198443"/>
                      <a:pt x="318052" y="208722"/>
                    </a:cubicBezTo>
                    <a:cubicBezTo>
                      <a:pt x="331633" y="212344"/>
                      <a:pt x="338613" y="227961"/>
                      <a:pt x="347869" y="238539"/>
                    </a:cubicBezTo>
                    <a:cubicBezTo>
                      <a:pt x="361839" y="254504"/>
                      <a:pt x="374898" y="271264"/>
                      <a:pt x="387626" y="288235"/>
                    </a:cubicBezTo>
                    <a:cubicBezTo>
                      <a:pt x="394793" y="297791"/>
                      <a:pt x="398328" y="310405"/>
                      <a:pt x="407504" y="318052"/>
                    </a:cubicBezTo>
                    <a:cubicBezTo>
                      <a:pt x="423882" y="331701"/>
                      <a:pt x="456361" y="340965"/>
                      <a:pt x="477078" y="347870"/>
                    </a:cubicBezTo>
                    <a:cubicBezTo>
                      <a:pt x="530087" y="321366"/>
                      <a:pt x="599081" y="314636"/>
                      <a:pt x="636104" y="268357"/>
                    </a:cubicBezTo>
                    <a:cubicBezTo>
                      <a:pt x="653907" y="246103"/>
                      <a:pt x="746169" y="128474"/>
                      <a:pt x="775252" y="99391"/>
                    </a:cubicBezTo>
                    <a:cubicBezTo>
                      <a:pt x="795130" y="79513"/>
                      <a:pt x="809743" y="52330"/>
                      <a:pt x="834887" y="39757"/>
                    </a:cubicBezTo>
                    <a:cubicBezTo>
                      <a:pt x="890601" y="11899"/>
                      <a:pt x="860886" y="25381"/>
                      <a:pt x="924339" y="0"/>
                    </a:cubicBezTo>
                    <a:cubicBezTo>
                      <a:pt x="944217" y="16565"/>
                      <a:pt x="967810" y="29490"/>
                      <a:pt x="983974" y="49696"/>
                    </a:cubicBezTo>
                    <a:cubicBezTo>
                      <a:pt x="1108927" y="205887"/>
                      <a:pt x="988348" y="107643"/>
                      <a:pt x="1083365" y="178904"/>
                    </a:cubicBezTo>
                    <a:cubicBezTo>
                      <a:pt x="1086678" y="188843"/>
                      <a:pt x="1085000" y="202334"/>
                      <a:pt x="1093304" y="208722"/>
                    </a:cubicBezTo>
                    <a:cubicBezTo>
                      <a:pt x="1129786" y="236785"/>
                      <a:pt x="1212574" y="278296"/>
                      <a:pt x="1212574" y="278296"/>
                    </a:cubicBezTo>
                    <a:cubicBezTo>
                      <a:pt x="1230244" y="331305"/>
                      <a:pt x="1208156" y="291547"/>
                      <a:pt x="1252330" y="318052"/>
                    </a:cubicBezTo>
                    <a:cubicBezTo>
                      <a:pt x="1260365" y="322873"/>
                      <a:pt x="1264711" y="332308"/>
                      <a:pt x="1272208" y="337931"/>
                    </a:cubicBezTo>
                    <a:cubicBezTo>
                      <a:pt x="1291320" y="352265"/>
                      <a:pt x="1331843" y="377687"/>
                      <a:pt x="1331843" y="377687"/>
                    </a:cubicBezTo>
                    <a:cubicBezTo>
                      <a:pt x="1341782" y="371061"/>
                      <a:pt x="1352483" y="365456"/>
                      <a:pt x="1361660" y="357809"/>
                    </a:cubicBezTo>
                    <a:cubicBezTo>
                      <a:pt x="1372458" y="348810"/>
                      <a:pt x="1379558" y="335441"/>
                      <a:pt x="1391478" y="327991"/>
                    </a:cubicBezTo>
                    <a:cubicBezTo>
                      <a:pt x="1406607" y="318535"/>
                      <a:pt x="1425511" y="316656"/>
                      <a:pt x="1441174" y="308113"/>
                    </a:cubicBezTo>
                    <a:cubicBezTo>
                      <a:pt x="1541303" y="253498"/>
                      <a:pt x="1460975" y="278315"/>
                      <a:pt x="1540565" y="258418"/>
                    </a:cubicBezTo>
                    <a:cubicBezTo>
                      <a:pt x="1563756" y="261731"/>
                      <a:pt x="1587167" y="263763"/>
                      <a:pt x="1610139" y="268357"/>
                    </a:cubicBezTo>
                    <a:cubicBezTo>
                      <a:pt x="1620412" y="270412"/>
                      <a:pt x="1629683" y="280351"/>
                      <a:pt x="1639956" y="278296"/>
                    </a:cubicBezTo>
                    <a:cubicBezTo>
                      <a:pt x="1681049" y="270077"/>
                      <a:pt x="1719469" y="251791"/>
                      <a:pt x="1759226" y="238539"/>
                    </a:cubicBezTo>
                    <a:cubicBezTo>
                      <a:pt x="1833220" y="164545"/>
                      <a:pt x="1742350" y="258226"/>
                      <a:pt x="1818860" y="168965"/>
                    </a:cubicBezTo>
                    <a:cubicBezTo>
                      <a:pt x="1828008" y="158293"/>
                      <a:pt x="1839530" y="149820"/>
                      <a:pt x="1848678" y="139148"/>
                    </a:cubicBezTo>
                    <a:cubicBezTo>
                      <a:pt x="1879641" y="103025"/>
                      <a:pt x="1878013" y="100355"/>
                      <a:pt x="1898374" y="59635"/>
                    </a:cubicBez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D0748D1-5261-EC5A-BF03-6B5721E43AA2}"/>
                </a:ext>
              </a:extLst>
            </p:cNvPr>
            <p:cNvSpPr/>
            <p:nvPr/>
          </p:nvSpPr>
          <p:spPr>
            <a:xfrm>
              <a:off x="5913216" y="4624933"/>
              <a:ext cx="1898374" cy="377687"/>
            </a:xfrm>
            <a:custGeom>
              <a:avLst/>
              <a:gdLst>
                <a:gd name="connsiteX0" fmla="*/ 0 w 1898374"/>
                <a:gd name="connsiteY0" fmla="*/ 298174 h 377687"/>
                <a:gd name="connsiteX1" fmla="*/ 49695 w 1898374"/>
                <a:gd name="connsiteY1" fmla="*/ 248478 h 377687"/>
                <a:gd name="connsiteX2" fmla="*/ 198782 w 1898374"/>
                <a:gd name="connsiteY2" fmla="*/ 198783 h 377687"/>
                <a:gd name="connsiteX3" fmla="*/ 318052 w 1898374"/>
                <a:gd name="connsiteY3" fmla="*/ 208722 h 377687"/>
                <a:gd name="connsiteX4" fmla="*/ 347869 w 1898374"/>
                <a:gd name="connsiteY4" fmla="*/ 238539 h 377687"/>
                <a:gd name="connsiteX5" fmla="*/ 387626 w 1898374"/>
                <a:gd name="connsiteY5" fmla="*/ 288235 h 377687"/>
                <a:gd name="connsiteX6" fmla="*/ 407504 w 1898374"/>
                <a:gd name="connsiteY6" fmla="*/ 318052 h 377687"/>
                <a:gd name="connsiteX7" fmla="*/ 477078 w 1898374"/>
                <a:gd name="connsiteY7" fmla="*/ 347870 h 377687"/>
                <a:gd name="connsiteX8" fmla="*/ 636104 w 1898374"/>
                <a:gd name="connsiteY8" fmla="*/ 268357 h 377687"/>
                <a:gd name="connsiteX9" fmla="*/ 775252 w 1898374"/>
                <a:gd name="connsiteY9" fmla="*/ 99391 h 377687"/>
                <a:gd name="connsiteX10" fmla="*/ 834887 w 1898374"/>
                <a:gd name="connsiteY10" fmla="*/ 39757 h 377687"/>
                <a:gd name="connsiteX11" fmla="*/ 924339 w 1898374"/>
                <a:gd name="connsiteY11" fmla="*/ 0 h 377687"/>
                <a:gd name="connsiteX12" fmla="*/ 983974 w 1898374"/>
                <a:gd name="connsiteY12" fmla="*/ 49696 h 377687"/>
                <a:gd name="connsiteX13" fmla="*/ 1083365 w 1898374"/>
                <a:gd name="connsiteY13" fmla="*/ 178904 h 377687"/>
                <a:gd name="connsiteX14" fmla="*/ 1093304 w 1898374"/>
                <a:gd name="connsiteY14" fmla="*/ 208722 h 377687"/>
                <a:gd name="connsiteX15" fmla="*/ 1212574 w 1898374"/>
                <a:gd name="connsiteY15" fmla="*/ 278296 h 377687"/>
                <a:gd name="connsiteX16" fmla="*/ 1252330 w 1898374"/>
                <a:gd name="connsiteY16" fmla="*/ 318052 h 377687"/>
                <a:gd name="connsiteX17" fmla="*/ 1272208 w 1898374"/>
                <a:gd name="connsiteY17" fmla="*/ 337931 h 377687"/>
                <a:gd name="connsiteX18" fmla="*/ 1331843 w 1898374"/>
                <a:gd name="connsiteY18" fmla="*/ 377687 h 377687"/>
                <a:gd name="connsiteX19" fmla="*/ 1361660 w 1898374"/>
                <a:gd name="connsiteY19" fmla="*/ 357809 h 377687"/>
                <a:gd name="connsiteX20" fmla="*/ 1391478 w 1898374"/>
                <a:gd name="connsiteY20" fmla="*/ 327991 h 377687"/>
                <a:gd name="connsiteX21" fmla="*/ 1441174 w 1898374"/>
                <a:gd name="connsiteY21" fmla="*/ 308113 h 377687"/>
                <a:gd name="connsiteX22" fmla="*/ 1540565 w 1898374"/>
                <a:gd name="connsiteY22" fmla="*/ 258418 h 377687"/>
                <a:gd name="connsiteX23" fmla="*/ 1610139 w 1898374"/>
                <a:gd name="connsiteY23" fmla="*/ 268357 h 377687"/>
                <a:gd name="connsiteX24" fmla="*/ 1639956 w 1898374"/>
                <a:gd name="connsiteY24" fmla="*/ 278296 h 377687"/>
                <a:gd name="connsiteX25" fmla="*/ 1759226 w 1898374"/>
                <a:gd name="connsiteY25" fmla="*/ 238539 h 377687"/>
                <a:gd name="connsiteX26" fmla="*/ 1818860 w 1898374"/>
                <a:gd name="connsiteY26" fmla="*/ 168965 h 377687"/>
                <a:gd name="connsiteX27" fmla="*/ 1848678 w 1898374"/>
                <a:gd name="connsiteY27" fmla="*/ 139148 h 377687"/>
                <a:gd name="connsiteX28" fmla="*/ 1898374 w 1898374"/>
                <a:gd name="connsiteY28" fmla="*/ 59635 h 377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98374" h="377687">
                  <a:moveTo>
                    <a:pt x="0" y="298174"/>
                  </a:moveTo>
                  <a:cubicBezTo>
                    <a:pt x="16565" y="281609"/>
                    <a:pt x="29607" y="260531"/>
                    <a:pt x="49695" y="248478"/>
                  </a:cubicBezTo>
                  <a:cubicBezTo>
                    <a:pt x="107231" y="213956"/>
                    <a:pt x="141338" y="210272"/>
                    <a:pt x="198782" y="198783"/>
                  </a:cubicBezTo>
                  <a:cubicBezTo>
                    <a:pt x="238539" y="202096"/>
                    <a:pt x="279505" y="198443"/>
                    <a:pt x="318052" y="208722"/>
                  </a:cubicBezTo>
                  <a:cubicBezTo>
                    <a:pt x="331633" y="212344"/>
                    <a:pt x="338613" y="227961"/>
                    <a:pt x="347869" y="238539"/>
                  </a:cubicBezTo>
                  <a:cubicBezTo>
                    <a:pt x="361839" y="254504"/>
                    <a:pt x="374898" y="271264"/>
                    <a:pt x="387626" y="288235"/>
                  </a:cubicBezTo>
                  <a:cubicBezTo>
                    <a:pt x="394793" y="297791"/>
                    <a:pt x="398328" y="310405"/>
                    <a:pt x="407504" y="318052"/>
                  </a:cubicBezTo>
                  <a:cubicBezTo>
                    <a:pt x="423882" y="331701"/>
                    <a:pt x="456361" y="340965"/>
                    <a:pt x="477078" y="347870"/>
                  </a:cubicBezTo>
                  <a:cubicBezTo>
                    <a:pt x="530087" y="321366"/>
                    <a:pt x="599081" y="314636"/>
                    <a:pt x="636104" y="268357"/>
                  </a:cubicBezTo>
                  <a:cubicBezTo>
                    <a:pt x="653907" y="246103"/>
                    <a:pt x="746169" y="128474"/>
                    <a:pt x="775252" y="99391"/>
                  </a:cubicBezTo>
                  <a:cubicBezTo>
                    <a:pt x="795130" y="79513"/>
                    <a:pt x="809743" y="52330"/>
                    <a:pt x="834887" y="39757"/>
                  </a:cubicBezTo>
                  <a:cubicBezTo>
                    <a:pt x="890601" y="11899"/>
                    <a:pt x="860886" y="25381"/>
                    <a:pt x="924339" y="0"/>
                  </a:cubicBezTo>
                  <a:cubicBezTo>
                    <a:pt x="944217" y="16565"/>
                    <a:pt x="967810" y="29490"/>
                    <a:pt x="983974" y="49696"/>
                  </a:cubicBezTo>
                  <a:cubicBezTo>
                    <a:pt x="1108927" y="205887"/>
                    <a:pt x="988348" y="107643"/>
                    <a:pt x="1083365" y="178904"/>
                  </a:cubicBezTo>
                  <a:cubicBezTo>
                    <a:pt x="1086678" y="188843"/>
                    <a:pt x="1085000" y="202334"/>
                    <a:pt x="1093304" y="208722"/>
                  </a:cubicBezTo>
                  <a:cubicBezTo>
                    <a:pt x="1129786" y="236785"/>
                    <a:pt x="1212574" y="278296"/>
                    <a:pt x="1212574" y="278296"/>
                  </a:cubicBezTo>
                  <a:cubicBezTo>
                    <a:pt x="1230244" y="331305"/>
                    <a:pt x="1208156" y="291547"/>
                    <a:pt x="1252330" y="318052"/>
                  </a:cubicBezTo>
                  <a:cubicBezTo>
                    <a:pt x="1260365" y="322873"/>
                    <a:pt x="1264711" y="332308"/>
                    <a:pt x="1272208" y="337931"/>
                  </a:cubicBezTo>
                  <a:cubicBezTo>
                    <a:pt x="1291320" y="352265"/>
                    <a:pt x="1331843" y="377687"/>
                    <a:pt x="1331843" y="377687"/>
                  </a:cubicBezTo>
                  <a:cubicBezTo>
                    <a:pt x="1341782" y="371061"/>
                    <a:pt x="1352483" y="365456"/>
                    <a:pt x="1361660" y="357809"/>
                  </a:cubicBezTo>
                  <a:cubicBezTo>
                    <a:pt x="1372458" y="348810"/>
                    <a:pt x="1379558" y="335441"/>
                    <a:pt x="1391478" y="327991"/>
                  </a:cubicBezTo>
                  <a:cubicBezTo>
                    <a:pt x="1406607" y="318535"/>
                    <a:pt x="1425511" y="316656"/>
                    <a:pt x="1441174" y="308113"/>
                  </a:cubicBezTo>
                  <a:cubicBezTo>
                    <a:pt x="1541303" y="253498"/>
                    <a:pt x="1460975" y="278315"/>
                    <a:pt x="1540565" y="258418"/>
                  </a:cubicBezTo>
                  <a:cubicBezTo>
                    <a:pt x="1563756" y="261731"/>
                    <a:pt x="1587167" y="263763"/>
                    <a:pt x="1610139" y="268357"/>
                  </a:cubicBezTo>
                  <a:cubicBezTo>
                    <a:pt x="1620412" y="270412"/>
                    <a:pt x="1629683" y="280351"/>
                    <a:pt x="1639956" y="278296"/>
                  </a:cubicBezTo>
                  <a:cubicBezTo>
                    <a:pt x="1681049" y="270077"/>
                    <a:pt x="1719469" y="251791"/>
                    <a:pt x="1759226" y="238539"/>
                  </a:cubicBezTo>
                  <a:cubicBezTo>
                    <a:pt x="1833220" y="164545"/>
                    <a:pt x="1742350" y="258226"/>
                    <a:pt x="1818860" y="168965"/>
                  </a:cubicBezTo>
                  <a:cubicBezTo>
                    <a:pt x="1828008" y="158293"/>
                    <a:pt x="1839530" y="149820"/>
                    <a:pt x="1848678" y="139148"/>
                  </a:cubicBezTo>
                  <a:cubicBezTo>
                    <a:pt x="1879641" y="103025"/>
                    <a:pt x="1878013" y="100355"/>
                    <a:pt x="1898374" y="59635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7CD8C7B-8BE9-B40F-D999-CA57B713DAFA}"/>
                </a:ext>
              </a:extLst>
            </p:cNvPr>
            <p:cNvSpPr/>
            <p:nvPr/>
          </p:nvSpPr>
          <p:spPr>
            <a:xfrm>
              <a:off x="7801651" y="4063373"/>
              <a:ext cx="407505" cy="665922"/>
            </a:xfrm>
            <a:custGeom>
              <a:avLst/>
              <a:gdLst>
                <a:gd name="connsiteX0" fmla="*/ 0 w 407505"/>
                <a:gd name="connsiteY0" fmla="*/ 665922 h 665922"/>
                <a:gd name="connsiteX1" fmla="*/ 9939 w 407505"/>
                <a:gd name="connsiteY1" fmla="*/ 437322 h 665922"/>
                <a:gd name="connsiteX2" fmla="*/ 29818 w 407505"/>
                <a:gd name="connsiteY2" fmla="*/ 407504 h 665922"/>
                <a:gd name="connsiteX3" fmla="*/ 59635 w 407505"/>
                <a:gd name="connsiteY3" fmla="*/ 397565 h 665922"/>
                <a:gd name="connsiteX4" fmla="*/ 79513 w 407505"/>
                <a:gd name="connsiteY4" fmla="*/ 367748 h 665922"/>
                <a:gd name="connsiteX5" fmla="*/ 119270 w 407505"/>
                <a:gd name="connsiteY5" fmla="*/ 357809 h 665922"/>
                <a:gd name="connsiteX6" fmla="*/ 198783 w 407505"/>
                <a:gd name="connsiteY6" fmla="*/ 327991 h 665922"/>
                <a:gd name="connsiteX7" fmla="*/ 228600 w 407505"/>
                <a:gd name="connsiteY7" fmla="*/ 298174 h 665922"/>
                <a:gd name="connsiteX8" fmla="*/ 238539 w 407505"/>
                <a:gd name="connsiteY8" fmla="*/ 268356 h 665922"/>
                <a:gd name="connsiteX9" fmla="*/ 258418 w 407505"/>
                <a:gd name="connsiteY9" fmla="*/ 238539 h 665922"/>
                <a:gd name="connsiteX10" fmla="*/ 268357 w 407505"/>
                <a:gd name="connsiteY10" fmla="*/ 198783 h 665922"/>
                <a:gd name="connsiteX11" fmla="*/ 298174 w 407505"/>
                <a:gd name="connsiteY11" fmla="*/ 119270 h 665922"/>
                <a:gd name="connsiteX12" fmla="*/ 318052 w 407505"/>
                <a:gd name="connsiteY12" fmla="*/ 89452 h 665922"/>
                <a:gd name="connsiteX13" fmla="*/ 327991 w 407505"/>
                <a:gd name="connsiteY13" fmla="*/ 59635 h 665922"/>
                <a:gd name="connsiteX14" fmla="*/ 357809 w 407505"/>
                <a:gd name="connsiteY14" fmla="*/ 49696 h 665922"/>
                <a:gd name="connsiteX15" fmla="*/ 407505 w 407505"/>
                <a:gd name="connsiteY15" fmla="*/ 0 h 66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7505" h="665922">
                  <a:moveTo>
                    <a:pt x="0" y="665922"/>
                  </a:moveTo>
                  <a:cubicBezTo>
                    <a:pt x="3313" y="589722"/>
                    <a:pt x="1196" y="513091"/>
                    <a:pt x="9939" y="437322"/>
                  </a:cubicBezTo>
                  <a:cubicBezTo>
                    <a:pt x="11308" y="425455"/>
                    <a:pt x="20490" y="414966"/>
                    <a:pt x="29818" y="407504"/>
                  </a:cubicBezTo>
                  <a:cubicBezTo>
                    <a:pt x="37999" y="400959"/>
                    <a:pt x="49696" y="400878"/>
                    <a:pt x="59635" y="397565"/>
                  </a:cubicBezTo>
                  <a:cubicBezTo>
                    <a:pt x="66261" y="387626"/>
                    <a:pt x="69574" y="374374"/>
                    <a:pt x="79513" y="367748"/>
                  </a:cubicBezTo>
                  <a:cubicBezTo>
                    <a:pt x="90879" y="360171"/>
                    <a:pt x="106480" y="362605"/>
                    <a:pt x="119270" y="357809"/>
                  </a:cubicBezTo>
                  <a:cubicBezTo>
                    <a:pt x="223219" y="318827"/>
                    <a:pt x="96733" y="353503"/>
                    <a:pt x="198783" y="327991"/>
                  </a:cubicBezTo>
                  <a:cubicBezTo>
                    <a:pt x="208722" y="318052"/>
                    <a:pt x="220803" y="309869"/>
                    <a:pt x="228600" y="298174"/>
                  </a:cubicBezTo>
                  <a:cubicBezTo>
                    <a:pt x="234411" y="289457"/>
                    <a:pt x="233854" y="277727"/>
                    <a:pt x="238539" y="268356"/>
                  </a:cubicBezTo>
                  <a:cubicBezTo>
                    <a:pt x="243881" y="257672"/>
                    <a:pt x="251792" y="248478"/>
                    <a:pt x="258418" y="238539"/>
                  </a:cubicBezTo>
                  <a:cubicBezTo>
                    <a:pt x="261731" y="225287"/>
                    <a:pt x="264604" y="211917"/>
                    <a:pt x="268357" y="198783"/>
                  </a:cubicBezTo>
                  <a:cubicBezTo>
                    <a:pt x="274092" y="178709"/>
                    <a:pt x="291170" y="133277"/>
                    <a:pt x="298174" y="119270"/>
                  </a:cubicBezTo>
                  <a:cubicBezTo>
                    <a:pt x="303516" y="108586"/>
                    <a:pt x="312710" y="100136"/>
                    <a:pt x="318052" y="89452"/>
                  </a:cubicBezTo>
                  <a:cubicBezTo>
                    <a:pt x="322737" y="80081"/>
                    <a:pt x="320583" y="67043"/>
                    <a:pt x="327991" y="59635"/>
                  </a:cubicBezTo>
                  <a:cubicBezTo>
                    <a:pt x="335399" y="52227"/>
                    <a:pt x="347870" y="53009"/>
                    <a:pt x="357809" y="49696"/>
                  </a:cubicBezTo>
                  <a:lnTo>
                    <a:pt x="407505" y="0"/>
                  </a:lnTo>
                </a:path>
              </a:pathLst>
            </a:custGeom>
            <a:ln w="38100">
              <a:solidFill>
                <a:srgbClr val="00B0F0"/>
              </a:solidFill>
            </a:ln>
            <a:effectLst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C92089-0E39-2005-4E4A-3F7AD1CE1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8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A304-BE6A-CE3B-F088-406FDF108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 2: Outsized Impact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155E0-0FC5-D5B7-E5D0-23827109F3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BD610-1D27-9773-AE1B-0D7C1D1CB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65" y="1617424"/>
            <a:ext cx="10687459" cy="4312565"/>
          </a:xfrm>
        </p:spPr>
        <p:txBody>
          <a:bodyPr>
            <a:normAutofit/>
          </a:bodyPr>
          <a:lstStyle/>
          <a:p>
            <a:r>
              <a:rPr lang="en-US" dirty="0"/>
              <a:t>20% of functions account for most invocations</a:t>
            </a:r>
          </a:p>
          <a:p>
            <a:pPr lvl="1"/>
            <a:r>
              <a:rPr lang="en-US" dirty="0"/>
              <a:t>Invoked with high frequency, e.g. less than every second</a:t>
            </a:r>
          </a:p>
          <a:p>
            <a:pPr lvl="1"/>
            <a:r>
              <a:rPr lang="en-US" dirty="0"/>
              <a:t>‘Bursts’ of high frequency with periods of inactivity</a:t>
            </a:r>
          </a:p>
          <a:p>
            <a:r>
              <a:rPr lang="en-US" dirty="0"/>
              <a:t>These functions create violations of the load bound</a:t>
            </a:r>
          </a:p>
          <a:p>
            <a:r>
              <a:rPr lang="en-US" dirty="0"/>
              <a:t>We modify SHARDS reuse distance to find such functions online</a:t>
            </a:r>
          </a:p>
          <a:p>
            <a:r>
              <a:rPr lang="en-US" dirty="0"/>
              <a:t>Tracking the inter-arrival-time quickly detects popular functions or bursts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48083-C182-33B7-C7D1-D20E780E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9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A304-BE6A-CE3B-F088-406FDF108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Solution: Aggressive Forwarding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155E0-0FC5-D5B7-E5D0-23827109F3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BD610-1D27-9773-AE1B-0D7C1D1CB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65" y="1617424"/>
            <a:ext cx="10687459" cy="4312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6565" indent="-456565"/>
            <a:r>
              <a:rPr lang="en-US" dirty="0"/>
              <a:t>Popular and bursts are marked for more aggressive forwarding</a:t>
            </a:r>
            <a:endParaRPr lang="en-US"/>
          </a:p>
          <a:p>
            <a:pPr marL="456565" indent="-456565"/>
            <a:r>
              <a:rPr lang="en-US" dirty="0"/>
              <a:t>Even if the server is under the load bound, forwarding can happen</a:t>
            </a:r>
          </a:p>
          <a:p>
            <a:pPr marL="456565" indent="-456565"/>
            <a:r>
              <a:rPr lang="en-US" dirty="0"/>
              <a:t>Model anticipated load using Gaussian noise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6565" indent="-456565"/>
            <a:r>
              <a:rPr lang="en-US" dirty="0"/>
              <a:t>Reduces overload risk for individual servers</a:t>
            </a:r>
          </a:p>
          <a:p>
            <a:pPr marL="456565" indent="-456565"/>
            <a:r>
              <a:rPr lang="en-US" dirty="0"/>
              <a:t>Popular functions maintain warm hits across several servers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5868F-14B0-60A5-0B79-1F43C9786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57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F991-B986-5429-6DC6-3DB77E180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 with Random Load 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45028-DD03-FC1F-7346-0D74B76CC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4667C-9BB4-20EF-01F3-01F7BCE4B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65" y="1607485"/>
            <a:ext cx="7271135" cy="4312565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/>
              <a:t>RLU-Forward</a:t>
            </a:r>
            <a:r>
              <a:rPr lang="en-US" dirty="0"/>
              <a:t>(function, server)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	L = </a:t>
            </a:r>
            <a:r>
              <a:rPr lang="en-US" b="1" dirty="0"/>
              <a:t>Load</a:t>
            </a:r>
            <a:r>
              <a:rPr lang="en-US" dirty="0"/>
              <a:t>(server)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	</a:t>
            </a:r>
            <a:r>
              <a:rPr lang="en-US" i="1" dirty="0"/>
              <a:t>if</a:t>
            </a:r>
            <a:r>
              <a:rPr lang="en-US" dirty="0"/>
              <a:t> </a:t>
            </a:r>
            <a:r>
              <a:rPr lang="en-US" b="1" dirty="0"/>
              <a:t>Popular</a:t>
            </a:r>
            <a:r>
              <a:rPr lang="en-US" dirty="0"/>
              <a:t>(function)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		L = </a:t>
            </a:r>
            <a:r>
              <a:rPr lang="en-US" b="1" dirty="0"/>
              <a:t>Load</a:t>
            </a:r>
            <a:r>
              <a:rPr lang="en-US" dirty="0"/>
              <a:t>(server) + </a:t>
            </a:r>
            <a:r>
              <a:rPr lang="en-US" b="1" i="1" dirty="0"/>
              <a:t>N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>
                <a:effectLst/>
                <a:latin typeface="Arial" panose="020B0604020202020204" pitchFamily="34" charset="0"/>
              </a:rPr>
              <a:t>𝜇=1/</a:t>
            </a:r>
            <a:r>
              <a:rPr lang="en-US" dirty="0" err="1">
                <a:effectLst/>
                <a:latin typeface="Arial" panose="020B0604020202020204" pitchFamily="34" charset="0"/>
              </a:rPr>
              <a:t>avg_IAT</a:t>
            </a:r>
            <a:r>
              <a:rPr lang="en-US" dirty="0">
                <a:effectLst/>
                <a:latin typeface="Arial" panose="020B0604020202020204" pitchFamily="34" charset="0"/>
              </a:rPr>
              <a:t>, 𝜎=0.1)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>
                <a:latin typeface="Arial" panose="020B0604020202020204" pitchFamily="34" charset="0"/>
              </a:rPr>
              <a:t>	</a:t>
            </a:r>
            <a:r>
              <a:rPr lang="en-US" i="1" dirty="0">
                <a:latin typeface="Arial" panose="020B0604020202020204" pitchFamily="34" charset="0"/>
              </a:rPr>
              <a:t>if</a:t>
            </a:r>
            <a:r>
              <a:rPr lang="en-US" dirty="0">
                <a:latin typeface="Arial" panose="020B0604020202020204" pitchFamily="34" charset="0"/>
              </a:rPr>
              <a:t> L &lt; </a:t>
            </a:r>
            <a:r>
              <a:rPr lang="en-US" dirty="0" err="1">
                <a:latin typeface="Arial" panose="020B0604020202020204" pitchFamily="34" charset="0"/>
              </a:rPr>
              <a:t>load_bound</a:t>
            </a:r>
            <a:endParaRPr lang="en-US" dirty="0">
              <a:latin typeface="Arial" panose="020B0604020202020204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dirty="0">
                <a:latin typeface="Arial" panose="020B0604020202020204" pitchFamily="34" charset="0"/>
              </a:rPr>
              <a:t>		</a:t>
            </a:r>
            <a:r>
              <a:rPr lang="en-US" b="1" dirty="0">
                <a:latin typeface="Arial" panose="020B0604020202020204" pitchFamily="34" charset="0"/>
              </a:rPr>
              <a:t>Run</a:t>
            </a:r>
            <a:r>
              <a:rPr lang="en-US" dirty="0">
                <a:latin typeface="Arial" panose="020B0604020202020204" pitchFamily="34" charset="0"/>
              </a:rPr>
              <a:t>(function, server)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>
                <a:latin typeface="Arial" panose="020B0604020202020204" pitchFamily="34" charset="0"/>
              </a:rPr>
              <a:t>	</a:t>
            </a:r>
            <a:r>
              <a:rPr lang="en-US" i="1" dirty="0">
                <a:latin typeface="Arial" panose="020B0604020202020204" pitchFamily="34" charset="0"/>
              </a:rPr>
              <a:t>else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>
                <a:latin typeface="Arial" panose="020B0604020202020204" pitchFamily="34" charset="0"/>
              </a:rPr>
              <a:t>		</a:t>
            </a:r>
            <a:r>
              <a:rPr lang="en-US" dirty="0"/>
              <a:t> </a:t>
            </a:r>
            <a:r>
              <a:rPr lang="en-US" b="1" dirty="0"/>
              <a:t>RLU-Forward</a:t>
            </a:r>
            <a:r>
              <a:rPr lang="en-US" dirty="0"/>
              <a:t>(function, next(server))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0014C-8CB3-37FA-775F-0B9086B972A8}"/>
              </a:ext>
            </a:extLst>
          </p:cNvPr>
          <p:cNvSpPr txBox="1"/>
          <p:nvPr/>
        </p:nvSpPr>
        <p:spPr>
          <a:xfrm>
            <a:off x="6875682" y="1533605"/>
            <a:ext cx="4086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Popular functions have increased chance of being forwarded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265A72-5A4C-273E-963A-2F521A150CE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846323" y="2179936"/>
            <a:ext cx="3072472" cy="9193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C67EF5B-AAC3-E373-8560-6331AD5C1DC1}"/>
              </a:ext>
            </a:extLst>
          </p:cNvPr>
          <p:cNvSpPr txBox="1"/>
          <p:nvPr/>
        </p:nvSpPr>
        <p:spPr>
          <a:xfrm>
            <a:off x="8463064" y="5412005"/>
            <a:ext cx="334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Follow the hash ring for locality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689BB6-2D9A-75E2-FA48-5C87EF2B05A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292999" y="5412005"/>
            <a:ext cx="1170065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1DE40-69D4-185D-4C4E-32B95B561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6A1736-E378-470E-35F0-2D16C1F5877B}"/>
              </a:ext>
            </a:extLst>
          </p:cNvPr>
          <p:cNvGrpSpPr/>
          <p:nvPr/>
        </p:nvGrpSpPr>
        <p:grpSpPr>
          <a:xfrm>
            <a:off x="8814290" y="2566427"/>
            <a:ext cx="3034114" cy="2638126"/>
            <a:chOff x="6733462" y="1243757"/>
            <a:chExt cx="4854860" cy="460671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E5BF57F-AD84-C89C-FDD1-F965D92D38D5}"/>
                </a:ext>
              </a:extLst>
            </p:cNvPr>
            <p:cNvGrpSpPr/>
            <p:nvPr/>
          </p:nvGrpSpPr>
          <p:grpSpPr>
            <a:xfrm>
              <a:off x="6733462" y="1243757"/>
              <a:ext cx="4854860" cy="4606719"/>
              <a:chOff x="6733462" y="1243757"/>
              <a:chExt cx="4854860" cy="4606719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94DD57C-C0C6-8F47-A659-9DF34424476A}"/>
                  </a:ext>
                </a:extLst>
              </p:cNvPr>
              <p:cNvSpPr/>
              <p:nvPr/>
            </p:nvSpPr>
            <p:spPr>
              <a:xfrm>
                <a:off x="6733462" y="1243757"/>
                <a:ext cx="4854860" cy="4606719"/>
              </a:xfrm>
              <a:prstGeom prst="ellipse">
                <a:avLst/>
              </a:prstGeom>
              <a:noFill/>
              <a:ln w="57150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556A2C9-D5F3-4498-81C6-F9882A634675}"/>
                  </a:ext>
                </a:extLst>
              </p:cNvPr>
              <p:cNvSpPr/>
              <p:nvPr/>
            </p:nvSpPr>
            <p:spPr>
              <a:xfrm>
                <a:off x="6937843" y="1607485"/>
                <a:ext cx="1143000" cy="93208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/>
                  <a:t>3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F79CEC5-27F8-79AB-0B42-B0DB4332A707}"/>
                  </a:ext>
                </a:extLst>
              </p:cNvPr>
              <p:cNvSpPr/>
              <p:nvPr/>
            </p:nvSpPr>
            <p:spPr>
              <a:xfrm>
                <a:off x="10357235" y="1479460"/>
                <a:ext cx="1143000" cy="93208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/>
                  <a:t>0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049CD25-AC00-F892-E829-DC7905A19B93}"/>
                  </a:ext>
                </a:extLst>
              </p:cNvPr>
              <p:cNvSpPr/>
              <p:nvPr/>
            </p:nvSpPr>
            <p:spPr>
              <a:xfrm>
                <a:off x="10357235" y="4585600"/>
                <a:ext cx="1143000" cy="93208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/>
                  <a:t>1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F93A764-86E2-43E1-084A-6E27402AC59C}"/>
                  </a:ext>
                </a:extLst>
              </p:cNvPr>
              <p:cNvSpPr/>
              <p:nvPr/>
            </p:nvSpPr>
            <p:spPr>
              <a:xfrm>
                <a:off x="7316390" y="4850458"/>
                <a:ext cx="1143000" cy="93208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/>
                  <a:t>2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0EEAFFA-68CF-41D3-002D-C010EA788332}"/>
                </a:ext>
              </a:extLst>
            </p:cNvPr>
            <p:cNvSpPr txBox="1"/>
            <p:nvPr/>
          </p:nvSpPr>
          <p:spPr>
            <a:xfrm>
              <a:off x="7543800" y="2847975"/>
              <a:ext cx="1495082" cy="664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Server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F60D744-E6C5-BFE3-AC48-170982604056}"/>
                </a:ext>
              </a:extLst>
            </p:cNvPr>
            <p:cNvCxnSpPr>
              <a:cxnSpLocks/>
              <a:stCxn id="19" idx="0"/>
              <a:endCxn id="23" idx="2"/>
            </p:cNvCxnSpPr>
            <p:nvPr/>
          </p:nvCxnSpPr>
          <p:spPr>
            <a:xfrm flipH="1" flipV="1">
              <a:off x="7509343" y="2539571"/>
              <a:ext cx="781998" cy="3084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B1738E8-0D88-6ED7-870B-3E6F32717BB8}"/>
                </a:ext>
              </a:extLst>
            </p:cNvPr>
            <p:cNvCxnSpPr>
              <a:cxnSpLocks/>
              <a:stCxn id="19" idx="2"/>
              <a:endCxn id="26" idx="0"/>
            </p:cNvCxnSpPr>
            <p:nvPr/>
          </p:nvCxnSpPr>
          <p:spPr>
            <a:xfrm flipH="1">
              <a:off x="7887890" y="3512851"/>
              <a:ext cx="403452" cy="13376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972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9CAB-BFFC-B5E5-9F28-A8135EB3F1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Evaluation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C5D46-1713-9D9F-D18B-1DDB6A9593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1AC43-A9F4-45BF-3C43-9EC25C869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Implemented our algorithm inside </a:t>
            </a:r>
            <a:r>
              <a:rPr lang="en-US" dirty="0" err="1"/>
              <a:t>OpenWhisk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Workers’ load is propagated to load balancer via Redis cache</a:t>
            </a:r>
          </a:p>
          <a:p>
            <a:pPr>
              <a:spcAft>
                <a:spcPts val="1200"/>
              </a:spcAft>
            </a:pPr>
            <a:r>
              <a:rPr lang="en-US" dirty="0"/>
              <a:t>Workload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Functions created with code from </a:t>
            </a:r>
            <a:r>
              <a:rPr lang="en-US" dirty="0" err="1"/>
              <a:t>FunctionBench</a:t>
            </a:r>
            <a:r>
              <a:rPr lang="en-US" dirty="0"/>
              <a:t> ported to </a:t>
            </a:r>
            <a:r>
              <a:rPr lang="en-US" dirty="0" err="1"/>
              <a:t>OpenWhisk</a:t>
            </a:r>
            <a:endParaRPr lang="en-US" dirty="0"/>
          </a:p>
          <a:p>
            <a:pPr lvl="1">
              <a:spcAft>
                <a:spcPts val="1200"/>
              </a:spcAft>
            </a:pPr>
            <a:r>
              <a:rPr lang="en-US" dirty="0"/>
              <a:t>Function inter-arrival-time mimics Azure trace data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Our primary goal is to minimize global latency</a:t>
            </a:r>
          </a:p>
          <a:p>
            <a:pPr>
              <a:spcAft>
                <a:spcPts val="1200"/>
              </a:spcAft>
            </a:pPr>
            <a:r>
              <a:rPr lang="en-US" dirty="0"/>
              <a:t>The “optimal” case is everything running warm</a:t>
            </a:r>
          </a:p>
          <a:p>
            <a:pPr>
              <a:spcAft>
                <a:spcPts val="1200"/>
              </a:spcAft>
            </a:pPr>
            <a:r>
              <a:rPr lang="en-US" dirty="0"/>
              <a:t>And ensure no server is overloaded causing interference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4675D-C3D8-F91A-DC20-142330206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0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9CAB-BFFC-B5E5-9F28-A8135EB3F1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Global Latency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C5D46-1713-9D9F-D18B-1DDB6A9593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1AC43-A9F4-45BF-3C43-9EC25C86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66" y="1607485"/>
            <a:ext cx="6370216" cy="4312565"/>
          </a:xfrm>
        </p:spPr>
        <p:txBody>
          <a:bodyPr/>
          <a:lstStyle/>
          <a:p>
            <a:r>
              <a:rPr lang="en-US" dirty="0"/>
              <a:t>Place systems under heavy load</a:t>
            </a:r>
          </a:p>
          <a:p>
            <a:r>
              <a:rPr lang="en-US" dirty="0"/>
              <a:t>Enough to have ~1 outstanding request per CPU in the cluster</a:t>
            </a:r>
          </a:p>
          <a:p>
            <a:r>
              <a:rPr lang="en-US" dirty="0"/>
              <a:t>Least-loaded eschews locality entirely</a:t>
            </a:r>
          </a:p>
          <a:p>
            <a:r>
              <a:rPr lang="en-US" dirty="0"/>
              <a:t>CH - Bounded loads forwards poorly</a:t>
            </a:r>
          </a:p>
          <a:p>
            <a:r>
              <a:rPr lang="en-US" dirty="0"/>
              <a:t>RLU outperforms all by at least 2x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BC2B8E-46AC-7BE4-B546-5C931EA3F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836" y="2136914"/>
            <a:ext cx="5261164" cy="409960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D935D21-8612-A2DF-F29D-55ADF1E8EE19}"/>
              </a:ext>
            </a:extLst>
          </p:cNvPr>
          <p:cNvSpPr/>
          <p:nvPr/>
        </p:nvSpPr>
        <p:spPr>
          <a:xfrm>
            <a:off x="9799983" y="4767825"/>
            <a:ext cx="1212574" cy="1139328"/>
          </a:xfrm>
          <a:prstGeom prst="ellipse">
            <a:avLst/>
          </a:prstGeom>
          <a:noFill/>
          <a:ln w="57150"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838E8E2-2330-4157-60D6-E554BE06B5FD}"/>
              </a:ext>
            </a:extLst>
          </p:cNvPr>
          <p:cNvSpPr/>
          <p:nvPr/>
        </p:nvSpPr>
        <p:spPr>
          <a:xfrm rot="19257456">
            <a:off x="7588695" y="2205358"/>
            <a:ext cx="516835" cy="84482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512FF0F-D3D7-89B8-F410-7DAEABB69772}"/>
              </a:ext>
            </a:extLst>
          </p:cNvPr>
          <p:cNvSpPr/>
          <p:nvPr/>
        </p:nvSpPr>
        <p:spPr>
          <a:xfrm>
            <a:off x="9187069" y="1989837"/>
            <a:ext cx="516835" cy="84482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A6EF2-1E09-8AF5-CC71-A7741C6A4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10" grpId="0" animBg="1"/>
      <p:bldP spid="10" grpId="1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05D5-9BAC-F8C8-2DE3-6B32970FA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Load balancing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65A3E-F16C-76BA-6AEA-6F9EB177AC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4E314-CF3E-3565-CF7B-FD5FE973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Variance between loads on workers</a:t>
            </a:r>
          </a:p>
          <a:p>
            <a:r>
              <a:rPr lang="en-US" dirty="0" err="1"/>
              <a:t>OpenWhisk</a:t>
            </a:r>
            <a:r>
              <a:rPr lang="en-US" dirty="0"/>
              <a:t> prioritizes locality</a:t>
            </a:r>
          </a:p>
          <a:p>
            <a:r>
              <a:rPr lang="en-US" dirty="0"/>
              <a:t>This causes excessive load on workers</a:t>
            </a:r>
          </a:p>
          <a:p>
            <a:r>
              <a:rPr lang="en-US" dirty="0"/>
              <a:t>Creates additional latency for functions</a:t>
            </a:r>
          </a:p>
          <a:p>
            <a:r>
              <a:rPr lang="en-US" dirty="0"/>
              <a:t>RLU is on-par with least-loaded</a:t>
            </a:r>
          </a:p>
          <a:p>
            <a:r>
              <a:rPr lang="en-US" dirty="0"/>
              <a:t>Server load is kept low while preserving locality for low latency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3A6E29-9E59-61A3-E3EC-A14584D72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127" y="1573466"/>
            <a:ext cx="5504873" cy="3445798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EA344B3C-4FD3-8DCD-0288-9EACFC9C2D4E}"/>
              </a:ext>
            </a:extLst>
          </p:cNvPr>
          <p:cNvSpPr/>
          <p:nvPr/>
        </p:nvSpPr>
        <p:spPr>
          <a:xfrm rot="19257456">
            <a:off x="9725609" y="1800250"/>
            <a:ext cx="516835" cy="84482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DB535E7-2C02-1574-2AB7-AEEB75DC6F08}"/>
              </a:ext>
            </a:extLst>
          </p:cNvPr>
          <p:cNvSpPr/>
          <p:nvPr/>
        </p:nvSpPr>
        <p:spPr>
          <a:xfrm rot="12601812">
            <a:off x="9932492" y="4248892"/>
            <a:ext cx="516835" cy="84482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501A6-BE96-082B-2108-88F58BE6C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01F6-733A-4BFD-6F20-6574ED914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Bursty</a:t>
            </a:r>
            <a:r>
              <a:rPr lang="en-US" dirty="0"/>
              <a:t> Workload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1EB69-9001-861D-7A88-4DF99DF352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A015A-8052-C819-7E0E-2F9076BFB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frequency of functions routinely</a:t>
            </a:r>
          </a:p>
          <a:p>
            <a:r>
              <a:rPr lang="en-US" dirty="0"/>
              <a:t>Exercising the ability to detect changing popularities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A2E548-40F7-5667-94FF-FBEF1D949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189" y="2942178"/>
            <a:ext cx="4264171" cy="32283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4871B-C823-0A2C-BFB7-9483D66DA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6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93A7-139F-4E20-A2FC-8F61DAC81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Serverless Computing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C07B6-4CBD-44AC-990E-A97BBA13EA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20422-0AF0-444A-8FAB-1A64274CF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DFAB4A35-254A-4129-B508-C0D4E219414D}" type="slidenum">
              <a:rPr lang="en-US" smtClean="0"/>
              <a:pPr algn="l"/>
              <a:t>2</a:t>
            </a:fld>
            <a:endParaRPr lang="en-US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5E65B3F9-D69C-4081-AC52-D517C18F8011}"/>
              </a:ext>
            </a:extLst>
          </p:cNvPr>
          <p:cNvSpPr/>
          <p:nvPr/>
        </p:nvSpPr>
        <p:spPr>
          <a:xfrm>
            <a:off x="6878473" y="1264692"/>
            <a:ext cx="4949588" cy="4003344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Function as a Service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Provider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993D61A-C4C7-40D2-93E4-EF29C314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828" y="1951313"/>
            <a:ext cx="3295619" cy="1840036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933" i="1" dirty="0">
                <a:solidFill>
                  <a:srgbClr val="000000"/>
                </a:solidFill>
                <a:latin typeface="CMSS8"/>
              </a:rPr>
              <a:t>#Initialization code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933" b="1" dirty="0">
                <a:solidFill>
                  <a:srgbClr val="000000"/>
                </a:solidFill>
                <a:latin typeface="CMSS8"/>
              </a:rPr>
              <a:t>import </a:t>
            </a:r>
            <a:r>
              <a:rPr lang="en-US" sz="933" dirty="0" err="1">
                <a:solidFill>
                  <a:srgbClr val="000000"/>
                </a:solidFill>
                <a:latin typeface="CMSS8"/>
              </a:rPr>
              <a:t>numpy</a:t>
            </a:r>
            <a:r>
              <a:rPr lang="en-US" sz="933" dirty="0">
                <a:solidFill>
                  <a:srgbClr val="000000"/>
                </a:solidFill>
                <a:latin typeface="CMSS8"/>
              </a:rPr>
              <a:t> as np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933" b="1" dirty="0">
                <a:solidFill>
                  <a:srgbClr val="000000"/>
                </a:solidFill>
                <a:latin typeface="CMSS8"/>
              </a:rPr>
              <a:t>import </a:t>
            </a:r>
            <a:r>
              <a:rPr lang="en-US" sz="933" dirty="0" err="1">
                <a:solidFill>
                  <a:srgbClr val="000000"/>
                </a:solidFill>
                <a:latin typeface="CMSS8"/>
              </a:rPr>
              <a:t>tensorflow</a:t>
            </a:r>
            <a:r>
              <a:rPr lang="en-US" sz="933" dirty="0">
                <a:solidFill>
                  <a:srgbClr val="000000"/>
                </a:solidFill>
                <a:latin typeface="CMSS8"/>
              </a:rPr>
              <a:t> as </a:t>
            </a:r>
            <a:r>
              <a:rPr lang="en-US" sz="933" dirty="0" err="1">
                <a:solidFill>
                  <a:srgbClr val="000000"/>
                </a:solidFill>
                <a:latin typeface="CMSS8"/>
              </a:rPr>
              <a:t>tf</a:t>
            </a:r>
            <a:endParaRPr lang="en-US" sz="933" dirty="0">
              <a:solidFill>
                <a:srgbClr val="000000"/>
              </a:solidFill>
              <a:latin typeface="CMSS8"/>
            </a:endParaRPr>
          </a:p>
          <a:p>
            <a:pPr marL="0" indent="0">
              <a:spcAft>
                <a:spcPts val="0"/>
              </a:spcAft>
              <a:buNone/>
            </a:pPr>
            <a:endParaRPr lang="en-US" sz="933" dirty="0">
              <a:solidFill>
                <a:srgbClr val="000000"/>
              </a:solidFill>
              <a:latin typeface="CMSS8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933" dirty="0">
                <a:solidFill>
                  <a:srgbClr val="000000"/>
                </a:solidFill>
                <a:latin typeface="CMSS8"/>
              </a:rPr>
              <a:t>m = </a:t>
            </a:r>
            <a:r>
              <a:rPr lang="en-US" sz="933" dirty="0" err="1">
                <a:solidFill>
                  <a:srgbClr val="000000"/>
                </a:solidFill>
                <a:latin typeface="CMSS8"/>
              </a:rPr>
              <a:t>download_model</a:t>
            </a:r>
            <a:r>
              <a:rPr lang="en-US" sz="933" dirty="0">
                <a:solidFill>
                  <a:srgbClr val="000000"/>
                </a:solidFill>
                <a:latin typeface="CMSS8"/>
              </a:rPr>
              <a:t>(’http://model_serve/img_classify.pb’)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933" dirty="0">
                <a:solidFill>
                  <a:srgbClr val="000000"/>
                </a:solidFill>
                <a:latin typeface="CMSS8"/>
              </a:rPr>
              <a:t>session = </a:t>
            </a:r>
            <a:r>
              <a:rPr lang="en-US" sz="933" dirty="0" err="1">
                <a:solidFill>
                  <a:srgbClr val="000000"/>
                </a:solidFill>
                <a:latin typeface="CMSS8"/>
              </a:rPr>
              <a:t>create_tensorflow</a:t>
            </a:r>
            <a:r>
              <a:rPr lang="en-US" sz="933" dirty="0">
                <a:solidFill>
                  <a:srgbClr val="000000"/>
                </a:solidFill>
                <a:latin typeface="CMSS8"/>
              </a:rPr>
              <a:t> graph(m)</a:t>
            </a:r>
          </a:p>
          <a:p>
            <a:pPr marL="0" indent="0">
              <a:spcAft>
                <a:spcPts val="0"/>
              </a:spcAft>
              <a:buNone/>
            </a:pPr>
            <a:endParaRPr lang="en-US" sz="933" dirty="0">
              <a:solidFill>
                <a:srgbClr val="FFFFFF"/>
              </a:solidFill>
              <a:latin typeface="CMSS8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933" b="1" dirty="0">
                <a:solidFill>
                  <a:srgbClr val="000000"/>
                </a:solidFill>
                <a:latin typeface="CMSS8"/>
              </a:rPr>
              <a:t>def </a:t>
            </a:r>
            <a:r>
              <a:rPr lang="en-US" sz="933" dirty="0" err="1">
                <a:solidFill>
                  <a:srgbClr val="000000"/>
                </a:solidFill>
                <a:latin typeface="CMSS8"/>
              </a:rPr>
              <a:t>lambda_handler</a:t>
            </a:r>
            <a:r>
              <a:rPr lang="en-US" sz="933" dirty="0">
                <a:solidFill>
                  <a:srgbClr val="000000"/>
                </a:solidFill>
                <a:latin typeface="CMSS8"/>
              </a:rPr>
              <a:t>(event):   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933" dirty="0">
                <a:solidFill>
                  <a:srgbClr val="000000"/>
                </a:solidFill>
                <a:latin typeface="CMSS8"/>
              </a:rPr>
              <a:t>    </a:t>
            </a:r>
            <a:r>
              <a:rPr lang="en-US" sz="933" i="1" dirty="0">
                <a:solidFill>
                  <a:srgbClr val="000000"/>
                </a:solidFill>
                <a:latin typeface="CMSS8"/>
              </a:rPr>
              <a:t>#This is called on every function invocation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933" i="1" dirty="0">
                <a:solidFill>
                  <a:srgbClr val="000000"/>
                </a:solidFill>
                <a:latin typeface="CMSS8"/>
              </a:rPr>
              <a:t>    </a:t>
            </a:r>
            <a:r>
              <a:rPr lang="en-US" sz="933" dirty="0">
                <a:solidFill>
                  <a:srgbClr val="000000"/>
                </a:solidFill>
                <a:latin typeface="CMSS8"/>
              </a:rPr>
              <a:t>picture = event[’data’]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933" dirty="0">
                <a:solidFill>
                  <a:srgbClr val="000000"/>
                </a:solidFill>
                <a:latin typeface="CMSS8"/>
              </a:rPr>
              <a:t>    </a:t>
            </a:r>
            <a:r>
              <a:rPr lang="en-US" sz="933" dirty="0" err="1">
                <a:solidFill>
                  <a:srgbClr val="000000"/>
                </a:solidFill>
                <a:latin typeface="CMSS8"/>
              </a:rPr>
              <a:t>prediction_output</a:t>
            </a:r>
            <a:r>
              <a:rPr lang="en-US" sz="933" dirty="0">
                <a:solidFill>
                  <a:srgbClr val="000000"/>
                </a:solidFill>
                <a:latin typeface="CMSS8"/>
              </a:rPr>
              <a:t> = </a:t>
            </a:r>
            <a:r>
              <a:rPr lang="en-US" sz="933" dirty="0" err="1">
                <a:solidFill>
                  <a:srgbClr val="000000"/>
                </a:solidFill>
                <a:latin typeface="CMSS8"/>
              </a:rPr>
              <a:t>run_inference_on_image</a:t>
            </a:r>
            <a:r>
              <a:rPr lang="en-US" sz="933" dirty="0">
                <a:solidFill>
                  <a:srgbClr val="000000"/>
                </a:solidFill>
                <a:latin typeface="CMSS8"/>
              </a:rPr>
              <a:t>(picture) 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933" dirty="0">
                <a:solidFill>
                  <a:srgbClr val="000000"/>
                </a:solidFill>
                <a:latin typeface="CMSS8"/>
              </a:rPr>
              <a:t>    </a:t>
            </a:r>
            <a:r>
              <a:rPr lang="en-US" sz="933" b="1" dirty="0">
                <a:solidFill>
                  <a:srgbClr val="000000"/>
                </a:solidFill>
                <a:latin typeface="CMSS8"/>
              </a:rPr>
              <a:t>return </a:t>
            </a:r>
            <a:r>
              <a:rPr lang="en-US" sz="933" dirty="0" err="1">
                <a:solidFill>
                  <a:srgbClr val="000000"/>
                </a:solidFill>
                <a:latin typeface="CMSS8"/>
              </a:rPr>
              <a:t>prediction_output</a:t>
            </a:r>
            <a:r>
              <a:rPr lang="en-US" sz="933" dirty="0">
                <a:solidFill>
                  <a:srgbClr val="000000"/>
                </a:solidFill>
                <a:latin typeface="CMSS8"/>
              </a:rPr>
              <a:t> </a:t>
            </a:r>
            <a:endParaRPr lang="en-US" sz="933" dirty="0">
              <a:solidFill>
                <a:srgbClr val="FFFFFF"/>
              </a:solidFill>
              <a:latin typeface="CMSS8"/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A4DDA7F-92F8-4EAE-9741-049232F08537}"/>
              </a:ext>
            </a:extLst>
          </p:cNvPr>
          <p:cNvCxnSpPr>
            <a:cxnSpLocks/>
            <a:stCxn id="7" idx="3"/>
            <a:endCxn id="6" idx="3"/>
          </p:cNvCxnSpPr>
          <p:nvPr/>
        </p:nvCxnSpPr>
        <p:spPr>
          <a:xfrm flipV="1">
            <a:off x="3663447" y="1493587"/>
            <a:ext cx="5689820" cy="1377744"/>
          </a:xfrm>
          <a:prstGeom prst="curvedConnector4">
            <a:avLst>
              <a:gd name="adj1" fmla="val 59042"/>
              <a:gd name="adj2" fmla="val 13873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C2A591-001D-4F30-A97A-0E6B29B49C30}"/>
              </a:ext>
            </a:extLst>
          </p:cNvPr>
          <p:cNvSpPr txBox="1"/>
          <p:nvPr/>
        </p:nvSpPr>
        <p:spPr>
          <a:xfrm>
            <a:off x="1205498" y="4080624"/>
            <a:ext cx="2935420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dirty="0"/>
              <a:t>2</a:t>
            </a:r>
            <a:r>
              <a:rPr lang="en-US" sz="1867"/>
              <a:t>) On-demand </a:t>
            </a:r>
            <a:r>
              <a:rPr lang="en-US" sz="1867" dirty="0"/>
              <a:t>invocation </a:t>
            </a:r>
          </a:p>
          <a:p>
            <a:pPr algn="ctr"/>
            <a:r>
              <a:rPr lang="en-US" sz="1867" dirty="0"/>
              <a:t>of code with inputs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BB3FA-C382-47D0-AF46-2A43E2C82D55}"/>
              </a:ext>
            </a:extLst>
          </p:cNvPr>
          <p:cNvSpPr txBox="1"/>
          <p:nvPr/>
        </p:nvSpPr>
        <p:spPr>
          <a:xfrm>
            <a:off x="367829" y="4686855"/>
            <a:ext cx="4693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PUT https://faas.com/img_recogn?input=face.png</a:t>
            </a:r>
          </a:p>
        </p:txBody>
      </p:sp>
      <p:pic>
        <p:nvPicPr>
          <p:cNvPr id="11" name="Graphic 10" descr="Office worker female outline">
            <a:extLst>
              <a:ext uri="{FF2B5EF4-FFF2-40B4-BE49-F238E27FC236}">
                <a16:creationId xmlns:a16="http://schemas.microsoft.com/office/drawing/2014/main" id="{7F861DE0-8646-4D12-AE4C-43E935470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6239" y="3642084"/>
            <a:ext cx="1219200" cy="12192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A9BD8C-115F-459C-9F6C-2D31BF05BE3A}"/>
              </a:ext>
            </a:extLst>
          </p:cNvPr>
          <p:cNvCxnSpPr>
            <a:stCxn id="10" idx="3"/>
            <a:endCxn id="6" idx="2"/>
          </p:cNvCxnSpPr>
          <p:nvPr/>
        </p:nvCxnSpPr>
        <p:spPr>
          <a:xfrm flipV="1">
            <a:off x="5061230" y="3266364"/>
            <a:ext cx="1832596" cy="1589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F818867-F3B7-4AF2-9531-00BB03B07456}"/>
              </a:ext>
            </a:extLst>
          </p:cNvPr>
          <p:cNvCxnSpPr>
            <a:stCxn id="6" idx="1"/>
            <a:endCxn id="10" idx="2"/>
          </p:cNvCxnSpPr>
          <p:nvPr/>
        </p:nvCxnSpPr>
        <p:spPr>
          <a:xfrm rot="5400000" flipH="1">
            <a:off x="5914717" y="1825223"/>
            <a:ext cx="238364" cy="6638737"/>
          </a:xfrm>
          <a:prstGeom prst="bentConnector3">
            <a:avLst>
              <a:gd name="adj1" fmla="val -9769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6091F1-B757-4A2E-B521-221DB31B01CC}"/>
              </a:ext>
            </a:extLst>
          </p:cNvPr>
          <p:cNvGrpSpPr/>
          <p:nvPr/>
        </p:nvGrpSpPr>
        <p:grpSpPr>
          <a:xfrm>
            <a:off x="9353267" y="5104264"/>
            <a:ext cx="1219200" cy="1219200"/>
            <a:chOff x="4114800" y="4205567"/>
            <a:chExt cx="914400" cy="914400"/>
          </a:xfrm>
        </p:grpSpPr>
        <p:pic>
          <p:nvPicPr>
            <p:cNvPr id="14" name="Graphic 13" descr="Office worker female outline">
              <a:extLst>
                <a:ext uri="{FF2B5EF4-FFF2-40B4-BE49-F238E27FC236}">
                  <a16:creationId xmlns:a16="http://schemas.microsoft.com/office/drawing/2014/main" id="{BBE3B640-2D8E-4711-A468-004C137E1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4800" y="4205567"/>
              <a:ext cx="914400" cy="9144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23C4B37-4093-43A6-9CEF-FBEC2CDC716A}"/>
                </a:ext>
              </a:extLst>
            </p:cNvPr>
            <p:cNvSpPr/>
            <p:nvPr/>
          </p:nvSpPr>
          <p:spPr>
            <a:xfrm>
              <a:off x="4299045" y="4224830"/>
              <a:ext cx="529827" cy="517768"/>
            </a:xfrm>
            <a:prstGeom prst="rect">
              <a:avLst/>
            </a:prstGeom>
            <a:noFill/>
            <a:ln w="28575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E79ABAA-1999-4DB0-B631-636FF99D9CAC}"/>
              </a:ext>
            </a:extLst>
          </p:cNvPr>
          <p:cNvSpPr txBox="1"/>
          <p:nvPr/>
        </p:nvSpPr>
        <p:spPr>
          <a:xfrm>
            <a:off x="6075204" y="5795333"/>
            <a:ext cx="352372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3) Provider returns code results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DEABC6-3172-4A31-B916-64D25D0CB413}"/>
              </a:ext>
            </a:extLst>
          </p:cNvPr>
          <p:cNvSpPr txBox="1"/>
          <p:nvPr/>
        </p:nvSpPr>
        <p:spPr>
          <a:xfrm>
            <a:off x="3335459" y="1918134"/>
            <a:ext cx="2762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1) User uploads their source</a:t>
            </a:r>
          </a:p>
          <a:p>
            <a:pPr algn="ctr"/>
            <a:r>
              <a:rPr lang="en-US" sz="1600" dirty="0"/>
              <a:t>code to the provider</a:t>
            </a:r>
          </a:p>
        </p:txBody>
      </p:sp>
      <p:pic>
        <p:nvPicPr>
          <p:cNvPr id="20" name="Graphic 10">
            <a:extLst>
              <a:ext uri="{FF2B5EF4-FFF2-40B4-BE49-F238E27FC236}">
                <a16:creationId xmlns:a16="http://schemas.microsoft.com/office/drawing/2014/main" id="{93CBD364-938D-32ED-D803-D18CB8A2D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749" y="340958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 descr="Icon&#10;&#10;Description automatically generated with medium confidence">
            <a:extLst>
              <a:ext uri="{FF2B5EF4-FFF2-40B4-BE49-F238E27FC236}">
                <a16:creationId xmlns:a16="http://schemas.microsoft.com/office/drawing/2014/main" id="{344D5294-CB73-B09C-6FFE-2A90AC6B83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546" y="3398064"/>
            <a:ext cx="818267" cy="762001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B552BDE5-7756-1657-65FC-8CD161BFA01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554" y="3339696"/>
            <a:ext cx="868867" cy="86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B557-942F-CAB6-8DB6-B91C5CA7C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2DD5A-D2E0-C63E-E0D5-179BF318EB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C8AB6-A188-F475-535A-248314C6C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server optimizations</a:t>
            </a:r>
          </a:p>
          <a:p>
            <a:pPr lvl="1"/>
            <a:r>
              <a:rPr lang="en-US" dirty="0"/>
              <a:t>Keep-alive: </a:t>
            </a:r>
            <a:r>
              <a:rPr lang="en-US" dirty="0" err="1"/>
              <a:t>FaasCache</a:t>
            </a:r>
            <a:r>
              <a:rPr lang="en-US" dirty="0"/>
              <a:t>; ASPLOS 2021, Serverless in the Wild; ATC 2020</a:t>
            </a:r>
          </a:p>
          <a:p>
            <a:pPr lvl="1"/>
            <a:r>
              <a:rPr lang="en-US" dirty="0"/>
              <a:t>Startup: Catalyzer; ASPLOS 2020, Firecracker; NSDI 2020</a:t>
            </a:r>
          </a:p>
          <a:p>
            <a:r>
              <a:rPr lang="en-US" dirty="0"/>
              <a:t>Cluster Level</a:t>
            </a:r>
          </a:p>
          <a:p>
            <a:pPr lvl="1"/>
            <a:r>
              <a:rPr lang="en-US" dirty="0"/>
              <a:t>Package-Aware Scheduling; </a:t>
            </a:r>
            <a:r>
              <a:rPr lang="en-US" dirty="0">
                <a:effectLst/>
                <a:latin typeface="Arial" panose="020B0604020202020204" pitchFamily="34" charset="0"/>
              </a:rPr>
              <a:t>CCGRID 2019</a:t>
            </a:r>
          </a:p>
          <a:p>
            <a:pPr lvl="1"/>
            <a:r>
              <a:rPr lang="en-US" dirty="0" err="1">
                <a:latin typeface="Arial" panose="020B0604020202020204" pitchFamily="34" charset="0"/>
              </a:rPr>
              <a:t>IceBreaker</a:t>
            </a:r>
            <a:r>
              <a:rPr lang="en-US" dirty="0">
                <a:latin typeface="Arial" panose="020B0604020202020204" pitchFamily="34" charset="0"/>
              </a:rPr>
              <a:t>; ASPLOS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E25FF-45ED-9343-E0C4-C9C8BFF0B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5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09BD24-D631-9555-1E01-0923AA21C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Our simple and practical load balancing policy can substantially improve </a:t>
            </a:r>
            <a:r>
              <a:rPr lang="en-US" dirty="0" err="1"/>
              <a:t>FaaS</a:t>
            </a:r>
            <a:r>
              <a:rPr lang="en-US" dirty="0"/>
              <a:t> latency over current load balancing policies.</a:t>
            </a:r>
          </a:p>
          <a:p>
            <a:pPr algn="ctr"/>
            <a:r>
              <a:rPr lang="en-US" dirty="0"/>
              <a:t>Please check out our paper, </a:t>
            </a:r>
            <a:r>
              <a:rPr lang="en-US" b="1" dirty="0">
                <a:effectLst/>
                <a:latin typeface="Arial" panose="020B0604020202020204" pitchFamily="34" charset="0"/>
              </a:rPr>
              <a:t>Locality-aware Load-Balancing For Serverless Clusters</a:t>
            </a:r>
            <a:r>
              <a:rPr lang="en-US" dirty="0">
                <a:effectLst/>
                <a:latin typeface="Arial" panose="020B0604020202020204" pitchFamily="34" charset="0"/>
              </a:rPr>
              <a:t>,</a:t>
            </a:r>
            <a:r>
              <a:rPr lang="en-US" dirty="0"/>
              <a:t> for more.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https://aFuerst.github.io/</a:t>
            </a:r>
          </a:p>
        </p:txBody>
      </p:sp>
    </p:spTree>
    <p:extLst>
      <p:ext uri="{BB962C8B-B14F-4D97-AF65-F5344CB8AC3E}">
        <p14:creationId xmlns:p14="http://schemas.microsoft.com/office/powerpoint/2010/main" val="31335655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9DD2-57DF-3555-F188-CD001D3C95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to run a function?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F31A1-5D89-4A3A-6F76-E80714FA32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7E66E-38CC-AE28-9239-0A59285B4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Least loaded seems to make sense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Functions take up both memory and CPU while running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We don’t want to overcommit either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Providers want good usage of </a:t>
            </a:r>
            <a:r>
              <a:rPr lang="en-US" dirty="0" err="1"/>
              <a:t>FaaS</a:t>
            </a:r>
            <a:r>
              <a:rPr lang="en-US" dirty="0"/>
              <a:t> resources</a:t>
            </a:r>
          </a:p>
          <a:p>
            <a:pPr lvl="1">
              <a:spcAft>
                <a:spcPts val="1800"/>
              </a:spcAft>
            </a:pPr>
            <a:endParaRPr lang="en-US" dirty="0"/>
          </a:p>
          <a:p>
            <a:pPr marL="0" indent="0" algn="ctr">
              <a:spcAft>
                <a:spcPts val="180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Simple policies ignore key factors that make </a:t>
            </a:r>
            <a:r>
              <a:rPr lang="en-US" dirty="0" err="1">
                <a:solidFill>
                  <a:srgbClr val="FF0000"/>
                </a:solidFill>
              </a:rPr>
              <a:t>FaaS</a:t>
            </a:r>
            <a:r>
              <a:rPr lang="en-US" dirty="0">
                <a:solidFill>
                  <a:srgbClr val="FF0000"/>
                </a:solidFill>
              </a:rPr>
              <a:t> effective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9E5AB-4E96-B26D-95CE-ABD99D547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4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1DBD-95D9-A02D-008B-39315C1BE7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Locality with Bounded Loads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EE043-B538-9FD3-0062-BF79BEA49B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9E4FA-0D78-66A6-9C8D-C74BFE675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under the load bound: pure locality</a:t>
            </a:r>
          </a:p>
          <a:p>
            <a:r>
              <a:rPr lang="en-US" dirty="0"/>
              <a:t>Gives us a high warm hit probability</a:t>
            </a:r>
          </a:p>
          <a:p>
            <a:r>
              <a:rPr lang="en-US" dirty="0"/>
              <a:t>Even if we must forward, we have a high but decaying chance</a:t>
            </a:r>
          </a:p>
          <a:p>
            <a:pPr lvl="1"/>
            <a:r>
              <a:rPr lang="en-US" dirty="0"/>
              <a:t>Better than random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ADAD4-50D3-ACE2-B35D-2564A3120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84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412A-B0DC-4D5C-856B-0D0CD3CB3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437" y="431288"/>
            <a:ext cx="10672521" cy="932087"/>
          </a:xfrm>
        </p:spPr>
        <p:txBody>
          <a:bodyPr/>
          <a:lstStyle/>
          <a:p>
            <a:r>
              <a:rPr lang="en-US" dirty="0"/>
              <a:t>Cold Start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F2405-CC3A-4745-BBA6-2B87325E93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851E0-5517-4ACD-A8F4-B7DED7665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DFAB4A35-254A-4129-B508-C0D4E219414D}" type="slidenum">
              <a:rPr lang="en-US" smtClean="0"/>
              <a:pPr algn="l"/>
              <a:t>24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55471E-D64D-4BB1-94F2-5CF353FA649D}"/>
              </a:ext>
            </a:extLst>
          </p:cNvPr>
          <p:cNvSpPr/>
          <p:nvPr/>
        </p:nvSpPr>
        <p:spPr>
          <a:xfrm>
            <a:off x="3223804" y="2246225"/>
            <a:ext cx="1643424" cy="7347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21920" tIns="60960" rIns="121920" bIns="6096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Container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Layer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64339A-7B50-425A-8036-655638EF4B7D}"/>
              </a:ext>
            </a:extLst>
          </p:cNvPr>
          <p:cNvCxnSpPr>
            <a:cxnSpLocks/>
            <a:stCxn id="45" idx="3"/>
            <a:endCxn id="14" idx="1"/>
          </p:cNvCxnSpPr>
          <p:nvPr/>
        </p:nvCxnSpPr>
        <p:spPr>
          <a:xfrm flipV="1">
            <a:off x="1925637" y="2613599"/>
            <a:ext cx="1298167" cy="6260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7781354E-BD8D-4685-AE8B-B2191B8091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57856" y="2201566"/>
            <a:ext cx="912837" cy="906812"/>
          </a:xfrm>
          <a:prstGeom prst="rect">
            <a:avLst/>
          </a:prstGeom>
        </p:spPr>
      </p:pic>
      <p:sp>
        <p:nvSpPr>
          <p:cNvPr id="17" name="TextBox 2">
            <a:extLst>
              <a:ext uri="{FF2B5EF4-FFF2-40B4-BE49-F238E27FC236}">
                <a16:creationId xmlns:a16="http://schemas.microsoft.com/office/drawing/2014/main" id="{6ED15945-6BE7-4C32-B389-F345CA3BC626}"/>
              </a:ext>
            </a:extLst>
          </p:cNvPr>
          <p:cNvSpPr txBox="1"/>
          <p:nvPr/>
        </p:nvSpPr>
        <p:spPr>
          <a:xfrm>
            <a:off x="7506806" y="4805066"/>
            <a:ext cx="4613764" cy="1528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67" b="1" dirty="0"/>
              <a:t>def </a:t>
            </a:r>
            <a:r>
              <a:rPr lang="en-US" sz="1867" dirty="0" err="1"/>
              <a:t>lambda_handler</a:t>
            </a:r>
            <a:r>
              <a:rPr lang="en-US" sz="1867" dirty="0"/>
              <a:t>(event, context):</a:t>
            </a:r>
            <a:br>
              <a:rPr lang="en-US" sz="1867" dirty="0"/>
            </a:br>
            <a:r>
              <a:rPr lang="en-US" sz="1867" dirty="0"/>
              <a:t>   picture = event[’data’]</a:t>
            </a:r>
            <a:br>
              <a:rPr lang="en-US" sz="1867" dirty="0"/>
            </a:br>
            <a:r>
              <a:rPr lang="en-US" sz="1867" dirty="0"/>
              <a:t>   </a:t>
            </a:r>
            <a:r>
              <a:rPr lang="en-US" sz="1867" dirty="0" err="1"/>
              <a:t>prediction_output</a:t>
            </a:r>
            <a:r>
              <a:rPr lang="en-US" sz="1867" dirty="0"/>
              <a:t> = </a:t>
            </a:r>
            <a:r>
              <a:rPr lang="en-US" sz="1867" dirty="0" err="1"/>
              <a:t>infer_image</a:t>
            </a:r>
            <a:r>
              <a:rPr lang="en-US" sz="1867" dirty="0"/>
              <a:t>(picture)</a:t>
            </a:r>
            <a:br>
              <a:rPr lang="en-US" sz="1867" dirty="0"/>
            </a:br>
            <a:r>
              <a:rPr lang="en-US" sz="1867" dirty="0"/>
              <a:t>   </a:t>
            </a:r>
            <a:r>
              <a:rPr lang="en-US" sz="1867" b="1" dirty="0"/>
              <a:t>return </a:t>
            </a:r>
            <a:r>
              <a:rPr lang="en-US" sz="1867" dirty="0" err="1"/>
              <a:t>prediction_output</a:t>
            </a:r>
            <a:r>
              <a:rPr lang="en-US" sz="1867" dirty="0"/>
              <a:t> </a:t>
            </a:r>
            <a:br>
              <a:rPr lang="en-US" sz="1867" dirty="0"/>
            </a:br>
            <a:endParaRPr lang="en-US" sz="1867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01D0B9-D294-4B89-B785-87033215BDF2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4867228" y="2613599"/>
            <a:ext cx="890628" cy="413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F7EDA3D8-B8C9-49D8-80E8-051521585D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823" y="2169544"/>
            <a:ext cx="929633" cy="988152"/>
          </a:xfrm>
          <a:prstGeom prst="rect">
            <a:avLst/>
          </a:prstGeom>
        </p:spPr>
      </p:pic>
      <p:sp>
        <p:nvSpPr>
          <p:cNvPr id="20" name="TextBox 47">
            <a:extLst>
              <a:ext uri="{FF2B5EF4-FFF2-40B4-BE49-F238E27FC236}">
                <a16:creationId xmlns:a16="http://schemas.microsoft.com/office/drawing/2014/main" id="{11D7ED49-934C-4891-9CD6-D779876642FE}"/>
              </a:ext>
            </a:extLst>
          </p:cNvPr>
          <p:cNvSpPr txBox="1"/>
          <p:nvPr/>
        </p:nvSpPr>
        <p:spPr>
          <a:xfrm>
            <a:off x="341683" y="4965319"/>
            <a:ext cx="4495590" cy="769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67" b="1" dirty="0"/>
              <a:t>import </a:t>
            </a:r>
            <a:r>
              <a:rPr lang="en-US" sz="1467" dirty="0" err="1"/>
              <a:t>tensorflow</a:t>
            </a:r>
            <a:r>
              <a:rPr lang="en-US" sz="1467" dirty="0"/>
              <a:t> as </a:t>
            </a:r>
            <a:r>
              <a:rPr lang="en-US" sz="1467" dirty="0" err="1"/>
              <a:t>tf</a:t>
            </a:r>
            <a:br>
              <a:rPr lang="en-US" sz="1467" dirty="0"/>
            </a:br>
            <a:r>
              <a:rPr lang="en-US" sz="1467" dirty="0"/>
              <a:t>m = </a:t>
            </a:r>
            <a:r>
              <a:rPr lang="en-US" sz="1467" dirty="0" err="1"/>
              <a:t>download_model</a:t>
            </a:r>
            <a:r>
              <a:rPr lang="en-US" sz="1467" dirty="0"/>
              <a:t>(’http://model/img_classify.pb’)</a:t>
            </a:r>
            <a:br>
              <a:rPr lang="en-US" sz="1467" dirty="0"/>
            </a:br>
            <a:r>
              <a:rPr lang="en-US" sz="1467" dirty="0"/>
              <a:t>session = </a:t>
            </a:r>
            <a:r>
              <a:rPr lang="en-US" sz="1467" dirty="0" err="1"/>
              <a:t>create_tensorflow_graph</a:t>
            </a:r>
            <a:r>
              <a:rPr lang="en-US" sz="1467" dirty="0"/>
              <a:t>(m)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63AF72-E953-4391-96B9-4EC429475E1C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794091" y="5283317"/>
            <a:ext cx="712715" cy="2862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Plus Sign 21">
            <a:extLst>
              <a:ext uri="{FF2B5EF4-FFF2-40B4-BE49-F238E27FC236}">
                <a16:creationId xmlns:a16="http://schemas.microsoft.com/office/drawing/2014/main" id="{63611266-F79E-4BBD-A0C5-04CB102C87FF}"/>
              </a:ext>
            </a:extLst>
          </p:cNvPr>
          <p:cNvSpPr/>
          <p:nvPr/>
        </p:nvSpPr>
        <p:spPr>
          <a:xfrm>
            <a:off x="6701789" y="2420788"/>
            <a:ext cx="483939" cy="46836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DBE6AF21-9E5C-4D69-9D2A-06809C903C54}"/>
              </a:ext>
            </a:extLst>
          </p:cNvPr>
          <p:cNvSpPr txBox="1"/>
          <p:nvPr/>
        </p:nvSpPr>
        <p:spPr>
          <a:xfrm>
            <a:off x="3414944" y="3014603"/>
            <a:ext cx="1588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Docker, VM,</a:t>
            </a:r>
          </a:p>
          <a:p>
            <a:r>
              <a:rPr lang="en-US" sz="1600" dirty="0"/>
              <a:t>Firecracker, </a:t>
            </a:r>
            <a:r>
              <a:rPr lang="en-US" sz="1600" dirty="0" err="1"/>
              <a:t>etc</a:t>
            </a:r>
            <a:endParaRPr lang="en-US" sz="1600" dirty="0"/>
          </a:p>
        </p:txBody>
      </p:sp>
      <p:sp>
        <p:nvSpPr>
          <p:cNvPr id="25" name="TextBox 20">
            <a:extLst>
              <a:ext uri="{FF2B5EF4-FFF2-40B4-BE49-F238E27FC236}">
                <a16:creationId xmlns:a16="http://schemas.microsoft.com/office/drawing/2014/main" id="{B9DD3B18-F1ED-4257-8E1F-EDE3AC82A90A}"/>
              </a:ext>
            </a:extLst>
          </p:cNvPr>
          <p:cNvSpPr txBox="1"/>
          <p:nvPr/>
        </p:nvSpPr>
        <p:spPr>
          <a:xfrm>
            <a:off x="5340122" y="5596685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Execution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1E9E01D-7C5B-4CBE-B3F6-58CC025A254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5400000">
            <a:off x="4231748" y="1515426"/>
            <a:ext cx="1807623" cy="509216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5" descr="Gears with solid fill">
            <a:extLst>
              <a:ext uri="{FF2B5EF4-FFF2-40B4-BE49-F238E27FC236}">
                <a16:creationId xmlns:a16="http://schemas.microsoft.com/office/drawing/2014/main" id="{2D6F0577-7F3D-4267-A193-165908A0CB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77375" y="4909404"/>
            <a:ext cx="752795" cy="74782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766D4D-BF7E-4169-840E-BE91B947FDDF}"/>
              </a:ext>
            </a:extLst>
          </p:cNvPr>
          <p:cNvCxnSpPr>
            <a:cxnSpLocks/>
          </p:cNvCxnSpPr>
          <p:nvPr/>
        </p:nvCxnSpPr>
        <p:spPr>
          <a:xfrm>
            <a:off x="5279844" y="5283316"/>
            <a:ext cx="68066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249613FA-F511-491E-8CCF-565DC0E07FCE}"/>
              </a:ext>
            </a:extLst>
          </p:cNvPr>
          <p:cNvSpPr txBox="1"/>
          <p:nvPr/>
        </p:nvSpPr>
        <p:spPr>
          <a:xfrm>
            <a:off x="482522" y="3098413"/>
            <a:ext cx="186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ML Function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F1625BD-EBEC-4BEC-BE5C-0C3CB9232C0E}"/>
              </a:ext>
            </a:extLst>
          </p:cNvPr>
          <p:cNvGrpSpPr/>
          <p:nvPr/>
        </p:nvGrpSpPr>
        <p:grpSpPr>
          <a:xfrm>
            <a:off x="311888" y="1772094"/>
            <a:ext cx="8011230" cy="4162531"/>
            <a:chOff x="159544" y="1847924"/>
            <a:chExt cx="11551487" cy="469414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CB403B7-50EC-4CF2-9721-DA4A6271C71B}"/>
                </a:ext>
              </a:extLst>
            </p:cNvPr>
            <p:cNvCxnSpPr>
              <a:cxnSpLocks/>
            </p:cNvCxnSpPr>
            <p:nvPr/>
          </p:nvCxnSpPr>
          <p:spPr>
            <a:xfrm>
              <a:off x="159544" y="1870745"/>
              <a:ext cx="11551487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B759D75-D6D2-450D-A22A-7787D34827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162" y="1870746"/>
              <a:ext cx="0" cy="4646468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95B8D9B-98FB-4615-828A-EB5DD405095C}"/>
                </a:ext>
              </a:extLst>
            </p:cNvPr>
            <p:cNvCxnSpPr>
              <a:cxnSpLocks/>
            </p:cNvCxnSpPr>
            <p:nvPr/>
          </p:nvCxnSpPr>
          <p:spPr>
            <a:xfrm>
              <a:off x="159544" y="6486437"/>
              <a:ext cx="6710403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DF93F67-A82D-46C4-9128-C3930F20756F}"/>
                </a:ext>
              </a:extLst>
            </p:cNvPr>
            <p:cNvCxnSpPr>
              <a:cxnSpLocks/>
            </p:cNvCxnSpPr>
            <p:nvPr/>
          </p:nvCxnSpPr>
          <p:spPr>
            <a:xfrm>
              <a:off x="6912793" y="4921243"/>
              <a:ext cx="0" cy="1620821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A87D52E-AC8D-44C5-B25D-09AE660FAD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519" y="4921243"/>
              <a:ext cx="4889224" cy="26995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05E0C35-D66C-47FB-8E00-7B66D0AF3C79}"/>
                </a:ext>
              </a:extLst>
            </p:cNvPr>
            <p:cNvCxnSpPr>
              <a:cxnSpLocks/>
            </p:cNvCxnSpPr>
            <p:nvPr/>
          </p:nvCxnSpPr>
          <p:spPr>
            <a:xfrm>
              <a:off x="11677362" y="1847924"/>
              <a:ext cx="0" cy="3100314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1" name="TextBox 66">
            <a:extLst>
              <a:ext uri="{FF2B5EF4-FFF2-40B4-BE49-F238E27FC236}">
                <a16:creationId xmlns:a16="http://schemas.microsoft.com/office/drawing/2014/main" id="{79074355-DB9B-4EA2-AE92-6D88D0CB12B5}"/>
              </a:ext>
            </a:extLst>
          </p:cNvPr>
          <p:cNvSpPr txBox="1"/>
          <p:nvPr/>
        </p:nvSpPr>
        <p:spPr>
          <a:xfrm>
            <a:off x="726911" y="4614975"/>
            <a:ext cx="694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~2s</a:t>
            </a:r>
          </a:p>
        </p:txBody>
      </p:sp>
      <p:sp>
        <p:nvSpPr>
          <p:cNvPr id="32" name="TextBox 67">
            <a:extLst>
              <a:ext uri="{FF2B5EF4-FFF2-40B4-BE49-F238E27FC236}">
                <a16:creationId xmlns:a16="http://schemas.microsoft.com/office/drawing/2014/main" id="{CA7D2933-3B87-460E-84A0-A737E08674A9}"/>
              </a:ext>
            </a:extLst>
          </p:cNvPr>
          <p:cNvSpPr txBox="1"/>
          <p:nvPr/>
        </p:nvSpPr>
        <p:spPr>
          <a:xfrm>
            <a:off x="6752008" y="3009300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~1s</a:t>
            </a:r>
          </a:p>
        </p:txBody>
      </p:sp>
      <p:sp>
        <p:nvSpPr>
          <p:cNvPr id="33" name="TextBox 68">
            <a:extLst>
              <a:ext uri="{FF2B5EF4-FFF2-40B4-BE49-F238E27FC236}">
                <a16:creationId xmlns:a16="http://schemas.microsoft.com/office/drawing/2014/main" id="{B0B71105-C1E2-4C0A-8695-3FCB3065DBC9}"/>
              </a:ext>
            </a:extLst>
          </p:cNvPr>
          <p:cNvSpPr txBox="1"/>
          <p:nvPr/>
        </p:nvSpPr>
        <p:spPr>
          <a:xfrm>
            <a:off x="4721744" y="299066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~1s</a:t>
            </a:r>
          </a:p>
        </p:txBody>
      </p:sp>
      <p:pic>
        <p:nvPicPr>
          <p:cNvPr id="45" name="Graphic 44" descr="Office worker female outline">
            <a:extLst>
              <a:ext uri="{FF2B5EF4-FFF2-40B4-BE49-F238E27FC236}">
                <a16:creationId xmlns:a16="http://schemas.microsoft.com/office/drawing/2014/main" id="{5002FDE9-9A29-4831-A063-D9202A3A2B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6437" y="2066605"/>
            <a:ext cx="1219200" cy="1219200"/>
          </a:xfrm>
          <a:prstGeom prst="rect">
            <a:avLst/>
          </a:prstGeom>
        </p:spPr>
      </p:pic>
      <p:sp>
        <p:nvSpPr>
          <p:cNvPr id="46" name="TextBox 2">
            <a:extLst>
              <a:ext uri="{FF2B5EF4-FFF2-40B4-BE49-F238E27FC236}">
                <a16:creationId xmlns:a16="http://schemas.microsoft.com/office/drawing/2014/main" id="{EA0AD47E-93B5-1740-ACF8-B964AC68C345}"/>
              </a:ext>
            </a:extLst>
          </p:cNvPr>
          <p:cNvSpPr txBox="1"/>
          <p:nvPr/>
        </p:nvSpPr>
        <p:spPr>
          <a:xfrm>
            <a:off x="8506021" y="1810762"/>
            <a:ext cx="3550522" cy="210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67" dirty="0"/>
              <a:t>Initialization can be skipped after first invocation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67" dirty="0"/>
              <a:t>Things like snapshots still have startup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rgbClr val="FF0000"/>
                </a:solidFill>
              </a:rPr>
              <a:t>We can re-use our execution environments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67" dirty="0"/>
              <a:t>This is a ‘warm start’</a:t>
            </a:r>
          </a:p>
        </p:txBody>
      </p:sp>
    </p:spTree>
    <p:extLst>
      <p:ext uri="{BB962C8B-B14F-4D97-AF65-F5344CB8AC3E}">
        <p14:creationId xmlns:p14="http://schemas.microsoft.com/office/powerpoint/2010/main" val="418422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20" grpId="0"/>
      <p:bldP spid="22" grpId="0" animBg="1"/>
      <p:bldP spid="24" grpId="0"/>
      <p:bldP spid="25" grpId="0"/>
      <p:bldP spid="29" grpId="0"/>
      <p:bldP spid="31" grpId="0"/>
      <p:bldP spid="32" grpId="0"/>
      <p:bldP spid="33" grpId="0"/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33ED-0F02-0BFC-F050-6F152297C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Keep-Alive Choice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43BC4-6B89-7CF1-1835-6625E7AFF8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D1FCF-CC3E-73D0-02D4-2D28B337F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236" y="1607485"/>
            <a:ext cx="7305988" cy="4312565"/>
          </a:xfrm>
        </p:spPr>
        <p:txBody>
          <a:bodyPr/>
          <a:lstStyle/>
          <a:p>
            <a:r>
              <a:rPr lang="en-US" dirty="0"/>
              <a:t>Workers cannot fit everything in memory</a:t>
            </a:r>
          </a:p>
          <a:p>
            <a:r>
              <a:rPr lang="en-US" dirty="0"/>
              <a:t>They will remove functions to make room for others</a:t>
            </a:r>
          </a:p>
          <a:p>
            <a:r>
              <a:rPr lang="en-US" dirty="0"/>
              <a:t>Keep-alive managed at the worker level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Can we impact keep-alive at the cluster level?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229EFD-F694-21CC-9A85-23230C3F84D5}"/>
              </a:ext>
            </a:extLst>
          </p:cNvPr>
          <p:cNvSpPr/>
          <p:nvPr/>
        </p:nvSpPr>
        <p:spPr>
          <a:xfrm>
            <a:off x="691765" y="3605644"/>
            <a:ext cx="2973362" cy="23144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Worker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F29E1F-4428-928D-AE8A-C049B63199A8}"/>
              </a:ext>
            </a:extLst>
          </p:cNvPr>
          <p:cNvSpPr/>
          <p:nvPr/>
        </p:nvSpPr>
        <p:spPr>
          <a:xfrm>
            <a:off x="740075" y="5250515"/>
            <a:ext cx="1442460" cy="5865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14B078-FFC4-205C-C9EC-B7B30795AB0C}"/>
              </a:ext>
            </a:extLst>
          </p:cNvPr>
          <p:cNvSpPr/>
          <p:nvPr/>
        </p:nvSpPr>
        <p:spPr>
          <a:xfrm>
            <a:off x="2202601" y="5245489"/>
            <a:ext cx="1442460" cy="5865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D575A9-64E7-B024-2FFF-79C061DAE576}"/>
              </a:ext>
            </a:extLst>
          </p:cNvPr>
          <p:cNvSpPr/>
          <p:nvPr/>
        </p:nvSpPr>
        <p:spPr>
          <a:xfrm>
            <a:off x="740075" y="4590461"/>
            <a:ext cx="1442460" cy="5865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046C05-8F0B-B14D-E0DE-C9624B4ECD07}"/>
              </a:ext>
            </a:extLst>
          </p:cNvPr>
          <p:cNvSpPr/>
          <p:nvPr/>
        </p:nvSpPr>
        <p:spPr>
          <a:xfrm>
            <a:off x="2202601" y="4590461"/>
            <a:ext cx="1442460" cy="5865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4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267910-7E95-E43B-27D2-F9FDD62C4445}"/>
              </a:ext>
            </a:extLst>
          </p:cNvPr>
          <p:cNvSpPr/>
          <p:nvPr/>
        </p:nvSpPr>
        <p:spPr>
          <a:xfrm>
            <a:off x="735986" y="3967176"/>
            <a:ext cx="1442460" cy="5865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4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260DED-C118-D984-BA1C-15670280792F}"/>
              </a:ext>
            </a:extLst>
          </p:cNvPr>
          <p:cNvSpPr/>
          <p:nvPr/>
        </p:nvSpPr>
        <p:spPr>
          <a:xfrm>
            <a:off x="2202601" y="3967175"/>
            <a:ext cx="1442460" cy="5865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4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00F646-982F-5ACA-E186-7DA4536801EE}"/>
              </a:ext>
            </a:extLst>
          </p:cNvPr>
          <p:cNvSpPr/>
          <p:nvPr/>
        </p:nvSpPr>
        <p:spPr>
          <a:xfrm>
            <a:off x="691765" y="1681024"/>
            <a:ext cx="1442460" cy="5865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4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21D82-4A93-A0CA-9815-CE3E178D4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48148E-6 L 0.06471 0.1891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71 0.18912 L 0.07161 0.13195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61 0.13195 L 0.00429 0.516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1" y="1914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19" grpId="1" animBg="1"/>
      <p:bldP spid="19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02F7-639D-9660-3250-F46A85E73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Load Balancing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E8379-4721-17C2-06DC-14D8159CAF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0D7ED-1861-0DAD-54F4-12460E293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Load balancers tackle two main scenarios</a:t>
            </a:r>
          </a:p>
          <a:p>
            <a:pPr lvl="1">
              <a:spcAft>
                <a:spcPts val="1800"/>
              </a:spcAft>
            </a:pPr>
            <a:r>
              <a:rPr lang="en-US" sz="2400" dirty="0"/>
              <a:t>Compute-bound load: queries, web servers, etc.</a:t>
            </a:r>
          </a:p>
          <a:p>
            <a:pPr lvl="1">
              <a:spcAft>
                <a:spcPts val="1800"/>
              </a:spcAft>
            </a:pPr>
            <a:r>
              <a:rPr lang="en-US" sz="2400" dirty="0"/>
              <a:t>Data-oriented load: CDNs, K/V stores, etc.</a:t>
            </a:r>
          </a:p>
          <a:p>
            <a:pPr>
              <a:spcAft>
                <a:spcPts val="1800"/>
              </a:spcAft>
            </a:pPr>
            <a:r>
              <a:rPr lang="en-US" sz="2800" dirty="0" err="1"/>
              <a:t>FaaS</a:t>
            </a:r>
            <a:r>
              <a:rPr lang="en-US" sz="2800" dirty="0"/>
              <a:t> must consider </a:t>
            </a:r>
            <a:r>
              <a:rPr lang="en-US" sz="2800" b="1" dirty="0"/>
              <a:t>both</a:t>
            </a:r>
          </a:p>
          <a:p>
            <a:pPr lvl="1">
              <a:spcAft>
                <a:spcPts val="1800"/>
              </a:spcAft>
            </a:pPr>
            <a:r>
              <a:rPr lang="en-US" sz="2533" dirty="0"/>
              <a:t>Functions are not uniform</a:t>
            </a:r>
          </a:p>
          <a:p>
            <a:pPr lvl="1">
              <a:spcAft>
                <a:spcPts val="1800"/>
              </a:spcAft>
            </a:pPr>
            <a:r>
              <a:rPr lang="en-US" sz="2533" dirty="0"/>
              <a:t>Varied memory footprints and compute times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D9BA1-4F78-09D7-83DA-CE7F9B1E6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3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7004-9B7A-BFB3-FC02-203DC466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405" y="619181"/>
            <a:ext cx="9189030" cy="1039091"/>
          </a:xfrm>
        </p:spPr>
        <p:txBody>
          <a:bodyPr/>
          <a:lstStyle/>
          <a:p>
            <a:r>
              <a:rPr lang="en-US" dirty="0"/>
              <a:t>Function Skew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5FF09-F25B-5E14-D67E-3C27ECE7B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779" y="2172540"/>
            <a:ext cx="6753944" cy="372314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Pure-locality </a:t>
            </a:r>
            <a:r>
              <a:rPr lang="en-US" b="1" dirty="0"/>
              <a:t>doesn’t work</a:t>
            </a:r>
          </a:p>
          <a:p>
            <a:pPr>
              <a:spcAft>
                <a:spcPts val="1200"/>
              </a:spcAft>
            </a:pPr>
            <a:r>
              <a:rPr lang="en-US" dirty="0"/>
              <a:t>Variable runtimes from 100 </a:t>
            </a:r>
            <a:r>
              <a:rPr lang="en-US" dirty="0" err="1"/>
              <a:t>ms.</a:t>
            </a:r>
            <a:r>
              <a:rPr lang="en-US" dirty="0"/>
              <a:t> to minutes</a:t>
            </a:r>
          </a:p>
          <a:p>
            <a:pPr>
              <a:spcAft>
                <a:spcPts val="1200"/>
              </a:spcAft>
            </a:pPr>
            <a:r>
              <a:rPr lang="en-US" dirty="0"/>
              <a:t>Invocation frequency also varies by several orders of magnitude</a:t>
            </a:r>
          </a:p>
          <a:p>
            <a:pPr>
              <a:spcAft>
                <a:spcPts val="1200"/>
              </a:spcAft>
            </a:pPr>
            <a:r>
              <a:rPr lang="en-US" dirty="0"/>
              <a:t>A few outlier functions create much of the load on systems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How to balance this varied this workload?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99902-2A6A-B4A0-BD2E-555B96A3B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675" y="2172540"/>
            <a:ext cx="4989546" cy="33334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106CF-005F-4656-0355-4DBA1EBAA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0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0863-F866-87FA-EC19-A3FE01888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Does load matter?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B2067-E970-839A-D892-192BA8D17A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5DC39-677D-E269-3310-0E345712F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56" y="1607485"/>
            <a:ext cx="5893928" cy="4312565"/>
          </a:xfrm>
        </p:spPr>
        <p:txBody>
          <a:bodyPr/>
          <a:lstStyle/>
          <a:p>
            <a:r>
              <a:rPr lang="en-US" dirty="0"/>
              <a:t>Hard limit on memory subscription</a:t>
            </a:r>
          </a:p>
          <a:p>
            <a:pPr lvl="1"/>
            <a:r>
              <a:rPr lang="en-US" dirty="0"/>
              <a:t>Simply cannot run</a:t>
            </a:r>
          </a:p>
          <a:p>
            <a:r>
              <a:rPr lang="en-US" dirty="0"/>
              <a:t>Functions see latency increases with server load</a:t>
            </a:r>
          </a:p>
          <a:p>
            <a:r>
              <a:rPr lang="en-US" dirty="0"/>
              <a:t>Our goal is to minimize </a:t>
            </a:r>
            <a:r>
              <a:rPr lang="en-US" b="1" dirty="0"/>
              <a:t>global latency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Cold start vs degraded performance?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9E3AC7-413F-AF67-97E8-C4B686A55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713" y="2001396"/>
            <a:ext cx="5544324" cy="352474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21A5E-202C-E22C-7555-D44BD789E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00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D00015-9B4F-8376-4B1A-5529DE419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414" y="1313331"/>
            <a:ext cx="4585490" cy="4606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0C3DB8-F528-08B6-BE70-B41460FDD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Combining load and locality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BCE88-6BBB-90B9-B48D-EAD21C1E8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6DFDD-B1D6-5577-98F8-10DFBB35E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66" y="1607485"/>
            <a:ext cx="6961364" cy="4312565"/>
          </a:xfrm>
        </p:spPr>
        <p:txBody>
          <a:bodyPr>
            <a:normAutofit/>
          </a:bodyPr>
          <a:lstStyle/>
          <a:p>
            <a:r>
              <a:rPr lang="en-US" dirty="0"/>
              <a:t>Bounded-loads</a:t>
            </a:r>
            <a:r>
              <a:rPr lang="en-US" baseline="-25000" dirty="0"/>
              <a:t>[1]</a:t>
            </a:r>
            <a:r>
              <a:rPr lang="en-US" dirty="0"/>
              <a:t> took a stab at this</a:t>
            </a:r>
          </a:p>
          <a:p>
            <a:r>
              <a:rPr lang="en-US" dirty="0"/>
              <a:t>Servers can become “full” with load</a:t>
            </a:r>
          </a:p>
          <a:p>
            <a:r>
              <a:rPr lang="en-US" dirty="0"/>
              <a:t>We can then forward work to another worker</a:t>
            </a:r>
          </a:p>
          <a:p>
            <a:r>
              <a:rPr lang="en-US" dirty="0"/>
              <a:t>The hash ring lets us have a consistent forwarding location</a:t>
            </a:r>
          </a:p>
          <a:p>
            <a:r>
              <a:rPr lang="en-US" dirty="0"/>
              <a:t>This overflow mechanic keeps locality</a:t>
            </a:r>
          </a:p>
          <a:p>
            <a:r>
              <a:rPr lang="en-US" dirty="0"/>
              <a:t>Better chance of a warm start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F40BCB-5597-C2F8-D867-5816E38A9434}"/>
              </a:ext>
            </a:extLst>
          </p:cNvPr>
          <p:cNvSpPr txBox="1"/>
          <p:nvPr/>
        </p:nvSpPr>
        <p:spPr>
          <a:xfrm>
            <a:off x="4840357" y="6400800"/>
            <a:ext cx="74927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[1] </a:t>
            </a:r>
            <a:r>
              <a:rPr lang="en-US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Mirrokni</a:t>
            </a:r>
            <a:r>
              <a:rPr lang="en-US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V., </a:t>
            </a:r>
            <a:r>
              <a:rPr lang="en-US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Thorup</a:t>
            </a:r>
            <a:r>
              <a:rPr lang="en-US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M., and </a:t>
            </a:r>
            <a:r>
              <a:rPr lang="en-US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Zadimoghaddam</a:t>
            </a:r>
            <a:r>
              <a:rPr lang="en-US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M.Consistent</a:t>
            </a:r>
            <a:r>
              <a:rPr lang="en-US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hashing </a:t>
            </a:r>
            <a:r>
              <a:rPr lang="en-US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withbounded</a:t>
            </a:r>
            <a:r>
              <a:rPr lang="en-US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loads. </a:t>
            </a:r>
          </a:p>
          <a:p>
            <a:r>
              <a:rPr lang="en-US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InProceedings</a:t>
            </a:r>
            <a:r>
              <a:rPr lang="en-US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of the Twenty-Ninth Annual ACM-SIAM </a:t>
            </a:r>
            <a:r>
              <a:rPr lang="en-US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Symposiumon</a:t>
            </a:r>
            <a:r>
              <a:rPr lang="en-US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Discrete Algorithms(2018), SIAM, pp. 587–604.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45EAE-748D-1F49-D03E-28091CBCD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9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BBB4-89C8-47DD-B1AE-4F8D6C6F0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 as a Service Clusters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6CE05-D1C1-4867-BE3F-9CC01697DF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F19AD-6F44-4044-A45E-9097F50A8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DFAB4A35-254A-4129-B508-C0D4E219414D}" type="slidenum">
              <a:rPr lang="en-US" smtClean="0"/>
              <a:pPr algn="l"/>
              <a:t>3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4E932A-F225-4035-A119-959C31489886}"/>
              </a:ext>
            </a:extLst>
          </p:cNvPr>
          <p:cNvSpPr/>
          <p:nvPr/>
        </p:nvSpPr>
        <p:spPr>
          <a:xfrm>
            <a:off x="1837106" y="2645180"/>
            <a:ext cx="1575528" cy="7838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Load Balancer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F88314-43EE-4B89-96C6-BFD6269DB870}"/>
              </a:ext>
            </a:extLst>
          </p:cNvPr>
          <p:cNvSpPr/>
          <p:nvPr/>
        </p:nvSpPr>
        <p:spPr>
          <a:xfrm>
            <a:off x="155963" y="4177336"/>
            <a:ext cx="1681143" cy="1814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Server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2FED53-ED99-42C7-8B5E-33A4F2C1EB2F}"/>
              </a:ext>
            </a:extLst>
          </p:cNvPr>
          <p:cNvSpPr/>
          <p:nvPr/>
        </p:nvSpPr>
        <p:spPr>
          <a:xfrm>
            <a:off x="1921216" y="4174878"/>
            <a:ext cx="1681143" cy="1814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Server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3CCE65-0EEF-496D-8842-05DB8C98833E}"/>
              </a:ext>
            </a:extLst>
          </p:cNvPr>
          <p:cNvSpPr/>
          <p:nvPr/>
        </p:nvSpPr>
        <p:spPr>
          <a:xfrm>
            <a:off x="3695691" y="4177336"/>
            <a:ext cx="1681143" cy="1814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Server 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ADEAB8-4348-469B-8176-00F1058D3E30}"/>
              </a:ext>
            </a:extLst>
          </p:cNvPr>
          <p:cNvSpPr/>
          <p:nvPr/>
        </p:nvSpPr>
        <p:spPr>
          <a:xfrm>
            <a:off x="996534" y="1853206"/>
            <a:ext cx="482282" cy="3991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0578C04-0635-797E-8135-003C0A314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0166" y="1607485"/>
            <a:ext cx="6300302" cy="4312565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Unique resource management challenge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Wide diversity in applications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Lot of servers to choose between quickly</a:t>
            </a:r>
          </a:p>
          <a:p>
            <a:pPr>
              <a:spcAft>
                <a:spcPts val="1800"/>
              </a:spcAft>
            </a:pPr>
            <a:r>
              <a:rPr lang="en-US" dirty="0"/>
              <a:t>Many considerations for provider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Maximizing resource utilization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Minimize user latency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DA7567-EE09-92F3-E139-6F029ADE202C}"/>
              </a:ext>
            </a:extLst>
          </p:cNvPr>
          <p:cNvSpPr/>
          <p:nvPr/>
        </p:nvSpPr>
        <p:spPr>
          <a:xfrm>
            <a:off x="1839996" y="1389329"/>
            <a:ext cx="482282" cy="3991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1AF207-7EA4-499D-D122-51320AAC85FB}"/>
              </a:ext>
            </a:extLst>
          </p:cNvPr>
          <p:cNvSpPr/>
          <p:nvPr/>
        </p:nvSpPr>
        <p:spPr>
          <a:xfrm>
            <a:off x="2736404" y="2095205"/>
            <a:ext cx="482282" cy="3991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663FDB-0863-13A0-ED4B-478DA1CBC1BE}"/>
              </a:ext>
            </a:extLst>
          </p:cNvPr>
          <p:cNvSpPr/>
          <p:nvPr/>
        </p:nvSpPr>
        <p:spPr>
          <a:xfrm>
            <a:off x="3759058" y="1501799"/>
            <a:ext cx="482282" cy="3991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5B1F39-3419-EB60-1F3A-156AFC6F9A08}"/>
              </a:ext>
            </a:extLst>
          </p:cNvPr>
          <p:cNvSpPr/>
          <p:nvPr/>
        </p:nvSpPr>
        <p:spPr>
          <a:xfrm>
            <a:off x="2653477" y="1328039"/>
            <a:ext cx="811581" cy="6823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962B1D-B048-1E05-07EC-CBC313775FF7}"/>
              </a:ext>
            </a:extLst>
          </p:cNvPr>
          <p:cNvSpPr/>
          <p:nvPr/>
        </p:nvSpPr>
        <p:spPr>
          <a:xfrm>
            <a:off x="3697226" y="2199412"/>
            <a:ext cx="1152554" cy="3991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4BFD87-6FB8-356C-C2FE-82A0C7DB87F1}"/>
              </a:ext>
            </a:extLst>
          </p:cNvPr>
          <p:cNvSpPr/>
          <p:nvPr/>
        </p:nvSpPr>
        <p:spPr>
          <a:xfrm>
            <a:off x="1675346" y="1875670"/>
            <a:ext cx="811581" cy="6823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26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0.00069 L 0.0013 0.00092 C 0.00795 0.01041 0.03893 0.05555 0.05013 0.07314 C 0.0543 0.07963 0.05742 0.08888 0.06237 0.09328 C 0.06341 0.09421 0.06459 0.09513 0.06563 0.09629 C 0.06953 0.10092 0.07279 0.10694 0.07696 0.11064 C 0.09154 0.12361 0.08542 0.11967 0.09492 0.12523 C 0.09688 0.12777 0.09883 0.12986 0.10065 0.1324 C 0.10183 0.13425 0.10261 0.1368 0.10391 0.13819 C 0.10534 0.14004 0.10716 0.1412 0.10886 0.14259 C 0.10742 0.1456 0.10586 0.14814 0.10469 0.15138 C 0.09636 0.17384 0.09037 0.19953 0.08021 0.21944 C 0.0681 0.24375 0.05143 0.26273 0.04362 0.29189 L 0.03464 0.32523 C 0.0306 0.36481 0.03555 0.3155 0.03138 0.36018 C 0.03086 0.3655 0.03073 0.37083 0.02982 0.37615 C 0.02904 0.37963 0.02748 0.38263 0.02643 0.38611 C 0.02539 0.39004 0.02448 0.39398 0.02318 0.39768 C 0.02253 0.39976 0.02084 0.4037 0.02084 0.40393 " pathEditMode="relative" rAng="0" ptsTypes="AAAAAAAAAAAAAA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20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44 L 0.00052 -0.0044 C 0.00352 0.00532 0.00573 0.01157 0.00782 0.02153 C 0.0099 0.03217 0.0069 0.02291 0.01029 0.03611 C 0.01094 0.03866 0.01198 0.04074 0.01276 0.04329 C 0.01576 0.05416 0.01654 0.05949 0.01927 0.07083 C 0.025 0.09467 0.02175 0.0787 0.025 0.0956 C 0.02409 0.10463 0.02435 0.11435 0.02253 0.12315 C 0.01771 0.14491 -0.00651 0.18634 -0.01093 0.1956 C -0.01823 0.21065 -0.02526 0.22616 -0.03216 0.2419 C -0.05117 0.28565 -0.05807 0.29954 -0.07135 0.3419 C -0.07487 0.35324 -0.07942 0.37685 -0.08112 0.38704 C -0.08216 0.39352 -0.08268 0.40046 -0.08346 0.40717 C -0.0832 0.42037 -0.08333 0.43333 -0.08268 0.44629 C -0.08255 0.4493 -0.08164 0.45208 -0.08112 0.45509 C -0.08021 0.45995 -0.07968 0.46481 -0.07864 0.46967 C -0.07799 0.47268 -0.07721 0.47546 -0.07617 0.47824 C -0.07461 0.48241 -0.06875 0.48889 -0.06718 0.48981 C -0.06445 0.49143 -0.05937 0.4912 -0.05586 0.4912 " pathEditMode="relative" ptsTypes="AAAAAAAAAAAAAAAAA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1 -0.00416 L 0.00131 -0.00416 C 0.01341 0.03866 0.00443 0.00463 0.01354 0.04491 C 0.01511 0.05185 0.01693 0.05834 0.01836 0.06528 C 0.0194 0.06991 0.01966 0.07523 0.02084 0.07986 C 0.02435 0.09306 0.02917 0.10533 0.03229 0.11898 C 0.03737 0.14074 0.0392 0.15232 0.04128 0.17107 C 0.04206 0.17871 0.04375 0.19422 0.04375 0.19422 C 0.03985 0.20139 0.03672 0.20996 0.03229 0.21598 C 0.00026 0.25834 -0.01914 0.26621 -0.05573 0.30579 C -0.06875 0.31991 -0.07578 0.3257 -0.08672 0.34653 C -0.0944 0.36065 -0.10534 0.39352 -0.10963 0.41019 C -0.11119 0.41667 -0.11159 0.42385 -0.11289 0.43056 C -0.12109 0.4713 -0.1138 0.43635 -0.12187 0.45949 C -0.12291 0.4625 -0.1233 0.46644 -0.12422 0.46968 C -0.12747 0.48033 -0.12721 0.47917 -0.13073 0.48565 " pathEditMode="relative" ptsTypes="AAAAAAAAAAAAAA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8 -0.01412 L 0.00508 -0.01412 C 0.00156 0.00995 -0.00417 0.03333 -0.00547 0.0581 C -0.00651 0.07523 -0.00586 0.06806 -0.00716 0.07986 C -0.00742 0.08611 -0.00755 0.09259 -0.00794 0.09884 C -0.00807 0.1007 -0.00885 0.10255 -0.00872 0.10463 C -0.00833 0.1206 -0.00729 0.18935 -0.00312 0.22477 C -0.00143 0.23843 -0.00104 0.24005 0.00104 0.25093 C 0.00143 0.2625 0.00274 0.30116 0.00352 0.3088 C 0.0043 0.31713 0.00508 0.32523 0.00599 0.33357 C 0.00625 0.33634 0.00599 0.33958 0.00677 0.34213 C 0.00833 0.34769 0.00964 0.35324 0.01172 0.3581 C 0.01263 0.36065 0.0138 0.36296 0.01497 0.36528 C 0.01758 0.37083 0.01732 0.36759 0.01732 0.3713 " pathEditMode="relative" ptsTypes="AAAAAAAAAAAA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00996 L -0.03411 0.19583 L 0.00664 0.56828 " pathEditMode="relative" ptsTypes="A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11 -0.00046 L 0.01211 -0.00046 C 0.00456 0.00417 -0.00312 0.00879 -0.01068 0.01389 C -0.02266 0.02222 -0.03385 0.03542 -0.04648 0.04004 L -0.07096 0.04861 C -0.07318 0.05069 -0.07526 0.05301 -0.07747 0.0544 C -0.10976 0.07616 -0.09206 0.06111 -0.10599 0.07338 C -0.10703 0.07569 -0.10807 0.07847 -0.10924 0.08055 C -0.11536 0.09143 -0.11029 0.07893 -0.11406 0.08935 C -0.08112 0.15741 -0.11276 0.09467 -0.08893 0.13704 C -0.08659 0.1412 -0.08463 0.14606 -0.08242 0.15023 C -0.07422 0.16481 -0.07917 0.15278 -0.07174 0.16759 C -0.06927 0.17268 -0.06706 0.17847 -0.06445 0.18356 C -0.06107 0.19004 -0.05742 0.19606 -0.05391 0.20231 C -0.05091 0.20741 -0.04753 0.21134 -0.04492 0.2169 C -0.04271 0.22106 -0.04062 0.22569 -0.03841 0.22986 C -0.03685 0.23287 -0.03503 0.23542 -0.03346 0.23866 C -0.02943 0.24699 -0.02226 0.26528 -0.01966 0.27338 C -0.01315 0.29375 -0.02109 0.27801 -0.01393 0.29074 C -0.01341 0.29305 -0.01302 0.29583 -0.01224 0.29792 C -0.00989 0.30555 -0.00599 0.31504 -0.00247 0.32106 C 0.00352 0.33194 -0.00156 0.31667 0.00638 0.33565 C 0.01706 0.36088 0.00156 0.32338 0.01055 0.34722 C 0.01146 0.34977 0.01276 0.35208 0.0138 0.3544 C 0.01654 0.36111 0.01432 0.35694 0.01628 0.36042 " pathEditMode="relative" ptsTypes="AAAAAAAAAAAAAAAAAAAAAAA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 -0.00741 L -0.11459 0.19259 L 0.01107 0.55926 " pathEditMode="relative" ptsTypes="A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EE5F-D2CD-556E-7AFB-D2875D910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Bounded-loads insufficiency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27868-089C-347E-4C04-87FEA58208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61E55-5C7A-2C1F-8D78-F6FA6E504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variety of assumptions are made that </a:t>
            </a:r>
            <a:r>
              <a:rPr lang="en-US" dirty="0" err="1"/>
              <a:t>FaaS</a:t>
            </a:r>
            <a:r>
              <a:rPr lang="en-US" dirty="0"/>
              <a:t> breaks:</a:t>
            </a:r>
          </a:p>
          <a:p>
            <a:pPr lvl="1"/>
            <a:r>
              <a:rPr lang="en-US" dirty="0"/>
              <a:t>Homogenous work runtimes and sizes</a:t>
            </a:r>
          </a:p>
          <a:p>
            <a:pPr lvl="1"/>
            <a:r>
              <a:rPr lang="en-US" dirty="0"/>
              <a:t>Running times are constant while under the load-bound</a:t>
            </a:r>
          </a:p>
          <a:p>
            <a:pPr lvl="1"/>
            <a:r>
              <a:rPr lang="en-US" dirty="0"/>
              <a:t>CPU usage of work is consistent during execution</a:t>
            </a:r>
          </a:p>
          <a:p>
            <a:pPr lvl="1"/>
            <a:r>
              <a:rPr lang="en-US" dirty="0"/>
              <a:t>Predictability of an item’s average arrival time</a:t>
            </a:r>
          </a:p>
          <a:p>
            <a:pPr lvl="1"/>
            <a:r>
              <a:rPr lang="en-US" dirty="0"/>
              <a:t>Up-to-date information on system load is always available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36C9A-6B4D-AC2A-1E8E-366DE55AD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96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F815-2825-FE86-0107-3B38CEFAC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Detecting heavy hitters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81B77-45AA-8030-956D-68EFCD8535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EDE2A-3307-52E9-5A3A-97D94DD4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must handle both bursts and popular functions</a:t>
            </a:r>
          </a:p>
          <a:p>
            <a:r>
              <a:rPr lang="en-US" dirty="0"/>
              <a:t>And these will change over time too – must be dynamic detection</a:t>
            </a:r>
          </a:p>
          <a:p>
            <a:r>
              <a:rPr lang="en-US" dirty="0"/>
              <a:t>Functions invoked closer together will be easy to pick out</a:t>
            </a:r>
          </a:p>
          <a:p>
            <a:r>
              <a:rPr lang="en-US" dirty="0"/>
              <a:t>Use inter-arrival-time as a metric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39832-6BCF-7331-7EAB-A58FDF76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3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AC588-095F-808D-215B-591E1AE3B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to run a function?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5CDB7-1D6E-FFF8-E608-675494A35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78F2F-795B-63BC-6064-C3D19474A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7271" y="1607485"/>
            <a:ext cx="6301953" cy="4312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6565" indent="-456565">
              <a:spcAft>
                <a:spcPts val="1800"/>
              </a:spcAft>
            </a:pPr>
            <a:r>
              <a:rPr lang="en-US" dirty="0"/>
              <a:t>Conventional load balancing: least loaded</a:t>
            </a:r>
          </a:p>
          <a:p>
            <a:pPr marL="989965" lvl="1" indent="-380365">
              <a:spcAft>
                <a:spcPts val="1800"/>
              </a:spcAft>
            </a:pPr>
            <a:r>
              <a:rPr lang="en-US" dirty="0"/>
              <a:t>Functions all require CPU resources</a:t>
            </a:r>
          </a:p>
          <a:p>
            <a:pPr marL="989965" lvl="1" indent="-380365">
              <a:spcAft>
                <a:spcPts val="1800"/>
              </a:spcAft>
            </a:pPr>
            <a:r>
              <a:rPr lang="en-US" dirty="0"/>
              <a:t>And they occupy space in server memory</a:t>
            </a:r>
          </a:p>
          <a:p>
            <a:pPr marL="989965" lvl="1" indent="-380365">
              <a:spcAft>
                <a:spcPts val="1800"/>
              </a:spcAft>
            </a:pPr>
            <a:r>
              <a:rPr lang="en-US" dirty="0"/>
              <a:t>Both are highly applicable load metrics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C41CC-D469-70A3-7DD2-7DCE9D9FA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E80B5A-22BC-8029-A7FE-14501ABBEAC3}"/>
              </a:ext>
            </a:extLst>
          </p:cNvPr>
          <p:cNvSpPr/>
          <p:nvPr/>
        </p:nvSpPr>
        <p:spPr>
          <a:xfrm>
            <a:off x="1837106" y="2645180"/>
            <a:ext cx="1575528" cy="7838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Load Balancer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EDD9AB-4380-724D-BAEA-9CAC5961E165}"/>
              </a:ext>
            </a:extLst>
          </p:cNvPr>
          <p:cNvSpPr/>
          <p:nvPr/>
        </p:nvSpPr>
        <p:spPr>
          <a:xfrm>
            <a:off x="155963" y="4177336"/>
            <a:ext cx="1681143" cy="1814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Server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9A813D-34ED-D57E-270D-DF6EC798FBA6}"/>
              </a:ext>
            </a:extLst>
          </p:cNvPr>
          <p:cNvSpPr/>
          <p:nvPr/>
        </p:nvSpPr>
        <p:spPr>
          <a:xfrm>
            <a:off x="1921216" y="4174878"/>
            <a:ext cx="1681143" cy="1814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Server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387D34-5C7E-FE15-2629-F40ED306657A}"/>
              </a:ext>
            </a:extLst>
          </p:cNvPr>
          <p:cNvSpPr/>
          <p:nvPr/>
        </p:nvSpPr>
        <p:spPr>
          <a:xfrm>
            <a:off x="3695691" y="4177336"/>
            <a:ext cx="1681143" cy="1814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Server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46266C-73E8-92A6-5A04-993F028FF156}"/>
              </a:ext>
            </a:extLst>
          </p:cNvPr>
          <p:cNvSpPr/>
          <p:nvPr/>
        </p:nvSpPr>
        <p:spPr>
          <a:xfrm>
            <a:off x="238765" y="5466589"/>
            <a:ext cx="482282" cy="3991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DB05E-BE03-43EA-1543-50E8752BA869}"/>
              </a:ext>
            </a:extLst>
          </p:cNvPr>
          <p:cNvSpPr/>
          <p:nvPr/>
        </p:nvSpPr>
        <p:spPr>
          <a:xfrm>
            <a:off x="1839996" y="1389329"/>
            <a:ext cx="482282" cy="3991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B1E4E-AC7A-DF14-5547-A824CDEC10C5}"/>
              </a:ext>
            </a:extLst>
          </p:cNvPr>
          <p:cNvSpPr/>
          <p:nvPr/>
        </p:nvSpPr>
        <p:spPr>
          <a:xfrm>
            <a:off x="3036585" y="5466589"/>
            <a:ext cx="482282" cy="3991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ECF2DD-B8DF-B093-FAD8-44DBFB492D54}"/>
              </a:ext>
            </a:extLst>
          </p:cNvPr>
          <p:cNvSpPr/>
          <p:nvPr/>
        </p:nvSpPr>
        <p:spPr>
          <a:xfrm>
            <a:off x="3786969" y="5520874"/>
            <a:ext cx="482282" cy="3991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6BFF5E-F5FD-DEC7-A7B5-2156BD84C3F9}"/>
              </a:ext>
            </a:extLst>
          </p:cNvPr>
          <p:cNvSpPr/>
          <p:nvPr/>
        </p:nvSpPr>
        <p:spPr>
          <a:xfrm>
            <a:off x="2019164" y="5208851"/>
            <a:ext cx="811581" cy="6823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F59418-89A5-8594-AABB-66787D19A26C}"/>
              </a:ext>
            </a:extLst>
          </p:cNvPr>
          <p:cNvSpPr/>
          <p:nvPr/>
        </p:nvSpPr>
        <p:spPr>
          <a:xfrm>
            <a:off x="281960" y="4664620"/>
            <a:ext cx="1152554" cy="3991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CC94D5-F2DF-3F08-2BC7-49DAA510201C}"/>
              </a:ext>
            </a:extLst>
          </p:cNvPr>
          <p:cNvSpPr/>
          <p:nvPr/>
        </p:nvSpPr>
        <p:spPr>
          <a:xfrm>
            <a:off x="858237" y="5189810"/>
            <a:ext cx="811581" cy="6823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24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51 L -3.125E-6 0.0051 C 0.00052 0.01922 0.00052 0.03334 0.00157 0.04746 C 0.003 0.06783 0.00743 0.10903 0.01185 0.12986 C 0.01537 0.14584 0.02006 0.16088 0.02383 0.17662 C 0.02644 0.18727 0.02943 0.19792 0.03112 0.20926 C 0.03164 0.21297 0.03086 0.21852 0.03269 0.2206 C 0.03685 0.2257 0.03321 0.22223 0.03985 0.22477 C 0.04167 0.2257 0.04349 0.22709 0.04545 0.22778 C 0.05196 0.22986 0.05808 0.23079 0.06459 0.23195 C 0.06667 0.23334 0.06875 0.23519 0.07097 0.23611 C 0.07331 0.23727 0.07578 0.23704 0.07813 0.2375 C 0.08112 0.23843 0.08399 0.23959 0.08698 0.24051 C 0.09219 0.24468 0.09766 0.24838 0.10287 0.25324 C 0.11745 0.2669 0.13008 0.28866 0.14597 0.29584 L 0.14922 0.29723 C 0.15157 0.29815 0.15404 0.29885 0.15638 0.3 C 0.15769 0.3007 0.15899 0.30209 0.16029 0.30278 C 0.16198 0.30394 0.16354 0.30463 0.16511 0.30579 C 0.17149 0.31482 0.17292 0.31598 0.17865 0.33264 C 0.18295 0.34491 0.18828 0.35625 0.19141 0.36945 C 0.19636 0.38982 0.19948 0.4 0.20261 0.41922 C 0.20326 0.42338 0.20365 0.42755 0.2043 0.43195 C 0.20365 0.43565 0.20352 0.43959 0.20261 0.44329 C 0.20052 0.45162 0.19545 0.46736 0.19545 0.46736 C 0.19571 0.47778 0.19584 0.4882 0.19623 0.49861 C 0.19649 0.50371 0.19649 0.50324 0.19779 0.50579 " pathEditMode="relative" ptsTypes="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E72B-F8B8-0BFE-9FC3-4E3FF8AD4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Criticality of Locality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5700A-7936-8916-CC4A-19E8F31978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DB92D1B-FFA8-4EAB-90AA-03BF5C8AD3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579232"/>
              </p:ext>
            </p:extLst>
          </p:nvPr>
        </p:nvGraphicFramePr>
        <p:xfrm>
          <a:off x="752475" y="4212181"/>
          <a:ext cx="106870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350">
                  <a:extLst>
                    <a:ext uri="{9D8B030D-6E8A-4147-A177-3AD203B41FA5}">
                      <a16:colId xmlns:a16="http://schemas.microsoft.com/office/drawing/2014/main" val="1359983707"/>
                    </a:ext>
                  </a:extLst>
                </a:gridCol>
                <a:gridCol w="3562350">
                  <a:extLst>
                    <a:ext uri="{9D8B030D-6E8A-4147-A177-3AD203B41FA5}">
                      <a16:colId xmlns:a16="http://schemas.microsoft.com/office/drawing/2014/main" val="2600321530"/>
                    </a:ext>
                  </a:extLst>
                </a:gridCol>
                <a:gridCol w="3562350">
                  <a:extLst>
                    <a:ext uri="{9D8B030D-6E8A-4147-A177-3AD203B41FA5}">
                      <a16:colId xmlns:a16="http://schemas.microsoft.com/office/drawing/2014/main" val="2548634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Warm 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Cold Runtime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66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 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93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 Serving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Scientific Computing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11461"/>
                  </a:ext>
                </a:extLst>
              </a:tr>
            </a:tbl>
          </a:graphicData>
        </a:graphic>
      </p:graphicFrame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03FBC97-A27B-B566-26B1-423E49ED317D}"/>
              </a:ext>
            </a:extLst>
          </p:cNvPr>
          <p:cNvSpPr txBox="1">
            <a:spLocks/>
          </p:cNvSpPr>
          <p:nvPr/>
        </p:nvSpPr>
        <p:spPr>
          <a:xfrm>
            <a:off x="691765" y="1607485"/>
            <a:ext cx="10687459" cy="24576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457189" marR="0" indent="-457189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24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1pPr>
            <a:lvl2pPr marL="990575" indent="-380990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Char char="–"/>
              <a:defRPr sz="2133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2pPr>
            <a:lvl3pPr marL="1523962" indent="-30479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Char char="•"/>
              <a:defRPr sz="2133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3pPr>
            <a:lvl4pPr marL="2133547" indent="-30479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Char char="–"/>
              <a:defRPr sz="2133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4pPr>
            <a:lvl5pPr marL="2743131" indent="-30479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Char char="»"/>
              <a:defRPr sz="2133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spcAft>
                <a:spcPts val="1800"/>
              </a:spcAft>
            </a:pPr>
            <a:r>
              <a:rPr lang="en-US" dirty="0"/>
              <a:t>Functions see lower latency when run repeatedly on same server</a:t>
            </a:r>
          </a:p>
          <a:p>
            <a:pPr marL="456565" indent="-456565">
              <a:spcAft>
                <a:spcPts val="1800"/>
              </a:spcAft>
            </a:pPr>
            <a:r>
              <a:rPr lang="en-US" dirty="0"/>
              <a:t>Provider keeps functions alive in memory to achieve this</a:t>
            </a:r>
          </a:p>
          <a:p>
            <a:pPr marL="456565" indent="-456565">
              <a:spcAft>
                <a:spcPts val="1800"/>
              </a:spcAft>
            </a:pPr>
            <a:r>
              <a:rPr lang="en-US" dirty="0"/>
              <a:t>Both users and providers want such ‘warm hits’</a:t>
            </a:r>
          </a:p>
          <a:p>
            <a:pPr marL="456565" indent="-456565">
              <a:spcAft>
                <a:spcPts val="1800"/>
              </a:spcAft>
            </a:pPr>
            <a:r>
              <a:rPr lang="en-US" dirty="0"/>
              <a:t> Policies like least-loaded increase ‘cold starts’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8F766-66B3-D687-47F6-31B1A09C5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2241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BD04212-4700-3123-6CBB-09C6CA872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6565" indent="-456565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Possible impact of load balancing</a:t>
            </a:r>
            <a:endParaRPr lang="en-US"/>
          </a:p>
          <a:p>
            <a:pPr marL="456565" indent="-456565"/>
            <a:r>
              <a:rPr lang="en-US" dirty="0"/>
              <a:t>Background: Why load balancing in </a:t>
            </a:r>
            <a:r>
              <a:rPr lang="en-US" dirty="0" err="1"/>
              <a:t>FaaS</a:t>
            </a:r>
            <a:r>
              <a:rPr lang="en-US" dirty="0"/>
              <a:t> is hard?</a:t>
            </a:r>
          </a:p>
          <a:p>
            <a:pPr marL="456565" indent="-456565"/>
            <a:r>
              <a:rPr lang="en-US" dirty="0"/>
              <a:t>Our solution: Consistent Hashing with Random Load Update</a:t>
            </a:r>
          </a:p>
          <a:p>
            <a:pPr marL="456565" indent="-456565"/>
            <a:r>
              <a:rPr lang="en-US" dirty="0"/>
              <a:t>Experimental Analysis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04DFAF-0EB8-A4E2-DCF2-9966FA7B7D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Outline &amp; Significance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56F83-68B6-5939-F40F-35940181D1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35DEB-F95C-FC76-CC1D-701297647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5550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116A-78E9-5EB5-4A73-C5BD64895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Domain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FD468-8346-C054-4611-DC9CBA5552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BC9DD-03E8-D12F-43C8-32988021B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latin typeface="+mn-lt"/>
              </a:rPr>
              <a:t>FaaS</a:t>
            </a:r>
            <a:r>
              <a:rPr lang="en-US" dirty="0">
                <a:latin typeface="+mn-lt"/>
              </a:rPr>
              <a:t> Load balancing state of the art:</a:t>
            </a:r>
          </a:p>
          <a:p>
            <a:pPr marL="1066800" lvl="1" indent="-457200">
              <a:spcAft>
                <a:spcPts val="600"/>
              </a:spcAft>
            </a:pPr>
            <a:r>
              <a:rPr lang="en-US" sz="2200" dirty="0">
                <a:latin typeface="+mn-lt"/>
              </a:rPr>
              <a:t>Most work has focused on single-server optimizations</a:t>
            </a:r>
          </a:p>
          <a:p>
            <a:pPr marL="1066800" lvl="1" indent="-457200">
              <a:spcAft>
                <a:spcPts val="600"/>
              </a:spcAft>
            </a:pPr>
            <a:r>
              <a:rPr lang="en-US" sz="2200" dirty="0" err="1">
                <a:latin typeface="+mn-lt"/>
              </a:rPr>
              <a:t>OpenWhisk</a:t>
            </a:r>
            <a:r>
              <a:rPr lang="en-US" sz="2200" dirty="0">
                <a:latin typeface="+mn-lt"/>
              </a:rPr>
              <a:t>: "sticky" memory cap</a:t>
            </a:r>
          </a:p>
          <a:p>
            <a:pPr>
              <a:spcAft>
                <a:spcPts val="600"/>
              </a:spcAft>
              <a:buClr>
                <a:srgbClr val="808080"/>
              </a:buClr>
            </a:pPr>
            <a:r>
              <a:rPr lang="en-US" dirty="0">
                <a:latin typeface="+mn-lt"/>
              </a:rPr>
              <a:t>Competing priorities</a:t>
            </a:r>
          </a:p>
          <a:p>
            <a:pPr marL="1066165" lvl="1" indent="-457200">
              <a:spcAft>
                <a:spcPts val="600"/>
              </a:spcAft>
            </a:pPr>
            <a:r>
              <a:rPr lang="en-US" dirty="0">
                <a:latin typeface="+mn-lt"/>
              </a:rPr>
              <a:t>Preserve locality</a:t>
            </a:r>
          </a:p>
          <a:p>
            <a:pPr marL="1066165" lvl="1" indent="-457200">
              <a:spcAft>
                <a:spcPts val="600"/>
              </a:spcAft>
            </a:pPr>
            <a:r>
              <a:rPr lang="en-US" dirty="0">
                <a:latin typeface="+mn-lt"/>
              </a:rPr>
              <a:t>Avoid server overloading</a:t>
            </a:r>
          </a:p>
          <a:p>
            <a:pPr marL="532765" indent="-457200">
              <a:spcAft>
                <a:spcPts val="600"/>
              </a:spcAft>
            </a:pPr>
            <a:r>
              <a:rPr lang="en-US" dirty="0">
                <a:latin typeface="+mn-lt"/>
              </a:rPr>
              <a:t>Complex nature of the workload</a:t>
            </a:r>
          </a:p>
          <a:p>
            <a:pPr marL="1066165" lvl="1" indent="-457200">
              <a:spcAft>
                <a:spcPts val="600"/>
              </a:spcAft>
            </a:pPr>
            <a:r>
              <a:rPr lang="en-US" dirty="0">
                <a:latin typeface="+mn-lt"/>
              </a:rPr>
              <a:t>Heterogenous function characteristics</a:t>
            </a:r>
          </a:p>
          <a:p>
            <a:pPr marL="1066165" lvl="1" indent="-457200">
              <a:spcAft>
                <a:spcPts val="600"/>
              </a:spcAft>
            </a:pPr>
            <a:r>
              <a:rPr lang="en-US" dirty="0">
                <a:latin typeface="+mn-lt"/>
              </a:rPr>
              <a:t>Skewed nature of requests: frequent, burst, or rare</a:t>
            </a:r>
          </a:p>
          <a:p>
            <a:pPr marL="1066165" lvl="1" indent="-457200">
              <a:spcAft>
                <a:spcPts val="600"/>
              </a:spcAft>
            </a:pPr>
            <a:r>
              <a:rPr lang="en-US" dirty="0">
                <a:latin typeface="+mn-lt"/>
              </a:rPr>
              <a:t>Inconsistent cluster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A84B1-BB35-BEA7-ADB4-57584CFBB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7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8A44B9C-2FD2-655C-2B50-B1D6202FBE41}"/>
              </a:ext>
            </a:extLst>
          </p:cNvPr>
          <p:cNvGrpSpPr/>
          <p:nvPr/>
        </p:nvGrpSpPr>
        <p:grpSpPr>
          <a:xfrm>
            <a:off x="7021697" y="1460407"/>
            <a:ext cx="4854860" cy="4606719"/>
            <a:chOff x="6733462" y="1243757"/>
            <a:chExt cx="4854860" cy="460671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2D49EA-5360-B1A2-AF29-581C3F060A1F}"/>
                </a:ext>
              </a:extLst>
            </p:cNvPr>
            <p:cNvGrpSpPr/>
            <p:nvPr/>
          </p:nvGrpSpPr>
          <p:grpSpPr>
            <a:xfrm>
              <a:off x="6733462" y="1243757"/>
              <a:ext cx="4854860" cy="4606719"/>
              <a:chOff x="6733462" y="1243757"/>
              <a:chExt cx="4854860" cy="4606719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6098DC8-8A32-A311-E661-1AF3D601E399}"/>
                  </a:ext>
                </a:extLst>
              </p:cNvPr>
              <p:cNvSpPr/>
              <p:nvPr/>
            </p:nvSpPr>
            <p:spPr>
              <a:xfrm>
                <a:off x="6733462" y="1243757"/>
                <a:ext cx="4854860" cy="4606719"/>
              </a:xfrm>
              <a:prstGeom prst="ellipse">
                <a:avLst/>
              </a:prstGeom>
              <a:noFill/>
              <a:ln w="57150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424D0B9-FE79-F42D-226C-1CBA5DE47CB5}"/>
                  </a:ext>
                </a:extLst>
              </p:cNvPr>
              <p:cNvSpPr/>
              <p:nvPr/>
            </p:nvSpPr>
            <p:spPr>
              <a:xfrm>
                <a:off x="6937843" y="1607485"/>
                <a:ext cx="1143000" cy="93208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/>
                  <a:t>3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447B25-418F-B44C-8507-EEFC7165C7C6}"/>
                  </a:ext>
                </a:extLst>
              </p:cNvPr>
              <p:cNvSpPr/>
              <p:nvPr/>
            </p:nvSpPr>
            <p:spPr>
              <a:xfrm>
                <a:off x="10357235" y="1479460"/>
                <a:ext cx="1143000" cy="93208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/>
                  <a:t>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2783BE3-A331-2232-2C4C-D2C0C0FEA0B1}"/>
                  </a:ext>
                </a:extLst>
              </p:cNvPr>
              <p:cNvSpPr/>
              <p:nvPr/>
            </p:nvSpPr>
            <p:spPr>
              <a:xfrm>
                <a:off x="10357235" y="4585600"/>
                <a:ext cx="1143000" cy="93208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/>
                  <a:t>1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7086B7-E07A-EBBC-9E5F-123FD1F904F0}"/>
                  </a:ext>
                </a:extLst>
              </p:cNvPr>
              <p:cNvSpPr/>
              <p:nvPr/>
            </p:nvSpPr>
            <p:spPr>
              <a:xfrm>
                <a:off x="7316390" y="4850458"/>
                <a:ext cx="1143000" cy="93208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/>
                  <a:t>2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84C2DE-1BDC-65B8-3813-0E9048C31186}"/>
                </a:ext>
              </a:extLst>
            </p:cNvPr>
            <p:cNvSpPr txBox="1"/>
            <p:nvPr/>
          </p:nvSpPr>
          <p:spPr>
            <a:xfrm>
              <a:off x="7543800" y="2847975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Server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BE72DA6-81BD-E971-FAD0-8E8AB92EAEA9}"/>
                </a:ext>
              </a:extLst>
            </p:cNvPr>
            <p:cNvCxnSpPr>
              <a:cxnSpLocks/>
              <a:stCxn id="25" idx="0"/>
              <a:endCxn id="7" idx="2"/>
            </p:cNvCxnSpPr>
            <p:nvPr/>
          </p:nvCxnSpPr>
          <p:spPr>
            <a:xfrm flipH="1" flipV="1">
              <a:off x="7509343" y="2539572"/>
              <a:ext cx="466627" cy="3084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91C2665-95D4-C65D-260A-2B81FE9EA969}"/>
                </a:ext>
              </a:extLst>
            </p:cNvPr>
            <p:cNvCxnSpPr>
              <a:cxnSpLocks/>
              <a:stCxn id="25" idx="2"/>
              <a:endCxn id="10" idx="0"/>
            </p:cNvCxnSpPr>
            <p:nvPr/>
          </p:nvCxnSpPr>
          <p:spPr>
            <a:xfrm flipH="1">
              <a:off x="7887890" y="3217307"/>
              <a:ext cx="88080" cy="163315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63E1B5-A9D6-4018-E1BA-D8D425DDC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Locality via Consistent Hashing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460D2-F425-5A37-3AFC-4464C2D65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170AC-64B0-D5D2-83C6-867EB4A00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65" y="1607485"/>
            <a:ext cx="6255687" cy="4312565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Want a policy that encourages warm hits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Locality seems like a good way to get this</a:t>
            </a:r>
          </a:p>
          <a:p>
            <a:pPr>
              <a:spcAft>
                <a:spcPts val="1800"/>
              </a:spcAft>
            </a:pPr>
            <a:r>
              <a:rPr lang="en-US" dirty="0"/>
              <a:t>Functions map somewhere on a ‘ring’</a:t>
            </a:r>
          </a:p>
          <a:p>
            <a:pPr>
              <a:spcAft>
                <a:spcPts val="1800"/>
              </a:spcAft>
            </a:pPr>
            <a:r>
              <a:rPr lang="en-US" dirty="0"/>
              <a:t>Local server is next on the ring</a:t>
            </a:r>
          </a:p>
          <a:p>
            <a:pPr>
              <a:spcAft>
                <a:spcPts val="1800"/>
              </a:spcAft>
            </a:pPr>
            <a:r>
              <a:rPr lang="en-US" dirty="0"/>
              <a:t>Repeated functions run on the same server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D7F84F-7C18-0BA5-64C7-DE5415217C07}"/>
              </a:ext>
            </a:extLst>
          </p:cNvPr>
          <p:cNvSpPr/>
          <p:nvPr/>
        </p:nvSpPr>
        <p:spPr>
          <a:xfrm>
            <a:off x="8965227" y="1137475"/>
            <a:ext cx="626165" cy="6131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25792B-81A2-ECA0-06CE-6B277EE5A8EC}"/>
              </a:ext>
            </a:extLst>
          </p:cNvPr>
          <p:cNvSpPr/>
          <p:nvPr/>
        </p:nvSpPr>
        <p:spPr>
          <a:xfrm>
            <a:off x="11475387" y="2969585"/>
            <a:ext cx="626165" cy="61312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381173-8A37-B887-8BDF-A3EA87D1B349}"/>
              </a:ext>
            </a:extLst>
          </p:cNvPr>
          <p:cNvSpPr/>
          <p:nvPr/>
        </p:nvSpPr>
        <p:spPr>
          <a:xfrm>
            <a:off x="8803480" y="5670655"/>
            <a:ext cx="626165" cy="6131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3C98AB-4D5F-9D6C-AC30-4785A38571C5}"/>
              </a:ext>
            </a:extLst>
          </p:cNvPr>
          <p:cNvSpPr/>
          <p:nvPr/>
        </p:nvSpPr>
        <p:spPr>
          <a:xfrm>
            <a:off x="11475387" y="3976089"/>
            <a:ext cx="626165" cy="6131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1B4024C-3134-0349-2667-61B7FCA8F695}"/>
              </a:ext>
            </a:extLst>
          </p:cNvPr>
          <p:cNvCxnSpPr>
            <a:cxnSpLocks/>
            <a:stCxn id="12" idx="6"/>
            <a:endCxn id="8" idx="0"/>
          </p:cNvCxnSpPr>
          <p:nvPr/>
        </p:nvCxnSpPr>
        <p:spPr>
          <a:xfrm>
            <a:off x="9591392" y="1444036"/>
            <a:ext cx="1625578" cy="252074"/>
          </a:xfrm>
          <a:prstGeom prst="curvedConnector2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5DB6748B-933C-442B-B1C0-0F7999FB62EE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 rot="5400000">
            <a:off x="10892948" y="3906728"/>
            <a:ext cx="1219544" cy="5715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5812125-9F16-B37B-722F-B064BA8059BE}"/>
              </a:ext>
            </a:extLst>
          </p:cNvPr>
          <p:cNvCxnSpPr>
            <a:cxnSpLocks/>
            <a:stCxn id="15" idx="4"/>
            <a:endCxn id="9" idx="0"/>
          </p:cNvCxnSpPr>
          <p:nvPr/>
        </p:nvCxnSpPr>
        <p:spPr>
          <a:xfrm rot="5400000">
            <a:off x="11396200" y="4409980"/>
            <a:ext cx="213040" cy="5715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6426B-68C1-8832-2015-1DD0FB6AF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0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E1B5-A9D6-4018-E1BA-D8D425DDC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Locality via Consistent Hashing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460D2-F425-5A37-3AFC-4464C2D65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170AC-64B0-D5D2-83C6-867EB4A00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65" y="1607485"/>
            <a:ext cx="6255687" cy="4312565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Want a policy that encourages warm hits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Locality seems like a good way to get this</a:t>
            </a:r>
          </a:p>
          <a:p>
            <a:pPr>
              <a:spcAft>
                <a:spcPts val="1800"/>
              </a:spcAft>
            </a:pPr>
            <a:r>
              <a:rPr lang="en-US" dirty="0"/>
              <a:t>Functions map somewhere on a ‘ring’</a:t>
            </a:r>
          </a:p>
          <a:p>
            <a:pPr>
              <a:spcAft>
                <a:spcPts val="1800"/>
              </a:spcAft>
            </a:pPr>
            <a:r>
              <a:rPr lang="en-US" dirty="0"/>
              <a:t>Local server is next on the ring</a:t>
            </a:r>
          </a:p>
          <a:p>
            <a:pPr>
              <a:spcAft>
                <a:spcPts val="1800"/>
              </a:spcAft>
            </a:pPr>
            <a:r>
              <a:rPr lang="en-US" dirty="0"/>
              <a:t>Repeated functions run on the same server</a:t>
            </a:r>
          </a:p>
          <a:p>
            <a:pPr>
              <a:spcAft>
                <a:spcPts val="1800"/>
              </a:spcAft>
            </a:pPr>
            <a:r>
              <a:rPr lang="en-US" dirty="0"/>
              <a:t>Amenable to server changes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Low-impact addition and removal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C278F5-5DC0-6C29-AFFC-4567C3D4FDE9}"/>
              </a:ext>
            </a:extLst>
          </p:cNvPr>
          <p:cNvGrpSpPr/>
          <p:nvPr/>
        </p:nvGrpSpPr>
        <p:grpSpPr>
          <a:xfrm>
            <a:off x="7002215" y="1460408"/>
            <a:ext cx="4854860" cy="4606719"/>
            <a:chOff x="6733462" y="1243757"/>
            <a:chExt cx="4854860" cy="460671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9C58D8D-131B-7704-1BDE-49AD2D00BF6E}"/>
                </a:ext>
              </a:extLst>
            </p:cNvPr>
            <p:cNvSpPr/>
            <p:nvPr/>
          </p:nvSpPr>
          <p:spPr>
            <a:xfrm>
              <a:off x="6733462" y="1243757"/>
              <a:ext cx="4854860" cy="4606719"/>
            </a:xfrm>
            <a:prstGeom prst="ellips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4D964C7-E7CA-1566-4981-0B4E91686650}"/>
                </a:ext>
              </a:extLst>
            </p:cNvPr>
            <p:cNvSpPr/>
            <p:nvPr/>
          </p:nvSpPr>
          <p:spPr>
            <a:xfrm>
              <a:off x="6937843" y="1607485"/>
              <a:ext cx="1143000" cy="932087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0E9B13A-419D-BFD8-EDAB-796567212BBA}"/>
                </a:ext>
              </a:extLst>
            </p:cNvPr>
            <p:cNvSpPr/>
            <p:nvPr/>
          </p:nvSpPr>
          <p:spPr>
            <a:xfrm>
              <a:off x="10357235" y="1479460"/>
              <a:ext cx="1143000" cy="932087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1342FE4-2C55-3677-0079-A22EDC01C720}"/>
                </a:ext>
              </a:extLst>
            </p:cNvPr>
            <p:cNvSpPr/>
            <p:nvPr/>
          </p:nvSpPr>
          <p:spPr>
            <a:xfrm>
              <a:off x="7316390" y="4850458"/>
              <a:ext cx="1143000" cy="932087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D7D21D0-EF83-ED74-3982-DCA36573F7AC}"/>
              </a:ext>
            </a:extLst>
          </p:cNvPr>
          <p:cNvSpPr txBox="1"/>
          <p:nvPr/>
        </p:nvSpPr>
        <p:spPr>
          <a:xfrm>
            <a:off x="7832035" y="306462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5B9C1B-9228-28F3-E15D-6A1F96A36727}"/>
              </a:ext>
            </a:extLst>
          </p:cNvPr>
          <p:cNvCxnSpPr>
            <a:cxnSpLocks/>
            <a:stCxn id="20" idx="0"/>
            <a:endCxn id="25" idx="2"/>
          </p:cNvCxnSpPr>
          <p:nvPr/>
        </p:nvCxnSpPr>
        <p:spPr>
          <a:xfrm flipH="1" flipV="1">
            <a:off x="7778096" y="2756223"/>
            <a:ext cx="486109" cy="308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40A979-5BBF-9BF2-3963-0165EE422146}"/>
              </a:ext>
            </a:extLst>
          </p:cNvPr>
          <p:cNvCxnSpPr>
            <a:cxnSpLocks/>
            <a:stCxn id="20" idx="2"/>
            <a:endCxn id="28" idx="0"/>
          </p:cNvCxnSpPr>
          <p:nvPr/>
        </p:nvCxnSpPr>
        <p:spPr>
          <a:xfrm flipH="1">
            <a:off x="8156643" y="3433957"/>
            <a:ext cx="107562" cy="1633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8B931A6-17EA-7B76-77D7-343D4D418A4C}"/>
              </a:ext>
            </a:extLst>
          </p:cNvPr>
          <p:cNvSpPr/>
          <p:nvPr/>
        </p:nvSpPr>
        <p:spPr>
          <a:xfrm>
            <a:off x="8965227" y="1137475"/>
            <a:ext cx="626165" cy="6131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ACA72FF-ACF5-D01D-E06E-E059D2B23FC5}"/>
              </a:ext>
            </a:extLst>
          </p:cNvPr>
          <p:cNvSpPr/>
          <p:nvPr/>
        </p:nvSpPr>
        <p:spPr>
          <a:xfrm>
            <a:off x="11475387" y="2969585"/>
            <a:ext cx="626165" cy="61312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B251CFD-88D9-34D2-A03A-56EBDCCF05E3}"/>
              </a:ext>
            </a:extLst>
          </p:cNvPr>
          <p:cNvSpPr/>
          <p:nvPr/>
        </p:nvSpPr>
        <p:spPr>
          <a:xfrm>
            <a:off x="8803480" y="5670655"/>
            <a:ext cx="626165" cy="6131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36FBAAB-D595-93AC-F6C3-1DB8AC79118E}"/>
              </a:ext>
            </a:extLst>
          </p:cNvPr>
          <p:cNvSpPr/>
          <p:nvPr/>
        </p:nvSpPr>
        <p:spPr>
          <a:xfrm>
            <a:off x="11475387" y="3976089"/>
            <a:ext cx="626165" cy="6131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66172688-2FC0-2B0E-1B95-C1C9BA9EEC81}"/>
              </a:ext>
            </a:extLst>
          </p:cNvPr>
          <p:cNvCxnSpPr>
            <a:cxnSpLocks/>
            <a:stCxn id="29" idx="6"/>
            <a:endCxn id="26" idx="0"/>
          </p:cNvCxnSpPr>
          <p:nvPr/>
        </p:nvCxnSpPr>
        <p:spPr>
          <a:xfrm>
            <a:off x="9591392" y="1444036"/>
            <a:ext cx="1606096" cy="252075"/>
          </a:xfrm>
          <a:prstGeom prst="curvedConnector2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BDDC386E-60C7-2C31-6421-552FCE844D07}"/>
              </a:ext>
            </a:extLst>
          </p:cNvPr>
          <p:cNvCxnSpPr>
            <a:cxnSpLocks/>
            <a:stCxn id="30" idx="4"/>
            <a:endCxn id="28" idx="3"/>
          </p:cNvCxnSpPr>
          <p:nvPr/>
        </p:nvCxnSpPr>
        <p:spPr>
          <a:xfrm rot="5400000">
            <a:off x="9283084" y="3027766"/>
            <a:ext cx="1950447" cy="3060327"/>
          </a:xfrm>
          <a:prstGeom prst="curvedConnector2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49945243-ED73-CB66-BF61-A383A79A3F21}"/>
              </a:ext>
            </a:extLst>
          </p:cNvPr>
          <p:cNvCxnSpPr>
            <a:cxnSpLocks/>
            <a:stCxn id="32" idx="4"/>
            <a:endCxn id="28" idx="3"/>
          </p:cNvCxnSpPr>
          <p:nvPr/>
        </p:nvCxnSpPr>
        <p:spPr>
          <a:xfrm rot="5400000">
            <a:off x="9786336" y="3531018"/>
            <a:ext cx="943943" cy="3060327"/>
          </a:xfrm>
          <a:prstGeom prst="curvedConnector2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2CBD4-390D-8673-CE40-2C4100CA1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0335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D4112C74-A76E-A244-A38B-7B589F31A3A0}" vid="{02DB7040-99DC-AA41-AC99-CF992BB610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quals-presentation</Template>
  <TotalTime>3081</TotalTime>
  <Words>1687</Words>
  <Application>Microsoft Office PowerPoint</Application>
  <PresentationFormat>Widescreen</PresentationFormat>
  <Paragraphs>326</Paragraphs>
  <Slides>31</Slides>
  <Notes>1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CMSS8</vt:lpstr>
      <vt:lpstr>Times New Roman</vt:lpstr>
      <vt:lpstr>Wingdings</vt:lpstr>
      <vt:lpstr>Main</vt:lpstr>
      <vt:lpstr>Locality-Aware Load-Balancing For Serverless Clusters</vt:lpstr>
      <vt:lpstr>Serverless Computing</vt:lpstr>
      <vt:lpstr>Function as a Service Clusters</vt:lpstr>
      <vt:lpstr>Where to run a function?</vt:lpstr>
      <vt:lpstr>Criticality of Locality</vt:lpstr>
      <vt:lpstr>Outline &amp; Significance</vt:lpstr>
      <vt:lpstr>Domain Challenges</vt:lpstr>
      <vt:lpstr>Locality via Consistent Hashing</vt:lpstr>
      <vt:lpstr>Locality via Consistent Hashing</vt:lpstr>
      <vt:lpstr>Overloading Concern</vt:lpstr>
      <vt:lpstr>CH with Bounded Loads</vt:lpstr>
      <vt:lpstr>Challenge 1: Stale loads</vt:lpstr>
      <vt:lpstr>Challenge 2: Outsized Impact Functions</vt:lpstr>
      <vt:lpstr>Solution: Aggressive Forwarding</vt:lpstr>
      <vt:lpstr>CH with Random Load Update</vt:lpstr>
      <vt:lpstr>Evaluation</vt:lpstr>
      <vt:lpstr>Global Latency Evaluation</vt:lpstr>
      <vt:lpstr>Load balancing</vt:lpstr>
      <vt:lpstr>Bursty Workload Evaluation</vt:lpstr>
      <vt:lpstr>Related Work</vt:lpstr>
      <vt:lpstr>PowerPoint Presentation</vt:lpstr>
      <vt:lpstr>Where to run a function?</vt:lpstr>
      <vt:lpstr>Locality with Bounded Loads</vt:lpstr>
      <vt:lpstr>Cold Start</vt:lpstr>
      <vt:lpstr>Keep-Alive Choice</vt:lpstr>
      <vt:lpstr>Load Balancing</vt:lpstr>
      <vt:lpstr>Function Skew</vt:lpstr>
      <vt:lpstr>Does load matter?</vt:lpstr>
      <vt:lpstr>Combining load and locality</vt:lpstr>
      <vt:lpstr>Bounded-loads insufficiency</vt:lpstr>
      <vt:lpstr>Detecting heavy hitters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Fuerst, Alex</cp:lastModifiedBy>
  <cp:revision>550</cp:revision>
  <dcterms:created xsi:type="dcterms:W3CDTF">2022-05-20T13:02:55Z</dcterms:created>
  <dcterms:modified xsi:type="dcterms:W3CDTF">2022-06-24T18:39:44Z</dcterms:modified>
</cp:coreProperties>
</file>