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3"/>
    <p:restoredTop sz="94624"/>
  </p:normalViewPr>
  <p:slideViewPr>
    <p:cSldViewPr snapToGrid="0" snapToObjects="1">
      <p:cViewPr varScale="1">
        <p:scale>
          <a:sx n="90" d="100"/>
          <a:sy n="90" d="100"/>
        </p:scale>
        <p:origin x="8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98934C-A3FD-4A2E-BF60-227CA8EED2E9}"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B030549A-B11D-430F-8707-FC8BEF9A0E3F}" type="pres">
      <dgm:prSet presAssocID="{4798934C-A3FD-4A2E-BF60-227CA8EED2E9}" presName="root" presStyleCnt="0">
        <dgm:presLayoutVars>
          <dgm:dir/>
          <dgm:resizeHandles val="exact"/>
        </dgm:presLayoutVars>
      </dgm:prSet>
      <dgm:spPr/>
    </dgm:pt>
  </dgm:ptLst>
  <dgm:cxnLst>
    <dgm:cxn modelId="{D8C83FCA-435E-4763-AF40-E1FDE5D39669}" type="presOf" srcId="{4798934C-A3FD-4A2E-BF60-227CA8EED2E9}" destId="{B030549A-B11D-430F-8707-FC8BEF9A0E3F}" srcOrd="0"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AFEEF5-4A0A-4871-A48D-7FE3F80342C7}"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051C0A5A-2562-407A-BC2D-9C0A924B765E}">
      <dgm:prSet custT="1"/>
      <dgm:spPr>
        <a:gradFill flip="none" rotWithShape="1">
          <a:gsLst>
            <a:gs pos="17000">
              <a:schemeClr val="accent4">
                <a:lumMod val="60000"/>
                <a:lumOff val="40000"/>
              </a:schemeClr>
            </a:gs>
            <a:gs pos="80000">
              <a:schemeClr val="accent2"/>
            </a:gs>
            <a:gs pos="88000">
              <a:schemeClr val="accent2"/>
            </a:gs>
            <a:gs pos="100000">
              <a:schemeClr val="accent2"/>
            </a:gs>
          </a:gsLst>
          <a:lin ang="0" scaled="1"/>
          <a:tileRect/>
        </a:gradFill>
      </dgm:spPr>
      <dgm:t>
        <a:bodyPr/>
        <a:lstStyle/>
        <a:p>
          <a:r>
            <a:rPr lang="en-US" sz="1800" dirty="0"/>
            <a:t>Sort sequences into gene families (</a:t>
          </a:r>
          <a:r>
            <a:rPr lang="en-US" sz="1800" dirty="0" err="1"/>
            <a:t>Orthofinder</a:t>
          </a:r>
          <a:r>
            <a:rPr lang="en-US" sz="1800" dirty="0"/>
            <a:t> or BLAST with Biopython)</a:t>
          </a:r>
        </a:p>
      </dgm:t>
    </dgm:pt>
    <dgm:pt modelId="{95FCAB79-7D4D-40B9-B28C-3159B9F1AE34}" type="parTrans" cxnId="{BFE17577-E0B4-4FA7-9890-8B9CBD8EF461}">
      <dgm:prSet/>
      <dgm:spPr/>
      <dgm:t>
        <a:bodyPr/>
        <a:lstStyle/>
        <a:p>
          <a:endParaRPr lang="en-US"/>
        </a:p>
      </dgm:t>
    </dgm:pt>
    <dgm:pt modelId="{04EA8736-4E28-413C-A6B2-19C16FDB6FA9}" type="sibTrans" cxnId="{BFE17577-E0B4-4FA7-9890-8B9CBD8EF461}">
      <dgm:prSet/>
      <dgm:spPr/>
      <dgm:t>
        <a:bodyPr/>
        <a:lstStyle/>
        <a:p>
          <a:endParaRPr lang="en-US"/>
        </a:p>
      </dgm:t>
    </dgm:pt>
    <dgm:pt modelId="{36C8EBF9-8D31-45DA-B706-671D2DCE18DD}">
      <dgm:prSet custT="1"/>
      <dgm:spPr>
        <a:solidFill>
          <a:schemeClr val="accent2"/>
        </a:solidFill>
      </dgm:spPr>
      <dgm:t>
        <a:bodyPr/>
        <a:lstStyle/>
        <a:p>
          <a:r>
            <a:rPr lang="en-US" sz="1800" dirty="0"/>
            <a:t>Create </a:t>
          </a:r>
          <a:r>
            <a:rPr lang="en-US" sz="1800" dirty="0" err="1"/>
            <a:t>fasta</a:t>
          </a:r>
          <a:r>
            <a:rPr lang="en-US" sz="1800" dirty="0"/>
            <a:t> file for each gene family (Biopython)</a:t>
          </a:r>
        </a:p>
      </dgm:t>
    </dgm:pt>
    <dgm:pt modelId="{34097FB9-E0B1-4131-B54E-22E74D17294D}" type="parTrans" cxnId="{A074B348-B45E-4343-8056-C74FCE73D142}">
      <dgm:prSet/>
      <dgm:spPr/>
      <dgm:t>
        <a:bodyPr/>
        <a:lstStyle/>
        <a:p>
          <a:endParaRPr lang="en-US"/>
        </a:p>
      </dgm:t>
    </dgm:pt>
    <dgm:pt modelId="{3DB3F4FC-55CD-47C2-BC78-FFEE5C37561D}" type="sibTrans" cxnId="{A074B348-B45E-4343-8056-C74FCE73D142}">
      <dgm:prSet/>
      <dgm:spPr/>
      <dgm:t>
        <a:bodyPr/>
        <a:lstStyle/>
        <a:p>
          <a:endParaRPr lang="en-US"/>
        </a:p>
      </dgm:t>
    </dgm:pt>
    <dgm:pt modelId="{25AF7308-1824-4EBB-BAD7-2EC9128CE742}">
      <dgm:prSet custT="1"/>
      <dgm:spPr>
        <a:solidFill>
          <a:schemeClr val="accent2"/>
        </a:solidFill>
      </dgm:spPr>
      <dgm:t>
        <a:bodyPr/>
        <a:lstStyle/>
        <a:p>
          <a:r>
            <a:rPr lang="en-US" sz="1800" dirty="0"/>
            <a:t>Rename sequences with sample id (Biopython)</a:t>
          </a:r>
        </a:p>
      </dgm:t>
    </dgm:pt>
    <dgm:pt modelId="{A4D03B51-7945-41BC-A69B-438DE7BF3904}" type="parTrans" cxnId="{AF7B2A64-B5A2-47C6-B934-64287EE4BB43}">
      <dgm:prSet/>
      <dgm:spPr/>
      <dgm:t>
        <a:bodyPr/>
        <a:lstStyle/>
        <a:p>
          <a:endParaRPr lang="en-US"/>
        </a:p>
      </dgm:t>
    </dgm:pt>
    <dgm:pt modelId="{049DE52E-2A2D-41F5-9EF7-6635C969549B}" type="sibTrans" cxnId="{AF7B2A64-B5A2-47C6-B934-64287EE4BB43}">
      <dgm:prSet/>
      <dgm:spPr/>
      <dgm:t>
        <a:bodyPr/>
        <a:lstStyle/>
        <a:p>
          <a:endParaRPr lang="en-US"/>
        </a:p>
      </dgm:t>
    </dgm:pt>
    <dgm:pt modelId="{14E5CDCD-4A62-4FA2-892E-DEB24D58A4E9}">
      <dgm:prSet custT="1"/>
      <dgm:spPr>
        <a:solidFill>
          <a:schemeClr val="accent2"/>
        </a:solidFill>
      </dgm:spPr>
      <dgm:t>
        <a:bodyPr/>
        <a:lstStyle/>
        <a:p>
          <a:r>
            <a:rPr lang="en-US" sz="1800" dirty="0"/>
            <a:t>Remove short sequences (Biopython)</a:t>
          </a:r>
        </a:p>
      </dgm:t>
    </dgm:pt>
    <dgm:pt modelId="{295B5EED-2B2F-4089-BF8F-8F88DB4117E8}" type="parTrans" cxnId="{CB77B2AF-7152-47C4-997B-8E1403619407}">
      <dgm:prSet/>
      <dgm:spPr/>
      <dgm:t>
        <a:bodyPr/>
        <a:lstStyle/>
        <a:p>
          <a:endParaRPr lang="en-US"/>
        </a:p>
      </dgm:t>
    </dgm:pt>
    <dgm:pt modelId="{7F79F00F-6020-47CD-821E-66F0B2D34097}" type="sibTrans" cxnId="{CB77B2AF-7152-47C4-997B-8E1403619407}">
      <dgm:prSet/>
      <dgm:spPr/>
      <dgm:t>
        <a:bodyPr/>
        <a:lstStyle/>
        <a:p>
          <a:endParaRPr lang="en-US"/>
        </a:p>
      </dgm:t>
    </dgm:pt>
    <dgm:pt modelId="{F20E292A-B9ED-47FF-B530-990672B47B85}">
      <dgm:prSet custT="1"/>
      <dgm:spPr>
        <a:solidFill>
          <a:schemeClr val="accent3"/>
        </a:solidFill>
      </dgm:spPr>
      <dgm:t>
        <a:bodyPr/>
        <a:lstStyle/>
        <a:p>
          <a:r>
            <a:rPr lang="en-US" sz="1800" dirty="0"/>
            <a:t>Align genes (</a:t>
          </a:r>
          <a:r>
            <a:rPr lang="en-US" sz="1800" dirty="0" err="1"/>
            <a:t>Mafft</a:t>
          </a:r>
          <a:r>
            <a:rPr lang="en-US" sz="1800" dirty="0"/>
            <a:t>)</a:t>
          </a:r>
        </a:p>
      </dgm:t>
    </dgm:pt>
    <dgm:pt modelId="{258535A5-31F5-4FFA-8BFD-092F93B83E4B}" type="parTrans" cxnId="{42F5B15E-AA03-4D9F-A07C-70F2B46B40C3}">
      <dgm:prSet/>
      <dgm:spPr/>
      <dgm:t>
        <a:bodyPr/>
        <a:lstStyle/>
        <a:p>
          <a:endParaRPr lang="en-US"/>
        </a:p>
      </dgm:t>
    </dgm:pt>
    <dgm:pt modelId="{2F8CE066-F2D8-408A-9B7C-A7EAA252A8B7}" type="sibTrans" cxnId="{42F5B15E-AA03-4D9F-A07C-70F2B46B40C3}">
      <dgm:prSet/>
      <dgm:spPr/>
      <dgm:t>
        <a:bodyPr/>
        <a:lstStyle/>
        <a:p>
          <a:endParaRPr lang="en-US"/>
        </a:p>
      </dgm:t>
    </dgm:pt>
    <dgm:pt modelId="{E0F7FFF3-D828-4611-8435-54A05A16A198}">
      <dgm:prSet custT="1"/>
      <dgm:spPr>
        <a:solidFill>
          <a:schemeClr val="accent5">
            <a:lumMod val="60000"/>
            <a:lumOff val="40000"/>
          </a:schemeClr>
        </a:solidFill>
      </dgm:spPr>
      <dgm:t>
        <a:bodyPr/>
        <a:lstStyle/>
        <a:p>
          <a:r>
            <a:rPr lang="en-US" sz="1800" dirty="0"/>
            <a:t>Trim sequences (</a:t>
          </a:r>
          <a:r>
            <a:rPr lang="en-US" sz="1800" dirty="0" err="1"/>
            <a:t>TrimAl</a:t>
          </a:r>
          <a:r>
            <a:rPr lang="en-US" sz="1800" dirty="0"/>
            <a:t>)</a:t>
          </a:r>
        </a:p>
      </dgm:t>
    </dgm:pt>
    <dgm:pt modelId="{CC740E4D-6DD7-4998-81A6-0977C4D45089}" type="parTrans" cxnId="{F21D0415-2AD0-47AD-9BB5-5382BB170D4B}">
      <dgm:prSet/>
      <dgm:spPr/>
      <dgm:t>
        <a:bodyPr/>
        <a:lstStyle/>
        <a:p>
          <a:endParaRPr lang="en-US"/>
        </a:p>
      </dgm:t>
    </dgm:pt>
    <dgm:pt modelId="{0B0B46D2-C62E-403C-85AA-08B4FA1A6428}" type="sibTrans" cxnId="{F21D0415-2AD0-47AD-9BB5-5382BB170D4B}">
      <dgm:prSet/>
      <dgm:spPr/>
      <dgm:t>
        <a:bodyPr/>
        <a:lstStyle/>
        <a:p>
          <a:endParaRPr lang="en-US"/>
        </a:p>
      </dgm:t>
    </dgm:pt>
    <dgm:pt modelId="{5CF29EB2-C54F-4F09-8C33-A9075C35C566}">
      <dgm:prSet custT="1"/>
      <dgm:spPr>
        <a:solidFill>
          <a:schemeClr val="accent2"/>
        </a:solidFill>
      </dgm:spPr>
      <dgm:t>
        <a:bodyPr/>
        <a:lstStyle/>
        <a:p>
          <a:r>
            <a:rPr lang="en-US" sz="1800" dirty="0"/>
            <a:t>Convert file to </a:t>
          </a:r>
          <a:r>
            <a:rPr lang="en-US" sz="1800" dirty="0" err="1"/>
            <a:t>phylip</a:t>
          </a:r>
          <a:r>
            <a:rPr lang="en-US" sz="1800" dirty="0"/>
            <a:t> format (Biopython)</a:t>
          </a:r>
        </a:p>
      </dgm:t>
    </dgm:pt>
    <dgm:pt modelId="{F4D0EFEF-D023-41E4-BF52-4412137B229B}" type="parTrans" cxnId="{647DED71-F037-487B-B684-3ECD4CACBC67}">
      <dgm:prSet/>
      <dgm:spPr/>
      <dgm:t>
        <a:bodyPr/>
        <a:lstStyle/>
        <a:p>
          <a:endParaRPr lang="en-US"/>
        </a:p>
      </dgm:t>
    </dgm:pt>
    <dgm:pt modelId="{F3F071B1-C728-43DE-8A33-FD01D3C0B424}" type="sibTrans" cxnId="{647DED71-F037-487B-B684-3ECD4CACBC67}">
      <dgm:prSet/>
      <dgm:spPr/>
      <dgm:t>
        <a:bodyPr/>
        <a:lstStyle/>
        <a:p>
          <a:endParaRPr lang="en-US"/>
        </a:p>
      </dgm:t>
    </dgm:pt>
    <dgm:pt modelId="{3C58C067-484F-4042-B723-F37357F9752D}">
      <dgm:prSet custT="1"/>
      <dgm:spPr/>
      <dgm:t>
        <a:bodyPr/>
        <a:lstStyle/>
        <a:p>
          <a:r>
            <a:rPr lang="en-US" sz="1800" dirty="0"/>
            <a:t>Make gene trees (</a:t>
          </a:r>
          <a:r>
            <a:rPr lang="en-US" sz="1800" dirty="0" err="1"/>
            <a:t>RaxML</a:t>
          </a:r>
          <a:r>
            <a:rPr lang="en-US" sz="1800" dirty="0"/>
            <a:t>)</a:t>
          </a:r>
        </a:p>
      </dgm:t>
    </dgm:pt>
    <dgm:pt modelId="{89A5FE17-56D0-4D0A-94ED-FFC26DC438BB}" type="parTrans" cxnId="{832273CC-530D-4435-B73F-8F64C7D76F9E}">
      <dgm:prSet/>
      <dgm:spPr/>
      <dgm:t>
        <a:bodyPr/>
        <a:lstStyle/>
        <a:p>
          <a:endParaRPr lang="en-US"/>
        </a:p>
      </dgm:t>
    </dgm:pt>
    <dgm:pt modelId="{300FE977-1718-4602-9AEA-440521284638}" type="sibTrans" cxnId="{832273CC-530D-4435-B73F-8F64C7D76F9E}">
      <dgm:prSet/>
      <dgm:spPr/>
      <dgm:t>
        <a:bodyPr/>
        <a:lstStyle/>
        <a:p>
          <a:endParaRPr lang="en-US"/>
        </a:p>
      </dgm:t>
    </dgm:pt>
    <dgm:pt modelId="{8B70B6C7-EA2B-44A5-956F-5816957F85C6}">
      <dgm:prSet custT="1"/>
      <dgm:spPr/>
      <dgm:t>
        <a:bodyPr/>
        <a:lstStyle/>
        <a:p>
          <a:r>
            <a:rPr lang="en-US" sz="1800" dirty="0"/>
            <a:t>Build phylogenetic tree (Astral)</a:t>
          </a:r>
        </a:p>
      </dgm:t>
    </dgm:pt>
    <dgm:pt modelId="{20C7C522-8DC4-4CC1-8EEF-5F9545EF8BB2}" type="parTrans" cxnId="{198620F2-49CD-438B-941E-BF3A92B48858}">
      <dgm:prSet/>
      <dgm:spPr/>
      <dgm:t>
        <a:bodyPr/>
        <a:lstStyle/>
        <a:p>
          <a:endParaRPr lang="en-US"/>
        </a:p>
      </dgm:t>
    </dgm:pt>
    <dgm:pt modelId="{68FB4591-25DF-4E60-A752-3A07B22EDD53}" type="sibTrans" cxnId="{198620F2-49CD-438B-941E-BF3A92B48858}">
      <dgm:prSet/>
      <dgm:spPr/>
      <dgm:t>
        <a:bodyPr/>
        <a:lstStyle/>
        <a:p>
          <a:endParaRPr lang="en-US"/>
        </a:p>
      </dgm:t>
    </dgm:pt>
    <dgm:pt modelId="{8D31D9C2-62E2-0B49-86AD-5C2C4830210B}" type="pres">
      <dgm:prSet presAssocID="{70AFEEF5-4A0A-4871-A48D-7FE3F80342C7}" presName="Name0" presStyleCnt="0">
        <dgm:presLayoutVars>
          <dgm:dir/>
          <dgm:animLvl val="lvl"/>
          <dgm:resizeHandles val="exact"/>
        </dgm:presLayoutVars>
      </dgm:prSet>
      <dgm:spPr/>
    </dgm:pt>
    <dgm:pt modelId="{ADCAC43B-C061-6346-918D-05E5C1AD90DC}" type="pres">
      <dgm:prSet presAssocID="{051C0A5A-2562-407A-BC2D-9C0A924B765E}" presName="linNode" presStyleCnt="0"/>
      <dgm:spPr/>
    </dgm:pt>
    <dgm:pt modelId="{85247501-5A75-2442-9C49-73B10FA5F871}" type="pres">
      <dgm:prSet presAssocID="{051C0A5A-2562-407A-BC2D-9C0A924B765E}" presName="parentText" presStyleLbl="node1" presStyleIdx="0" presStyleCnt="9" custScaleX="229973">
        <dgm:presLayoutVars>
          <dgm:chMax val="1"/>
          <dgm:bulletEnabled val="1"/>
        </dgm:presLayoutVars>
      </dgm:prSet>
      <dgm:spPr/>
    </dgm:pt>
    <dgm:pt modelId="{435894EA-B30B-CE4C-959F-979391005E70}" type="pres">
      <dgm:prSet presAssocID="{04EA8736-4E28-413C-A6B2-19C16FDB6FA9}" presName="sp" presStyleCnt="0"/>
      <dgm:spPr/>
    </dgm:pt>
    <dgm:pt modelId="{7B7C9ABC-51D4-9E4E-92B3-C77E36E22772}" type="pres">
      <dgm:prSet presAssocID="{36C8EBF9-8D31-45DA-B706-671D2DCE18DD}" presName="linNode" presStyleCnt="0"/>
      <dgm:spPr/>
    </dgm:pt>
    <dgm:pt modelId="{603EB0BB-CD18-3C4F-B005-37270776BE0E}" type="pres">
      <dgm:prSet presAssocID="{36C8EBF9-8D31-45DA-B706-671D2DCE18DD}" presName="parentText" presStyleLbl="node1" presStyleIdx="1" presStyleCnt="9" custScaleX="229973">
        <dgm:presLayoutVars>
          <dgm:chMax val="1"/>
          <dgm:bulletEnabled val="1"/>
        </dgm:presLayoutVars>
      </dgm:prSet>
      <dgm:spPr/>
    </dgm:pt>
    <dgm:pt modelId="{60379D00-43A3-9F42-8C2E-99F0E008F465}" type="pres">
      <dgm:prSet presAssocID="{3DB3F4FC-55CD-47C2-BC78-FFEE5C37561D}" presName="sp" presStyleCnt="0"/>
      <dgm:spPr/>
    </dgm:pt>
    <dgm:pt modelId="{B0F8B3E4-051C-1A44-81D4-5FBC16516FEF}" type="pres">
      <dgm:prSet presAssocID="{25AF7308-1824-4EBB-BAD7-2EC9128CE742}" presName="linNode" presStyleCnt="0"/>
      <dgm:spPr/>
    </dgm:pt>
    <dgm:pt modelId="{D2752D65-2484-F149-93D4-EAC0A60CEC46}" type="pres">
      <dgm:prSet presAssocID="{25AF7308-1824-4EBB-BAD7-2EC9128CE742}" presName="parentText" presStyleLbl="node1" presStyleIdx="2" presStyleCnt="9" custScaleX="229973">
        <dgm:presLayoutVars>
          <dgm:chMax val="1"/>
          <dgm:bulletEnabled val="1"/>
        </dgm:presLayoutVars>
      </dgm:prSet>
      <dgm:spPr/>
    </dgm:pt>
    <dgm:pt modelId="{86938B93-555A-364A-9FA9-99EDBA830DD4}" type="pres">
      <dgm:prSet presAssocID="{049DE52E-2A2D-41F5-9EF7-6635C969549B}" presName="sp" presStyleCnt="0"/>
      <dgm:spPr/>
    </dgm:pt>
    <dgm:pt modelId="{C556A146-91EF-CE4F-895D-C14C9911A4DF}" type="pres">
      <dgm:prSet presAssocID="{14E5CDCD-4A62-4FA2-892E-DEB24D58A4E9}" presName="linNode" presStyleCnt="0"/>
      <dgm:spPr/>
    </dgm:pt>
    <dgm:pt modelId="{3D0D6CDA-FA13-9240-A285-F5610C3800FB}" type="pres">
      <dgm:prSet presAssocID="{14E5CDCD-4A62-4FA2-892E-DEB24D58A4E9}" presName="parentText" presStyleLbl="node1" presStyleIdx="3" presStyleCnt="9" custScaleX="229973">
        <dgm:presLayoutVars>
          <dgm:chMax val="1"/>
          <dgm:bulletEnabled val="1"/>
        </dgm:presLayoutVars>
      </dgm:prSet>
      <dgm:spPr/>
    </dgm:pt>
    <dgm:pt modelId="{1A34043C-6B54-D748-B319-97CE7BFEB515}" type="pres">
      <dgm:prSet presAssocID="{7F79F00F-6020-47CD-821E-66F0B2D34097}" presName="sp" presStyleCnt="0"/>
      <dgm:spPr/>
    </dgm:pt>
    <dgm:pt modelId="{332DE724-62EC-B44B-A8E3-6F1D659AF6BE}" type="pres">
      <dgm:prSet presAssocID="{F20E292A-B9ED-47FF-B530-990672B47B85}" presName="linNode" presStyleCnt="0"/>
      <dgm:spPr/>
    </dgm:pt>
    <dgm:pt modelId="{D1EECEC6-0882-014F-BED2-27A9F5599520}" type="pres">
      <dgm:prSet presAssocID="{F20E292A-B9ED-47FF-B530-990672B47B85}" presName="parentText" presStyleLbl="node1" presStyleIdx="4" presStyleCnt="9" custScaleX="229973">
        <dgm:presLayoutVars>
          <dgm:chMax val="1"/>
          <dgm:bulletEnabled val="1"/>
        </dgm:presLayoutVars>
      </dgm:prSet>
      <dgm:spPr/>
    </dgm:pt>
    <dgm:pt modelId="{726E458B-F109-A14B-A621-7985BAA6205A}" type="pres">
      <dgm:prSet presAssocID="{2F8CE066-F2D8-408A-9B7C-A7EAA252A8B7}" presName="sp" presStyleCnt="0"/>
      <dgm:spPr/>
    </dgm:pt>
    <dgm:pt modelId="{8C8F3897-749C-854E-9A61-6518A1377BD9}" type="pres">
      <dgm:prSet presAssocID="{E0F7FFF3-D828-4611-8435-54A05A16A198}" presName="linNode" presStyleCnt="0"/>
      <dgm:spPr/>
    </dgm:pt>
    <dgm:pt modelId="{0D9FA9F7-7451-E549-BBFB-040263943A2B}" type="pres">
      <dgm:prSet presAssocID="{E0F7FFF3-D828-4611-8435-54A05A16A198}" presName="parentText" presStyleLbl="node1" presStyleIdx="5" presStyleCnt="9" custScaleX="229973">
        <dgm:presLayoutVars>
          <dgm:chMax val="1"/>
          <dgm:bulletEnabled val="1"/>
        </dgm:presLayoutVars>
      </dgm:prSet>
      <dgm:spPr/>
    </dgm:pt>
    <dgm:pt modelId="{0331B200-0DA3-9A41-A4EB-0CEC91304A70}" type="pres">
      <dgm:prSet presAssocID="{0B0B46D2-C62E-403C-85AA-08B4FA1A6428}" presName="sp" presStyleCnt="0"/>
      <dgm:spPr/>
    </dgm:pt>
    <dgm:pt modelId="{23286090-83AB-BD40-A229-D6E26D0A39B4}" type="pres">
      <dgm:prSet presAssocID="{5CF29EB2-C54F-4F09-8C33-A9075C35C566}" presName="linNode" presStyleCnt="0"/>
      <dgm:spPr/>
    </dgm:pt>
    <dgm:pt modelId="{6B01D4FF-F292-9C4A-8490-78A256F5E655}" type="pres">
      <dgm:prSet presAssocID="{5CF29EB2-C54F-4F09-8C33-A9075C35C566}" presName="parentText" presStyleLbl="node1" presStyleIdx="6" presStyleCnt="9" custScaleX="229973">
        <dgm:presLayoutVars>
          <dgm:chMax val="1"/>
          <dgm:bulletEnabled val="1"/>
        </dgm:presLayoutVars>
      </dgm:prSet>
      <dgm:spPr/>
    </dgm:pt>
    <dgm:pt modelId="{14D8221C-AF97-3247-9855-DCF92AB0C4BD}" type="pres">
      <dgm:prSet presAssocID="{F3F071B1-C728-43DE-8A33-FD01D3C0B424}" presName="sp" presStyleCnt="0"/>
      <dgm:spPr/>
    </dgm:pt>
    <dgm:pt modelId="{CD12BD96-D181-8844-A144-7DB08008D351}" type="pres">
      <dgm:prSet presAssocID="{3C58C067-484F-4042-B723-F37357F9752D}" presName="linNode" presStyleCnt="0"/>
      <dgm:spPr/>
    </dgm:pt>
    <dgm:pt modelId="{C7EB203A-1508-DE41-8744-CD183F7C9A22}" type="pres">
      <dgm:prSet presAssocID="{3C58C067-484F-4042-B723-F37357F9752D}" presName="parentText" presStyleLbl="node1" presStyleIdx="7" presStyleCnt="9" custScaleX="229973">
        <dgm:presLayoutVars>
          <dgm:chMax val="1"/>
          <dgm:bulletEnabled val="1"/>
        </dgm:presLayoutVars>
      </dgm:prSet>
      <dgm:spPr/>
    </dgm:pt>
    <dgm:pt modelId="{4A073F5A-3D10-0347-9328-E732791896FB}" type="pres">
      <dgm:prSet presAssocID="{300FE977-1718-4602-9AEA-440521284638}" presName="sp" presStyleCnt="0"/>
      <dgm:spPr/>
    </dgm:pt>
    <dgm:pt modelId="{CD303271-FC6C-904A-A6E9-B1ABDFC06004}" type="pres">
      <dgm:prSet presAssocID="{8B70B6C7-EA2B-44A5-956F-5816957F85C6}" presName="linNode" presStyleCnt="0"/>
      <dgm:spPr/>
    </dgm:pt>
    <dgm:pt modelId="{206CDCBB-E4AD-C140-B19D-5F69898F23EB}" type="pres">
      <dgm:prSet presAssocID="{8B70B6C7-EA2B-44A5-956F-5816957F85C6}" presName="parentText" presStyleLbl="node1" presStyleIdx="8" presStyleCnt="9" custScaleX="229973">
        <dgm:presLayoutVars>
          <dgm:chMax val="1"/>
          <dgm:bulletEnabled val="1"/>
        </dgm:presLayoutVars>
      </dgm:prSet>
      <dgm:spPr/>
    </dgm:pt>
  </dgm:ptLst>
  <dgm:cxnLst>
    <dgm:cxn modelId="{F21D0415-2AD0-47AD-9BB5-5382BB170D4B}" srcId="{70AFEEF5-4A0A-4871-A48D-7FE3F80342C7}" destId="{E0F7FFF3-D828-4611-8435-54A05A16A198}" srcOrd="5" destOrd="0" parTransId="{CC740E4D-6DD7-4998-81A6-0977C4D45089}" sibTransId="{0B0B46D2-C62E-403C-85AA-08B4FA1A6428}"/>
    <dgm:cxn modelId="{8BF21620-E959-4046-8B45-BD213B0DCA07}" type="presOf" srcId="{051C0A5A-2562-407A-BC2D-9C0A924B765E}" destId="{85247501-5A75-2442-9C49-73B10FA5F871}" srcOrd="0" destOrd="0" presId="urn:microsoft.com/office/officeart/2005/8/layout/vList5"/>
    <dgm:cxn modelId="{D323C520-D6DD-1A44-ADC1-B0CC2FB129AD}" type="presOf" srcId="{25AF7308-1824-4EBB-BAD7-2EC9128CE742}" destId="{D2752D65-2484-F149-93D4-EAC0A60CEC46}" srcOrd="0" destOrd="0" presId="urn:microsoft.com/office/officeart/2005/8/layout/vList5"/>
    <dgm:cxn modelId="{A074B348-B45E-4343-8056-C74FCE73D142}" srcId="{70AFEEF5-4A0A-4871-A48D-7FE3F80342C7}" destId="{36C8EBF9-8D31-45DA-B706-671D2DCE18DD}" srcOrd="1" destOrd="0" parTransId="{34097FB9-E0B1-4131-B54E-22E74D17294D}" sibTransId="{3DB3F4FC-55CD-47C2-BC78-FFEE5C37561D}"/>
    <dgm:cxn modelId="{42F5B15E-AA03-4D9F-A07C-70F2B46B40C3}" srcId="{70AFEEF5-4A0A-4871-A48D-7FE3F80342C7}" destId="{F20E292A-B9ED-47FF-B530-990672B47B85}" srcOrd="4" destOrd="0" parTransId="{258535A5-31F5-4FFA-8BFD-092F93B83E4B}" sibTransId="{2F8CE066-F2D8-408A-9B7C-A7EAA252A8B7}"/>
    <dgm:cxn modelId="{AF7B2A64-B5A2-47C6-B934-64287EE4BB43}" srcId="{70AFEEF5-4A0A-4871-A48D-7FE3F80342C7}" destId="{25AF7308-1824-4EBB-BAD7-2EC9128CE742}" srcOrd="2" destOrd="0" parTransId="{A4D03B51-7945-41BC-A69B-438DE7BF3904}" sibTransId="{049DE52E-2A2D-41F5-9EF7-6635C969549B}"/>
    <dgm:cxn modelId="{06BA8B68-3038-CF47-83F8-D942F8DA811C}" type="presOf" srcId="{F20E292A-B9ED-47FF-B530-990672B47B85}" destId="{D1EECEC6-0882-014F-BED2-27A9F5599520}" srcOrd="0" destOrd="0" presId="urn:microsoft.com/office/officeart/2005/8/layout/vList5"/>
    <dgm:cxn modelId="{647DED71-F037-487B-B684-3ECD4CACBC67}" srcId="{70AFEEF5-4A0A-4871-A48D-7FE3F80342C7}" destId="{5CF29EB2-C54F-4F09-8C33-A9075C35C566}" srcOrd="6" destOrd="0" parTransId="{F4D0EFEF-D023-41E4-BF52-4412137B229B}" sibTransId="{F3F071B1-C728-43DE-8A33-FD01D3C0B424}"/>
    <dgm:cxn modelId="{BFE17577-E0B4-4FA7-9890-8B9CBD8EF461}" srcId="{70AFEEF5-4A0A-4871-A48D-7FE3F80342C7}" destId="{051C0A5A-2562-407A-BC2D-9C0A924B765E}" srcOrd="0" destOrd="0" parTransId="{95FCAB79-7D4D-40B9-B28C-3159B9F1AE34}" sibTransId="{04EA8736-4E28-413C-A6B2-19C16FDB6FA9}"/>
    <dgm:cxn modelId="{BBF3918F-B66A-1845-B03A-93C3A2B57871}" type="presOf" srcId="{70AFEEF5-4A0A-4871-A48D-7FE3F80342C7}" destId="{8D31D9C2-62E2-0B49-86AD-5C2C4830210B}" srcOrd="0" destOrd="0" presId="urn:microsoft.com/office/officeart/2005/8/layout/vList5"/>
    <dgm:cxn modelId="{CB77B2AF-7152-47C4-997B-8E1403619407}" srcId="{70AFEEF5-4A0A-4871-A48D-7FE3F80342C7}" destId="{14E5CDCD-4A62-4FA2-892E-DEB24D58A4E9}" srcOrd="3" destOrd="0" parTransId="{295B5EED-2B2F-4089-BF8F-8F88DB4117E8}" sibTransId="{7F79F00F-6020-47CD-821E-66F0B2D34097}"/>
    <dgm:cxn modelId="{85F47BBD-1E5D-314F-A15D-4F3D419B1FA5}" type="presOf" srcId="{36C8EBF9-8D31-45DA-B706-671D2DCE18DD}" destId="{603EB0BB-CD18-3C4F-B005-37270776BE0E}" srcOrd="0" destOrd="0" presId="urn:microsoft.com/office/officeart/2005/8/layout/vList5"/>
    <dgm:cxn modelId="{832273CC-530D-4435-B73F-8F64C7D76F9E}" srcId="{70AFEEF5-4A0A-4871-A48D-7FE3F80342C7}" destId="{3C58C067-484F-4042-B723-F37357F9752D}" srcOrd="7" destOrd="0" parTransId="{89A5FE17-56D0-4D0A-94ED-FFC26DC438BB}" sibTransId="{300FE977-1718-4602-9AEA-440521284638}"/>
    <dgm:cxn modelId="{4EF376CC-7C36-154A-B33A-1F5A6E867293}" type="presOf" srcId="{3C58C067-484F-4042-B723-F37357F9752D}" destId="{C7EB203A-1508-DE41-8744-CD183F7C9A22}" srcOrd="0" destOrd="0" presId="urn:microsoft.com/office/officeart/2005/8/layout/vList5"/>
    <dgm:cxn modelId="{9F04D5CD-9E33-FC48-9491-104A65B0B5D6}" type="presOf" srcId="{5CF29EB2-C54F-4F09-8C33-A9075C35C566}" destId="{6B01D4FF-F292-9C4A-8490-78A256F5E655}" srcOrd="0" destOrd="0" presId="urn:microsoft.com/office/officeart/2005/8/layout/vList5"/>
    <dgm:cxn modelId="{571BADD4-886F-5C4D-9CC2-6CC15A6E188D}" type="presOf" srcId="{14E5CDCD-4A62-4FA2-892E-DEB24D58A4E9}" destId="{3D0D6CDA-FA13-9240-A285-F5610C3800FB}" srcOrd="0" destOrd="0" presId="urn:microsoft.com/office/officeart/2005/8/layout/vList5"/>
    <dgm:cxn modelId="{B11F88E8-CF68-3F44-AAF0-E72A421A6058}" type="presOf" srcId="{E0F7FFF3-D828-4611-8435-54A05A16A198}" destId="{0D9FA9F7-7451-E549-BBFB-040263943A2B}" srcOrd="0" destOrd="0" presId="urn:microsoft.com/office/officeart/2005/8/layout/vList5"/>
    <dgm:cxn modelId="{F1857CEA-F498-6D40-9806-F0FB373092C9}" type="presOf" srcId="{8B70B6C7-EA2B-44A5-956F-5816957F85C6}" destId="{206CDCBB-E4AD-C140-B19D-5F69898F23EB}" srcOrd="0" destOrd="0" presId="urn:microsoft.com/office/officeart/2005/8/layout/vList5"/>
    <dgm:cxn modelId="{198620F2-49CD-438B-941E-BF3A92B48858}" srcId="{70AFEEF5-4A0A-4871-A48D-7FE3F80342C7}" destId="{8B70B6C7-EA2B-44A5-956F-5816957F85C6}" srcOrd="8" destOrd="0" parTransId="{20C7C522-8DC4-4CC1-8EEF-5F9545EF8BB2}" sibTransId="{68FB4591-25DF-4E60-A752-3A07B22EDD53}"/>
    <dgm:cxn modelId="{9F9DC719-B30A-B048-AC28-710117E71545}" type="presParOf" srcId="{8D31D9C2-62E2-0B49-86AD-5C2C4830210B}" destId="{ADCAC43B-C061-6346-918D-05E5C1AD90DC}" srcOrd="0" destOrd="0" presId="urn:microsoft.com/office/officeart/2005/8/layout/vList5"/>
    <dgm:cxn modelId="{BF639055-BAF0-2F4E-BF17-A32F1BAF3DC0}" type="presParOf" srcId="{ADCAC43B-C061-6346-918D-05E5C1AD90DC}" destId="{85247501-5A75-2442-9C49-73B10FA5F871}" srcOrd="0" destOrd="0" presId="urn:microsoft.com/office/officeart/2005/8/layout/vList5"/>
    <dgm:cxn modelId="{24EE4A3B-F96D-FA40-BCBA-4CB86DC6870B}" type="presParOf" srcId="{8D31D9C2-62E2-0B49-86AD-5C2C4830210B}" destId="{435894EA-B30B-CE4C-959F-979391005E70}" srcOrd="1" destOrd="0" presId="urn:microsoft.com/office/officeart/2005/8/layout/vList5"/>
    <dgm:cxn modelId="{81C117B3-58BD-9047-BE4A-AEDD43C7D859}" type="presParOf" srcId="{8D31D9C2-62E2-0B49-86AD-5C2C4830210B}" destId="{7B7C9ABC-51D4-9E4E-92B3-C77E36E22772}" srcOrd="2" destOrd="0" presId="urn:microsoft.com/office/officeart/2005/8/layout/vList5"/>
    <dgm:cxn modelId="{2FBE0DF1-2B74-8349-95FA-4D8229C85090}" type="presParOf" srcId="{7B7C9ABC-51D4-9E4E-92B3-C77E36E22772}" destId="{603EB0BB-CD18-3C4F-B005-37270776BE0E}" srcOrd="0" destOrd="0" presId="urn:microsoft.com/office/officeart/2005/8/layout/vList5"/>
    <dgm:cxn modelId="{39C63F39-20C6-2640-A564-0ED1718300C4}" type="presParOf" srcId="{8D31D9C2-62E2-0B49-86AD-5C2C4830210B}" destId="{60379D00-43A3-9F42-8C2E-99F0E008F465}" srcOrd="3" destOrd="0" presId="urn:microsoft.com/office/officeart/2005/8/layout/vList5"/>
    <dgm:cxn modelId="{AFC0B466-1828-9C4F-A250-32BD3F8ECCFA}" type="presParOf" srcId="{8D31D9C2-62E2-0B49-86AD-5C2C4830210B}" destId="{B0F8B3E4-051C-1A44-81D4-5FBC16516FEF}" srcOrd="4" destOrd="0" presId="urn:microsoft.com/office/officeart/2005/8/layout/vList5"/>
    <dgm:cxn modelId="{0790D906-D744-FF4C-845B-D4872F5BFC4E}" type="presParOf" srcId="{B0F8B3E4-051C-1A44-81D4-5FBC16516FEF}" destId="{D2752D65-2484-F149-93D4-EAC0A60CEC46}" srcOrd="0" destOrd="0" presId="urn:microsoft.com/office/officeart/2005/8/layout/vList5"/>
    <dgm:cxn modelId="{7021A79E-1B9D-2B43-9461-00337E7B0BE8}" type="presParOf" srcId="{8D31D9C2-62E2-0B49-86AD-5C2C4830210B}" destId="{86938B93-555A-364A-9FA9-99EDBA830DD4}" srcOrd="5" destOrd="0" presId="urn:microsoft.com/office/officeart/2005/8/layout/vList5"/>
    <dgm:cxn modelId="{A94CEBA7-8A16-0D44-B032-1D4F18951E37}" type="presParOf" srcId="{8D31D9C2-62E2-0B49-86AD-5C2C4830210B}" destId="{C556A146-91EF-CE4F-895D-C14C9911A4DF}" srcOrd="6" destOrd="0" presId="urn:microsoft.com/office/officeart/2005/8/layout/vList5"/>
    <dgm:cxn modelId="{604BED80-7A03-8E4E-AE1E-58E528940DA1}" type="presParOf" srcId="{C556A146-91EF-CE4F-895D-C14C9911A4DF}" destId="{3D0D6CDA-FA13-9240-A285-F5610C3800FB}" srcOrd="0" destOrd="0" presId="urn:microsoft.com/office/officeart/2005/8/layout/vList5"/>
    <dgm:cxn modelId="{76A6E753-CA79-B14B-BC1F-11B4E94B95F7}" type="presParOf" srcId="{8D31D9C2-62E2-0B49-86AD-5C2C4830210B}" destId="{1A34043C-6B54-D748-B319-97CE7BFEB515}" srcOrd="7" destOrd="0" presId="urn:microsoft.com/office/officeart/2005/8/layout/vList5"/>
    <dgm:cxn modelId="{BA0D98EA-7157-CD47-9CB9-4CD86575CC69}" type="presParOf" srcId="{8D31D9C2-62E2-0B49-86AD-5C2C4830210B}" destId="{332DE724-62EC-B44B-A8E3-6F1D659AF6BE}" srcOrd="8" destOrd="0" presId="urn:microsoft.com/office/officeart/2005/8/layout/vList5"/>
    <dgm:cxn modelId="{1BFCB033-3342-B54E-88CB-675958E06244}" type="presParOf" srcId="{332DE724-62EC-B44B-A8E3-6F1D659AF6BE}" destId="{D1EECEC6-0882-014F-BED2-27A9F5599520}" srcOrd="0" destOrd="0" presId="urn:microsoft.com/office/officeart/2005/8/layout/vList5"/>
    <dgm:cxn modelId="{CF1BA1C9-4ABF-7849-873F-32463BAE48D5}" type="presParOf" srcId="{8D31D9C2-62E2-0B49-86AD-5C2C4830210B}" destId="{726E458B-F109-A14B-A621-7985BAA6205A}" srcOrd="9" destOrd="0" presId="urn:microsoft.com/office/officeart/2005/8/layout/vList5"/>
    <dgm:cxn modelId="{C23430B0-49AF-5E48-9F07-36D08B20D192}" type="presParOf" srcId="{8D31D9C2-62E2-0B49-86AD-5C2C4830210B}" destId="{8C8F3897-749C-854E-9A61-6518A1377BD9}" srcOrd="10" destOrd="0" presId="urn:microsoft.com/office/officeart/2005/8/layout/vList5"/>
    <dgm:cxn modelId="{2F1FE258-E3C6-774D-B1A5-AFD64A1DB071}" type="presParOf" srcId="{8C8F3897-749C-854E-9A61-6518A1377BD9}" destId="{0D9FA9F7-7451-E549-BBFB-040263943A2B}" srcOrd="0" destOrd="0" presId="urn:microsoft.com/office/officeart/2005/8/layout/vList5"/>
    <dgm:cxn modelId="{ECD7841D-8946-5D42-A264-4245937C48E7}" type="presParOf" srcId="{8D31D9C2-62E2-0B49-86AD-5C2C4830210B}" destId="{0331B200-0DA3-9A41-A4EB-0CEC91304A70}" srcOrd="11" destOrd="0" presId="urn:microsoft.com/office/officeart/2005/8/layout/vList5"/>
    <dgm:cxn modelId="{4680721D-7038-074A-99CB-5FEACEA1B422}" type="presParOf" srcId="{8D31D9C2-62E2-0B49-86AD-5C2C4830210B}" destId="{23286090-83AB-BD40-A229-D6E26D0A39B4}" srcOrd="12" destOrd="0" presId="urn:microsoft.com/office/officeart/2005/8/layout/vList5"/>
    <dgm:cxn modelId="{8F31EC2E-FDFB-C344-94F9-66FC96E6AE37}" type="presParOf" srcId="{23286090-83AB-BD40-A229-D6E26D0A39B4}" destId="{6B01D4FF-F292-9C4A-8490-78A256F5E655}" srcOrd="0" destOrd="0" presId="urn:microsoft.com/office/officeart/2005/8/layout/vList5"/>
    <dgm:cxn modelId="{A766CD44-1822-FE43-9190-1B34E6103808}" type="presParOf" srcId="{8D31D9C2-62E2-0B49-86AD-5C2C4830210B}" destId="{14D8221C-AF97-3247-9855-DCF92AB0C4BD}" srcOrd="13" destOrd="0" presId="urn:microsoft.com/office/officeart/2005/8/layout/vList5"/>
    <dgm:cxn modelId="{1F99127E-4D29-9A45-8D1E-FE91000983BA}" type="presParOf" srcId="{8D31D9C2-62E2-0B49-86AD-5C2C4830210B}" destId="{CD12BD96-D181-8844-A144-7DB08008D351}" srcOrd="14" destOrd="0" presId="urn:microsoft.com/office/officeart/2005/8/layout/vList5"/>
    <dgm:cxn modelId="{4FA1B3ED-F855-D54F-92F1-5F804B2C823A}" type="presParOf" srcId="{CD12BD96-D181-8844-A144-7DB08008D351}" destId="{C7EB203A-1508-DE41-8744-CD183F7C9A22}" srcOrd="0" destOrd="0" presId="urn:microsoft.com/office/officeart/2005/8/layout/vList5"/>
    <dgm:cxn modelId="{7E7A1288-AE91-324C-9D1A-2901C572687A}" type="presParOf" srcId="{8D31D9C2-62E2-0B49-86AD-5C2C4830210B}" destId="{4A073F5A-3D10-0347-9328-E732791896FB}" srcOrd="15" destOrd="0" presId="urn:microsoft.com/office/officeart/2005/8/layout/vList5"/>
    <dgm:cxn modelId="{BED8F144-63CB-FE43-8E76-6DE7553B2E72}" type="presParOf" srcId="{8D31D9C2-62E2-0B49-86AD-5C2C4830210B}" destId="{CD303271-FC6C-904A-A6E9-B1ABDFC06004}" srcOrd="16" destOrd="0" presId="urn:microsoft.com/office/officeart/2005/8/layout/vList5"/>
    <dgm:cxn modelId="{FFFE1B93-5BDB-4D47-A15A-6EB7993DD6F3}" type="presParOf" srcId="{CD303271-FC6C-904A-A6E9-B1ABDFC06004}" destId="{206CDCBB-E4AD-C140-B19D-5F69898F23EB}"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47501-5A75-2442-9C49-73B10FA5F871}">
      <dsp:nvSpPr>
        <dsp:cNvPr id="0" name=""/>
        <dsp:cNvSpPr/>
      </dsp:nvSpPr>
      <dsp:spPr>
        <a:xfrm>
          <a:off x="827626" y="1339"/>
          <a:ext cx="7962879" cy="507377"/>
        </a:xfrm>
        <a:prstGeom prst="roundRect">
          <a:avLst/>
        </a:prstGeom>
        <a:gradFill flip="none" rotWithShape="1">
          <a:gsLst>
            <a:gs pos="17000">
              <a:schemeClr val="accent4">
                <a:lumMod val="60000"/>
                <a:lumOff val="40000"/>
              </a:schemeClr>
            </a:gs>
            <a:gs pos="80000">
              <a:schemeClr val="accent2"/>
            </a:gs>
            <a:gs pos="88000">
              <a:schemeClr val="accent2"/>
            </a:gs>
            <a:gs pos="100000">
              <a:schemeClr val="accent2"/>
            </a:gs>
          </a:gsLst>
          <a:lin ang="0" scaled="1"/>
          <a:tileRect/>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Sort sequences into gene families (</a:t>
          </a:r>
          <a:r>
            <a:rPr lang="en-US" sz="1800" kern="1200" dirty="0" err="1"/>
            <a:t>Orthofinder</a:t>
          </a:r>
          <a:r>
            <a:rPr lang="en-US" sz="1800" kern="1200" dirty="0"/>
            <a:t> or BLAST with Biopython)</a:t>
          </a:r>
        </a:p>
      </dsp:txBody>
      <dsp:txXfrm>
        <a:off x="852394" y="26107"/>
        <a:ext cx="7913343" cy="457841"/>
      </dsp:txXfrm>
    </dsp:sp>
    <dsp:sp modelId="{603EB0BB-CD18-3C4F-B005-37270776BE0E}">
      <dsp:nvSpPr>
        <dsp:cNvPr id="0" name=""/>
        <dsp:cNvSpPr/>
      </dsp:nvSpPr>
      <dsp:spPr>
        <a:xfrm>
          <a:off x="827626" y="534085"/>
          <a:ext cx="7962879" cy="507377"/>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Create </a:t>
          </a:r>
          <a:r>
            <a:rPr lang="en-US" sz="1800" kern="1200" dirty="0" err="1"/>
            <a:t>fasta</a:t>
          </a:r>
          <a:r>
            <a:rPr lang="en-US" sz="1800" kern="1200" dirty="0"/>
            <a:t> file for each gene family (Biopython)</a:t>
          </a:r>
        </a:p>
      </dsp:txBody>
      <dsp:txXfrm>
        <a:off x="852394" y="558853"/>
        <a:ext cx="7913343" cy="457841"/>
      </dsp:txXfrm>
    </dsp:sp>
    <dsp:sp modelId="{D2752D65-2484-F149-93D4-EAC0A60CEC46}">
      <dsp:nvSpPr>
        <dsp:cNvPr id="0" name=""/>
        <dsp:cNvSpPr/>
      </dsp:nvSpPr>
      <dsp:spPr>
        <a:xfrm>
          <a:off x="827626" y="1066831"/>
          <a:ext cx="7962879" cy="507377"/>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Rename sequences with sample id (Biopython)</a:t>
          </a:r>
        </a:p>
      </dsp:txBody>
      <dsp:txXfrm>
        <a:off x="852394" y="1091599"/>
        <a:ext cx="7913343" cy="457841"/>
      </dsp:txXfrm>
    </dsp:sp>
    <dsp:sp modelId="{3D0D6CDA-FA13-9240-A285-F5610C3800FB}">
      <dsp:nvSpPr>
        <dsp:cNvPr id="0" name=""/>
        <dsp:cNvSpPr/>
      </dsp:nvSpPr>
      <dsp:spPr>
        <a:xfrm>
          <a:off x="827626" y="1599577"/>
          <a:ext cx="7962879" cy="507377"/>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Remove short sequences (Biopython)</a:t>
          </a:r>
        </a:p>
      </dsp:txBody>
      <dsp:txXfrm>
        <a:off x="852394" y="1624345"/>
        <a:ext cx="7913343" cy="457841"/>
      </dsp:txXfrm>
    </dsp:sp>
    <dsp:sp modelId="{D1EECEC6-0882-014F-BED2-27A9F5599520}">
      <dsp:nvSpPr>
        <dsp:cNvPr id="0" name=""/>
        <dsp:cNvSpPr/>
      </dsp:nvSpPr>
      <dsp:spPr>
        <a:xfrm>
          <a:off x="827626" y="2132323"/>
          <a:ext cx="7962879" cy="507377"/>
        </a:xfrm>
        <a:prstGeom prst="roundRect">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Align genes (</a:t>
          </a:r>
          <a:r>
            <a:rPr lang="en-US" sz="1800" kern="1200" dirty="0" err="1"/>
            <a:t>Mafft</a:t>
          </a:r>
          <a:r>
            <a:rPr lang="en-US" sz="1800" kern="1200" dirty="0"/>
            <a:t>)</a:t>
          </a:r>
        </a:p>
      </dsp:txBody>
      <dsp:txXfrm>
        <a:off x="852394" y="2157091"/>
        <a:ext cx="7913343" cy="457841"/>
      </dsp:txXfrm>
    </dsp:sp>
    <dsp:sp modelId="{0D9FA9F7-7451-E549-BBFB-040263943A2B}">
      <dsp:nvSpPr>
        <dsp:cNvPr id="0" name=""/>
        <dsp:cNvSpPr/>
      </dsp:nvSpPr>
      <dsp:spPr>
        <a:xfrm>
          <a:off x="827626" y="2665069"/>
          <a:ext cx="7962879" cy="507377"/>
        </a:xfrm>
        <a:prstGeom prst="roundRect">
          <a:avLst/>
        </a:prstGeom>
        <a:solidFill>
          <a:schemeClr val="accent5">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Trim sequences (</a:t>
          </a:r>
          <a:r>
            <a:rPr lang="en-US" sz="1800" kern="1200" dirty="0" err="1"/>
            <a:t>TrimAl</a:t>
          </a:r>
          <a:r>
            <a:rPr lang="en-US" sz="1800" kern="1200" dirty="0"/>
            <a:t>)</a:t>
          </a:r>
        </a:p>
      </dsp:txBody>
      <dsp:txXfrm>
        <a:off x="852394" y="2689837"/>
        <a:ext cx="7913343" cy="457841"/>
      </dsp:txXfrm>
    </dsp:sp>
    <dsp:sp modelId="{6B01D4FF-F292-9C4A-8490-78A256F5E655}">
      <dsp:nvSpPr>
        <dsp:cNvPr id="0" name=""/>
        <dsp:cNvSpPr/>
      </dsp:nvSpPr>
      <dsp:spPr>
        <a:xfrm>
          <a:off x="827626" y="3197815"/>
          <a:ext cx="7962879" cy="507377"/>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Convert file to </a:t>
          </a:r>
          <a:r>
            <a:rPr lang="en-US" sz="1800" kern="1200" dirty="0" err="1"/>
            <a:t>phylip</a:t>
          </a:r>
          <a:r>
            <a:rPr lang="en-US" sz="1800" kern="1200" dirty="0"/>
            <a:t> format (Biopython)</a:t>
          </a:r>
        </a:p>
      </dsp:txBody>
      <dsp:txXfrm>
        <a:off x="852394" y="3222583"/>
        <a:ext cx="7913343" cy="457841"/>
      </dsp:txXfrm>
    </dsp:sp>
    <dsp:sp modelId="{C7EB203A-1508-DE41-8744-CD183F7C9A22}">
      <dsp:nvSpPr>
        <dsp:cNvPr id="0" name=""/>
        <dsp:cNvSpPr/>
      </dsp:nvSpPr>
      <dsp:spPr>
        <a:xfrm>
          <a:off x="827626" y="3730561"/>
          <a:ext cx="7962879" cy="507377"/>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Make gene trees (</a:t>
          </a:r>
          <a:r>
            <a:rPr lang="en-US" sz="1800" kern="1200" dirty="0" err="1"/>
            <a:t>RaxML</a:t>
          </a:r>
          <a:r>
            <a:rPr lang="en-US" sz="1800" kern="1200" dirty="0"/>
            <a:t>)</a:t>
          </a:r>
        </a:p>
      </dsp:txBody>
      <dsp:txXfrm>
        <a:off x="852394" y="3755329"/>
        <a:ext cx="7913343" cy="457841"/>
      </dsp:txXfrm>
    </dsp:sp>
    <dsp:sp modelId="{206CDCBB-E4AD-C140-B19D-5F69898F23EB}">
      <dsp:nvSpPr>
        <dsp:cNvPr id="0" name=""/>
        <dsp:cNvSpPr/>
      </dsp:nvSpPr>
      <dsp:spPr>
        <a:xfrm>
          <a:off x="827626" y="4263308"/>
          <a:ext cx="7962879" cy="507377"/>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Build phylogenetic tree (Astral)</a:t>
          </a:r>
        </a:p>
      </dsp:txBody>
      <dsp:txXfrm>
        <a:off x="852394" y="4288076"/>
        <a:ext cx="7913343" cy="45784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BB2341-6242-BB46-87FA-4FF3C3F4291A}" type="datetimeFigureOut">
              <a:rPr lang="en-US" smtClean="0"/>
              <a:t>8/12/20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6373D-329B-134B-BD75-344F66D803DE}" type="slidenum">
              <a:rPr lang="en-US" smtClean="0"/>
              <a:t>‹#›</a:t>
            </a:fld>
            <a:endParaRPr lang="en-US"/>
          </a:p>
        </p:txBody>
      </p:sp>
    </p:spTree>
    <p:extLst>
      <p:ext uri="{BB962C8B-B14F-4D97-AF65-F5344CB8AC3E}">
        <p14:creationId xmlns:p14="http://schemas.microsoft.com/office/powerpoint/2010/main" val="1170085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76373D-329B-134B-BD75-344F66D803DE}" type="slidenum">
              <a:rPr lang="en-US" smtClean="0"/>
              <a:t>1</a:t>
            </a:fld>
            <a:endParaRPr lang="en-US"/>
          </a:p>
        </p:txBody>
      </p:sp>
    </p:spTree>
    <p:extLst>
      <p:ext uri="{BB962C8B-B14F-4D97-AF65-F5344CB8AC3E}">
        <p14:creationId xmlns:p14="http://schemas.microsoft.com/office/powerpoint/2010/main" val="167696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078143-4932-D94F-9650-ED6DADE898C8}" type="datetimeFigureOut">
              <a:rPr lang="en-US" smtClean="0"/>
              <a:t>8/12/20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CDC38-1387-6F40-A032-A0DD896F58DA}" type="slidenum">
              <a:rPr lang="en-US" smtClean="0"/>
              <a:t>‹#›</a:t>
            </a:fld>
            <a:endParaRPr lang="en-US"/>
          </a:p>
        </p:txBody>
      </p:sp>
    </p:spTree>
    <p:extLst>
      <p:ext uri="{BB962C8B-B14F-4D97-AF65-F5344CB8AC3E}">
        <p14:creationId xmlns:p14="http://schemas.microsoft.com/office/powerpoint/2010/main" val="3071776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78143-4932-D94F-9650-ED6DADE898C8}" type="datetimeFigureOut">
              <a:rPr lang="en-US" smtClean="0"/>
              <a:t>8/12/20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CDC38-1387-6F40-A032-A0DD896F58DA}" type="slidenum">
              <a:rPr lang="en-US" smtClean="0"/>
              <a:t>‹#›</a:t>
            </a:fld>
            <a:endParaRPr lang="en-US"/>
          </a:p>
        </p:txBody>
      </p:sp>
    </p:spTree>
    <p:extLst>
      <p:ext uri="{BB962C8B-B14F-4D97-AF65-F5344CB8AC3E}">
        <p14:creationId xmlns:p14="http://schemas.microsoft.com/office/powerpoint/2010/main" val="86216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78143-4932-D94F-9650-ED6DADE898C8}" type="datetimeFigureOut">
              <a:rPr lang="en-US" smtClean="0"/>
              <a:t>8/12/20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CDC38-1387-6F40-A032-A0DD896F58D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64526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78143-4932-D94F-9650-ED6DADE898C8}" type="datetimeFigureOut">
              <a:rPr lang="en-US" smtClean="0"/>
              <a:t>8/12/20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CDC38-1387-6F40-A032-A0DD896F58DA}" type="slidenum">
              <a:rPr lang="en-US" smtClean="0"/>
              <a:t>‹#›</a:t>
            </a:fld>
            <a:endParaRPr lang="en-US"/>
          </a:p>
        </p:txBody>
      </p:sp>
    </p:spTree>
    <p:extLst>
      <p:ext uri="{BB962C8B-B14F-4D97-AF65-F5344CB8AC3E}">
        <p14:creationId xmlns:p14="http://schemas.microsoft.com/office/powerpoint/2010/main" val="2412772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78143-4932-D94F-9650-ED6DADE898C8}" type="datetimeFigureOut">
              <a:rPr lang="en-US" smtClean="0"/>
              <a:t>8/12/20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CDC38-1387-6F40-A032-A0DD896F58D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27373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78143-4932-D94F-9650-ED6DADE898C8}" type="datetimeFigureOut">
              <a:rPr lang="en-US" smtClean="0"/>
              <a:t>8/12/20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CDC38-1387-6F40-A032-A0DD896F58DA}" type="slidenum">
              <a:rPr lang="en-US" smtClean="0"/>
              <a:t>‹#›</a:t>
            </a:fld>
            <a:endParaRPr lang="en-US"/>
          </a:p>
        </p:txBody>
      </p:sp>
    </p:spTree>
    <p:extLst>
      <p:ext uri="{BB962C8B-B14F-4D97-AF65-F5344CB8AC3E}">
        <p14:creationId xmlns:p14="http://schemas.microsoft.com/office/powerpoint/2010/main" val="3169121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78143-4932-D94F-9650-ED6DADE898C8}" type="datetimeFigureOut">
              <a:rPr lang="en-US" smtClean="0"/>
              <a:t>8/12/20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CDC38-1387-6F40-A032-A0DD896F58DA}" type="slidenum">
              <a:rPr lang="en-US" smtClean="0"/>
              <a:t>‹#›</a:t>
            </a:fld>
            <a:endParaRPr lang="en-US"/>
          </a:p>
        </p:txBody>
      </p:sp>
    </p:spTree>
    <p:extLst>
      <p:ext uri="{BB962C8B-B14F-4D97-AF65-F5344CB8AC3E}">
        <p14:creationId xmlns:p14="http://schemas.microsoft.com/office/powerpoint/2010/main" val="2417081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78143-4932-D94F-9650-ED6DADE898C8}" type="datetimeFigureOut">
              <a:rPr lang="en-US" smtClean="0"/>
              <a:t>8/12/20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CDC38-1387-6F40-A032-A0DD896F58DA}" type="slidenum">
              <a:rPr lang="en-US" smtClean="0"/>
              <a:t>‹#›</a:t>
            </a:fld>
            <a:endParaRPr lang="en-US"/>
          </a:p>
        </p:txBody>
      </p:sp>
    </p:spTree>
    <p:extLst>
      <p:ext uri="{BB962C8B-B14F-4D97-AF65-F5344CB8AC3E}">
        <p14:creationId xmlns:p14="http://schemas.microsoft.com/office/powerpoint/2010/main" val="258853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78143-4932-D94F-9650-ED6DADE898C8}" type="datetimeFigureOut">
              <a:rPr lang="en-US" smtClean="0"/>
              <a:t>8/12/20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CDC38-1387-6F40-A032-A0DD896F58DA}" type="slidenum">
              <a:rPr lang="en-US" smtClean="0"/>
              <a:t>‹#›</a:t>
            </a:fld>
            <a:endParaRPr lang="en-US"/>
          </a:p>
        </p:txBody>
      </p:sp>
    </p:spTree>
    <p:extLst>
      <p:ext uri="{BB962C8B-B14F-4D97-AF65-F5344CB8AC3E}">
        <p14:creationId xmlns:p14="http://schemas.microsoft.com/office/powerpoint/2010/main" val="1880937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78143-4932-D94F-9650-ED6DADE898C8}" type="datetimeFigureOut">
              <a:rPr lang="en-US" smtClean="0"/>
              <a:t>8/12/20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CDC38-1387-6F40-A032-A0DD896F58DA}" type="slidenum">
              <a:rPr lang="en-US" smtClean="0"/>
              <a:t>‹#›</a:t>
            </a:fld>
            <a:endParaRPr lang="en-US"/>
          </a:p>
        </p:txBody>
      </p:sp>
    </p:spTree>
    <p:extLst>
      <p:ext uri="{BB962C8B-B14F-4D97-AF65-F5344CB8AC3E}">
        <p14:creationId xmlns:p14="http://schemas.microsoft.com/office/powerpoint/2010/main" val="3645856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078143-4932-D94F-9650-ED6DADE898C8}" type="datetimeFigureOut">
              <a:rPr lang="en-US" smtClean="0"/>
              <a:t>8/12/20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5CDC38-1387-6F40-A032-A0DD896F58DA}" type="slidenum">
              <a:rPr lang="en-US" smtClean="0"/>
              <a:t>‹#›</a:t>
            </a:fld>
            <a:endParaRPr lang="en-US"/>
          </a:p>
        </p:txBody>
      </p:sp>
    </p:spTree>
    <p:extLst>
      <p:ext uri="{BB962C8B-B14F-4D97-AF65-F5344CB8AC3E}">
        <p14:creationId xmlns:p14="http://schemas.microsoft.com/office/powerpoint/2010/main" val="1658745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078143-4932-D94F-9650-ED6DADE898C8}" type="datetimeFigureOut">
              <a:rPr lang="en-US" smtClean="0"/>
              <a:t>8/12/20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5CDC38-1387-6F40-A032-A0DD896F58DA}" type="slidenum">
              <a:rPr lang="en-US" smtClean="0"/>
              <a:t>‹#›</a:t>
            </a:fld>
            <a:endParaRPr lang="en-US"/>
          </a:p>
        </p:txBody>
      </p:sp>
    </p:spTree>
    <p:extLst>
      <p:ext uri="{BB962C8B-B14F-4D97-AF65-F5344CB8AC3E}">
        <p14:creationId xmlns:p14="http://schemas.microsoft.com/office/powerpoint/2010/main" val="1579525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078143-4932-D94F-9650-ED6DADE898C8}" type="datetimeFigureOut">
              <a:rPr lang="en-US" smtClean="0"/>
              <a:t>8/12/20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5CDC38-1387-6F40-A032-A0DD896F58DA}" type="slidenum">
              <a:rPr lang="en-US" smtClean="0"/>
              <a:t>‹#›</a:t>
            </a:fld>
            <a:endParaRPr lang="en-US"/>
          </a:p>
        </p:txBody>
      </p:sp>
    </p:spTree>
    <p:extLst>
      <p:ext uri="{BB962C8B-B14F-4D97-AF65-F5344CB8AC3E}">
        <p14:creationId xmlns:p14="http://schemas.microsoft.com/office/powerpoint/2010/main" val="63422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078143-4932-D94F-9650-ED6DADE898C8}" type="datetimeFigureOut">
              <a:rPr lang="en-US" smtClean="0"/>
              <a:t>8/12/20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5CDC38-1387-6F40-A032-A0DD896F58DA}" type="slidenum">
              <a:rPr lang="en-US" smtClean="0"/>
              <a:t>‹#›</a:t>
            </a:fld>
            <a:endParaRPr lang="en-US"/>
          </a:p>
        </p:txBody>
      </p:sp>
    </p:spTree>
    <p:extLst>
      <p:ext uri="{BB962C8B-B14F-4D97-AF65-F5344CB8AC3E}">
        <p14:creationId xmlns:p14="http://schemas.microsoft.com/office/powerpoint/2010/main" val="2860356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078143-4932-D94F-9650-ED6DADE898C8}" type="datetimeFigureOut">
              <a:rPr lang="en-US" smtClean="0"/>
              <a:t>8/12/20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5CDC38-1387-6F40-A032-A0DD896F58DA}" type="slidenum">
              <a:rPr lang="en-US" smtClean="0"/>
              <a:t>‹#›</a:t>
            </a:fld>
            <a:endParaRPr lang="en-US"/>
          </a:p>
        </p:txBody>
      </p:sp>
    </p:spTree>
    <p:extLst>
      <p:ext uri="{BB962C8B-B14F-4D97-AF65-F5344CB8AC3E}">
        <p14:creationId xmlns:p14="http://schemas.microsoft.com/office/powerpoint/2010/main" val="78715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078143-4932-D94F-9650-ED6DADE898C8}" type="datetimeFigureOut">
              <a:rPr lang="en-US" smtClean="0"/>
              <a:t>8/12/20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5CDC38-1387-6F40-A032-A0DD896F58DA}" type="slidenum">
              <a:rPr lang="en-US" smtClean="0"/>
              <a:t>‹#›</a:t>
            </a:fld>
            <a:endParaRPr lang="en-US"/>
          </a:p>
        </p:txBody>
      </p:sp>
    </p:spTree>
    <p:extLst>
      <p:ext uri="{BB962C8B-B14F-4D97-AF65-F5344CB8AC3E}">
        <p14:creationId xmlns:p14="http://schemas.microsoft.com/office/powerpoint/2010/main" val="4179857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078143-4932-D94F-9650-ED6DADE898C8}" type="datetimeFigureOut">
              <a:rPr lang="en-US" smtClean="0"/>
              <a:t>8/12/20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A5CDC38-1387-6F40-A032-A0DD896F58DA}" type="slidenum">
              <a:rPr lang="en-US" smtClean="0"/>
              <a:t>‹#›</a:t>
            </a:fld>
            <a:endParaRPr lang="en-US"/>
          </a:p>
        </p:txBody>
      </p:sp>
    </p:spTree>
    <p:extLst>
      <p:ext uri="{BB962C8B-B14F-4D97-AF65-F5344CB8AC3E}">
        <p14:creationId xmlns:p14="http://schemas.microsoft.com/office/powerpoint/2010/main" val="1002931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4.svg"/><Relationship Id="rId4" Type="http://schemas.openxmlformats.org/officeDocument/2006/relationships/diagramQuickStyle" Target="../diagrams/quickStyle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colab.research.google.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F9F85-318D-9343-A11D-8A14EE33BC59}"/>
              </a:ext>
            </a:extLst>
          </p:cNvPr>
          <p:cNvSpPr>
            <a:spLocks noGrp="1"/>
          </p:cNvSpPr>
          <p:nvPr>
            <p:ph type="ctrTitle"/>
          </p:nvPr>
        </p:nvSpPr>
        <p:spPr>
          <a:xfrm>
            <a:off x="1152737" y="712282"/>
            <a:ext cx="7766936" cy="1646302"/>
          </a:xfrm>
        </p:spPr>
        <p:txBody>
          <a:bodyPr/>
          <a:lstStyle/>
          <a:p>
            <a:pPr algn="ctr"/>
            <a:r>
              <a:rPr lang="en-US" dirty="0">
                <a:solidFill>
                  <a:schemeClr val="accent2">
                    <a:lumMod val="75000"/>
                  </a:schemeClr>
                </a:solidFill>
              </a:rPr>
              <a:t>Biopython: Introduction</a:t>
            </a:r>
          </a:p>
        </p:txBody>
      </p:sp>
      <p:sp>
        <p:nvSpPr>
          <p:cNvPr id="3" name="Subtitle 2">
            <a:extLst>
              <a:ext uri="{FF2B5EF4-FFF2-40B4-BE49-F238E27FC236}">
                <a16:creationId xmlns:a16="http://schemas.microsoft.com/office/drawing/2014/main" id="{8BFAD657-FAE0-FF41-AF1F-E578A7B5806B}"/>
              </a:ext>
            </a:extLst>
          </p:cNvPr>
          <p:cNvSpPr>
            <a:spLocks noGrp="1"/>
          </p:cNvSpPr>
          <p:nvPr>
            <p:ph type="subTitle" idx="1"/>
          </p:nvPr>
        </p:nvSpPr>
        <p:spPr>
          <a:xfrm>
            <a:off x="1152737" y="2415731"/>
            <a:ext cx="7766936" cy="1096899"/>
          </a:xfrm>
        </p:spPr>
        <p:txBody>
          <a:bodyPr>
            <a:normAutofit lnSpcReduction="10000"/>
          </a:bodyPr>
          <a:lstStyle/>
          <a:p>
            <a:pPr algn="ctr"/>
            <a:r>
              <a:rPr lang="en-US" b="1" dirty="0"/>
              <a:t>Colby Witherup Wood</a:t>
            </a:r>
          </a:p>
          <a:p>
            <a:pPr algn="ctr"/>
            <a:r>
              <a:rPr lang="en-US" dirty="0"/>
              <a:t>Northwestern IT Research Computing Services</a:t>
            </a:r>
          </a:p>
          <a:p>
            <a:pPr algn="ctr"/>
            <a:r>
              <a:rPr lang="en-US" dirty="0"/>
              <a:t>Request a consultation: </a:t>
            </a:r>
            <a:r>
              <a:rPr lang="en-US" i="1" dirty="0"/>
              <a:t>bit.ly/rcs_consult </a:t>
            </a:r>
          </a:p>
          <a:p>
            <a:pPr algn="ctr"/>
            <a:endParaRPr lang="en-US" dirty="0"/>
          </a:p>
        </p:txBody>
      </p:sp>
      <p:sp>
        <p:nvSpPr>
          <p:cNvPr id="10" name="Subtitle 2">
            <a:extLst>
              <a:ext uri="{FF2B5EF4-FFF2-40B4-BE49-F238E27FC236}">
                <a16:creationId xmlns:a16="http://schemas.microsoft.com/office/drawing/2014/main" id="{9CD95354-B021-1743-BE44-1690AE29AA59}"/>
              </a:ext>
            </a:extLst>
          </p:cNvPr>
          <p:cNvSpPr txBox="1">
            <a:spLocks/>
          </p:cNvSpPr>
          <p:nvPr/>
        </p:nvSpPr>
        <p:spPr>
          <a:xfrm>
            <a:off x="1157997" y="4091939"/>
            <a:ext cx="7766936" cy="225338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2400" dirty="0">
                <a:solidFill>
                  <a:schemeClr val="tx1">
                    <a:lumMod val="85000"/>
                    <a:lumOff val="15000"/>
                  </a:schemeClr>
                </a:solidFill>
                <a:latin typeface="Andale Mono" panose="020B0509000000000004" pitchFamily="49" charset="0"/>
              </a:rPr>
              <a:t>This workshop will begin at </a:t>
            </a:r>
          </a:p>
          <a:p>
            <a:pPr algn="ctr"/>
            <a:r>
              <a:rPr lang="en-US" sz="2400" dirty="0">
                <a:solidFill>
                  <a:schemeClr val="tx1">
                    <a:lumMod val="85000"/>
                    <a:lumOff val="15000"/>
                  </a:schemeClr>
                </a:solidFill>
                <a:latin typeface="Andale Mono" panose="020B0509000000000004" pitchFamily="49" charset="0"/>
              </a:rPr>
              <a:t>1:02 pm Central</a:t>
            </a:r>
          </a:p>
        </p:txBody>
      </p:sp>
    </p:spTree>
    <p:extLst>
      <p:ext uri="{BB962C8B-B14F-4D97-AF65-F5344CB8AC3E}">
        <p14:creationId xmlns:p14="http://schemas.microsoft.com/office/powerpoint/2010/main" val="2418593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C7C2B9-4FD1-8047-9E49-D4B154CC5435}"/>
              </a:ext>
            </a:extLst>
          </p:cNvPr>
          <p:cNvSpPr>
            <a:spLocks noGrp="1"/>
          </p:cNvSpPr>
          <p:nvPr>
            <p:ph type="title"/>
          </p:nvPr>
        </p:nvSpPr>
        <p:spPr>
          <a:xfrm>
            <a:off x="1286933" y="609600"/>
            <a:ext cx="10197494" cy="1099457"/>
          </a:xfrm>
        </p:spPr>
        <p:txBody>
          <a:bodyPr>
            <a:normAutofit/>
          </a:bodyPr>
          <a:lstStyle/>
          <a:p>
            <a:pPr>
              <a:lnSpc>
                <a:spcPct val="90000"/>
              </a:lnSpc>
            </a:pPr>
            <a:r>
              <a:rPr lang="en-US" dirty="0">
                <a:solidFill>
                  <a:schemeClr val="accent2">
                    <a:lumMod val="75000"/>
                  </a:schemeClr>
                </a:solidFill>
              </a:rPr>
              <a:t>Biopython is used for working with sequence data in Python</a:t>
            </a:r>
          </a:p>
        </p:txBody>
      </p:sp>
      <p:sp>
        <p:nvSpPr>
          <p:cNvPr id="30" name="Isosceles Triangle 2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079E2AC-0A75-4CAE-B8C0-C1054CF172A5}"/>
              </a:ext>
            </a:extLst>
          </p:cNvPr>
          <p:cNvGraphicFramePr>
            <a:graphicFrameLocks noGrp="1"/>
          </p:cNvGraphicFramePr>
          <p:nvPr>
            <p:ph idx="1"/>
            <p:extLst>
              <p:ext uri="{D42A27DB-BD31-4B8C-83A1-F6EECF244321}">
                <p14:modId xmlns:p14="http://schemas.microsoft.com/office/powerpoint/2010/main" val="3379117910"/>
              </p:ext>
            </p:extLst>
          </p:nvPr>
        </p:nvGraphicFramePr>
        <p:xfrm>
          <a:off x="1286933" y="1948543"/>
          <a:ext cx="9618133" cy="44729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Rectangle 21" descr="DNA">
            <a:extLst>
              <a:ext uri="{FF2B5EF4-FFF2-40B4-BE49-F238E27FC236}">
                <a16:creationId xmlns:a16="http://schemas.microsoft.com/office/drawing/2014/main" id="{FF49AA36-8DAA-A647-A752-1E8C82124B18}"/>
              </a:ext>
            </a:extLst>
          </p:cNvPr>
          <p:cNvSpPr/>
          <p:nvPr/>
        </p:nvSpPr>
        <p:spPr>
          <a:xfrm>
            <a:off x="1472628" y="2032564"/>
            <a:ext cx="1396436" cy="1396436"/>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24" name="Group 23">
            <a:extLst>
              <a:ext uri="{FF2B5EF4-FFF2-40B4-BE49-F238E27FC236}">
                <a16:creationId xmlns:a16="http://schemas.microsoft.com/office/drawing/2014/main" id="{F2AD8D4D-46D7-E942-A151-9DD0D33B3006}"/>
              </a:ext>
            </a:extLst>
          </p:cNvPr>
          <p:cNvGrpSpPr/>
          <p:nvPr/>
        </p:nvGrpSpPr>
        <p:grpSpPr>
          <a:xfrm>
            <a:off x="1024789" y="3544550"/>
            <a:ext cx="2349427" cy="718099"/>
            <a:chOff x="-374146" y="1918935"/>
            <a:chExt cx="2349427" cy="718099"/>
          </a:xfrm>
        </p:grpSpPr>
        <p:sp>
          <p:nvSpPr>
            <p:cNvPr id="31" name="Rectangle 30">
              <a:extLst>
                <a:ext uri="{FF2B5EF4-FFF2-40B4-BE49-F238E27FC236}">
                  <a16:creationId xmlns:a16="http://schemas.microsoft.com/office/drawing/2014/main" id="{F96974F9-ABEF-234A-8120-C5CFC5F370FD}"/>
                </a:ext>
              </a:extLst>
            </p:cNvPr>
            <p:cNvSpPr/>
            <p:nvPr/>
          </p:nvSpPr>
          <p:spPr>
            <a:xfrm>
              <a:off x="316415" y="1918935"/>
              <a:ext cx="988703" cy="70875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3" name="TextBox 32">
              <a:extLst>
                <a:ext uri="{FF2B5EF4-FFF2-40B4-BE49-F238E27FC236}">
                  <a16:creationId xmlns:a16="http://schemas.microsoft.com/office/drawing/2014/main" id="{9C401004-450B-A94E-9ED4-E6C1157D831A}"/>
                </a:ext>
              </a:extLst>
            </p:cNvPr>
            <p:cNvSpPr txBox="1"/>
            <p:nvPr/>
          </p:nvSpPr>
          <p:spPr>
            <a:xfrm>
              <a:off x="-374146" y="1928284"/>
              <a:ext cx="2349427" cy="70875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kern="1200" dirty="0"/>
                <a:t>“sequence data” can mean:</a:t>
              </a:r>
            </a:p>
            <a:p>
              <a:pPr marL="0" lvl="0" indent="0" algn="ctr" defTabSz="622300">
                <a:lnSpc>
                  <a:spcPct val="90000"/>
                </a:lnSpc>
                <a:spcBef>
                  <a:spcPct val="0"/>
                </a:spcBef>
                <a:spcAft>
                  <a:spcPct val="35000"/>
                </a:spcAft>
                <a:buNone/>
                <a:defRPr b="1"/>
              </a:pPr>
              <a:endParaRPr lang="en-US" dirty="0"/>
            </a:p>
            <a:p>
              <a:pPr marL="0" lvl="0" indent="0" algn="ctr" defTabSz="622300">
                <a:lnSpc>
                  <a:spcPct val="90000"/>
                </a:lnSpc>
                <a:spcBef>
                  <a:spcPct val="0"/>
                </a:spcBef>
                <a:spcAft>
                  <a:spcPct val="35000"/>
                </a:spcAft>
                <a:buNone/>
                <a:defRPr b="1"/>
              </a:pPr>
              <a:r>
                <a:rPr lang="en-US" kern="1200" dirty="0"/>
                <a:t>DNA</a:t>
              </a:r>
            </a:p>
            <a:p>
              <a:pPr marL="0" lvl="0" indent="0" algn="ctr" defTabSz="622300">
                <a:lnSpc>
                  <a:spcPct val="90000"/>
                </a:lnSpc>
                <a:spcBef>
                  <a:spcPct val="0"/>
                </a:spcBef>
                <a:spcAft>
                  <a:spcPct val="35000"/>
                </a:spcAft>
                <a:buNone/>
                <a:defRPr b="1"/>
              </a:pPr>
              <a:r>
                <a:rPr lang="en-US" kern="1200" dirty="0"/>
                <a:t>RNA</a:t>
              </a:r>
            </a:p>
            <a:p>
              <a:pPr marL="0" lvl="0" indent="0" algn="ctr" defTabSz="622300">
                <a:lnSpc>
                  <a:spcPct val="90000"/>
                </a:lnSpc>
                <a:spcBef>
                  <a:spcPct val="0"/>
                </a:spcBef>
                <a:spcAft>
                  <a:spcPct val="35000"/>
                </a:spcAft>
                <a:buNone/>
                <a:defRPr b="1"/>
              </a:pPr>
              <a:r>
                <a:rPr lang="en-US" dirty="0"/>
                <a:t>P</a:t>
              </a:r>
              <a:r>
                <a:rPr lang="en-US" kern="1200" dirty="0"/>
                <a:t>rotein</a:t>
              </a:r>
            </a:p>
            <a:p>
              <a:pPr marL="0" lvl="0" indent="0" algn="ctr" defTabSz="622300">
                <a:lnSpc>
                  <a:spcPct val="90000"/>
                </a:lnSpc>
                <a:spcBef>
                  <a:spcPct val="0"/>
                </a:spcBef>
                <a:spcAft>
                  <a:spcPct val="35000"/>
                </a:spcAft>
                <a:buNone/>
                <a:defRPr b="1"/>
              </a:pPr>
              <a:r>
                <a:rPr lang="en-US" dirty="0"/>
                <a:t>Multiple Sequence Alignments</a:t>
              </a:r>
              <a:endParaRPr lang="en-US" kern="1200" dirty="0"/>
            </a:p>
          </p:txBody>
        </p:sp>
      </p:grpSp>
      <p:sp>
        <p:nvSpPr>
          <p:cNvPr id="25" name="Rectangle 24" descr="Database">
            <a:extLst>
              <a:ext uri="{FF2B5EF4-FFF2-40B4-BE49-F238E27FC236}">
                <a16:creationId xmlns:a16="http://schemas.microsoft.com/office/drawing/2014/main" id="{254EFA04-8B70-6F47-8287-8E59EC15B60B}"/>
              </a:ext>
            </a:extLst>
          </p:cNvPr>
          <p:cNvSpPr/>
          <p:nvPr/>
        </p:nvSpPr>
        <p:spPr>
          <a:xfrm>
            <a:off x="7401244" y="1325333"/>
            <a:ext cx="1150829" cy="1510523"/>
          </a:xfrm>
          <a:prstGeom prst="rect">
            <a:avLst/>
          </a:prstGeom>
          <a:blipFill dpi="0"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p:spPr>
        <p:style>
          <a:lnRef idx="2">
            <a:scrgbClr r="0" g="0" b="0"/>
          </a:lnRef>
          <a:fillRef idx="1">
            <a:scrgbClr r="0" g="0" b="0"/>
          </a:fillRef>
          <a:effectRef idx="0">
            <a:schemeClr val="accent2">
              <a:hueOff val="-2964286"/>
              <a:satOff val="14200"/>
              <a:lumOff val="13137"/>
              <a:alphaOff val="0"/>
            </a:schemeClr>
          </a:effectRef>
          <a:fontRef idx="minor">
            <a:schemeClr val="lt1"/>
          </a:fontRef>
        </p:style>
        <p:txBody>
          <a:bodyPr/>
          <a:lstStyle/>
          <a:p>
            <a:endParaRPr lang="en-US" dirty="0"/>
          </a:p>
        </p:txBody>
      </p:sp>
      <p:grpSp>
        <p:nvGrpSpPr>
          <p:cNvPr id="26" name="Group 25">
            <a:extLst>
              <a:ext uri="{FF2B5EF4-FFF2-40B4-BE49-F238E27FC236}">
                <a16:creationId xmlns:a16="http://schemas.microsoft.com/office/drawing/2014/main" id="{3E4635D6-761D-2C43-9595-E70D3334273F}"/>
              </a:ext>
            </a:extLst>
          </p:cNvPr>
          <p:cNvGrpSpPr/>
          <p:nvPr/>
        </p:nvGrpSpPr>
        <p:grpSpPr>
          <a:xfrm>
            <a:off x="6332616" y="2910270"/>
            <a:ext cx="3288084" cy="716512"/>
            <a:chOff x="5186697" y="1886991"/>
            <a:chExt cx="4315781" cy="716512"/>
          </a:xfrm>
        </p:grpSpPr>
        <p:sp>
          <p:nvSpPr>
            <p:cNvPr id="27" name="Rectangle 26">
              <a:extLst>
                <a:ext uri="{FF2B5EF4-FFF2-40B4-BE49-F238E27FC236}">
                  <a16:creationId xmlns:a16="http://schemas.microsoft.com/office/drawing/2014/main" id="{A9BB422A-752D-6848-B992-5A516D67F989}"/>
                </a:ext>
              </a:extLst>
            </p:cNvPr>
            <p:cNvSpPr/>
            <p:nvPr/>
          </p:nvSpPr>
          <p:spPr>
            <a:xfrm>
              <a:off x="5186697" y="1894753"/>
              <a:ext cx="4315781" cy="70875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9" name="TextBox 28">
              <a:extLst>
                <a:ext uri="{FF2B5EF4-FFF2-40B4-BE49-F238E27FC236}">
                  <a16:creationId xmlns:a16="http://schemas.microsoft.com/office/drawing/2014/main" id="{F1974798-EC53-B040-A37E-06C29D3C65BD}"/>
                </a:ext>
              </a:extLst>
            </p:cNvPr>
            <p:cNvSpPr txBox="1"/>
            <p:nvPr/>
          </p:nvSpPr>
          <p:spPr>
            <a:xfrm>
              <a:off x="5186697" y="1886991"/>
              <a:ext cx="4315781" cy="70875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kern="1200" dirty="0"/>
                <a:t>”working with” can mean:</a:t>
              </a:r>
            </a:p>
          </p:txBody>
        </p:sp>
      </p:grpSp>
      <p:grpSp>
        <p:nvGrpSpPr>
          <p:cNvPr id="34" name="Group 33">
            <a:extLst>
              <a:ext uri="{FF2B5EF4-FFF2-40B4-BE49-F238E27FC236}">
                <a16:creationId xmlns:a16="http://schemas.microsoft.com/office/drawing/2014/main" id="{6DE226B6-5693-CD4E-831B-4B0E719B5DB7}"/>
              </a:ext>
            </a:extLst>
          </p:cNvPr>
          <p:cNvGrpSpPr/>
          <p:nvPr/>
        </p:nvGrpSpPr>
        <p:grpSpPr>
          <a:xfrm>
            <a:off x="4357689" y="3272407"/>
            <a:ext cx="7237938" cy="2543511"/>
            <a:chOff x="2587529" y="2334654"/>
            <a:chExt cx="4379427" cy="1328429"/>
          </a:xfrm>
        </p:grpSpPr>
        <p:sp>
          <p:nvSpPr>
            <p:cNvPr id="35" name="Rectangle 34">
              <a:extLst>
                <a:ext uri="{FF2B5EF4-FFF2-40B4-BE49-F238E27FC236}">
                  <a16:creationId xmlns:a16="http://schemas.microsoft.com/office/drawing/2014/main" id="{60522B48-6CFB-C04B-9309-266BCD0A727E}"/>
                </a:ext>
              </a:extLst>
            </p:cNvPr>
            <p:cNvSpPr/>
            <p:nvPr/>
          </p:nvSpPr>
          <p:spPr>
            <a:xfrm>
              <a:off x="2651175" y="2334654"/>
              <a:ext cx="4315781" cy="130889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6" name="TextBox 35">
              <a:extLst>
                <a:ext uri="{FF2B5EF4-FFF2-40B4-BE49-F238E27FC236}">
                  <a16:creationId xmlns:a16="http://schemas.microsoft.com/office/drawing/2014/main" id="{444961C5-DF44-7D4F-AE5A-1883DE717EAF}"/>
                </a:ext>
              </a:extLst>
            </p:cNvPr>
            <p:cNvSpPr txBox="1"/>
            <p:nvPr/>
          </p:nvSpPr>
          <p:spPr>
            <a:xfrm>
              <a:off x="2587529" y="2354189"/>
              <a:ext cx="4315781" cy="130889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kern="1200" dirty="0"/>
                <a:t>Renaming sequences</a:t>
              </a:r>
            </a:p>
            <a:p>
              <a:pPr marL="0" lvl="0" indent="0" algn="ctr" defTabSz="755650">
                <a:lnSpc>
                  <a:spcPct val="100000"/>
                </a:lnSpc>
                <a:spcBef>
                  <a:spcPct val="0"/>
                </a:spcBef>
                <a:spcAft>
                  <a:spcPct val="35000"/>
                </a:spcAft>
                <a:buNone/>
              </a:pPr>
              <a:r>
                <a:rPr lang="en-US" kern="1200" dirty="0"/>
                <a:t>Filtering and removing certain sequences from a group of sequences</a:t>
              </a:r>
            </a:p>
            <a:p>
              <a:pPr marL="0" lvl="0" indent="0" algn="ctr" defTabSz="755650">
                <a:lnSpc>
                  <a:spcPct val="100000"/>
                </a:lnSpc>
                <a:spcBef>
                  <a:spcPct val="0"/>
                </a:spcBef>
                <a:spcAft>
                  <a:spcPct val="35000"/>
                </a:spcAft>
                <a:buNone/>
              </a:pPr>
              <a:r>
                <a:rPr lang="en-US" kern="1200" dirty="0"/>
                <a:t>Combining sequences</a:t>
              </a:r>
            </a:p>
            <a:p>
              <a:pPr marL="0" lvl="0" indent="0" algn="ctr" defTabSz="755650">
                <a:lnSpc>
                  <a:spcPct val="100000"/>
                </a:lnSpc>
                <a:spcBef>
                  <a:spcPct val="0"/>
                </a:spcBef>
                <a:spcAft>
                  <a:spcPct val="35000"/>
                </a:spcAft>
                <a:buNone/>
              </a:pPr>
              <a:r>
                <a:rPr lang="en-US" kern="1200" dirty="0"/>
                <a:t>Transforming sequences: reverse complement/transcription/translation</a:t>
              </a:r>
            </a:p>
            <a:p>
              <a:pPr marL="0" lvl="0" indent="0" algn="ctr" defTabSz="755650">
                <a:lnSpc>
                  <a:spcPct val="100000"/>
                </a:lnSpc>
                <a:spcBef>
                  <a:spcPct val="0"/>
                </a:spcBef>
                <a:spcAft>
                  <a:spcPct val="35000"/>
                </a:spcAft>
                <a:buNone/>
              </a:pPr>
              <a:r>
                <a:rPr lang="en-US" kern="1200" dirty="0"/>
                <a:t>Plotting sequence lengths</a:t>
              </a:r>
            </a:p>
            <a:p>
              <a:pPr marL="0" lvl="0" indent="0" algn="ctr" defTabSz="755650">
                <a:lnSpc>
                  <a:spcPct val="100000"/>
                </a:lnSpc>
                <a:spcBef>
                  <a:spcPct val="0"/>
                </a:spcBef>
                <a:spcAft>
                  <a:spcPct val="35000"/>
                </a:spcAft>
                <a:buNone/>
              </a:pPr>
              <a:r>
                <a:rPr lang="en-US" kern="1200" dirty="0"/>
                <a:t>Plotting GC content</a:t>
              </a:r>
            </a:p>
            <a:p>
              <a:pPr marL="0" lvl="0" indent="0" algn="ctr" defTabSz="755650">
                <a:lnSpc>
                  <a:spcPct val="100000"/>
                </a:lnSpc>
                <a:spcBef>
                  <a:spcPct val="0"/>
                </a:spcBef>
                <a:spcAft>
                  <a:spcPct val="35000"/>
                </a:spcAft>
                <a:buNone/>
              </a:pPr>
              <a:r>
                <a:rPr lang="en-US" kern="1200" dirty="0"/>
                <a:t>Converting between file formats</a:t>
              </a:r>
            </a:p>
            <a:p>
              <a:pPr marL="0" lvl="0" indent="0" algn="ctr" defTabSz="755650">
                <a:lnSpc>
                  <a:spcPct val="100000"/>
                </a:lnSpc>
                <a:spcBef>
                  <a:spcPct val="0"/>
                </a:spcBef>
                <a:spcAft>
                  <a:spcPct val="35000"/>
                </a:spcAft>
                <a:buNone/>
              </a:pPr>
              <a:r>
                <a:rPr lang="en-US" kern="1200" dirty="0" err="1"/>
                <a:t>BLASTing</a:t>
              </a:r>
              <a:r>
                <a:rPr lang="en-US" kern="1200" dirty="0"/>
                <a:t> sequences and parsing the results</a:t>
              </a:r>
            </a:p>
          </p:txBody>
        </p:sp>
      </p:grpSp>
    </p:spTree>
    <p:extLst>
      <p:ext uri="{BB962C8B-B14F-4D97-AF65-F5344CB8AC3E}">
        <p14:creationId xmlns:p14="http://schemas.microsoft.com/office/powerpoint/2010/main" val="2890939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BFB52-67DD-6745-8659-0A5845BF3B73}"/>
              </a:ext>
            </a:extLst>
          </p:cNvPr>
          <p:cNvSpPr>
            <a:spLocks noGrp="1"/>
          </p:cNvSpPr>
          <p:nvPr>
            <p:ph type="title"/>
          </p:nvPr>
        </p:nvSpPr>
        <p:spPr>
          <a:xfrm>
            <a:off x="1043950" y="1179151"/>
            <a:ext cx="3300646" cy="4463889"/>
          </a:xfrm>
        </p:spPr>
        <p:txBody>
          <a:bodyPr anchor="ctr">
            <a:normAutofit/>
          </a:bodyPr>
          <a:lstStyle/>
          <a:p>
            <a:r>
              <a:rPr lang="en-US" dirty="0">
                <a:solidFill>
                  <a:schemeClr val="accent2">
                    <a:lumMod val="75000"/>
                  </a:schemeClr>
                </a:solidFill>
              </a:rPr>
              <a:t>Most Biopython tools are available in GUIs</a:t>
            </a:r>
          </a:p>
        </p:txBody>
      </p:sp>
      <p:sp>
        <p:nvSpPr>
          <p:cNvPr id="31"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FB5B767-F6DE-2341-B21D-C190DDE7FD84}"/>
              </a:ext>
            </a:extLst>
          </p:cNvPr>
          <p:cNvSpPr>
            <a:spLocks noGrp="1"/>
          </p:cNvSpPr>
          <p:nvPr>
            <p:ph idx="1"/>
          </p:nvPr>
        </p:nvSpPr>
        <p:spPr>
          <a:xfrm>
            <a:off x="4978918" y="1442595"/>
            <a:ext cx="6341016" cy="4270450"/>
          </a:xfrm>
        </p:spPr>
        <p:txBody>
          <a:bodyPr anchor="ctr">
            <a:normAutofit/>
          </a:bodyPr>
          <a:lstStyle/>
          <a:p>
            <a:pPr marL="0" indent="0">
              <a:buNone/>
            </a:pPr>
            <a:r>
              <a:rPr lang="en-US" sz="2400" dirty="0"/>
              <a:t>Why should you use Biopython instead?</a:t>
            </a:r>
          </a:p>
          <a:p>
            <a:pPr lvl="1"/>
            <a:r>
              <a:rPr lang="en-US" sz="2000" dirty="0"/>
              <a:t>Have total customization</a:t>
            </a:r>
          </a:p>
          <a:p>
            <a:pPr lvl="1"/>
            <a:r>
              <a:rPr lang="en-US" sz="2000" dirty="0"/>
              <a:t>Save a record of what you did in a script</a:t>
            </a:r>
          </a:p>
          <a:p>
            <a:pPr lvl="1"/>
            <a:r>
              <a:rPr lang="en-US" sz="2000" dirty="0"/>
              <a:t>Automate your analyses – let the computer do the work</a:t>
            </a:r>
          </a:p>
          <a:p>
            <a:pPr lvl="1"/>
            <a:r>
              <a:rPr lang="en-US" sz="2000" dirty="0"/>
              <a:t>Parallelization – run the same script on multiple genes or files</a:t>
            </a:r>
          </a:p>
          <a:p>
            <a:pPr lvl="1"/>
            <a:r>
              <a:rPr lang="en-US" sz="2000" dirty="0"/>
              <a:t>Combine your scripts into pipelines</a:t>
            </a:r>
          </a:p>
          <a:p>
            <a:pPr lvl="1"/>
            <a:endParaRPr lang="en-US" sz="2000" dirty="0"/>
          </a:p>
        </p:txBody>
      </p:sp>
      <p:sp>
        <p:nvSpPr>
          <p:cNvPr id="33"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50786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56B29-DFF3-6A4E-B5D0-9CB88F563D9C}"/>
              </a:ext>
            </a:extLst>
          </p:cNvPr>
          <p:cNvSpPr>
            <a:spLocks noGrp="1"/>
          </p:cNvSpPr>
          <p:nvPr>
            <p:ph type="title"/>
          </p:nvPr>
        </p:nvSpPr>
        <p:spPr>
          <a:xfrm>
            <a:off x="1286933" y="609600"/>
            <a:ext cx="10197494" cy="1099457"/>
          </a:xfrm>
        </p:spPr>
        <p:txBody>
          <a:bodyPr>
            <a:normAutofit/>
          </a:bodyPr>
          <a:lstStyle/>
          <a:p>
            <a:r>
              <a:rPr lang="en-US" dirty="0">
                <a:solidFill>
                  <a:schemeClr val="accent2">
                    <a:lumMod val="75000"/>
                  </a:schemeClr>
                </a:solidFill>
              </a:rPr>
              <a:t>Sample pipeline to build a phylogenetic tree</a:t>
            </a:r>
          </a:p>
        </p:txBody>
      </p:sp>
      <p:sp>
        <p:nvSpPr>
          <p:cNvPr id="26"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7" name="Content Placeholder 2">
            <a:extLst>
              <a:ext uri="{FF2B5EF4-FFF2-40B4-BE49-F238E27FC236}">
                <a16:creationId xmlns:a16="http://schemas.microsoft.com/office/drawing/2014/main" id="{234FE738-DB21-489E-BA24-0C2E997A45AB}"/>
              </a:ext>
            </a:extLst>
          </p:cNvPr>
          <p:cNvGraphicFramePr>
            <a:graphicFrameLocks noGrp="1"/>
          </p:cNvGraphicFramePr>
          <p:nvPr>
            <p:ph idx="1"/>
            <p:extLst>
              <p:ext uri="{D42A27DB-BD31-4B8C-83A1-F6EECF244321}">
                <p14:modId xmlns:p14="http://schemas.microsoft.com/office/powerpoint/2010/main" val="2142145319"/>
              </p:ext>
            </p:extLst>
          </p:nvPr>
        </p:nvGraphicFramePr>
        <p:xfrm>
          <a:off x="1286933" y="1585912"/>
          <a:ext cx="9618133" cy="4772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895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6" name="Straight Connector 45">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8"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53">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D3D7CDC-8DD1-E049-9BBF-7FF618EF0928}"/>
              </a:ext>
            </a:extLst>
          </p:cNvPr>
          <p:cNvSpPr>
            <a:spLocks noGrp="1"/>
          </p:cNvSpPr>
          <p:nvPr>
            <p:ph type="title"/>
          </p:nvPr>
        </p:nvSpPr>
        <p:spPr>
          <a:xfrm>
            <a:off x="4974337" y="1951114"/>
            <a:ext cx="4299666" cy="3249131"/>
          </a:xfrm>
        </p:spPr>
        <p:txBody>
          <a:bodyPr vert="horz" lIns="91440" tIns="45720" rIns="91440" bIns="45720" rtlCol="0" anchor="b">
            <a:normAutofit/>
          </a:bodyPr>
          <a:lstStyle/>
          <a:p>
            <a:pPr>
              <a:lnSpc>
                <a:spcPct val="90000"/>
              </a:lnSpc>
            </a:pPr>
            <a:r>
              <a:rPr lang="en-US" sz="4600" kern="1200" dirty="0">
                <a:solidFill>
                  <a:schemeClr val="accent2">
                    <a:lumMod val="75000"/>
                  </a:schemeClr>
                </a:solidFill>
                <a:latin typeface="+mj-lt"/>
                <a:ea typeface="+mj-ea"/>
                <a:cs typeface="+mj-cs"/>
              </a:rPr>
              <a:t>Biopython is </a:t>
            </a:r>
            <a:r>
              <a:rPr lang="en-US" sz="4600" dirty="0">
                <a:solidFill>
                  <a:schemeClr val="accent2">
                    <a:lumMod val="75000"/>
                  </a:schemeClr>
                </a:solidFill>
              </a:rPr>
              <a:t>suitable</a:t>
            </a:r>
            <a:r>
              <a:rPr lang="en-US" sz="4600" kern="1200" dirty="0">
                <a:solidFill>
                  <a:schemeClr val="accent2">
                    <a:lumMod val="75000"/>
                  </a:schemeClr>
                </a:solidFill>
                <a:latin typeface="+mj-lt"/>
                <a:ea typeface="+mj-ea"/>
                <a:cs typeface="+mj-cs"/>
              </a:rPr>
              <a:t> for beginning Python programmers</a:t>
            </a:r>
          </a:p>
        </p:txBody>
      </p:sp>
      <p:sp>
        <p:nvSpPr>
          <p:cNvPr id="57" name="Isosceles Triangle 56">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2" name="Graphic 41" descr="Programmer">
            <a:extLst>
              <a:ext uri="{FF2B5EF4-FFF2-40B4-BE49-F238E27FC236}">
                <a16:creationId xmlns:a16="http://schemas.microsoft.com/office/drawing/2014/main" id="{1E9972BA-D56F-4E1B-A2B4-7971E7C1F9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4058349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68">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EC0824-127F-E04F-B114-C248BB7E2AE5}"/>
              </a:ext>
            </a:extLst>
          </p:cNvPr>
          <p:cNvSpPr>
            <a:spLocks noGrp="1"/>
          </p:cNvSpPr>
          <p:nvPr>
            <p:ph type="title"/>
          </p:nvPr>
        </p:nvSpPr>
        <p:spPr>
          <a:xfrm>
            <a:off x="1927862" y="609600"/>
            <a:ext cx="8596668" cy="734351"/>
          </a:xfrm>
        </p:spPr>
        <p:txBody>
          <a:bodyPr>
            <a:normAutofit/>
          </a:bodyPr>
          <a:lstStyle/>
          <a:p>
            <a:r>
              <a:rPr lang="en-US" dirty="0">
                <a:solidFill>
                  <a:schemeClr val="accent2">
                    <a:lumMod val="75000"/>
                  </a:schemeClr>
                </a:solidFill>
              </a:rPr>
              <a:t>Workshop Materials</a:t>
            </a:r>
          </a:p>
        </p:txBody>
      </p:sp>
      <p:sp>
        <p:nvSpPr>
          <p:cNvPr id="71" name="Isosceles Triangle 70">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Content Placeholder 2">
            <a:extLst>
              <a:ext uri="{FF2B5EF4-FFF2-40B4-BE49-F238E27FC236}">
                <a16:creationId xmlns:a16="http://schemas.microsoft.com/office/drawing/2014/main" id="{183F5467-09D2-1746-9306-5830ADA57E89}"/>
              </a:ext>
            </a:extLst>
          </p:cNvPr>
          <p:cNvSpPr>
            <a:spLocks noGrp="1"/>
          </p:cNvSpPr>
          <p:nvPr>
            <p:ph idx="1"/>
          </p:nvPr>
        </p:nvSpPr>
        <p:spPr>
          <a:xfrm>
            <a:off x="1927862" y="1577659"/>
            <a:ext cx="8596668" cy="4670741"/>
          </a:xfrm>
        </p:spPr>
        <p:txBody>
          <a:bodyPr>
            <a:normAutofit/>
          </a:bodyPr>
          <a:lstStyle/>
          <a:p>
            <a:pPr marL="0" indent="0">
              <a:buNone/>
            </a:pPr>
            <a:r>
              <a:rPr lang="en-US" dirty="0"/>
              <a:t>Two options for this workshop:</a:t>
            </a:r>
          </a:p>
          <a:p>
            <a:pPr>
              <a:buFont typeface="+mj-lt"/>
              <a:buAutoNum type="arabicPeriod"/>
            </a:pPr>
            <a:r>
              <a:rPr lang="en-US" dirty="0"/>
              <a:t>On your own computer (must have Biopython installed): Go to </a:t>
            </a:r>
            <a:r>
              <a:rPr lang="en-US" dirty="0" err="1"/>
              <a:t>github.com</a:t>
            </a:r>
            <a:r>
              <a:rPr lang="en-US" dirty="0"/>
              <a:t>/</a:t>
            </a:r>
            <a:r>
              <a:rPr lang="en-US" dirty="0" err="1"/>
              <a:t>aGitHasNoName</a:t>
            </a:r>
            <a:r>
              <a:rPr lang="en-US" dirty="0"/>
              <a:t>/Biopython. Click the green button that says Code. Select Download ZIP. Unzip the folder and move the folder someplace easy to find in your Documents or Desktop. Open up Jupyter Lab (or Jupyter Notebook) from Anaconda (or from the command line). Navigate to the Biopython folder. Open up </a:t>
            </a:r>
            <a:r>
              <a:rPr lang="en-US" dirty="0" err="1"/>
              <a:t>Biopython.ipynb</a:t>
            </a:r>
            <a:r>
              <a:rPr lang="en-US" dirty="0"/>
              <a:t>.</a:t>
            </a:r>
          </a:p>
          <a:p>
            <a:pPr>
              <a:buFont typeface="+mj-lt"/>
              <a:buAutoNum type="arabicPeriod"/>
            </a:pPr>
            <a:r>
              <a:rPr lang="en-US" dirty="0"/>
              <a:t>To access the notebook online: Go to </a:t>
            </a:r>
            <a:r>
              <a:rPr lang="en-US" u="sng" dirty="0">
                <a:hlinkClick r:id="rId2" tooltip="http://colab.research.google.com/"/>
              </a:rPr>
              <a:t>colab.research.google.com</a:t>
            </a:r>
            <a:r>
              <a:rPr lang="en-US" dirty="0"/>
              <a:t>, select GitHub, search for agithasnoname/Biopython. Select </a:t>
            </a:r>
            <a:r>
              <a:rPr lang="en-US" dirty="0" err="1"/>
              <a:t>Biopython.ipynb</a:t>
            </a:r>
            <a:r>
              <a:rPr lang="en-US" dirty="0"/>
              <a:t>.</a:t>
            </a:r>
          </a:p>
          <a:p>
            <a:pPr marL="0" indent="0">
              <a:buNone/>
            </a:pPr>
            <a:r>
              <a:rPr lang="en-US" dirty="0"/>
              <a:t>If option 1 is giving you trouble, please use option 2.</a:t>
            </a:r>
          </a:p>
          <a:p>
            <a:pPr marL="0" indent="0">
              <a:buNone/>
            </a:pPr>
            <a:endParaRPr lang="en-US" dirty="0"/>
          </a:p>
          <a:p>
            <a:pPr marL="0" indent="0">
              <a:buNone/>
            </a:pPr>
            <a:r>
              <a:rPr lang="en-US" dirty="0"/>
              <a:t>This workshop was inspired by the Biopython Tutorial and Cookbook: </a:t>
            </a:r>
            <a:r>
              <a:rPr lang="en-US" dirty="0" err="1">
                <a:solidFill>
                  <a:schemeClr val="accent2">
                    <a:lumMod val="75000"/>
                  </a:schemeClr>
                </a:solidFill>
              </a:rPr>
              <a:t>biopython.org</a:t>
            </a:r>
            <a:r>
              <a:rPr lang="en-US" dirty="0">
                <a:solidFill>
                  <a:schemeClr val="accent2">
                    <a:lumMod val="75000"/>
                  </a:schemeClr>
                </a:solidFill>
              </a:rPr>
              <a:t>/DIST/docs/tutorial/Tutorial</a:t>
            </a:r>
          </a:p>
        </p:txBody>
      </p:sp>
      <p:sp>
        <p:nvSpPr>
          <p:cNvPr id="73" name="Isosceles Triangle 72">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80937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BFB52-67DD-6745-8659-0A5845BF3B73}"/>
              </a:ext>
            </a:extLst>
          </p:cNvPr>
          <p:cNvSpPr>
            <a:spLocks noGrp="1"/>
          </p:cNvSpPr>
          <p:nvPr>
            <p:ph type="title"/>
          </p:nvPr>
        </p:nvSpPr>
        <p:spPr>
          <a:xfrm>
            <a:off x="1043950" y="1179151"/>
            <a:ext cx="3300646" cy="4463889"/>
          </a:xfrm>
        </p:spPr>
        <p:txBody>
          <a:bodyPr anchor="ctr">
            <a:normAutofit/>
          </a:bodyPr>
          <a:lstStyle/>
          <a:p>
            <a:r>
              <a:rPr lang="en-US" dirty="0">
                <a:solidFill>
                  <a:schemeClr val="accent2">
                    <a:lumMod val="75000"/>
                  </a:schemeClr>
                </a:solidFill>
              </a:rPr>
              <a:t>Workshop plan</a:t>
            </a:r>
          </a:p>
        </p:txBody>
      </p:sp>
      <p:sp>
        <p:nvSpPr>
          <p:cNvPr id="31"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FB5B767-F6DE-2341-B21D-C190DDE7FD84}"/>
              </a:ext>
            </a:extLst>
          </p:cNvPr>
          <p:cNvSpPr>
            <a:spLocks noGrp="1"/>
          </p:cNvSpPr>
          <p:nvPr>
            <p:ph idx="1"/>
          </p:nvPr>
        </p:nvSpPr>
        <p:spPr>
          <a:xfrm>
            <a:off x="4978918" y="1442595"/>
            <a:ext cx="6341016" cy="4270450"/>
          </a:xfrm>
        </p:spPr>
        <p:txBody>
          <a:bodyPr anchor="ctr">
            <a:normAutofit/>
          </a:bodyPr>
          <a:lstStyle/>
          <a:p>
            <a:pPr lvl="1"/>
            <a:r>
              <a:rPr lang="en-US" sz="2000" dirty="0"/>
              <a:t>Please ask questions in the Zoom chat and I will answer during exercises or breaks</a:t>
            </a:r>
          </a:p>
          <a:p>
            <a:pPr lvl="1"/>
            <a:r>
              <a:rPr lang="en-US" sz="2000" dirty="0"/>
              <a:t>If my internet goes out at any point, that means everyone gets a 10-minute break</a:t>
            </a:r>
          </a:p>
          <a:p>
            <a:pPr lvl="1"/>
            <a:r>
              <a:rPr lang="en-US" sz="2000" dirty="0"/>
              <a:t>Installation instructions and links to materials are in the email that went out</a:t>
            </a:r>
          </a:p>
          <a:p>
            <a:pPr lvl="1"/>
            <a:r>
              <a:rPr lang="en-US" sz="2000" dirty="0"/>
              <a:t>If you have any trouble on your own computer, please switch to Google </a:t>
            </a:r>
            <a:r>
              <a:rPr lang="en-US" sz="2000" dirty="0" err="1"/>
              <a:t>Colab</a:t>
            </a:r>
            <a:endParaRPr lang="en-US" sz="2000" dirty="0"/>
          </a:p>
        </p:txBody>
      </p:sp>
      <p:sp>
        <p:nvSpPr>
          <p:cNvPr id="33"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732847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6072</TotalTime>
  <Words>446</Words>
  <Application>Microsoft Macintosh PowerPoint</Application>
  <PresentationFormat>Widescreen</PresentationFormat>
  <Paragraphs>53</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Andale Mono</vt:lpstr>
      <vt:lpstr>Arial</vt:lpstr>
      <vt:lpstr>Calibri</vt:lpstr>
      <vt:lpstr>Trebuchet MS</vt:lpstr>
      <vt:lpstr>Wingdings 3</vt:lpstr>
      <vt:lpstr>Facet</vt:lpstr>
      <vt:lpstr>Biopython: Introduction</vt:lpstr>
      <vt:lpstr>Biopython is used for working with sequence data in Python</vt:lpstr>
      <vt:lpstr>Most Biopython tools are available in GUIs</vt:lpstr>
      <vt:lpstr>Sample pipeline to build a phylogenetic tree</vt:lpstr>
      <vt:lpstr>Biopython is suitable for beginning Python programmers</vt:lpstr>
      <vt:lpstr>Workshop Materials</vt:lpstr>
      <vt:lpstr>Workshop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Biopython: Introduction</dc:title>
  <dc:creator>Colby E Witherup</dc:creator>
  <cp:lastModifiedBy>Colby E Witherup</cp:lastModifiedBy>
  <cp:revision>11</cp:revision>
  <dcterms:created xsi:type="dcterms:W3CDTF">2019-11-30T19:48:41Z</dcterms:created>
  <dcterms:modified xsi:type="dcterms:W3CDTF">2020-08-16T16:15:05Z</dcterms:modified>
</cp:coreProperties>
</file>