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75" r:id="rId2"/>
    <p:sldId id="304" r:id="rId3"/>
    <p:sldId id="277" r:id="rId4"/>
    <p:sldId id="278" r:id="rId5"/>
    <p:sldId id="279" r:id="rId6"/>
    <p:sldId id="280" r:id="rId7"/>
    <p:sldId id="282" r:id="rId8"/>
    <p:sldId id="283" r:id="rId9"/>
    <p:sldId id="284" r:id="rId10"/>
    <p:sldId id="285" r:id="rId11"/>
    <p:sldId id="286" r:id="rId12"/>
    <p:sldId id="298" r:id="rId13"/>
    <p:sldId id="288" r:id="rId14"/>
    <p:sldId id="287" r:id="rId15"/>
    <p:sldId id="289" r:id="rId16"/>
    <p:sldId id="290" r:id="rId17"/>
    <p:sldId id="306" r:id="rId18"/>
    <p:sldId id="291" r:id="rId19"/>
    <p:sldId id="292" r:id="rId20"/>
    <p:sldId id="293" r:id="rId21"/>
    <p:sldId id="294" r:id="rId22"/>
    <p:sldId id="295" r:id="rId23"/>
    <p:sldId id="296" r:id="rId24"/>
    <p:sldId id="297" r:id="rId25"/>
    <p:sldId id="299" r:id="rId26"/>
    <p:sldId id="302" r:id="rId27"/>
    <p:sldId id="300" r:id="rId28"/>
    <p:sldId id="301" r:id="rId29"/>
    <p:sldId id="305" r:id="rId30"/>
    <p:sldId id="303" r:id="rId31"/>
    <p:sldId id="308" r:id="rId32"/>
    <p:sldId id="30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CF91"/>
    <a:srgbClr val="009193"/>
    <a:srgbClr val="FF40FF"/>
    <a:srgbClr val="FF7E79"/>
    <a:srgbClr val="D883FF"/>
    <a:srgbClr val="32E860"/>
    <a:srgbClr val="76D6FF"/>
    <a:srgbClr val="00FDFF"/>
    <a:srgbClr val="FFFC00"/>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21"/>
  </p:normalViewPr>
  <p:slideViewPr>
    <p:cSldViewPr snapToGrid="0" snapToObjects="1">
      <p:cViewPr varScale="1">
        <p:scale>
          <a:sx n="95" d="100"/>
          <a:sy n="95" d="100"/>
        </p:scale>
        <p:origin x="1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4075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23117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50329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03553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84A93-A479-F247-A352-DFC8AAFBD434}"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10803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84A93-A479-F247-A352-DFC8AAFBD434}"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13038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84A93-A479-F247-A352-DFC8AAFBD434}" type="datetimeFigureOut">
              <a:rPr lang="en-US" smtClean="0"/>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157536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84A93-A479-F247-A352-DFC8AAFBD434}" type="datetimeFigureOut">
              <a:rPr lang="en-US" smtClean="0"/>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88277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84A93-A479-F247-A352-DFC8AAFBD434}" type="datetimeFigureOut">
              <a:rPr lang="en-US" smtClean="0"/>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20542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84A93-A479-F247-A352-DFC8AAFBD434}"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112844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84A93-A479-F247-A352-DFC8AAFBD434}"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18451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84A93-A479-F247-A352-DFC8AAFBD434}" type="datetimeFigureOut">
              <a:rPr lang="en-US" smtClean="0"/>
              <a:t>7/18/22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1EE27-A9EF-1A4C-806E-F7A261EA2ECC}" type="slidenum">
              <a:rPr lang="en-US" smtClean="0"/>
              <a:t>‹#›</a:t>
            </a:fld>
            <a:endParaRPr lang="en-US"/>
          </a:p>
        </p:txBody>
      </p:sp>
    </p:spTree>
    <p:extLst>
      <p:ext uri="{BB962C8B-B14F-4D97-AF65-F5344CB8AC3E}">
        <p14:creationId xmlns:p14="http://schemas.microsoft.com/office/powerpoint/2010/main" val="15009149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lab.research.google.com/" TargetMode="External"/><Relationship Id="rId2" Type="http://schemas.openxmlformats.org/officeDocument/2006/relationships/hyperlink" Target="http://www.github.com/agithasnoname/PythonForAutoma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bit.ly/rcsconsul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C8F-4D7F-2440-B328-45C38E827DD9}"/>
              </a:ext>
            </a:extLst>
          </p:cNvPr>
          <p:cNvSpPr>
            <a:spLocks noGrp="1"/>
          </p:cNvSpPr>
          <p:nvPr>
            <p:ph type="ctrTitle"/>
          </p:nvPr>
        </p:nvSpPr>
        <p:spPr>
          <a:xfrm>
            <a:off x="390637" y="950924"/>
            <a:ext cx="6053867" cy="1241822"/>
          </a:xfrm>
        </p:spPr>
        <p:txBody>
          <a:bodyPr>
            <a:noAutofit/>
          </a:bodyPr>
          <a:lstStyle/>
          <a:p>
            <a:pPr algn="l"/>
            <a:r>
              <a:rPr lang="en-US" sz="3200" dirty="0">
                <a:latin typeface="Silom" pitchFamily="2" charset="-34"/>
                <a:ea typeface="Silom" pitchFamily="2" charset="-34"/>
                <a:cs typeface="Silom" pitchFamily="2" charset="-34"/>
              </a:rPr>
              <a:t>Next</a:t>
            </a:r>
            <a:r>
              <a:rPr lang="en-US" sz="2800" dirty="0">
                <a:latin typeface="Silom" pitchFamily="2" charset="-34"/>
                <a:ea typeface="Silom" pitchFamily="2" charset="-34"/>
                <a:cs typeface="Silom" pitchFamily="2" charset="-34"/>
              </a:rPr>
              <a:t> Steps in Python:</a:t>
            </a:r>
            <a:br>
              <a:rPr lang="en-US" sz="3600" dirty="0">
                <a:latin typeface="Silom" pitchFamily="2" charset="-34"/>
                <a:ea typeface="Silom" pitchFamily="2" charset="-34"/>
                <a:cs typeface="Silom" pitchFamily="2" charset="-34"/>
              </a:rPr>
            </a:br>
            <a:r>
              <a:rPr lang="en-US" sz="4000" dirty="0">
                <a:latin typeface="Silom" pitchFamily="2" charset="-34"/>
                <a:ea typeface="Silom" pitchFamily="2" charset="-34"/>
                <a:cs typeface="Silom" pitchFamily="2" charset="-34"/>
              </a:rPr>
              <a:t>Python</a:t>
            </a:r>
            <a:r>
              <a:rPr lang="en-US" sz="3600" dirty="0">
                <a:latin typeface="Silom" pitchFamily="2" charset="-34"/>
                <a:ea typeface="Silom" pitchFamily="2" charset="-34"/>
                <a:cs typeface="Silom" pitchFamily="2" charset="-34"/>
              </a:rPr>
              <a:t> for </a:t>
            </a:r>
            <a:br>
              <a:rPr lang="en-US" sz="3600" dirty="0">
                <a:latin typeface="Silom" pitchFamily="2" charset="-34"/>
                <a:ea typeface="Silom" pitchFamily="2" charset="-34"/>
                <a:cs typeface="Silom" pitchFamily="2" charset="-34"/>
              </a:rPr>
            </a:br>
            <a:r>
              <a:rPr lang="en-US" sz="4000" dirty="0">
                <a:latin typeface="Silom" pitchFamily="2" charset="-34"/>
                <a:ea typeface="Silom" pitchFamily="2" charset="-34"/>
                <a:cs typeface="Silom" pitchFamily="2" charset="-34"/>
              </a:rPr>
              <a:t>Automation</a:t>
            </a:r>
            <a:endParaRPr lang="en-US" sz="3600" dirty="0">
              <a:latin typeface="Silom" pitchFamily="2" charset="-34"/>
              <a:ea typeface="Silom" pitchFamily="2" charset="-34"/>
              <a:cs typeface="Silom" pitchFamily="2" charset="-34"/>
            </a:endParaRPr>
          </a:p>
        </p:txBody>
      </p:sp>
      <p:sp>
        <p:nvSpPr>
          <p:cNvPr id="3" name="Subtitle 2">
            <a:extLst>
              <a:ext uri="{FF2B5EF4-FFF2-40B4-BE49-F238E27FC236}">
                <a16:creationId xmlns:a16="http://schemas.microsoft.com/office/drawing/2014/main" id="{32CC506E-B13E-6645-924D-3387243B9DE9}"/>
              </a:ext>
            </a:extLst>
          </p:cNvPr>
          <p:cNvSpPr>
            <a:spLocks noGrp="1"/>
          </p:cNvSpPr>
          <p:nvPr>
            <p:ph type="subTitle" idx="1"/>
          </p:nvPr>
        </p:nvSpPr>
        <p:spPr>
          <a:xfrm>
            <a:off x="390637" y="2152683"/>
            <a:ext cx="4057650" cy="398086"/>
          </a:xfrm>
        </p:spPr>
        <p:txBody>
          <a:bodyPr>
            <a:noAutofit/>
          </a:bodyPr>
          <a:lstStyle/>
          <a:p>
            <a:pPr algn="l"/>
            <a:r>
              <a:rPr lang="en-US" sz="2800" dirty="0">
                <a:latin typeface="Cordia New" panose="020B0304020202020204" pitchFamily="34" charset="-34"/>
                <a:cs typeface="Cordia New" panose="020B0304020202020204" pitchFamily="34" charset="-34"/>
              </a:rPr>
              <a:t>with Colby Witherup Wood</a:t>
            </a:r>
          </a:p>
        </p:txBody>
      </p:sp>
      <p:sp>
        <p:nvSpPr>
          <p:cNvPr id="7" name="Content Placeholder 5">
            <a:extLst>
              <a:ext uri="{FF2B5EF4-FFF2-40B4-BE49-F238E27FC236}">
                <a16:creationId xmlns:a16="http://schemas.microsoft.com/office/drawing/2014/main" id="{74C10A20-4F63-8449-8638-90C8B633037F}"/>
              </a:ext>
            </a:extLst>
          </p:cNvPr>
          <p:cNvSpPr txBox="1">
            <a:spLocks/>
          </p:cNvSpPr>
          <p:nvPr/>
        </p:nvSpPr>
        <p:spPr>
          <a:xfrm>
            <a:off x="390637" y="2961108"/>
            <a:ext cx="8040669" cy="3652526"/>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ordia New" panose="020B0304020202020204" pitchFamily="34" charset="-34"/>
                <a:cs typeface="Cordia New" panose="020B0304020202020204" pitchFamily="34" charset="-34"/>
              </a:rPr>
              <a:t>To download today's files:</a:t>
            </a:r>
          </a:p>
          <a:p>
            <a:pPr marL="728663" lvl="1" indent="-385763" algn="l">
              <a:buFont typeface="Arial" panose="020B0604020202020204" pitchFamily="34" charset="0"/>
              <a:buChar char="•"/>
            </a:pPr>
            <a:r>
              <a:rPr lang="en-US" sz="2800" dirty="0">
                <a:latin typeface="Cordia New" panose="020B0304020202020204" pitchFamily="34" charset="-34"/>
                <a:cs typeface="Cordia New" panose="020B0304020202020204" pitchFamily="34" charset="-34"/>
              </a:rPr>
              <a:t>Go to </a:t>
            </a:r>
            <a:r>
              <a:rPr lang="en-US" sz="2800" dirty="0">
                <a:latin typeface="Cordia New" panose="020B0304020202020204" pitchFamily="34" charset="-34"/>
                <a:cs typeface="Cordia New" panose="020B0304020202020204" pitchFamily="34" charset="-34"/>
                <a:hlinkClick r:id="rId2"/>
              </a:rPr>
              <a:t>http://www.github.com/agithasnoname/PythonForAutomation</a:t>
            </a:r>
            <a:r>
              <a:rPr lang="en-US" sz="2800" dirty="0">
                <a:latin typeface="Cordia New" panose="020B0304020202020204" pitchFamily="34" charset="-34"/>
                <a:cs typeface="Cordia New" panose="020B0304020202020204" pitchFamily="34" charset="-34"/>
              </a:rPr>
              <a:t>. Click on the green "Code" button, and then Download Zip. </a:t>
            </a:r>
          </a:p>
          <a:p>
            <a:pPr algn="l"/>
            <a:r>
              <a:rPr lang="en-US" sz="2800" dirty="0">
                <a:latin typeface="Cordia New" panose="020B0304020202020204" pitchFamily="34" charset="-34"/>
                <a:cs typeface="Cordia New" panose="020B0304020202020204" pitchFamily="34" charset="-34"/>
              </a:rPr>
              <a:t>To access the notebooks on Google </a:t>
            </a:r>
            <a:r>
              <a:rPr lang="en-US" sz="2800" dirty="0" err="1">
                <a:latin typeface="Cordia New" panose="020B0304020202020204" pitchFamily="34" charset="-34"/>
                <a:cs typeface="Cordia New" panose="020B0304020202020204" pitchFamily="34" charset="-34"/>
              </a:rPr>
              <a:t>Colab</a:t>
            </a:r>
            <a:r>
              <a:rPr lang="en-US" sz="2800" dirty="0">
                <a:latin typeface="Cordia New" panose="020B0304020202020204" pitchFamily="34" charset="-34"/>
                <a:cs typeface="Cordia New" panose="020B0304020202020204" pitchFamily="34" charset="-34"/>
              </a:rPr>
              <a:t>:</a:t>
            </a:r>
          </a:p>
          <a:p>
            <a:pPr marL="728663" lvl="1" indent="-385763" algn="l">
              <a:buFont typeface="Arial" panose="020B0604020202020204" pitchFamily="34" charset="0"/>
              <a:buChar char="•"/>
            </a:pPr>
            <a:r>
              <a:rPr lang="en-US" sz="2800" dirty="0">
                <a:latin typeface="Cordia New" panose="020B0304020202020204" pitchFamily="34" charset="-34"/>
                <a:cs typeface="Cordia New" panose="020B0304020202020204" pitchFamily="34" charset="-34"/>
              </a:rPr>
              <a:t>Go to </a:t>
            </a:r>
            <a:r>
              <a:rPr lang="en-US" sz="2800" dirty="0">
                <a:latin typeface="Cordia New" panose="020B0304020202020204" pitchFamily="34" charset="-34"/>
                <a:cs typeface="Cordia New" panose="020B0304020202020204" pitchFamily="34" charset="-34"/>
                <a:hlinkClick r:id="rId3"/>
              </a:rPr>
              <a:t>colab.research.google.com</a:t>
            </a:r>
            <a:r>
              <a:rPr lang="en-US" sz="2800" dirty="0">
                <a:latin typeface="Cordia New" panose="020B0304020202020204" pitchFamily="34" charset="-34"/>
                <a:cs typeface="Cordia New" panose="020B0304020202020204" pitchFamily="34" charset="-34"/>
              </a:rPr>
              <a:t>, select GitHub from the orange menu, search for agithasnoname. Choose agithasnoname/</a:t>
            </a:r>
            <a:r>
              <a:rPr lang="en-US" sz="2800" dirty="0" err="1">
                <a:latin typeface="Cordia New" panose="020B0304020202020204" pitchFamily="34" charset="-34"/>
                <a:cs typeface="Cordia New" panose="020B0304020202020204" pitchFamily="34" charset="-34"/>
              </a:rPr>
              <a:t>PythonForAutomation</a:t>
            </a:r>
            <a:r>
              <a:rPr lang="en-US" sz="2800" dirty="0">
                <a:latin typeface="Cordia New" panose="020B0304020202020204" pitchFamily="34" charset="-34"/>
                <a:cs typeface="Cordia New" panose="020B0304020202020204" pitchFamily="34" charset="-34"/>
              </a:rPr>
              <a:t> from the dropdown menu. </a:t>
            </a:r>
          </a:p>
          <a:p>
            <a:pPr indent="-114300" algn="l"/>
            <a:r>
              <a:rPr lang="en-US" sz="2800" b="1" dirty="0">
                <a:latin typeface="Cordia New" panose="020B0304020202020204" pitchFamily="34" charset="-34"/>
                <a:cs typeface="Cordia New" panose="020B0304020202020204" pitchFamily="34" charset="-34"/>
              </a:rPr>
              <a:t>The first Jupyter Notebook will be working in today is </a:t>
            </a:r>
            <a:r>
              <a:rPr lang="en-US" sz="2800" b="1" dirty="0" err="1">
                <a:latin typeface="Cordia New" panose="020B0304020202020204" pitchFamily="34" charset="-34"/>
                <a:cs typeface="Cordia New" panose="020B0304020202020204" pitchFamily="34" charset="-34"/>
              </a:rPr>
              <a:t>sortEmails.ipynb</a:t>
            </a:r>
            <a:r>
              <a:rPr lang="en-US" sz="2800" b="1" dirty="0">
                <a:latin typeface="Cordia New" panose="020B0304020202020204" pitchFamily="34" charset="-34"/>
                <a:cs typeface="Cordia New" panose="020B0304020202020204" pitchFamily="34" charset="-34"/>
              </a:rPr>
              <a:t>.</a:t>
            </a:r>
          </a:p>
        </p:txBody>
      </p:sp>
      <p:sp>
        <p:nvSpPr>
          <p:cNvPr id="8" name="Oval 7">
            <a:extLst>
              <a:ext uri="{FF2B5EF4-FFF2-40B4-BE49-F238E27FC236}">
                <a16:creationId xmlns:a16="http://schemas.microsoft.com/office/drawing/2014/main" id="{B39BE2F8-C231-0E47-99A4-26DAE3E4E545}"/>
              </a:ext>
            </a:extLst>
          </p:cNvPr>
          <p:cNvSpPr/>
          <p:nvPr/>
        </p:nvSpPr>
        <p:spPr>
          <a:xfrm>
            <a:off x="6862134" y="244366"/>
            <a:ext cx="1948380" cy="1948380"/>
          </a:xfrm>
          <a:prstGeom prst="ellipse">
            <a:avLst/>
          </a:prstGeom>
          <a:solidFill>
            <a:srgbClr val="FF40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WE WILL BEGIN AT 10:02 PM CENTRAL</a:t>
            </a:r>
          </a:p>
        </p:txBody>
      </p:sp>
      <p:sp>
        <p:nvSpPr>
          <p:cNvPr id="6" name="Oval 5">
            <a:extLst>
              <a:ext uri="{FF2B5EF4-FFF2-40B4-BE49-F238E27FC236}">
                <a16:creationId xmlns:a16="http://schemas.microsoft.com/office/drawing/2014/main" id="{BC74514C-E58D-FF45-8EF1-9F072FA81410}"/>
              </a:ext>
            </a:extLst>
          </p:cNvPr>
          <p:cNvSpPr/>
          <p:nvPr/>
        </p:nvSpPr>
        <p:spPr>
          <a:xfrm>
            <a:off x="5454220" y="1207851"/>
            <a:ext cx="1909482" cy="1909482"/>
          </a:xfrm>
          <a:prstGeom prst="ellipse">
            <a:avLst/>
          </a:prstGeom>
          <a:solidFill>
            <a:srgbClr val="FF7E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The workshop will be recorded.</a:t>
            </a:r>
          </a:p>
        </p:txBody>
      </p:sp>
    </p:spTree>
    <p:extLst>
      <p:ext uri="{BB962C8B-B14F-4D97-AF65-F5344CB8AC3E}">
        <p14:creationId xmlns:p14="http://schemas.microsoft.com/office/powerpoint/2010/main" val="355896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We will also be exploring a couple tools that are only available in a </a:t>
            </a:r>
            <a:r>
              <a:rPr lang="en-US" sz="2400" b="1" dirty="0"/>
              <a:t>Bash</a:t>
            </a:r>
            <a:r>
              <a:rPr lang="en-US" sz="2400" dirty="0"/>
              <a:t> terminal. </a:t>
            </a:r>
            <a:r>
              <a:rPr lang="en-US" sz="2400" b="1" dirty="0"/>
              <a:t>Bash</a:t>
            </a:r>
            <a:r>
              <a:rPr lang="en-US" sz="2400" dirty="0"/>
              <a:t> is a Unix shell command language.</a:t>
            </a:r>
          </a:p>
          <a:p>
            <a:pPr marL="0" indent="0">
              <a:buNone/>
            </a:pPr>
            <a:r>
              <a:rPr lang="en-US" sz="2400" dirty="0"/>
              <a:t>Bash is used by Linux computers and servers (including most remote servers and Quest – Northwestern’s HPC cluster). </a:t>
            </a:r>
          </a:p>
          <a:p>
            <a:pPr marL="0" indent="0">
              <a:buNone/>
            </a:pPr>
            <a:r>
              <a:rPr lang="en-US" sz="2400" dirty="0"/>
              <a:t>Bash used to be the default command line language for Macs, but was recently replaced with </a:t>
            </a:r>
            <a:r>
              <a:rPr lang="en-US" sz="2400" dirty="0" err="1"/>
              <a:t>zsh</a:t>
            </a:r>
            <a:r>
              <a:rPr lang="en-US" sz="2400" dirty="0"/>
              <a:t>, which is </a:t>
            </a:r>
            <a:r>
              <a:rPr lang="en-US" sz="2400" dirty="0" err="1"/>
              <a:t>veeerrry</a:t>
            </a:r>
            <a:r>
              <a:rPr lang="en-US" sz="2400" dirty="0"/>
              <a:t> close to Bash.</a:t>
            </a:r>
          </a:p>
        </p:txBody>
      </p:sp>
    </p:spTree>
    <p:extLst>
      <p:ext uri="{BB962C8B-B14F-4D97-AF65-F5344CB8AC3E}">
        <p14:creationId xmlns:p14="http://schemas.microsoft.com/office/powerpoint/2010/main" val="198850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344512" y="1891970"/>
            <a:ext cx="8106149" cy="4555722"/>
          </a:xfrm>
        </p:spPr>
        <p:txBody>
          <a:bodyPr anchor="ctr">
            <a:normAutofit/>
          </a:bodyPr>
          <a:lstStyle/>
          <a:p>
            <a:pPr marL="0" indent="0">
              <a:buNone/>
            </a:pPr>
            <a:r>
              <a:rPr lang="en-US" sz="2400" dirty="0"/>
              <a:t>If you are working on a Windows PC and you do not have a Bash terminal (WSL or </a:t>
            </a:r>
            <a:r>
              <a:rPr lang="en-US" sz="2400" dirty="0" err="1"/>
              <a:t>GitBash</a:t>
            </a:r>
            <a:r>
              <a:rPr lang="en-US" sz="2400" dirty="0"/>
              <a:t>) installed, you can watch as I demo the two Bash-specific programs we’ll be working with. They are useful!</a:t>
            </a:r>
          </a:p>
          <a:p>
            <a:pPr marL="0" indent="0">
              <a:buNone/>
            </a:pPr>
            <a:r>
              <a:rPr lang="en-US" sz="2400" dirty="0"/>
              <a:t>There are lots of open-source Linux-specific programs out there that are useful for automation, so it is good to have those tools available as you progress as a coder. </a:t>
            </a:r>
          </a:p>
          <a:p>
            <a:pPr marL="0" indent="0">
              <a:buNone/>
            </a:pPr>
            <a:r>
              <a:rPr lang="en-US" sz="2400" dirty="0"/>
              <a:t>Because so many remote servers are also Linux-based, that's another reason to learn Bash and its tools. You will someday need more memory or power than you have on your personal computer.</a:t>
            </a:r>
          </a:p>
        </p:txBody>
      </p:sp>
    </p:spTree>
    <p:extLst>
      <p:ext uri="{BB962C8B-B14F-4D97-AF65-F5344CB8AC3E}">
        <p14:creationId xmlns:p14="http://schemas.microsoft.com/office/powerpoint/2010/main" val="163176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dirty="0">
                <a:solidFill>
                  <a:srgbClr val="FFFFFF"/>
                </a:solidFill>
              </a:rPr>
              <a:t>PLAN FOR THE WORKSHOP</a:t>
            </a:r>
            <a:endParaRPr lang="en-US" sz="3500" dirty="0">
              <a:solidFill>
                <a:srgbClr val="FFFFFF"/>
              </a:solidFill>
            </a:endParaRPr>
          </a:p>
        </p:txBody>
      </p:sp>
      <p:sp>
        <p:nvSpPr>
          <p:cNvPr id="4" name="TextBox 3">
            <a:extLst>
              <a:ext uri="{FF2B5EF4-FFF2-40B4-BE49-F238E27FC236}">
                <a16:creationId xmlns:a16="http://schemas.microsoft.com/office/drawing/2014/main" id="{DDEC88D2-6CBD-734F-8FB3-43EC775D8CB0}"/>
              </a:ext>
            </a:extLst>
          </p:cNvPr>
          <p:cNvSpPr txBox="1"/>
          <p:nvPr/>
        </p:nvSpPr>
        <p:spPr>
          <a:xfrm>
            <a:off x="503299" y="2010564"/>
            <a:ext cx="769763" cy="369332"/>
          </a:xfrm>
          <a:prstGeom prst="rect">
            <a:avLst/>
          </a:prstGeom>
          <a:noFill/>
        </p:spPr>
        <p:txBody>
          <a:bodyPr wrap="none" rtlCol="0">
            <a:spAutoFit/>
          </a:bodyPr>
          <a:lstStyle/>
          <a:p>
            <a:r>
              <a:rPr lang="en-US" dirty="0"/>
              <a:t>SKILLS</a:t>
            </a:r>
          </a:p>
        </p:txBody>
      </p:sp>
      <p:sp>
        <p:nvSpPr>
          <p:cNvPr id="5" name="TextBox 4">
            <a:extLst>
              <a:ext uri="{FF2B5EF4-FFF2-40B4-BE49-F238E27FC236}">
                <a16:creationId xmlns:a16="http://schemas.microsoft.com/office/drawing/2014/main" id="{CCB869B7-E4D8-3B4F-88E2-F26B682246E7}"/>
              </a:ext>
            </a:extLst>
          </p:cNvPr>
          <p:cNvSpPr txBox="1"/>
          <p:nvPr/>
        </p:nvSpPr>
        <p:spPr>
          <a:xfrm>
            <a:off x="503299" y="2705775"/>
            <a:ext cx="1664406" cy="3539430"/>
          </a:xfrm>
          <a:prstGeom prst="rect">
            <a:avLst/>
          </a:prstGeom>
          <a:noFill/>
        </p:spPr>
        <p:txBody>
          <a:bodyPr wrap="square" rtlCol="0">
            <a:spAutoFit/>
          </a:bodyPr>
          <a:lstStyle/>
          <a:p>
            <a:pPr marL="285750" indent="-285750">
              <a:buFontTx/>
              <a:buChar char="-"/>
            </a:pPr>
            <a:r>
              <a:rPr lang="en-US" sz="1600" dirty="0"/>
              <a:t>removing hard coding</a:t>
            </a:r>
          </a:p>
          <a:p>
            <a:pPr marL="285750" indent="-285750">
              <a:buFontTx/>
              <a:buChar char="-"/>
            </a:pPr>
            <a:r>
              <a:rPr lang="en-US" sz="1600" dirty="0"/>
              <a:t>breaking code into multiple scripts or notebooks</a:t>
            </a:r>
          </a:p>
          <a:p>
            <a:pPr marL="285750" indent="-285750">
              <a:buFontTx/>
              <a:buChar char="-"/>
            </a:pPr>
            <a:r>
              <a:rPr lang="en-US" sz="1600" dirty="0"/>
              <a:t>breaking code into functions</a:t>
            </a:r>
          </a:p>
          <a:p>
            <a:pPr marL="285750" indent="-285750">
              <a:buFontTx/>
              <a:buChar char="-"/>
            </a:pPr>
            <a:r>
              <a:rPr lang="en-US" sz="1600" dirty="0"/>
              <a:t>saving functions to use in other scripts or notebooks</a:t>
            </a:r>
          </a:p>
          <a:p>
            <a:pPr marL="285750" indent="-285750">
              <a:buFontTx/>
              <a:buChar char="-"/>
            </a:pPr>
            <a:endParaRPr lang="en-US" sz="1600" dirty="0"/>
          </a:p>
        </p:txBody>
      </p:sp>
      <p:sp>
        <p:nvSpPr>
          <p:cNvPr id="13" name="TextBox 12">
            <a:extLst>
              <a:ext uri="{FF2B5EF4-FFF2-40B4-BE49-F238E27FC236}">
                <a16:creationId xmlns:a16="http://schemas.microsoft.com/office/drawing/2014/main" id="{25648FFA-89BB-E84E-BA22-D50E276C133A}"/>
              </a:ext>
            </a:extLst>
          </p:cNvPr>
          <p:cNvSpPr txBox="1"/>
          <p:nvPr/>
        </p:nvSpPr>
        <p:spPr>
          <a:xfrm>
            <a:off x="2118297" y="2010564"/>
            <a:ext cx="184731" cy="369332"/>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25D0BFD-4C9D-0E43-84C3-95322C2A81BC}"/>
              </a:ext>
            </a:extLst>
          </p:cNvPr>
          <p:cNvSpPr txBox="1"/>
          <p:nvPr/>
        </p:nvSpPr>
        <p:spPr>
          <a:xfrm>
            <a:off x="2387237" y="2705775"/>
            <a:ext cx="1664406" cy="3293209"/>
          </a:xfrm>
          <a:prstGeom prst="rect">
            <a:avLst/>
          </a:prstGeom>
          <a:noFill/>
        </p:spPr>
        <p:txBody>
          <a:bodyPr wrap="square" rtlCol="0">
            <a:spAutoFit/>
          </a:bodyPr>
          <a:lstStyle/>
          <a:p>
            <a:pPr marL="285750" indent="-285750">
              <a:buFontTx/>
              <a:buChar char="-"/>
            </a:pPr>
            <a:r>
              <a:rPr lang="en-US" sz="1600" dirty="0"/>
              <a:t>the "main" function</a:t>
            </a:r>
          </a:p>
          <a:p>
            <a:pPr marL="285750" indent="-285750">
              <a:buFontTx/>
              <a:buChar char="-"/>
            </a:pPr>
            <a:r>
              <a:rPr lang="en-US" sz="1600" dirty="0"/>
              <a:t>writing good comments</a:t>
            </a:r>
          </a:p>
          <a:p>
            <a:pPr marL="285750" indent="-285750">
              <a:buFontTx/>
              <a:buChar char="-"/>
            </a:pPr>
            <a:r>
              <a:rPr lang="en-US" sz="1600" dirty="0"/>
              <a:t>taking user input from the command line</a:t>
            </a:r>
          </a:p>
          <a:p>
            <a:pPr marL="285750" indent="-285750">
              <a:buFontTx/>
              <a:buChar char="-"/>
            </a:pPr>
            <a:r>
              <a:rPr lang="en-US" sz="1600" dirty="0"/>
              <a:t>running code in the background while you work</a:t>
            </a:r>
          </a:p>
        </p:txBody>
      </p:sp>
      <p:sp>
        <p:nvSpPr>
          <p:cNvPr id="15" name="TextBox 14">
            <a:extLst>
              <a:ext uri="{FF2B5EF4-FFF2-40B4-BE49-F238E27FC236}">
                <a16:creationId xmlns:a16="http://schemas.microsoft.com/office/drawing/2014/main" id="{663EFA65-80B7-7D4D-A0EE-F04DAD142D5E}"/>
              </a:ext>
            </a:extLst>
          </p:cNvPr>
          <p:cNvSpPr txBox="1"/>
          <p:nvPr/>
        </p:nvSpPr>
        <p:spPr>
          <a:xfrm>
            <a:off x="3733295" y="2014008"/>
            <a:ext cx="184731" cy="369332"/>
          </a:xfrm>
          <a:prstGeom prst="rect">
            <a:avLst/>
          </a:prstGeom>
          <a:noFill/>
        </p:spPr>
        <p:txBody>
          <a:bodyPr wrap="none" rtlCol="0">
            <a:spAutoFit/>
          </a:bodyPr>
          <a:lstStyle/>
          <a:p>
            <a:endParaRPr lang="en-US" dirty="0"/>
          </a:p>
        </p:txBody>
      </p:sp>
      <p:sp>
        <p:nvSpPr>
          <p:cNvPr id="19" name="TextBox 18">
            <a:extLst>
              <a:ext uri="{FF2B5EF4-FFF2-40B4-BE49-F238E27FC236}">
                <a16:creationId xmlns:a16="http://schemas.microsoft.com/office/drawing/2014/main" id="{3DADC8F3-887B-1D49-A6D9-C9C665C275AE}"/>
              </a:ext>
            </a:extLst>
          </p:cNvPr>
          <p:cNvSpPr txBox="1"/>
          <p:nvPr/>
        </p:nvSpPr>
        <p:spPr>
          <a:xfrm>
            <a:off x="4271174" y="2705775"/>
            <a:ext cx="1815299" cy="2554545"/>
          </a:xfrm>
          <a:prstGeom prst="rect">
            <a:avLst/>
          </a:prstGeom>
          <a:noFill/>
        </p:spPr>
        <p:txBody>
          <a:bodyPr wrap="square" rtlCol="0">
            <a:spAutoFit/>
          </a:bodyPr>
          <a:lstStyle/>
          <a:p>
            <a:pPr marL="285750" indent="-285750">
              <a:buFontTx/>
              <a:buChar char="-"/>
            </a:pPr>
            <a:r>
              <a:rPr lang="en-US" sz="1600" dirty="0"/>
              <a:t>running the same script over multiple files or inputs</a:t>
            </a:r>
          </a:p>
          <a:p>
            <a:pPr marL="285750" indent="-285750">
              <a:buFontTx/>
              <a:buChar char="-"/>
            </a:pPr>
            <a:r>
              <a:rPr lang="en-US" sz="1600" dirty="0"/>
              <a:t>basics of building computational pipelines with Python scripts</a:t>
            </a:r>
          </a:p>
          <a:p>
            <a:pPr marL="285750" indent="-285750">
              <a:buFontTx/>
              <a:buChar char="-"/>
            </a:pPr>
            <a:endParaRPr lang="en-US" sz="1600" dirty="0"/>
          </a:p>
        </p:txBody>
      </p:sp>
      <p:sp>
        <p:nvSpPr>
          <p:cNvPr id="26" name="TextBox 25">
            <a:extLst>
              <a:ext uri="{FF2B5EF4-FFF2-40B4-BE49-F238E27FC236}">
                <a16:creationId xmlns:a16="http://schemas.microsoft.com/office/drawing/2014/main" id="{E542C783-40F9-EDF9-13E1-E50CE15C5B99}"/>
              </a:ext>
            </a:extLst>
          </p:cNvPr>
          <p:cNvSpPr txBox="1"/>
          <p:nvPr/>
        </p:nvSpPr>
        <p:spPr>
          <a:xfrm>
            <a:off x="7213433" y="2030737"/>
            <a:ext cx="798488" cy="369332"/>
          </a:xfrm>
          <a:prstGeom prst="rect">
            <a:avLst/>
          </a:prstGeom>
          <a:noFill/>
        </p:spPr>
        <p:txBody>
          <a:bodyPr wrap="none" rtlCol="0">
            <a:spAutoFit/>
          </a:bodyPr>
          <a:lstStyle/>
          <a:p>
            <a:r>
              <a:rPr lang="en-US" dirty="0"/>
              <a:t>TOOLS</a:t>
            </a:r>
          </a:p>
        </p:txBody>
      </p:sp>
      <p:sp>
        <p:nvSpPr>
          <p:cNvPr id="27" name="TextBox 26">
            <a:extLst>
              <a:ext uri="{FF2B5EF4-FFF2-40B4-BE49-F238E27FC236}">
                <a16:creationId xmlns:a16="http://schemas.microsoft.com/office/drawing/2014/main" id="{AC9372FD-42FA-53F1-34D1-6ABF9B07F338}"/>
              </a:ext>
            </a:extLst>
          </p:cNvPr>
          <p:cNvSpPr txBox="1"/>
          <p:nvPr/>
        </p:nvSpPr>
        <p:spPr>
          <a:xfrm>
            <a:off x="7216990" y="2725948"/>
            <a:ext cx="1395839" cy="2308324"/>
          </a:xfrm>
          <a:prstGeom prst="rect">
            <a:avLst/>
          </a:prstGeom>
          <a:noFill/>
        </p:spPr>
        <p:txBody>
          <a:bodyPr wrap="square" rtlCol="0">
            <a:spAutoFit/>
          </a:bodyPr>
          <a:lstStyle/>
          <a:p>
            <a:r>
              <a:rPr lang="en-US" sz="1600" dirty="0" err="1"/>
              <a:t>sys.argv</a:t>
            </a:r>
            <a:r>
              <a:rPr lang="en-US" sz="1600" dirty="0"/>
              <a:t>, input(), </a:t>
            </a:r>
          </a:p>
          <a:p>
            <a:r>
              <a:rPr lang="en-US" sz="1600" dirty="0" err="1"/>
              <a:t>linux</a:t>
            </a:r>
            <a:r>
              <a:rPr lang="en-US" sz="1600" dirty="0"/>
              <a:t> screen,</a:t>
            </a:r>
          </a:p>
          <a:p>
            <a:r>
              <a:rPr lang="en-US" sz="1600" dirty="0"/>
              <a:t>GNU parallel (bash) with </a:t>
            </a:r>
            <a:r>
              <a:rPr lang="en-US" sz="1600" dirty="0" err="1"/>
              <a:t>sys.argv</a:t>
            </a:r>
            <a:r>
              <a:rPr lang="en-US" sz="1600" dirty="0"/>
              <a:t>,</a:t>
            </a:r>
          </a:p>
          <a:p>
            <a:r>
              <a:rPr lang="en-US" sz="1600" dirty="0" err="1"/>
              <a:t>sys.stdin</a:t>
            </a:r>
            <a:r>
              <a:rPr lang="en-US" sz="1600" dirty="0"/>
              <a:t>, </a:t>
            </a:r>
            <a:r>
              <a:rPr lang="en-US" sz="1600" dirty="0" err="1"/>
              <a:t>sys.stdout</a:t>
            </a:r>
            <a:r>
              <a:rPr lang="en-US" sz="1600" dirty="0"/>
              <a:t>, pipe, tee</a:t>
            </a:r>
          </a:p>
        </p:txBody>
      </p:sp>
    </p:spTree>
    <p:extLst>
      <p:ext uri="{BB962C8B-B14F-4D97-AF65-F5344CB8AC3E}">
        <p14:creationId xmlns:p14="http://schemas.microsoft.com/office/powerpoint/2010/main" val="389563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1"/>
            <a:ext cx="674827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FA197-61B9-D349-B09A-B11B57DABBA6}"/>
              </a:ext>
            </a:extLst>
          </p:cNvPr>
          <p:cNvSpPr>
            <a:spLocks noGrp="1"/>
          </p:cNvSpPr>
          <p:nvPr>
            <p:ph type="title"/>
          </p:nvPr>
        </p:nvSpPr>
        <p:spPr>
          <a:xfrm>
            <a:off x="825501" y="1111086"/>
            <a:ext cx="5767578" cy="2623885"/>
          </a:xfrm>
        </p:spPr>
        <p:txBody>
          <a:bodyPr vert="horz" lIns="91440" tIns="45720" rIns="91440" bIns="45720" rtlCol="0" anchor="ctr">
            <a:normAutofit/>
          </a:bodyPr>
          <a:lstStyle/>
          <a:p>
            <a:r>
              <a:rPr lang="en-US" sz="5300" b="1" kern="1200">
                <a:solidFill>
                  <a:srgbClr val="FFFFFF"/>
                </a:solidFill>
                <a:latin typeface="+mj-lt"/>
                <a:ea typeface="+mj-ea"/>
                <a:cs typeface="+mj-cs"/>
              </a:rPr>
              <a:t>GETTING STARTED: When to use a script vs. a notebook</a:t>
            </a:r>
            <a:endParaRPr lang="en-US" sz="5300" kern="1200">
              <a:solidFill>
                <a:srgbClr val="FFFFFF"/>
              </a:solidFill>
              <a:latin typeface="+mj-lt"/>
              <a:ea typeface="+mj-ea"/>
              <a:cs typeface="+mj-cs"/>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21269"/>
            <a:ext cx="84582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4508" y="450221"/>
            <a:ext cx="1586592"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Graphic 5" descr="Open Book">
            <a:extLst>
              <a:ext uri="{FF2B5EF4-FFF2-40B4-BE49-F238E27FC236}">
                <a16:creationId xmlns:a16="http://schemas.microsoft.com/office/drawing/2014/main" id="{465DC1DA-F619-4E00-A2F6-16CA02C117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3249" y="2746712"/>
            <a:ext cx="1364575" cy="1364575"/>
          </a:xfrm>
          <a:prstGeom prst="rect">
            <a:avLst/>
          </a:prstGeom>
        </p:spPr>
      </p:pic>
    </p:spTree>
    <p:extLst>
      <p:ext uri="{BB962C8B-B14F-4D97-AF65-F5344CB8AC3E}">
        <p14:creationId xmlns:p14="http://schemas.microsoft.com/office/powerpoint/2010/main" val="132788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a:solidFill>
                  <a:srgbClr val="FFFFFF"/>
                </a:solidFill>
              </a:rPr>
              <a:t>You </a:t>
            </a:r>
            <a:r>
              <a:rPr lang="en-US" sz="3500" b="1" i="1">
                <a:solidFill>
                  <a:srgbClr val="FFFFFF"/>
                </a:solidFill>
              </a:rPr>
              <a:t>can</a:t>
            </a:r>
            <a:r>
              <a:rPr lang="en-US" sz="3500" b="1">
                <a:solidFill>
                  <a:srgbClr val="FFFFFF"/>
                </a:solidFill>
              </a:rPr>
              <a:t> use a Jupyter Notebook if:</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553790" y="422031"/>
            <a:ext cx="3970414" cy="5934319"/>
          </a:xfrm>
        </p:spPr>
        <p:txBody>
          <a:bodyPr anchor="ctr">
            <a:normAutofit fontScale="92500" lnSpcReduction="10000"/>
          </a:bodyPr>
          <a:lstStyle/>
          <a:p>
            <a:pPr marL="514350" lvl="0" indent="-514350">
              <a:buFont typeface="+mj-lt"/>
              <a:buAutoNum type="arabicPeriod"/>
            </a:pPr>
            <a:r>
              <a:rPr lang="en-US" sz="1800" dirty="0"/>
              <a:t>Your code is specific to one dataset and you’re never going to run it again on other data (i.e., you’re not writing this code for automation).</a:t>
            </a:r>
          </a:p>
          <a:p>
            <a:pPr marL="514350" lvl="0" indent="-514350">
              <a:buFont typeface="+mj-lt"/>
              <a:buAutoNum type="arabicPeriod"/>
            </a:pPr>
            <a:r>
              <a:rPr lang="en-US" sz="1800" dirty="0"/>
              <a:t>You are creating visualizations or exploratory data summary stats with lots of text comments and you want to be able to view them all in one scrollable document.</a:t>
            </a:r>
          </a:p>
          <a:p>
            <a:pPr marL="514350" lvl="0" indent="-514350">
              <a:buFont typeface="+mj-lt"/>
              <a:buAutoNum type="arabicPeriod"/>
            </a:pPr>
            <a:r>
              <a:rPr lang="en-US" sz="1800" dirty="0"/>
              <a:t>You are creating an interactive notebook that takes lots of user input to set different options.</a:t>
            </a:r>
          </a:p>
          <a:p>
            <a:pPr marL="514350" lvl="0" indent="-514350">
              <a:buFont typeface="+mj-lt"/>
              <a:buAutoNum type="arabicPeriod"/>
            </a:pPr>
            <a:r>
              <a:rPr lang="en-US" sz="1800" dirty="0"/>
              <a:t>Your goal is to teach someone else how to do something.</a:t>
            </a:r>
          </a:p>
          <a:p>
            <a:pPr marL="514350" lvl="0" indent="-514350">
              <a:buFont typeface="+mj-lt"/>
              <a:buAutoNum type="arabicPeriod"/>
            </a:pPr>
            <a:r>
              <a:rPr lang="en-US" sz="1800" dirty="0"/>
              <a:t>You are only comfortable working in notebooks and don’t feel that you have time to learn how to use scripts (though we are going to be working with scripts today!).</a:t>
            </a:r>
          </a:p>
          <a:p>
            <a:pPr marL="514350" lvl="0" indent="-514350">
              <a:buFont typeface="+mj-lt"/>
              <a:buAutoNum type="arabicPeriod"/>
            </a:pPr>
            <a:r>
              <a:rPr lang="en-US" sz="1800" dirty="0"/>
              <a:t>You like writing code in a notebook (because of the ability to test it out in chunks) that you are then going to move over to a script.</a:t>
            </a:r>
          </a:p>
        </p:txBody>
      </p:sp>
    </p:spTree>
    <p:extLst>
      <p:ext uri="{BB962C8B-B14F-4D97-AF65-F5344CB8AC3E}">
        <p14:creationId xmlns:p14="http://schemas.microsoft.com/office/powerpoint/2010/main" val="370619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a:solidFill>
                  <a:srgbClr val="FFFFFF"/>
                </a:solidFill>
              </a:rPr>
              <a:t>You </a:t>
            </a:r>
            <a:r>
              <a:rPr lang="en-US" sz="3500" b="1" i="1">
                <a:solidFill>
                  <a:srgbClr val="FFFFFF"/>
                </a:solidFill>
              </a:rPr>
              <a:t>can</a:t>
            </a:r>
            <a:r>
              <a:rPr lang="en-US" sz="3500" b="1">
                <a:solidFill>
                  <a:srgbClr val="FFFFFF"/>
                </a:solidFill>
              </a:rPr>
              <a:t> use a Jupyter Notebook if:</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877368" y="649480"/>
            <a:ext cx="3646835" cy="5546047"/>
          </a:xfrm>
        </p:spPr>
        <p:txBody>
          <a:bodyPr anchor="ctr">
            <a:normAutofit/>
          </a:bodyPr>
          <a:lstStyle/>
          <a:p>
            <a:pPr marL="0" indent="0">
              <a:buNone/>
            </a:pPr>
            <a:r>
              <a:rPr lang="en-US" sz="2400" dirty="0"/>
              <a:t>You meet one of those conditions</a:t>
            </a:r>
          </a:p>
          <a:p>
            <a:pPr marL="0" indent="0">
              <a:buNone/>
            </a:pPr>
            <a:r>
              <a:rPr lang="en-US" sz="2400" dirty="0"/>
              <a:t>AND</a:t>
            </a:r>
          </a:p>
          <a:p>
            <a:pPr marL="0" lvl="0" indent="0">
              <a:buNone/>
            </a:pPr>
            <a:r>
              <a:rPr lang="en-US" sz="2400" dirty="0"/>
              <a:t>Your code doesn’t take very long to run.</a:t>
            </a:r>
          </a:p>
          <a:p>
            <a:pPr marL="0" indent="0">
              <a:buNone/>
            </a:pPr>
            <a:r>
              <a:rPr lang="en-US" sz="2400" dirty="0"/>
              <a:t>OR</a:t>
            </a:r>
          </a:p>
          <a:p>
            <a:pPr marL="0" lvl="0" indent="0">
              <a:buNone/>
            </a:pPr>
            <a:r>
              <a:rPr lang="en-US" sz="2400" dirty="0"/>
              <a:t>You love sitting and waiting.</a:t>
            </a:r>
          </a:p>
        </p:txBody>
      </p:sp>
    </p:spTree>
    <p:extLst>
      <p:ext uri="{BB962C8B-B14F-4D97-AF65-F5344CB8AC3E}">
        <p14:creationId xmlns:p14="http://schemas.microsoft.com/office/powerpoint/2010/main" val="224286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dirty="0">
                <a:solidFill>
                  <a:srgbClr val="FFFFFF"/>
                </a:solidFill>
              </a:rPr>
              <a:t>You HAVE TO use a Python script for the following tasks:</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877368" y="649480"/>
            <a:ext cx="3646835" cy="5546047"/>
          </a:xfrm>
        </p:spPr>
        <p:txBody>
          <a:bodyPr anchor="ctr">
            <a:normAutofit/>
          </a:bodyPr>
          <a:lstStyle/>
          <a:p>
            <a:pPr lvl="0"/>
            <a:r>
              <a:rPr lang="en-US" sz="2400" dirty="0"/>
              <a:t>Running code in the background (short or long jobs)</a:t>
            </a:r>
          </a:p>
          <a:p>
            <a:pPr lvl="0"/>
            <a:r>
              <a:rPr lang="en-US" sz="2400" dirty="0"/>
              <a:t>Combining code into computational pipelines</a:t>
            </a:r>
          </a:p>
        </p:txBody>
      </p:sp>
    </p:spTree>
    <p:extLst>
      <p:ext uri="{BB962C8B-B14F-4D97-AF65-F5344CB8AC3E}">
        <p14:creationId xmlns:p14="http://schemas.microsoft.com/office/powerpoint/2010/main" val="112887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dirty="0">
                <a:solidFill>
                  <a:srgbClr val="FFFFFF"/>
                </a:solidFill>
              </a:rPr>
              <a:t>You will need a plain text editor or IDE to work with Python scripts this week</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877368" y="649480"/>
            <a:ext cx="3646835" cy="5546047"/>
          </a:xfrm>
        </p:spPr>
        <p:txBody>
          <a:bodyPr anchor="ctr">
            <a:normAutofit/>
          </a:bodyPr>
          <a:lstStyle/>
          <a:p>
            <a:pPr lvl="0"/>
            <a:r>
              <a:rPr lang="en-US" sz="2400" dirty="0"/>
              <a:t>Use the text editor or IDE of your choice</a:t>
            </a:r>
          </a:p>
          <a:p>
            <a:pPr lvl="0"/>
            <a:r>
              <a:rPr lang="en-US" sz="2400" dirty="0"/>
              <a:t>Jupyter Lab has a built-in editor</a:t>
            </a:r>
          </a:p>
          <a:p>
            <a:pPr lvl="0"/>
            <a:r>
              <a:rPr lang="en-US" sz="2400" dirty="0"/>
              <a:t>TextEdit comes with every Mac</a:t>
            </a:r>
          </a:p>
          <a:p>
            <a:pPr lvl="0"/>
            <a:r>
              <a:rPr lang="en-US" sz="2400" dirty="0"/>
              <a:t>Notepad comes with every PC</a:t>
            </a:r>
          </a:p>
          <a:p>
            <a:pPr lvl="0"/>
            <a:r>
              <a:rPr lang="en-US" sz="2400" dirty="0"/>
              <a:t>Word is not a plain text editor</a:t>
            </a:r>
          </a:p>
        </p:txBody>
      </p:sp>
    </p:spTree>
    <p:extLst>
      <p:ext uri="{BB962C8B-B14F-4D97-AF65-F5344CB8AC3E}">
        <p14:creationId xmlns:p14="http://schemas.microsoft.com/office/powerpoint/2010/main" val="62126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1" y="0"/>
            <a:ext cx="9141618"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FA197-61B9-D349-B09A-B11B57DABBA6}"/>
              </a:ext>
            </a:extLst>
          </p:cNvPr>
          <p:cNvSpPr>
            <a:spLocks noGrp="1"/>
          </p:cNvSpPr>
          <p:nvPr>
            <p:ph type="title"/>
          </p:nvPr>
        </p:nvSpPr>
        <p:spPr>
          <a:xfrm>
            <a:off x="969769" y="713195"/>
            <a:ext cx="7204461" cy="2318665"/>
          </a:xfrm>
        </p:spPr>
        <p:txBody>
          <a:bodyPr vert="horz" lIns="91440" tIns="45720" rIns="91440" bIns="45720" rtlCol="0" anchor="b">
            <a:normAutofit/>
          </a:bodyPr>
          <a:lstStyle/>
          <a:p>
            <a:pPr algn="ctr"/>
            <a:r>
              <a:rPr lang="en-US" sz="4700" b="1" kern="1200">
                <a:solidFill>
                  <a:srgbClr val="FFFFFF"/>
                </a:solidFill>
                <a:latin typeface="+mj-lt"/>
                <a:ea typeface="+mj-ea"/>
                <a:cs typeface="+mj-cs"/>
              </a:rPr>
              <a:t>SKILL: Reduce hard coding</a:t>
            </a:r>
            <a:endParaRPr lang="en-US" sz="4700" kern="1200">
              <a:solidFill>
                <a:srgbClr val="FFFFFF"/>
              </a:solidFill>
              <a:latin typeface="+mj-lt"/>
              <a:ea typeface="+mj-ea"/>
              <a:cs typeface="+mj-cs"/>
            </a:endParaRPr>
          </a:p>
        </p:txBody>
      </p:sp>
      <p:pic>
        <p:nvPicPr>
          <p:cNvPr id="6" name="Graphic 5" descr="Head with Gears">
            <a:extLst>
              <a:ext uri="{FF2B5EF4-FFF2-40B4-BE49-F238E27FC236}">
                <a16:creationId xmlns:a16="http://schemas.microsoft.com/office/drawing/2014/main" id="{577932DE-E12E-43E1-84BB-2491A32424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650" y="4880925"/>
            <a:ext cx="1028700" cy="1028700"/>
          </a:xfrm>
          <a:prstGeom prst="rect">
            <a:avLst/>
          </a:prstGeom>
        </p:spPr>
      </p:pic>
    </p:spTree>
    <p:extLst>
      <p:ext uri="{BB962C8B-B14F-4D97-AF65-F5344CB8AC3E}">
        <p14:creationId xmlns:p14="http://schemas.microsoft.com/office/powerpoint/2010/main" val="57416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This is usually the first requirement for automation. It is something you will get in the habit of not doing, but you can start by reducing hard coding in your current scripts and notebooks. </a:t>
            </a:r>
          </a:p>
          <a:p>
            <a:pPr marL="0" indent="0">
              <a:buNone/>
            </a:pPr>
            <a:endParaRPr lang="en-US" sz="2400" dirty="0"/>
          </a:p>
          <a:p>
            <a:pPr marL="0" indent="0">
              <a:buNone/>
            </a:pPr>
            <a:r>
              <a:rPr lang="en-US" sz="2400" b="1" dirty="0"/>
              <a:t>Hard coding: </a:t>
            </a:r>
            <a:r>
              <a:rPr lang="en-US" sz="2400" dirty="0"/>
              <a:t>embedding data directly into the source code of a program</a:t>
            </a:r>
          </a:p>
        </p:txBody>
      </p:sp>
    </p:spTree>
    <p:extLst>
      <p:ext uri="{BB962C8B-B14F-4D97-AF65-F5344CB8AC3E}">
        <p14:creationId xmlns:p14="http://schemas.microsoft.com/office/powerpoint/2010/main" val="42391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74C10A20-4F63-8449-8638-90C8B633037F}"/>
              </a:ext>
            </a:extLst>
          </p:cNvPr>
          <p:cNvSpPr txBox="1">
            <a:spLocks/>
          </p:cNvSpPr>
          <p:nvPr/>
        </p:nvSpPr>
        <p:spPr>
          <a:xfrm>
            <a:off x="390637" y="2978463"/>
            <a:ext cx="8040669" cy="3635171"/>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latin typeface="Cordia New" panose="020B0304020202020204" pitchFamily="34" charset="-34"/>
                <a:ea typeface="Silom" pitchFamily="2" charset="-34"/>
                <a:cs typeface="Cordia New" panose="020B0304020202020204" pitchFamily="34" charset="-34"/>
              </a:rPr>
              <a:t>Next Steps in Python </a:t>
            </a:r>
            <a:r>
              <a:rPr lang="en-US" sz="2800" dirty="0">
                <a:latin typeface="Cordia New" panose="020B0304020202020204" pitchFamily="34" charset="-34"/>
                <a:ea typeface="Silom" pitchFamily="2" charset="-34"/>
                <a:cs typeface="Cordia New" panose="020B0304020202020204" pitchFamily="34" charset="-34"/>
              </a:rPr>
              <a:t>is brought to you by </a:t>
            </a:r>
          </a:p>
          <a:p>
            <a:pPr algn="l"/>
            <a:r>
              <a:rPr lang="en-US" sz="2800" dirty="0">
                <a:latin typeface="Cordia New" panose="020B0304020202020204" pitchFamily="34" charset="-34"/>
                <a:ea typeface="Silom" pitchFamily="2" charset="-34"/>
                <a:cs typeface="Cordia New" panose="020B0304020202020204" pitchFamily="34" charset="-34"/>
              </a:rPr>
              <a:t>NUIT Research Computing Services.</a:t>
            </a:r>
          </a:p>
          <a:p>
            <a:pPr algn="l"/>
            <a:r>
              <a:rPr lang="en-US" sz="2800" dirty="0">
                <a:latin typeface="Cordia New" panose="020B0304020202020204" pitchFamily="34" charset="-34"/>
                <a:ea typeface="Silom" pitchFamily="2" charset="-34"/>
                <a:cs typeface="Cordia New" panose="020B0304020202020204" pitchFamily="34" charset="-34"/>
              </a:rPr>
              <a:t>Have a programming or data question about your research? </a:t>
            </a:r>
          </a:p>
          <a:p>
            <a:pPr algn="l"/>
            <a:r>
              <a:rPr lang="en-US" sz="2800" b="1" dirty="0">
                <a:latin typeface="Cordia New" panose="020B0304020202020204" pitchFamily="34" charset="-34"/>
                <a:ea typeface="Silom" pitchFamily="2" charset="-34"/>
                <a:cs typeface="Cordia New" panose="020B0304020202020204" pitchFamily="34" charset="-34"/>
              </a:rPr>
              <a:t>We're here to help. </a:t>
            </a:r>
            <a:r>
              <a:rPr lang="en-US" sz="2800" b="1" dirty="0">
                <a:latin typeface="Cordia New" panose="020B0304020202020204" pitchFamily="34" charset="-34"/>
                <a:ea typeface="Silom" pitchFamily="2" charset="-34"/>
                <a:cs typeface="Cordia New" panose="020B0304020202020204" pitchFamily="34" charset="-34"/>
                <a:hlinkClick r:id="rId2">
                  <a:extLst>
                    <a:ext uri="{A12FA001-AC4F-418D-AE19-62706E023703}">
                      <ahyp:hlinkClr xmlns:ahyp="http://schemas.microsoft.com/office/drawing/2018/hyperlinkcolor" val="tx"/>
                    </a:ext>
                  </a:extLst>
                </a:hlinkClick>
              </a:rPr>
              <a:t>bit.ly/rcsconsult</a:t>
            </a:r>
            <a:endParaRPr lang="en-US" sz="2800" dirty="0">
              <a:latin typeface="Cordia New" panose="020B0304020202020204" pitchFamily="34" charset="-34"/>
              <a:cs typeface="Cordia New" panose="020B0304020202020204" pitchFamily="34" charset="-34"/>
            </a:endParaRPr>
          </a:p>
        </p:txBody>
      </p:sp>
      <p:sp>
        <p:nvSpPr>
          <p:cNvPr id="9" name="Oval 8">
            <a:extLst>
              <a:ext uri="{FF2B5EF4-FFF2-40B4-BE49-F238E27FC236}">
                <a16:creationId xmlns:a16="http://schemas.microsoft.com/office/drawing/2014/main" id="{CE7D2B98-5E0F-8F46-A093-6508751CF08F}"/>
              </a:ext>
            </a:extLst>
          </p:cNvPr>
          <p:cNvSpPr/>
          <p:nvPr/>
        </p:nvSpPr>
        <p:spPr>
          <a:xfrm>
            <a:off x="6435968" y="205776"/>
            <a:ext cx="2526382" cy="2526382"/>
          </a:xfrm>
          <a:prstGeom prst="ellipse">
            <a:avLst/>
          </a:prstGeom>
          <a:solidFill>
            <a:srgbClr val="FF7E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If my internet goes out during the workshop, everyone gets a 10-minute break!</a:t>
            </a:r>
          </a:p>
        </p:txBody>
      </p:sp>
      <p:sp>
        <p:nvSpPr>
          <p:cNvPr id="10" name="Oval 9">
            <a:extLst>
              <a:ext uri="{FF2B5EF4-FFF2-40B4-BE49-F238E27FC236}">
                <a16:creationId xmlns:a16="http://schemas.microsoft.com/office/drawing/2014/main" id="{097FD963-63FF-954D-AA32-B8B9A7E21A57}"/>
              </a:ext>
            </a:extLst>
          </p:cNvPr>
          <p:cNvSpPr/>
          <p:nvPr/>
        </p:nvSpPr>
        <p:spPr>
          <a:xfrm>
            <a:off x="5094297" y="1307910"/>
            <a:ext cx="1748789" cy="1748789"/>
          </a:xfrm>
          <a:prstGeom prst="ellipse">
            <a:avLst/>
          </a:prstGeom>
          <a:solidFill>
            <a:srgbClr val="FF40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Ask questions in the chat!</a:t>
            </a:r>
          </a:p>
        </p:txBody>
      </p:sp>
      <p:sp>
        <p:nvSpPr>
          <p:cNvPr id="11" name="Title 1">
            <a:extLst>
              <a:ext uri="{FF2B5EF4-FFF2-40B4-BE49-F238E27FC236}">
                <a16:creationId xmlns:a16="http://schemas.microsoft.com/office/drawing/2014/main" id="{12B2F425-14E9-168A-C067-D3CCBB8B1ECB}"/>
              </a:ext>
            </a:extLst>
          </p:cNvPr>
          <p:cNvSpPr txBox="1">
            <a:spLocks/>
          </p:cNvSpPr>
          <p:nvPr/>
        </p:nvSpPr>
        <p:spPr>
          <a:xfrm>
            <a:off x="390637" y="950924"/>
            <a:ext cx="6053867" cy="12418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a:latin typeface="Silom" pitchFamily="2" charset="-34"/>
                <a:ea typeface="Silom" pitchFamily="2" charset="-34"/>
                <a:cs typeface="Silom" pitchFamily="2" charset="-34"/>
              </a:rPr>
              <a:t>Next</a:t>
            </a:r>
            <a:r>
              <a:rPr lang="en-US" sz="2800">
                <a:latin typeface="Silom" pitchFamily="2" charset="-34"/>
                <a:ea typeface="Silom" pitchFamily="2" charset="-34"/>
                <a:cs typeface="Silom" pitchFamily="2" charset="-34"/>
              </a:rPr>
              <a:t> Steps in Python:</a:t>
            </a:r>
            <a:br>
              <a:rPr lang="en-US" sz="3600">
                <a:latin typeface="Silom" pitchFamily="2" charset="-34"/>
                <a:ea typeface="Silom" pitchFamily="2" charset="-34"/>
                <a:cs typeface="Silom" pitchFamily="2" charset="-34"/>
              </a:rPr>
            </a:br>
            <a:r>
              <a:rPr lang="en-US" sz="4000">
                <a:latin typeface="Silom" pitchFamily="2" charset="-34"/>
                <a:ea typeface="Silom" pitchFamily="2" charset="-34"/>
                <a:cs typeface="Silom" pitchFamily="2" charset="-34"/>
              </a:rPr>
              <a:t>Python</a:t>
            </a:r>
            <a:r>
              <a:rPr lang="en-US" sz="3600">
                <a:latin typeface="Silom" pitchFamily="2" charset="-34"/>
                <a:ea typeface="Silom" pitchFamily="2" charset="-34"/>
                <a:cs typeface="Silom" pitchFamily="2" charset="-34"/>
              </a:rPr>
              <a:t> for </a:t>
            </a:r>
            <a:br>
              <a:rPr lang="en-US" sz="3600">
                <a:latin typeface="Silom" pitchFamily="2" charset="-34"/>
                <a:ea typeface="Silom" pitchFamily="2" charset="-34"/>
                <a:cs typeface="Silom" pitchFamily="2" charset="-34"/>
              </a:rPr>
            </a:br>
            <a:r>
              <a:rPr lang="en-US" sz="4000">
                <a:latin typeface="Silom" pitchFamily="2" charset="-34"/>
                <a:ea typeface="Silom" pitchFamily="2" charset="-34"/>
                <a:cs typeface="Silom" pitchFamily="2" charset="-34"/>
              </a:rPr>
              <a:t>Automation</a:t>
            </a:r>
            <a:endParaRPr lang="en-US" sz="3600" dirty="0">
              <a:latin typeface="Silom" pitchFamily="2" charset="-34"/>
              <a:ea typeface="Silom" pitchFamily="2" charset="-34"/>
              <a:cs typeface="Silom" pitchFamily="2" charset="-34"/>
            </a:endParaRPr>
          </a:p>
        </p:txBody>
      </p:sp>
      <p:sp>
        <p:nvSpPr>
          <p:cNvPr id="12" name="Subtitle 2">
            <a:extLst>
              <a:ext uri="{FF2B5EF4-FFF2-40B4-BE49-F238E27FC236}">
                <a16:creationId xmlns:a16="http://schemas.microsoft.com/office/drawing/2014/main" id="{C5F00138-BA9D-3011-2D13-E24914A40E6B}"/>
              </a:ext>
            </a:extLst>
          </p:cNvPr>
          <p:cNvSpPr txBox="1">
            <a:spLocks/>
          </p:cNvSpPr>
          <p:nvPr/>
        </p:nvSpPr>
        <p:spPr>
          <a:xfrm>
            <a:off x="390637" y="2152683"/>
            <a:ext cx="4057650" cy="3980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latin typeface="Cordia New" panose="020B0304020202020204" pitchFamily="34" charset="-34"/>
                <a:cs typeface="Cordia New" panose="020B0304020202020204" pitchFamily="34" charset="-34"/>
              </a:rPr>
              <a:t>with Colby Witherup Wood</a:t>
            </a:r>
            <a:endParaRPr lang="en-US" sz="2800" dirty="0">
              <a:latin typeface="Cordia New" panose="020B0304020202020204" pitchFamily="34" charset="-34"/>
              <a:cs typeface="Cordia New" panose="020B0304020202020204" pitchFamily="34" charset="-34"/>
            </a:endParaRPr>
          </a:p>
        </p:txBody>
      </p:sp>
    </p:spTree>
    <p:extLst>
      <p:ext uri="{BB962C8B-B14F-4D97-AF65-F5344CB8AC3E}">
        <p14:creationId xmlns:p14="http://schemas.microsoft.com/office/powerpoint/2010/main" val="409955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Instead, start by </a:t>
            </a:r>
            <a:r>
              <a:rPr lang="en-US" sz="2400" b="1" dirty="0"/>
              <a:t>defining variables, including filenames, up at the top of your script or notebook</a:t>
            </a:r>
            <a:r>
              <a:rPr lang="en-US" sz="2400" dirty="0"/>
              <a:t>. This makes them easy to change without digging through the whole script (for you and others).</a:t>
            </a:r>
          </a:p>
          <a:p>
            <a:pPr marL="0" indent="0">
              <a:buNone/>
            </a:pPr>
            <a:endParaRPr lang="en-US" sz="2400" dirty="0"/>
          </a:p>
          <a:p>
            <a:pPr marL="0" indent="0">
              <a:buNone/>
            </a:pPr>
            <a:r>
              <a:rPr lang="en-US" sz="2400" dirty="0"/>
              <a:t>Later today, we'll talk about other ways to remove them from your script entirely, but this is the best habit to get into, even when you're not coding for automation.</a:t>
            </a:r>
          </a:p>
        </p:txBody>
      </p:sp>
    </p:spTree>
    <p:extLst>
      <p:ext uri="{BB962C8B-B14F-4D97-AF65-F5344CB8AC3E}">
        <p14:creationId xmlns:p14="http://schemas.microsoft.com/office/powerpoint/2010/main" val="345213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dirty="0"/>
              <a:t>As you write code, think about ways to make it more reusable – for every variable you define and every constant you use, think about whether someone (you) might ever want to change it.</a:t>
            </a:r>
          </a:p>
          <a:p>
            <a:pPr marL="0" indent="0">
              <a:buNone/>
            </a:pPr>
            <a:endParaRPr lang="en-US" sz="2400" dirty="0"/>
          </a:p>
        </p:txBody>
      </p:sp>
    </p:spTree>
    <p:extLst>
      <p:ext uri="{BB962C8B-B14F-4D97-AF65-F5344CB8AC3E}">
        <p14:creationId xmlns:p14="http://schemas.microsoft.com/office/powerpoint/2010/main" val="280335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Specify how input data should look at the top of the script or notebook, so that if your source file changes or you use a new source file that has a different format, you can </a:t>
            </a:r>
            <a:r>
              <a:rPr lang="en-US" sz="2400" b="1" dirty="0"/>
              <a:t>reformat your data instead of changing your code</a:t>
            </a:r>
            <a:r>
              <a:rPr lang="en-US" sz="2400" dirty="0"/>
              <a:t>.</a:t>
            </a:r>
          </a:p>
          <a:p>
            <a:pPr marL="0" indent="0">
              <a:buNone/>
            </a:pPr>
            <a:endParaRPr lang="en-US" sz="2400" dirty="0"/>
          </a:p>
          <a:p>
            <a:pPr marL="0" indent="0">
              <a:buNone/>
            </a:pPr>
            <a:r>
              <a:rPr lang="en-US" sz="2400" dirty="0"/>
              <a:t>When working with pandas </a:t>
            </a:r>
            <a:r>
              <a:rPr lang="en-US" sz="2400" dirty="0" err="1"/>
              <a:t>dataframes</a:t>
            </a:r>
            <a:r>
              <a:rPr lang="en-US" sz="2400" dirty="0"/>
              <a:t>, refer to column names instead of positions. </a:t>
            </a:r>
          </a:p>
        </p:txBody>
      </p:sp>
    </p:spTree>
    <p:extLst>
      <p:ext uri="{BB962C8B-B14F-4D97-AF65-F5344CB8AC3E}">
        <p14:creationId xmlns:p14="http://schemas.microsoft.com/office/powerpoint/2010/main" val="578028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1E75-0D01-954E-84BC-88D7211D76BC}"/>
              </a:ext>
            </a:extLst>
          </p:cNvPr>
          <p:cNvSpPr>
            <a:spLocks noGrp="1"/>
          </p:cNvSpPr>
          <p:nvPr>
            <p:ph type="title"/>
          </p:nvPr>
        </p:nvSpPr>
        <p:spPr>
          <a:xfrm>
            <a:off x="653488" y="687480"/>
            <a:ext cx="5360452" cy="994172"/>
          </a:xfrm>
        </p:spPr>
        <p:txBody>
          <a:bodyPr>
            <a:normAutofit/>
          </a:bodyPr>
          <a:lstStyle/>
          <a:p>
            <a:r>
              <a:rPr lang="en-US" sz="3000" b="1" dirty="0"/>
              <a:t>EXERCISE: Remove hard coding from a Jupyter notebook </a:t>
            </a:r>
          </a:p>
        </p:txBody>
      </p:sp>
      <p:sp>
        <p:nvSpPr>
          <p:cNvPr id="3" name="Content Placeholder 2">
            <a:extLst>
              <a:ext uri="{FF2B5EF4-FFF2-40B4-BE49-F238E27FC236}">
                <a16:creationId xmlns:a16="http://schemas.microsoft.com/office/drawing/2014/main" id="{0D8C2968-5802-1E47-B10E-2C9A981D3034}"/>
              </a:ext>
            </a:extLst>
          </p:cNvPr>
          <p:cNvSpPr>
            <a:spLocks noGrp="1"/>
          </p:cNvSpPr>
          <p:nvPr>
            <p:ph idx="1"/>
          </p:nvPr>
        </p:nvSpPr>
        <p:spPr>
          <a:xfrm>
            <a:off x="679939" y="1863969"/>
            <a:ext cx="5334000" cy="4478216"/>
          </a:xfrm>
        </p:spPr>
        <p:txBody>
          <a:bodyPr anchor="ctr">
            <a:normAutofit lnSpcReduction="10000"/>
          </a:bodyPr>
          <a:lstStyle/>
          <a:p>
            <a:pPr marL="0" indent="0">
              <a:lnSpc>
                <a:spcPct val="100000"/>
              </a:lnSpc>
              <a:buNone/>
            </a:pPr>
            <a:r>
              <a:rPr lang="en-US" sz="2000" b="1" u="sng" dirty="0"/>
              <a:t>Exercise 1a</a:t>
            </a:r>
          </a:p>
          <a:p>
            <a:pPr marL="0" indent="0">
              <a:lnSpc>
                <a:spcPct val="100000"/>
              </a:lnSpc>
              <a:buNone/>
            </a:pPr>
            <a:r>
              <a:rPr lang="en-US" sz="2000" dirty="0"/>
              <a:t>Open the </a:t>
            </a:r>
            <a:r>
              <a:rPr lang="en-US" sz="2000" dirty="0" err="1"/>
              <a:t>sortEmails.ipynb</a:t>
            </a:r>
            <a:r>
              <a:rPr lang="en-US" sz="2000" dirty="0"/>
              <a:t> notebook. Find out what the code does by reading the comments at the top of the notebook, looking at the input file, running the code, and looking at the output file.</a:t>
            </a:r>
          </a:p>
          <a:p>
            <a:pPr marL="0" indent="0">
              <a:lnSpc>
                <a:spcPct val="100000"/>
              </a:lnSpc>
              <a:buNone/>
            </a:pPr>
            <a:r>
              <a:rPr lang="en-US" sz="2000" b="1" u="sng" dirty="0"/>
              <a:t>Exercise 1b</a:t>
            </a:r>
          </a:p>
          <a:p>
            <a:pPr marL="0" indent="0">
              <a:lnSpc>
                <a:spcPct val="100000"/>
              </a:lnSpc>
              <a:buNone/>
            </a:pPr>
            <a:r>
              <a:rPr lang="en-US" sz="2000" dirty="0"/>
              <a:t>Rewrite the code to define the input and output filenames as variables at the top of the notebook, under the comments. </a:t>
            </a:r>
          </a:p>
          <a:p>
            <a:pPr marL="0" indent="0">
              <a:lnSpc>
                <a:spcPct val="100000"/>
              </a:lnSpc>
              <a:buNone/>
            </a:pPr>
            <a:r>
              <a:rPr lang="en-US" sz="2000" b="1" u="sng" dirty="0"/>
              <a:t>Exercise 1c</a:t>
            </a:r>
          </a:p>
          <a:p>
            <a:pPr marL="0" indent="0">
              <a:lnSpc>
                <a:spcPct val="100000"/>
              </a:lnSpc>
              <a:buNone/>
            </a:pPr>
            <a:r>
              <a:rPr lang="en-US" sz="2000" dirty="0"/>
              <a:t>Let’s say we want to add a fourth domain name to our priority list – “</a:t>
            </a:r>
            <a:r>
              <a:rPr lang="en-US" sz="2000" dirty="0" err="1"/>
              <a:t>sralab.org</a:t>
            </a:r>
            <a:r>
              <a:rPr lang="en-US" sz="2000" dirty="0"/>
              <a:t>”. Start rewriting the code to accommodate this fourth domain.</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ooks">
            <a:extLst>
              <a:ext uri="{FF2B5EF4-FFF2-40B4-BE49-F238E27FC236}">
                <a16:creationId xmlns:a16="http://schemas.microsoft.com/office/drawing/2014/main" id="{F0E674CF-521D-4ECF-8856-9BE8F8013C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292390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1" y="0"/>
            <a:ext cx="9141618"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FA197-61B9-D349-B09A-B11B57DABBA6}"/>
              </a:ext>
            </a:extLst>
          </p:cNvPr>
          <p:cNvSpPr>
            <a:spLocks noGrp="1"/>
          </p:cNvSpPr>
          <p:nvPr>
            <p:ph type="title"/>
          </p:nvPr>
        </p:nvSpPr>
        <p:spPr>
          <a:xfrm>
            <a:off x="969769" y="713195"/>
            <a:ext cx="7204461" cy="2318665"/>
          </a:xfrm>
        </p:spPr>
        <p:txBody>
          <a:bodyPr vert="horz" lIns="91440" tIns="45720" rIns="91440" bIns="45720" rtlCol="0" anchor="b">
            <a:normAutofit/>
          </a:bodyPr>
          <a:lstStyle/>
          <a:p>
            <a:pPr algn="ctr"/>
            <a:r>
              <a:rPr lang="en-US" sz="4700" b="1" kern="1200" dirty="0">
                <a:solidFill>
                  <a:srgbClr val="FFFFFF"/>
                </a:solidFill>
                <a:latin typeface="+mj-lt"/>
                <a:ea typeface="+mj-ea"/>
                <a:cs typeface="+mj-cs"/>
              </a:rPr>
              <a:t>SKILL: Breaking up your code</a:t>
            </a:r>
            <a:endParaRPr lang="en-US" sz="4700" kern="1200" dirty="0">
              <a:solidFill>
                <a:srgbClr val="FFFFFF"/>
              </a:solidFill>
              <a:latin typeface="+mj-lt"/>
              <a:ea typeface="+mj-ea"/>
              <a:cs typeface="+mj-cs"/>
            </a:endParaRPr>
          </a:p>
        </p:txBody>
      </p:sp>
      <p:pic>
        <p:nvPicPr>
          <p:cNvPr id="6" name="Graphic 5" descr="Head with Gears">
            <a:extLst>
              <a:ext uri="{FF2B5EF4-FFF2-40B4-BE49-F238E27FC236}">
                <a16:creationId xmlns:a16="http://schemas.microsoft.com/office/drawing/2014/main" id="{577932DE-E12E-43E1-84BB-2491A32424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650" y="4880925"/>
            <a:ext cx="1028700" cy="1028700"/>
          </a:xfrm>
          <a:prstGeom prst="rect">
            <a:avLst/>
          </a:prstGeom>
        </p:spPr>
      </p:pic>
    </p:spTree>
    <p:extLst>
      <p:ext uri="{BB962C8B-B14F-4D97-AF65-F5344CB8AC3E}">
        <p14:creationId xmlns:p14="http://schemas.microsoft.com/office/powerpoint/2010/main" val="2668512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fontScale="92500" lnSpcReduction="10000"/>
          </a:bodyPr>
          <a:lstStyle/>
          <a:p>
            <a:pPr marL="0" indent="0">
              <a:lnSpc>
                <a:spcPct val="110000"/>
              </a:lnSpc>
              <a:buNone/>
            </a:pPr>
            <a:r>
              <a:rPr lang="en-US" sz="2400" dirty="0"/>
              <a:t>Two important ways of breaking up your code: multiple scripts/notebooks, functions within a script/notebook</a:t>
            </a:r>
          </a:p>
          <a:p>
            <a:pPr marL="0" indent="0">
              <a:lnSpc>
                <a:spcPct val="110000"/>
              </a:lnSpc>
              <a:buNone/>
            </a:pPr>
            <a:r>
              <a:rPr lang="en-US" sz="2400" dirty="0"/>
              <a:t> </a:t>
            </a:r>
          </a:p>
          <a:p>
            <a:pPr marL="0" indent="0">
              <a:lnSpc>
                <a:spcPct val="110000"/>
              </a:lnSpc>
              <a:buNone/>
            </a:pPr>
            <a:r>
              <a:rPr lang="en-US" sz="2400" dirty="0"/>
              <a:t>My definition of Code for Automation starts:</a:t>
            </a:r>
          </a:p>
          <a:p>
            <a:pPr marL="0" indent="0">
              <a:lnSpc>
                <a:spcPct val="110000"/>
              </a:lnSpc>
              <a:buNone/>
            </a:pPr>
            <a:r>
              <a:rPr lang="en-US" sz="2400" dirty="0"/>
              <a:t>Code that accomplishes a </a:t>
            </a:r>
            <a:r>
              <a:rPr lang="en-US" sz="2400" b="1" dirty="0"/>
              <a:t>stated task </a:t>
            </a:r>
            <a:r>
              <a:rPr lang="en-US" sz="2400" dirty="0"/>
              <a:t>that you want to run more than once (or make available to someone else to run). </a:t>
            </a:r>
          </a:p>
          <a:p>
            <a:pPr marL="0" indent="0">
              <a:lnSpc>
                <a:spcPct val="110000"/>
              </a:lnSpc>
              <a:buNone/>
            </a:pPr>
            <a:r>
              <a:rPr lang="en-US" sz="2400" dirty="0"/>
              <a:t> </a:t>
            </a:r>
          </a:p>
          <a:p>
            <a:pPr marL="0" indent="0">
              <a:lnSpc>
                <a:spcPct val="110000"/>
              </a:lnSpc>
              <a:buNone/>
            </a:pPr>
            <a:r>
              <a:rPr lang="en-US" sz="2400" dirty="0"/>
              <a:t>What do I mean by a </a:t>
            </a:r>
            <a:r>
              <a:rPr lang="en-US" sz="2400" b="1" dirty="0"/>
              <a:t>stated task</a:t>
            </a:r>
            <a:r>
              <a:rPr lang="en-US" sz="2400" dirty="0"/>
              <a:t>? Why is it important?</a:t>
            </a:r>
          </a:p>
        </p:txBody>
      </p:sp>
    </p:spTree>
    <p:extLst>
      <p:ext uri="{BB962C8B-B14F-4D97-AF65-F5344CB8AC3E}">
        <p14:creationId xmlns:p14="http://schemas.microsoft.com/office/powerpoint/2010/main" val="3767502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lnSpc>
                <a:spcPct val="110000"/>
              </a:lnSpc>
              <a:buNone/>
            </a:pPr>
            <a:r>
              <a:rPr lang="en-US" sz="2400" dirty="0"/>
              <a:t>In general, breaking up code makes it </a:t>
            </a:r>
            <a:r>
              <a:rPr lang="en-US" sz="2400" b="1" dirty="0"/>
              <a:t>easier to read, easier to change, faster to run, and less error prone.</a:t>
            </a:r>
          </a:p>
        </p:txBody>
      </p:sp>
    </p:spTree>
    <p:extLst>
      <p:ext uri="{BB962C8B-B14F-4D97-AF65-F5344CB8AC3E}">
        <p14:creationId xmlns:p14="http://schemas.microsoft.com/office/powerpoint/2010/main" val="3546373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INTO MULTIPLE SCRIPTS OR NOTEBOOKS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933810"/>
          </a:xfrm>
        </p:spPr>
        <p:txBody>
          <a:bodyPr anchor="ctr">
            <a:normAutofit fontScale="62500" lnSpcReduction="20000"/>
          </a:bodyPr>
          <a:lstStyle/>
          <a:p>
            <a:pPr>
              <a:lnSpc>
                <a:spcPct val="120000"/>
              </a:lnSpc>
            </a:pPr>
            <a:r>
              <a:rPr lang="en-US" b="1" dirty="0"/>
              <a:t>What steps might you want to combine in different ways? </a:t>
            </a:r>
            <a:r>
              <a:rPr lang="en-US" dirty="0"/>
              <a:t>If your data analysis is in a separate script than your visualization, you can combine the analysis with other visualizations without much trouble.</a:t>
            </a:r>
          </a:p>
          <a:p>
            <a:pPr>
              <a:lnSpc>
                <a:spcPct val="120000"/>
              </a:lnSpc>
            </a:pPr>
            <a:r>
              <a:rPr lang="en-US" b="1" dirty="0"/>
              <a:t>How many objects are you saving into memory, and how big are they? </a:t>
            </a:r>
            <a:r>
              <a:rPr lang="en-US" dirty="0"/>
              <a:t>If your script or notebook gets overloaded, your code (and everything else on your computer) will slow down and maybe fail.</a:t>
            </a:r>
            <a:endParaRPr lang="en-US" b="1" dirty="0"/>
          </a:p>
          <a:p>
            <a:pPr>
              <a:lnSpc>
                <a:spcPct val="120000"/>
              </a:lnSpc>
            </a:pPr>
            <a:r>
              <a:rPr lang="en-US" b="1" dirty="0"/>
              <a:t>If your script or pipeline breaks </a:t>
            </a:r>
            <a:r>
              <a:rPr lang="en-US" dirty="0"/>
              <a:t>because of code error, memory use, or computer failure,</a:t>
            </a:r>
            <a:r>
              <a:rPr lang="en-US" b="1" dirty="0"/>
              <a:t> will you need to start the entire process again?</a:t>
            </a:r>
          </a:p>
          <a:p>
            <a:pPr>
              <a:lnSpc>
                <a:spcPct val="120000"/>
              </a:lnSpc>
            </a:pPr>
            <a:r>
              <a:rPr lang="en-US" b="1" dirty="0"/>
              <a:t>Which steps can you parallelize? </a:t>
            </a:r>
            <a:r>
              <a:rPr lang="en-US" dirty="0"/>
              <a:t>Maybe you can clean 50 datasets at once, and then combine them into one analysis in a separate script.</a:t>
            </a:r>
          </a:p>
          <a:p>
            <a:pPr>
              <a:lnSpc>
                <a:spcPct val="120000"/>
              </a:lnSpc>
            </a:pPr>
            <a:r>
              <a:rPr lang="en-US" b="1" dirty="0"/>
              <a:t>If you need to change one line of code, how quickly can you find it?</a:t>
            </a:r>
          </a:p>
        </p:txBody>
      </p:sp>
    </p:spTree>
    <p:extLst>
      <p:ext uri="{BB962C8B-B14F-4D97-AF65-F5344CB8AC3E}">
        <p14:creationId xmlns:p14="http://schemas.microsoft.com/office/powerpoint/2010/main" val="400146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INTO MULTIPLE SCRIPTS OR NOTEBOOKS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lnSpcReduction="10000"/>
          </a:bodyPr>
          <a:lstStyle/>
          <a:p>
            <a:pPr marL="0" indent="0">
              <a:lnSpc>
                <a:spcPct val="120000"/>
              </a:lnSpc>
              <a:buNone/>
            </a:pPr>
            <a:r>
              <a:rPr lang="en-US" dirty="0"/>
              <a:t>Each script (or notebook) should perform ONE STATED TASK. By stated, I mean it should be easy to name the task in a couple words (e.g. convert file type, calculate model coefficients, make bar chart, remove duplicates, collect tweets, etc.)</a:t>
            </a:r>
          </a:p>
          <a:p>
            <a:pPr marL="0" indent="0">
              <a:lnSpc>
                <a:spcPct val="120000"/>
              </a:lnSpc>
              <a:buNone/>
            </a:pPr>
            <a:r>
              <a:rPr lang="en-US" dirty="0"/>
              <a:t>You can combine the scripts to run back-to-back in a pipeline.</a:t>
            </a:r>
          </a:p>
        </p:txBody>
      </p:sp>
    </p:spTree>
    <p:extLst>
      <p:ext uri="{BB962C8B-B14F-4D97-AF65-F5344CB8AC3E}">
        <p14:creationId xmlns:p14="http://schemas.microsoft.com/office/powerpoint/2010/main" val="50006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lnSpc>
                <a:spcPct val="100000"/>
              </a:lnSpc>
              <a:buNone/>
            </a:pPr>
            <a:r>
              <a:rPr lang="en-US" sz="2400" dirty="0"/>
              <a:t>Function - a chunk of code that you give a name to</a:t>
            </a:r>
            <a:br>
              <a:rPr lang="en-US" sz="2400" dirty="0"/>
            </a:br>
            <a:br>
              <a:rPr lang="en-US" sz="2400" dirty="0"/>
            </a:br>
            <a:r>
              <a:rPr lang="en-US" sz="2400" dirty="0"/>
              <a:t>After you name the code, whenever you want to use it, you can call it by name instead of typing or copying and pasting the entire chunk of code.</a:t>
            </a:r>
          </a:p>
          <a:p>
            <a:pPr marL="0" indent="0">
              <a:lnSpc>
                <a:spcPct val="100000"/>
              </a:lnSpc>
              <a:buNone/>
            </a:pPr>
            <a:br>
              <a:rPr lang="en-US" sz="2400" dirty="0"/>
            </a:br>
            <a:endParaRPr lang="en-US" sz="2400" dirty="0"/>
          </a:p>
        </p:txBody>
      </p:sp>
    </p:spTree>
    <p:extLst>
      <p:ext uri="{BB962C8B-B14F-4D97-AF65-F5344CB8AC3E}">
        <p14:creationId xmlns:p14="http://schemas.microsoft.com/office/powerpoint/2010/main" val="330876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CODE FOR AUTOMATION</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fontScale="92500"/>
          </a:bodyPr>
          <a:lstStyle/>
          <a:p>
            <a:pPr marL="0" indent="0">
              <a:buNone/>
            </a:pPr>
            <a:r>
              <a:rPr lang="en-US" sz="2400" u="sng" dirty="0"/>
              <a:t>My definition</a:t>
            </a:r>
          </a:p>
          <a:p>
            <a:pPr marL="0" indent="0">
              <a:buNone/>
            </a:pPr>
            <a:r>
              <a:rPr lang="en-US" sz="2400" dirty="0"/>
              <a:t>Code that accomplishes a </a:t>
            </a:r>
            <a:r>
              <a:rPr lang="en-US" sz="2400" b="1" dirty="0"/>
              <a:t>stated task </a:t>
            </a:r>
            <a:r>
              <a:rPr lang="en-US" sz="2400" dirty="0"/>
              <a:t>that you want to</a:t>
            </a:r>
            <a:r>
              <a:rPr lang="en-US" sz="2400" b="1" dirty="0"/>
              <a:t> </a:t>
            </a:r>
            <a:r>
              <a:rPr lang="en-US" sz="2400" dirty="0"/>
              <a:t>run </a:t>
            </a:r>
            <a:r>
              <a:rPr lang="en-US" sz="2400" b="1" dirty="0"/>
              <a:t>more than once </a:t>
            </a:r>
            <a:r>
              <a:rPr lang="en-US" sz="2400" dirty="0"/>
              <a:t>(or make available to someone else to run). </a:t>
            </a:r>
          </a:p>
          <a:p>
            <a:pPr marL="0" indent="0">
              <a:buNone/>
            </a:pPr>
            <a:endParaRPr lang="en-US" sz="2400" dirty="0"/>
          </a:p>
          <a:p>
            <a:pPr marL="0" indent="0">
              <a:buNone/>
            </a:pPr>
            <a:r>
              <a:rPr lang="en-US" sz="2400" dirty="0"/>
              <a:t>The code:</a:t>
            </a:r>
          </a:p>
          <a:p>
            <a:r>
              <a:rPr lang="en-US" sz="2400" dirty="0"/>
              <a:t>GOAL 1: </a:t>
            </a:r>
            <a:r>
              <a:rPr lang="en-US" sz="2400" b="1" dirty="0"/>
              <a:t>is ready to run when needed and requires minimal time spent changing or reading code before running it</a:t>
            </a:r>
            <a:endParaRPr lang="en-US" sz="2400" dirty="0"/>
          </a:p>
          <a:p>
            <a:r>
              <a:rPr lang="en-US" sz="2400" dirty="0"/>
              <a:t>GOAL 2: </a:t>
            </a:r>
            <a:r>
              <a:rPr lang="en-US" sz="2400" b="1" dirty="0"/>
              <a:t>requires minimal computing cost</a:t>
            </a:r>
            <a:r>
              <a:rPr lang="en-US" sz="2400" dirty="0"/>
              <a:t> (can run while you do other things on your computer and in your life)</a:t>
            </a:r>
          </a:p>
          <a:p>
            <a:pPr marL="0" indent="0">
              <a:buNone/>
            </a:pPr>
            <a:endParaRPr lang="en-US" sz="2400" dirty="0"/>
          </a:p>
        </p:txBody>
      </p:sp>
    </p:spTree>
    <p:extLst>
      <p:ext uri="{BB962C8B-B14F-4D97-AF65-F5344CB8AC3E}">
        <p14:creationId xmlns:p14="http://schemas.microsoft.com/office/powerpoint/2010/main" val="4092198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Functions are essential for making code that is readable and easier to change.</a:t>
            </a:r>
          </a:p>
          <a:p>
            <a:pPr marL="0" indent="0">
              <a:buNone/>
            </a:pPr>
            <a:endParaRPr lang="en-US" sz="2400" dirty="0"/>
          </a:p>
          <a:p>
            <a:pPr marL="0" indent="0">
              <a:buNone/>
            </a:pPr>
            <a:r>
              <a:rPr lang="en-US" sz="2400" dirty="0"/>
              <a:t>You can also distinguish between code that might get changed in the future and code that shouldn't get messed with.</a:t>
            </a:r>
          </a:p>
        </p:txBody>
      </p:sp>
    </p:spTree>
    <p:extLst>
      <p:ext uri="{BB962C8B-B14F-4D97-AF65-F5344CB8AC3E}">
        <p14:creationId xmlns:p14="http://schemas.microsoft.com/office/powerpoint/2010/main" val="4231719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To create functions, look for:</a:t>
            </a:r>
          </a:p>
          <a:p>
            <a:r>
              <a:rPr lang="en-US" sz="2400" dirty="0"/>
              <a:t>code that is repeated anywhere in the notebook</a:t>
            </a:r>
          </a:p>
          <a:p>
            <a:r>
              <a:rPr lang="en-US" sz="2400" dirty="0"/>
              <a:t>loops within loops within loops – can you pull out an inner loop and define it as a function?</a:t>
            </a:r>
          </a:p>
          <a:p>
            <a:r>
              <a:rPr lang="en-US" sz="2400" dirty="0"/>
              <a:t>a chunk of code that performs a clear task that you can name – "remove headers", "create data dictionary", "calculate stat", etc.</a:t>
            </a:r>
          </a:p>
        </p:txBody>
      </p:sp>
    </p:spTree>
    <p:extLst>
      <p:ext uri="{BB962C8B-B14F-4D97-AF65-F5344CB8AC3E}">
        <p14:creationId xmlns:p14="http://schemas.microsoft.com/office/powerpoint/2010/main" val="631188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Open up the Jupyter notebook </a:t>
            </a:r>
            <a:r>
              <a:rPr lang="en-US" sz="2400" dirty="0" err="1"/>
              <a:t>Functions.ipynb</a:t>
            </a:r>
            <a:r>
              <a:rPr lang="en-US" sz="2400" dirty="0"/>
              <a:t>.</a:t>
            </a:r>
          </a:p>
        </p:txBody>
      </p:sp>
    </p:spTree>
    <p:extLst>
      <p:ext uri="{BB962C8B-B14F-4D97-AF65-F5344CB8AC3E}">
        <p14:creationId xmlns:p14="http://schemas.microsoft.com/office/powerpoint/2010/main" val="90459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CODE FOR AUTOMATION</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The code:</a:t>
            </a:r>
          </a:p>
          <a:p>
            <a:r>
              <a:rPr lang="en-US" sz="2400" dirty="0"/>
              <a:t>GOAL 3: can handle anticipated errors</a:t>
            </a:r>
          </a:p>
          <a:p>
            <a:r>
              <a:rPr lang="en-US" sz="2400" dirty="0"/>
              <a:t>GOAL 4: reports any errors or skipped data/files</a:t>
            </a:r>
          </a:p>
          <a:p>
            <a:r>
              <a:rPr lang="en-US" sz="2400" dirty="0"/>
              <a:t>GOAL 5: flags unavailable packages &amp; outdated code</a:t>
            </a:r>
          </a:p>
          <a:p>
            <a:r>
              <a:rPr lang="en-US" sz="2400" dirty="0"/>
              <a:t>GOAL 6: installs required packages if not installed</a:t>
            </a:r>
          </a:p>
          <a:p>
            <a:r>
              <a:rPr lang="en-US" sz="2400" dirty="0"/>
              <a:t>etc.</a:t>
            </a:r>
          </a:p>
          <a:p>
            <a:pPr marL="0" indent="0">
              <a:buNone/>
            </a:pPr>
            <a:endParaRPr lang="en-US" sz="2400" dirty="0"/>
          </a:p>
        </p:txBody>
      </p:sp>
    </p:spTree>
    <p:extLst>
      <p:ext uri="{BB962C8B-B14F-4D97-AF65-F5344CB8AC3E}">
        <p14:creationId xmlns:p14="http://schemas.microsoft.com/office/powerpoint/2010/main" val="214305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EXAMPLES</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lnSpcReduction="10000"/>
          </a:bodyPr>
          <a:lstStyle/>
          <a:p>
            <a:pPr lvl="0"/>
            <a:r>
              <a:rPr lang="en-US" sz="2400" dirty="0"/>
              <a:t>Pull the latest data from a website, format the data, and fill in some sort of report</a:t>
            </a:r>
          </a:p>
          <a:p>
            <a:pPr lvl="0"/>
            <a:r>
              <a:rPr lang="en-US" sz="2400" dirty="0"/>
              <a:t>Propagate a report from data in multiple spreadsheets</a:t>
            </a:r>
          </a:p>
          <a:p>
            <a:pPr lvl="0"/>
            <a:r>
              <a:rPr lang="en-US" sz="2400" dirty="0"/>
              <a:t>Run an algorithm over multiple datasets</a:t>
            </a:r>
          </a:p>
          <a:p>
            <a:pPr lvl="0"/>
            <a:r>
              <a:rPr lang="en-US" sz="2400" dirty="0"/>
              <a:t>Convert data from one filetype to another so that it can be run through a software program that is used in your research domain</a:t>
            </a:r>
          </a:p>
          <a:p>
            <a:pPr lvl="0"/>
            <a:r>
              <a:rPr lang="en-US" sz="2400" dirty="0"/>
              <a:t>Create the same set of visualizations from multiple datasets</a:t>
            </a:r>
          </a:p>
          <a:p>
            <a:pPr lvl="0"/>
            <a:r>
              <a:rPr lang="en-US" sz="2400" dirty="0"/>
              <a:t>Run the exact same code on 10,000 files (or 10)</a:t>
            </a:r>
          </a:p>
        </p:txBody>
      </p:sp>
    </p:spTree>
    <p:extLst>
      <p:ext uri="{BB962C8B-B14F-4D97-AF65-F5344CB8AC3E}">
        <p14:creationId xmlns:p14="http://schemas.microsoft.com/office/powerpoint/2010/main" val="322361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dirty="0">
                <a:solidFill>
                  <a:srgbClr val="FFFFFF"/>
                </a:solidFill>
              </a:rPr>
              <a:t>GOAL FOR THE WORKSHOP</a:t>
            </a:r>
            <a:endParaRPr lang="en-US" sz="3500" dirty="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fontScale="92500" lnSpcReduction="20000"/>
          </a:bodyPr>
          <a:lstStyle/>
          <a:p>
            <a:pPr marL="0" indent="0">
              <a:lnSpc>
                <a:spcPct val="110000"/>
              </a:lnSpc>
              <a:buNone/>
            </a:pPr>
            <a:r>
              <a:rPr lang="en-US" sz="2400" i="1" dirty="0"/>
              <a:t>We’re not going to go over how to write the Python code for any of these examples.</a:t>
            </a:r>
            <a:endParaRPr lang="en-US" sz="2400" dirty="0"/>
          </a:p>
          <a:p>
            <a:pPr marL="0" indent="0">
              <a:lnSpc>
                <a:spcPct val="110000"/>
              </a:lnSpc>
              <a:buNone/>
            </a:pPr>
            <a:endParaRPr lang="en-US" sz="2400" dirty="0"/>
          </a:p>
          <a:p>
            <a:pPr marL="0" indent="0">
              <a:lnSpc>
                <a:spcPct val="110000"/>
              </a:lnSpc>
              <a:buNone/>
            </a:pPr>
            <a:r>
              <a:rPr lang="en-US" sz="2400" dirty="0"/>
              <a:t>In this workshop, I’m going to go over </a:t>
            </a:r>
            <a:r>
              <a:rPr lang="en-US" sz="2400" b="1" dirty="0"/>
              <a:t>skills and tools</a:t>
            </a:r>
            <a:r>
              <a:rPr lang="en-US" sz="2400" dirty="0"/>
              <a:t> that you can use to achieve Goals 1-2. </a:t>
            </a:r>
          </a:p>
          <a:p>
            <a:pPr marL="0" indent="0">
              <a:lnSpc>
                <a:spcPct val="110000"/>
              </a:lnSpc>
              <a:buNone/>
            </a:pPr>
            <a:r>
              <a:rPr lang="en-US" sz="2400" dirty="0"/>
              <a:t>You won’t use every tool to complete every automation task, but they will all be useful at some point. </a:t>
            </a:r>
          </a:p>
          <a:p>
            <a:pPr marL="0" indent="0">
              <a:lnSpc>
                <a:spcPct val="110000"/>
              </a:lnSpc>
              <a:buNone/>
            </a:pPr>
            <a:r>
              <a:rPr lang="en-US" sz="2400" dirty="0"/>
              <a:t>I will start off with giving some general advice before we get into the skills and tools, so don’t worry, I’m not going to be lecturing the whole day.</a:t>
            </a:r>
          </a:p>
        </p:txBody>
      </p:sp>
    </p:spTree>
    <p:extLst>
      <p:ext uri="{BB962C8B-B14F-4D97-AF65-F5344CB8AC3E}">
        <p14:creationId xmlns:p14="http://schemas.microsoft.com/office/powerpoint/2010/main" val="215244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GOAL FOR THE WEEK</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There are many, many tools out there to assist with automating your Python code. </a:t>
            </a:r>
          </a:p>
          <a:p>
            <a:pPr marL="0" indent="0">
              <a:buNone/>
            </a:pPr>
            <a:r>
              <a:rPr lang="en-US" sz="2400" dirty="0"/>
              <a:t>I have selected tools that:</a:t>
            </a:r>
          </a:p>
          <a:p>
            <a:r>
              <a:rPr lang="en-US" sz="2400" b="1" dirty="0"/>
              <a:t>I feel are the easiest to learn</a:t>
            </a:r>
            <a:endParaRPr lang="en-US" sz="2400" dirty="0"/>
          </a:p>
          <a:p>
            <a:r>
              <a:rPr lang="en-US" sz="2400" b="1" dirty="0"/>
              <a:t>don’t require extensive software installations</a:t>
            </a:r>
            <a:endParaRPr lang="en-US" sz="2400" dirty="0"/>
          </a:p>
          <a:p>
            <a:r>
              <a:rPr lang="en-US" sz="2400" b="1" dirty="0"/>
              <a:t>are open source</a:t>
            </a:r>
            <a:endParaRPr lang="en-US" sz="2400" dirty="0"/>
          </a:p>
          <a:p>
            <a:r>
              <a:rPr lang="en-US" sz="2400" b="1" dirty="0"/>
              <a:t>can easily move between operating systems and remote servers</a:t>
            </a:r>
            <a:endParaRPr lang="en-US" sz="2400" dirty="0"/>
          </a:p>
          <a:p>
            <a:pPr marL="0" indent="0">
              <a:buNone/>
            </a:pPr>
            <a:endParaRPr lang="en-US" sz="2400" dirty="0"/>
          </a:p>
        </p:txBody>
      </p:sp>
    </p:spTree>
    <p:extLst>
      <p:ext uri="{BB962C8B-B14F-4D97-AF65-F5344CB8AC3E}">
        <p14:creationId xmlns:p14="http://schemas.microsoft.com/office/powerpoint/2010/main" val="38168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While we are focusing on Python code, </a:t>
            </a:r>
            <a:r>
              <a:rPr lang="en-US" sz="2400" b="1" dirty="0"/>
              <a:t>it is impossible to progress as a Python coder and move toward automation without talking to the operating system of your computer</a:t>
            </a:r>
            <a:r>
              <a:rPr lang="en-US" sz="2400" dirty="0"/>
              <a:t> or of the server you are using. </a:t>
            </a:r>
          </a:p>
          <a:p>
            <a:pPr marL="0" indent="0">
              <a:buNone/>
            </a:pPr>
            <a:r>
              <a:rPr lang="en-US" sz="2400" dirty="0"/>
              <a:t>In addition to Jupyter Notebooks and Python scripts, we will also be working on the </a:t>
            </a:r>
            <a:r>
              <a:rPr lang="en-US" sz="2400" b="1" dirty="0"/>
              <a:t>command line</a:t>
            </a:r>
            <a:r>
              <a:rPr lang="en-US" sz="2400" dirty="0"/>
              <a:t>.</a:t>
            </a:r>
          </a:p>
        </p:txBody>
      </p:sp>
    </p:spTree>
    <p:extLst>
      <p:ext uri="{BB962C8B-B14F-4D97-AF65-F5344CB8AC3E}">
        <p14:creationId xmlns:p14="http://schemas.microsoft.com/office/powerpoint/2010/main" val="299225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lnSpc>
                <a:spcPct val="100000"/>
              </a:lnSpc>
              <a:buNone/>
            </a:pPr>
            <a:r>
              <a:rPr lang="en-US" sz="2400" dirty="0"/>
              <a:t>Most of the Python tools we will use can be run on any command line (Terminal on a Mac, PowerShell or Anaconda Prompt on a PC). The command line is also accessible through Jupyter Lab as Terminal. </a:t>
            </a:r>
          </a:p>
          <a:p>
            <a:pPr marL="0" indent="0">
              <a:lnSpc>
                <a:spcPct val="100000"/>
              </a:lnSpc>
              <a:buNone/>
            </a:pPr>
            <a:r>
              <a:rPr lang="en-US" sz="2400" i="1" dirty="0"/>
              <a:t>Hopefully you read my email and your looked up </a:t>
            </a:r>
            <a:r>
              <a:rPr lang="en-US" sz="2400" b="1" i="1" dirty="0"/>
              <a:t>how to change directories in your command line language.</a:t>
            </a:r>
          </a:p>
          <a:p>
            <a:pPr marL="0" indent="0">
              <a:lnSpc>
                <a:spcPct val="100000"/>
              </a:lnSpc>
              <a:buNone/>
            </a:pPr>
            <a:endParaRPr lang="en-US" sz="2400" dirty="0"/>
          </a:p>
        </p:txBody>
      </p:sp>
    </p:spTree>
    <p:extLst>
      <p:ext uri="{BB962C8B-B14F-4D97-AF65-F5344CB8AC3E}">
        <p14:creationId xmlns:p14="http://schemas.microsoft.com/office/powerpoint/2010/main" val="2190669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19781</TotalTime>
  <Words>2077</Words>
  <Application>Microsoft Macintosh PowerPoint</Application>
  <PresentationFormat>On-screen Show (4:3)</PresentationFormat>
  <Paragraphs>160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Cordia New</vt:lpstr>
      <vt:lpstr>Silom</vt:lpstr>
      <vt:lpstr>Office Theme</vt:lpstr>
      <vt:lpstr>Next Steps in Python: Python for  Automation</vt:lpstr>
      <vt:lpstr>PowerPoint Presentation</vt:lpstr>
      <vt:lpstr>CODE FOR AUTOMATION</vt:lpstr>
      <vt:lpstr>CODE FOR AUTOMATION</vt:lpstr>
      <vt:lpstr>EXAMPLES</vt:lpstr>
      <vt:lpstr>GOAL FOR THE WORKSHOP</vt:lpstr>
      <vt:lpstr>GOAL FOR THE WEEK</vt:lpstr>
      <vt:lpstr>COMMAND LINE</vt:lpstr>
      <vt:lpstr>COMMAND LINE</vt:lpstr>
      <vt:lpstr>COMMAND LINE</vt:lpstr>
      <vt:lpstr>COMMAND LINE</vt:lpstr>
      <vt:lpstr>PLAN FOR THE WORKSHOP</vt:lpstr>
      <vt:lpstr>GETTING STARTED: When to use a script vs. a notebook</vt:lpstr>
      <vt:lpstr>You can use a Jupyter Notebook if:</vt:lpstr>
      <vt:lpstr>You can use a Jupyter Notebook if:</vt:lpstr>
      <vt:lpstr>You HAVE TO use a Python script for the following tasks:</vt:lpstr>
      <vt:lpstr>You will need a plain text editor or IDE to work with Python scripts this week</vt:lpstr>
      <vt:lpstr>SKILL: Reduce hard coding</vt:lpstr>
      <vt:lpstr>REDUCE HARD CODING</vt:lpstr>
      <vt:lpstr>REDUCE HARD CODING</vt:lpstr>
      <vt:lpstr>REDUCE HARD CODING</vt:lpstr>
      <vt:lpstr>REDUCE HARD CODING</vt:lpstr>
      <vt:lpstr>EXERCISE: Remove hard coding from a Jupyter notebook </vt:lpstr>
      <vt:lpstr>SKILL: Breaking up your code</vt:lpstr>
      <vt:lpstr>BREAKING UP YOUR CODE</vt:lpstr>
      <vt:lpstr>BREAKING UP YOUR CODE</vt:lpstr>
      <vt:lpstr>BREAKING UP YOUR CODE INTO MULTIPLE SCRIPTS OR NOTEBOOKS</vt:lpstr>
      <vt:lpstr>BREAKING UP YOUR CODE INTO MULTIPLE SCRIPTS OR NOTEBOOKS</vt:lpstr>
      <vt:lpstr>BREAKING UP YOUR CODE BY DEFINING FUNCTIONS</vt:lpstr>
      <vt:lpstr>BREAKING UP YOUR CODE BY DEFINING FUNCTIONS</vt:lpstr>
      <vt:lpstr>BREAKING UP YOUR CODE BY DEFINING FUNCTIONS</vt:lpstr>
      <vt:lpstr>BREAKING UP YOUR CODE BY DEFINING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Steps in Python: LIST COMPREHENSIONS</dc:title>
  <dc:creator>Colby E Witherup</dc:creator>
  <cp:lastModifiedBy>Colby E Witherup</cp:lastModifiedBy>
  <cp:revision>47</cp:revision>
  <dcterms:created xsi:type="dcterms:W3CDTF">2020-07-10T22:25:11Z</dcterms:created>
  <dcterms:modified xsi:type="dcterms:W3CDTF">2022-07-19T05:04:57Z</dcterms:modified>
</cp:coreProperties>
</file>