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26"/>
  </p:notesMasterIdLst>
  <p:sldIdLst>
    <p:sldId id="256" r:id="rId2"/>
    <p:sldId id="359" r:id="rId3"/>
    <p:sldId id="360" r:id="rId4"/>
    <p:sldId id="361" r:id="rId5"/>
    <p:sldId id="268" r:id="rId6"/>
    <p:sldId id="387" r:id="rId7"/>
    <p:sldId id="388" r:id="rId8"/>
    <p:sldId id="389" r:id="rId9"/>
    <p:sldId id="390" r:id="rId10"/>
    <p:sldId id="309" r:id="rId11"/>
    <p:sldId id="391" r:id="rId12"/>
    <p:sldId id="386" r:id="rId13"/>
    <p:sldId id="398" r:id="rId14"/>
    <p:sldId id="393" r:id="rId15"/>
    <p:sldId id="395" r:id="rId16"/>
    <p:sldId id="396" r:id="rId17"/>
    <p:sldId id="397" r:id="rId18"/>
    <p:sldId id="394" r:id="rId19"/>
    <p:sldId id="399" r:id="rId20"/>
    <p:sldId id="403" r:id="rId21"/>
    <p:sldId id="404" r:id="rId22"/>
    <p:sldId id="401" r:id="rId23"/>
    <p:sldId id="400" r:id="rId24"/>
    <p:sldId id="40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95"/>
  </p:normalViewPr>
  <p:slideViewPr>
    <p:cSldViewPr snapToGrid="0" snapToObjects="1">
      <p:cViewPr varScale="1">
        <p:scale>
          <a:sx n="102" d="100"/>
          <a:sy n="102"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7FA25-5A72-FD49-8B48-754522F82E95}" type="datetimeFigureOut">
              <a:rPr lang="en-US" smtClean="0"/>
              <a:t>12/14/21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4F5246-1D78-0D40-AF93-2DCFF642F6B9}" type="slidenum">
              <a:rPr lang="en-US" smtClean="0"/>
              <a:t>‹#›</a:t>
            </a:fld>
            <a:endParaRPr lang="en-US"/>
          </a:p>
        </p:txBody>
      </p:sp>
    </p:spTree>
    <p:extLst>
      <p:ext uri="{BB962C8B-B14F-4D97-AF65-F5344CB8AC3E}">
        <p14:creationId xmlns:p14="http://schemas.microsoft.com/office/powerpoint/2010/main" val="3851435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12/14/21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3252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12/14/21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31973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12/14/21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87819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12/14/21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09328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12/14/21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23464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12/14/21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57636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12/14/21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53807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12/14/21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20677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12/14/21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20675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12/14/21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84244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12/14/21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54103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12/14/21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31263604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aGitHasNoName/NSIPfstrings" TargetMode="External"/><Relationship Id="rId2" Type="http://schemas.openxmlformats.org/officeDocument/2006/relationships/hyperlink" Target="https://github.com/aGitHasNoName/pythonBootcampFriday" TargetMode="External"/><Relationship Id="rId1" Type="http://schemas.openxmlformats.org/officeDocument/2006/relationships/slideLayout" Target="../slideLayouts/slideLayout2.xml"/><Relationship Id="rId4" Type="http://schemas.openxmlformats.org/officeDocument/2006/relationships/hyperlink" Target="https://github.com/aGitHasNoName/list"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colab.research.google.com/github/aGitHasNoName/NSIPfstrings/blob/main/fstrings.ipynb" TargetMode="External"/><Relationship Id="rId2" Type="http://schemas.openxmlformats.org/officeDocument/2006/relationships/hyperlink" Target="https://colab.research.google.com/github/aGitHasNoName/pythonBootcampFriday/blob/master/fridayLecture.ipynb" TargetMode="External"/><Relationship Id="rId1" Type="http://schemas.openxmlformats.org/officeDocument/2006/relationships/slideLayout" Target="../slideLayouts/slideLayout2.xml"/><Relationship Id="rId6" Type="http://schemas.openxmlformats.org/officeDocument/2006/relationships/hyperlink" Target="https://colab.research.google.com/github/aGitHasNoName/args_kwargs/blob/master/args_kwargs.ipynb" TargetMode="External"/><Relationship Id="rId5" Type="http://schemas.openxmlformats.org/officeDocument/2006/relationships/hyperlink" Target="https://colab.research.google.com/github/aGitHasNoName/listComprehension/blob/main/list.ipynb" TargetMode="External"/><Relationship Id="rId4" Type="http://schemas.openxmlformats.org/officeDocument/2006/relationships/hyperlink" Target="https://colab.research.google.com/github/aGitHasNoName/saveObjects/blob/main/saveObjects.ipynb"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s://www.it.northwestern.edu/research/consultation/data-services.html"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lab.research.google.com/github/aGitHasNoName/pythonBootcamp_3Day/blob/main/wednesdayLecture.ipynb" TargetMode="External"/><Relationship Id="rId2" Type="http://schemas.openxmlformats.org/officeDocument/2006/relationships/hyperlink" Target="https://github.com/aGitHasNoName/pythonBootcamp_3Da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6">
            <a:extLst>
              <a:ext uri="{FF2B5EF4-FFF2-40B4-BE49-F238E27FC236}">
                <a16:creationId xmlns:a16="http://schemas.microsoft.com/office/drawing/2014/main" id="{8EE94D8D-BC47-413E-91AB-A2FCCE172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5D07FA-DFAB-6647-8FF4-AC2E681851B2}"/>
              </a:ext>
            </a:extLst>
          </p:cNvPr>
          <p:cNvSpPr>
            <a:spLocks noGrp="1"/>
          </p:cNvSpPr>
          <p:nvPr>
            <p:ph type="ctrTitle"/>
          </p:nvPr>
        </p:nvSpPr>
        <p:spPr>
          <a:xfrm>
            <a:off x="838200" y="4271749"/>
            <a:ext cx="10515600" cy="1092050"/>
          </a:xfrm>
        </p:spPr>
        <p:txBody>
          <a:bodyPr>
            <a:normAutofit/>
          </a:bodyPr>
          <a:lstStyle/>
          <a:p>
            <a:pPr algn="ctr"/>
            <a:r>
              <a:rPr lang="en-US" sz="3300" b="1"/>
              <a:t>Python Fundamentals </a:t>
            </a:r>
            <a:br>
              <a:rPr lang="en-US" sz="3300"/>
            </a:br>
            <a:r>
              <a:rPr lang="en-US" sz="3300"/>
              <a:t>Wednesday: Dictionaries, Files, and Writing Functions</a:t>
            </a:r>
          </a:p>
        </p:txBody>
      </p:sp>
      <p:sp useBgFill="1">
        <p:nvSpPr>
          <p:cNvPr id="44" name="Rectangle 38">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41771"/>
            <a:ext cx="10515599"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365A9E89-7C53-894D-B953-795CAFCD1C11}"/>
              </a:ext>
            </a:extLst>
          </p:cNvPr>
          <p:cNvSpPr>
            <a:spLocks noGrp="1"/>
          </p:cNvSpPr>
          <p:nvPr>
            <p:ph type="subTitle" idx="1"/>
          </p:nvPr>
        </p:nvSpPr>
        <p:spPr>
          <a:xfrm>
            <a:off x="1220089" y="5557656"/>
            <a:ext cx="9751823" cy="582612"/>
          </a:xfrm>
        </p:spPr>
        <p:txBody>
          <a:bodyPr anchor="ctr">
            <a:normAutofit fontScale="92500" lnSpcReduction="10000"/>
          </a:bodyPr>
          <a:lstStyle/>
          <a:p>
            <a:pPr algn="ctr">
              <a:lnSpc>
                <a:spcPct val="100000"/>
              </a:lnSpc>
            </a:pPr>
            <a:endParaRPr lang="en-US" sz="700" dirty="0"/>
          </a:p>
          <a:p>
            <a:pPr algn="ctr">
              <a:lnSpc>
                <a:spcPct val="100000"/>
              </a:lnSpc>
            </a:pPr>
            <a:r>
              <a:rPr lang="en-US" sz="1900" dirty="0"/>
              <a:t>Colby Witherup Wood		NU IT Research Computing Services</a:t>
            </a:r>
          </a:p>
        </p:txBody>
      </p:sp>
      <p:pic>
        <p:nvPicPr>
          <p:cNvPr id="4" name="Picture 3" descr="A colorful bird standing in front of a parrot&#10;&#10;Description automatically generated">
            <a:extLst>
              <a:ext uri="{FF2B5EF4-FFF2-40B4-BE49-F238E27FC236}">
                <a16:creationId xmlns:a16="http://schemas.microsoft.com/office/drawing/2014/main" id="{4B67CE23-B0E7-B145-90A8-63487C5D81AC}"/>
              </a:ext>
            </a:extLst>
          </p:cNvPr>
          <p:cNvPicPr>
            <a:picLocks noChangeAspect="1"/>
          </p:cNvPicPr>
          <p:nvPr/>
        </p:nvPicPr>
        <p:blipFill>
          <a:blip r:embed="rId2"/>
          <a:stretch>
            <a:fillRect/>
          </a:stretch>
        </p:blipFill>
        <p:spPr>
          <a:xfrm>
            <a:off x="838199" y="373167"/>
            <a:ext cx="10505874" cy="3703320"/>
          </a:xfrm>
          <a:prstGeom prst="rect">
            <a:avLst/>
          </a:prstGeom>
        </p:spPr>
      </p:pic>
      <p:sp>
        <p:nvSpPr>
          <p:cNvPr id="45" name="Rectangle 40">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5905709"/>
            <a:ext cx="109728"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3392C8D-12F2-9E43-A9BD-61D5C5373850}"/>
              </a:ext>
            </a:extLst>
          </p:cNvPr>
          <p:cNvSpPr txBox="1"/>
          <p:nvPr/>
        </p:nvSpPr>
        <p:spPr>
          <a:xfrm>
            <a:off x="2880987" y="847870"/>
            <a:ext cx="2680570" cy="646331"/>
          </a:xfrm>
          <a:prstGeom prst="rect">
            <a:avLst/>
          </a:prstGeom>
          <a:noFill/>
        </p:spPr>
        <p:txBody>
          <a:bodyPr wrap="square" rtlCol="0">
            <a:spAutoFit/>
          </a:bodyPr>
          <a:lstStyle/>
          <a:p>
            <a:r>
              <a:rPr lang="en-US" b="1" dirty="0"/>
              <a:t>This workshop will start at 10:02 Central</a:t>
            </a:r>
          </a:p>
        </p:txBody>
      </p:sp>
    </p:spTree>
    <p:extLst>
      <p:ext uri="{BB962C8B-B14F-4D97-AF65-F5344CB8AC3E}">
        <p14:creationId xmlns:p14="http://schemas.microsoft.com/office/powerpoint/2010/main" val="2057860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5204-1FE7-564F-83B0-4BE20EEE2519}"/>
              </a:ext>
            </a:extLst>
          </p:cNvPr>
          <p:cNvSpPr>
            <a:spLocks noGrp="1"/>
          </p:cNvSpPr>
          <p:nvPr>
            <p:ph type="title"/>
          </p:nvPr>
        </p:nvSpPr>
        <p:spPr/>
        <p:txBody>
          <a:bodyPr/>
          <a:lstStyle/>
          <a:p>
            <a:r>
              <a:rPr lang="en-US" dirty="0"/>
              <a:t>Tools mentioned this week</a:t>
            </a:r>
          </a:p>
        </p:txBody>
      </p:sp>
      <p:sp>
        <p:nvSpPr>
          <p:cNvPr id="3" name="TextBox 2">
            <a:extLst>
              <a:ext uri="{FF2B5EF4-FFF2-40B4-BE49-F238E27FC236}">
                <a16:creationId xmlns:a16="http://schemas.microsoft.com/office/drawing/2014/main" id="{658BDBF7-170E-214E-8003-67492CC06ED7}"/>
              </a:ext>
            </a:extLst>
          </p:cNvPr>
          <p:cNvSpPr txBox="1"/>
          <p:nvPr/>
        </p:nvSpPr>
        <p:spPr>
          <a:xfrm>
            <a:off x="1115568" y="2628899"/>
            <a:ext cx="3306120" cy="1077218"/>
          </a:xfrm>
          <a:prstGeom prst="rect">
            <a:avLst/>
          </a:prstGeom>
          <a:noFill/>
        </p:spPr>
        <p:txBody>
          <a:bodyPr wrap="square" rtlCol="0">
            <a:spAutoFit/>
          </a:bodyPr>
          <a:lstStyle/>
          <a:p>
            <a:r>
              <a:rPr lang="en-US" sz="3200" dirty="0"/>
              <a:t>Python</a:t>
            </a:r>
          </a:p>
          <a:p>
            <a:endParaRPr lang="en-US" sz="3200" dirty="0"/>
          </a:p>
        </p:txBody>
      </p:sp>
      <p:sp>
        <p:nvSpPr>
          <p:cNvPr id="4" name="TextBox 3">
            <a:extLst>
              <a:ext uri="{FF2B5EF4-FFF2-40B4-BE49-F238E27FC236}">
                <a16:creationId xmlns:a16="http://schemas.microsoft.com/office/drawing/2014/main" id="{031E4242-9655-1D4D-AD4A-C8E9EC430A9B}"/>
              </a:ext>
            </a:extLst>
          </p:cNvPr>
          <p:cNvSpPr txBox="1"/>
          <p:nvPr/>
        </p:nvSpPr>
        <p:spPr>
          <a:xfrm>
            <a:off x="2152576" y="3658622"/>
            <a:ext cx="3306120" cy="1077218"/>
          </a:xfrm>
          <a:prstGeom prst="rect">
            <a:avLst/>
          </a:prstGeom>
          <a:noFill/>
        </p:spPr>
        <p:txBody>
          <a:bodyPr wrap="square" rtlCol="0">
            <a:spAutoFit/>
          </a:bodyPr>
          <a:lstStyle/>
          <a:p>
            <a:r>
              <a:rPr lang="en-US" sz="3200" dirty="0"/>
              <a:t>Anaconda</a:t>
            </a:r>
          </a:p>
          <a:p>
            <a:endParaRPr lang="en-US" sz="3200" dirty="0"/>
          </a:p>
        </p:txBody>
      </p:sp>
      <p:sp>
        <p:nvSpPr>
          <p:cNvPr id="5" name="TextBox 4">
            <a:extLst>
              <a:ext uri="{FF2B5EF4-FFF2-40B4-BE49-F238E27FC236}">
                <a16:creationId xmlns:a16="http://schemas.microsoft.com/office/drawing/2014/main" id="{5C37C99C-DE79-AD41-B70F-DA99F933CEA7}"/>
              </a:ext>
            </a:extLst>
          </p:cNvPr>
          <p:cNvSpPr txBox="1"/>
          <p:nvPr/>
        </p:nvSpPr>
        <p:spPr>
          <a:xfrm>
            <a:off x="5122957" y="2481578"/>
            <a:ext cx="3306120" cy="2062103"/>
          </a:xfrm>
          <a:prstGeom prst="rect">
            <a:avLst/>
          </a:prstGeom>
          <a:noFill/>
        </p:spPr>
        <p:txBody>
          <a:bodyPr wrap="square" rtlCol="0">
            <a:spAutoFit/>
          </a:bodyPr>
          <a:lstStyle/>
          <a:p>
            <a:r>
              <a:rPr lang="en-US" sz="3200" dirty="0"/>
              <a:t>Jupyter Notebook (object)</a:t>
            </a:r>
          </a:p>
          <a:p>
            <a:endParaRPr lang="en-US" sz="3200" dirty="0"/>
          </a:p>
        </p:txBody>
      </p:sp>
      <p:sp>
        <p:nvSpPr>
          <p:cNvPr id="6" name="TextBox 5">
            <a:extLst>
              <a:ext uri="{FF2B5EF4-FFF2-40B4-BE49-F238E27FC236}">
                <a16:creationId xmlns:a16="http://schemas.microsoft.com/office/drawing/2014/main" id="{FE074C65-BAF9-2F47-BE59-50ED6CDFD108}"/>
              </a:ext>
            </a:extLst>
          </p:cNvPr>
          <p:cNvSpPr txBox="1"/>
          <p:nvPr/>
        </p:nvSpPr>
        <p:spPr>
          <a:xfrm>
            <a:off x="716823" y="5321944"/>
            <a:ext cx="3306120" cy="1077218"/>
          </a:xfrm>
          <a:prstGeom prst="rect">
            <a:avLst/>
          </a:prstGeom>
          <a:noFill/>
        </p:spPr>
        <p:txBody>
          <a:bodyPr wrap="square" rtlCol="0">
            <a:spAutoFit/>
          </a:bodyPr>
          <a:lstStyle/>
          <a:p>
            <a:r>
              <a:rPr lang="en-US" sz="3200" dirty="0"/>
              <a:t>Jupyter Lab</a:t>
            </a:r>
          </a:p>
          <a:p>
            <a:endParaRPr lang="en-US" sz="3200" dirty="0"/>
          </a:p>
        </p:txBody>
      </p:sp>
      <p:sp>
        <p:nvSpPr>
          <p:cNvPr id="7" name="TextBox 6">
            <a:extLst>
              <a:ext uri="{FF2B5EF4-FFF2-40B4-BE49-F238E27FC236}">
                <a16:creationId xmlns:a16="http://schemas.microsoft.com/office/drawing/2014/main" id="{33D6D0E1-A42C-9F4F-8700-EE4E8D3A092A}"/>
              </a:ext>
            </a:extLst>
          </p:cNvPr>
          <p:cNvSpPr txBox="1"/>
          <p:nvPr/>
        </p:nvSpPr>
        <p:spPr>
          <a:xfrm>
            <a:off x="5965228" y="5233141"/>
            <a:ext cx="3306120" cy="1077218"/>
          </a:xfrm>
          <a:prstGeom prst="rect">
            <a:avLst/>
          </a:prstGeom>
          <a:noFill/>
        </p:spPr>
        <p:txBody>
          <a:bodyPr wrap="square" rtlCol="0">
            <a:spAutoFit/>
          </a:bodyPr>
          <a:lstStyle/>
          <a:p>
            <a:r>
              <a:rPr lang="en-US" sz="3200" dirty="0"/>
              <a:t>Google </a:t>
            </a:r>
            <a:r>
              <a:rPr lang="en-US" sz="3200" dirty="0" err="1"/>
              <a:t>Colab</a:t>
            </a:r>
            <a:endParaRPr lang="en-US" sz="3200" dirty="0"/>
          </a:p>
          <a:p>
            <a:endParaRPr lang="en-US" sz="3200" dirty="0"/>
          </a:p>
        </p:txBody>
      </p:sp>
      <p:sp>
        <p:nvSpPr>
          <p:cNvPr id="8" name="TextBox 7">
            <a:extLst>
              <a:ext uri="{FF2B5EF4-FFF2-40B4-BE49-F238E27FC236}">
                <a16:creationId xmlns:a16="http://schemas.microsoft.com/office/drawing/2014/main" id="{E890E083-DAAB-8244-8918-5698A66136E2}"/>
              </a:ext>
            </a:extLst>
          </p:cNvPr>
          <p:cNvSpPr txBox="1"/>
          <p:nvPr/>
        </p:nvSpPr>
        <p:spPr>
          <a:xfrm>
            <a:off x="8275737" y="3706117"/>
            <a:ext cx="3306120" cy="1569660"/>
          </a:xfrm>
          <a:prstGeom prst="rect">
            <a:avLst/>
          </a:prstGeom>
          <a:noFill/>
        </p:spPr>
        <p:txBody>
          <a:bodyPr wrap="square" rtlCol="0">
            <a:spAutoFit/>
          </a:bodyPr>
          <a:lstStyle/>
          <a:p>
            <a:r>
              <a:rPr lang="en-US" sz="3200" dirty="0"/>
              <a:t>Jupyter Notebook (GUI)</a:t>
            </a:r>
          </a:p>
          <a:p>
            <a:endParaRPr lang="en-US" sz="3200" dirty="0"/>
          </a:p>
        </p:txBody>
      </p:sp>
      <p:sp>
        <p:nvSpPr>
          <p:cNvPr id="9" name="TextBox 8">
            <a:extLst>
              <a:ext uri="{FF2B5EF4-FFF2-40B4-BE49-F238E27FC236}">
                <a16:creationId xmlns:a16="http://schemas.microsoft.com/office/drawing/2014/main" id="{809C429E-839D-0548-AA2D-BE8BB7848063}"/>
              </a:ext>
            </a:extLst>
          </p:cNvPr>
          <p:cNvSpPr txBox="1"/>
          <p:nvPr/>
        </p:nvSpPr>
        <p:spPr>
          <a:xfrm>
            <a:off x="3891212" y="4735840"/>
            <a:ext cx="3306120" cy="1077218"/>
          </a:xfrm>
          <a:prstGeom prst="rect">
            <a:avLst/>
          </a:prstGeom>
          <a:noFill/>
        </p:spPr>
        <p:txBody>
          <a:bodyPr wrap="square" rtlCol="0">
            <a:spAutoFit/>
          </a:bodyPr>
          <a:lstStyle/>
          <a:p>
            <a:r>
              <a:rPr lang="en-US" sz="3200" dirty="0"/>
              <a:t>Spyder</a:t>
            </a:r>
          </a:p>
          <a:p>
            <a:endParaRPr lang="en-US" sz="3200" dirty="0"/>
          </a:p>
        </p:txBody>
      </p:sp>
      <p:sp>
        <p:nvSpPr>
          <p:cNvPr id="10" name="TextBox 9">
            <a:extLst>
              <a:ext uri="{FF2B5EF4-FFF2-40B4-BE49-F238E27FC236}">
                <a16:creationId xmlns:a16="http://schemas.microsoft.com/office/drawing/2014/main" id="{EE54B395-9697-E849-AE77-F15B5E218C8E}"/>
              </a:ext>
            </a:extLst>
          </p:cNvPr>
          <p:cNvSpPr txBox="1"/>
          <p:nvPr/>
        </p:nvSpPr>
        <p:spPr>
          <a:xfrm>
            <a:off x="9401161" y="5622228"/>
            <a:ext cx="2074016" cy="1077218"/>
          </a:xfrm>
          <a:prstGeom prst="rect">
            <a:avLst/>
          </a:prstGeom>
          <a:noFill/>
        </p:spPr>
        <p:txBody>
          <a:bodyPr wrap="square" rtlCol="0">
            <a:spAutoFit/>
          </a:bodyPr>
          <a:lstStyle/>
          <a:p>
            <a:r>
              <a:rPr lang="en-US" sz="3200" dirty="0"/>
              <a:t>PyCharm</a:t>
            </a:r>
          </a:p>
          <a:p>
            <a:endParaRPr lang="en-US" sz="3200" dirty="0"/>
          </a:p>
        </p:txBody>
      </p:sp>
      <p:sp>
        <p:nvSpPr>
          <p:cNvPr id="11" name="TextBox 10">
            <a:extLst>
              <a:ext uri="{FF2B5EF4-FFF2-40B4-BE49-F238E27FC236}">
                <a16:creationId xmlns:a16="http://schemas.microsoft.com/office/drawing/2014/main" id="{12C512A1-4D3A-4A4B-832C-248C0AB147B3}"/>
              </a:ext>
            </a:extLst>
          </p:cNvPr>
          <p:cNvSpPr txBox="1"/>
          <p:nvPr/>
        </p:nvSpPr>
        <p:spPr>
          <a:xfrm>
            <a:off x="7770312" y="2455674"/>
            <a:ext cx="3306120" cy="1077218"/>
          </a:xfrm>
          <a:prstGeom prst="rect">
            <a:avLst/>
          </a:prstGeom>
          <a:noFill/>
        </p:spPr>
        <p:txBody>
          <a:bodyPr wrap="square" rtlCol="0">
            <a:spAutoFit/>
          </a:bodyPr>
          <a:lstStyle/>
          <a:p>
            <a:r>
              <a:rPr lang="en-US" sz="3200" dirty="0"/>
              <a:t>GitHub</a:t>
            </a:r>
          </a:p>
          <a:p>
            <a:endParaRPr lang="en-US" sz="3200" dirty="0"/>
          </a:p>
        </p:txBody>
      </p:sp>
      <p:sp>
        <p:nvSpPr>
          <p:cNvPr id="12" name="TextBox 11">
            <a:extLst>
              <a:ext uri="{FF2B5EF4-FFF2-40B4-BE49-F238E27FC236}">
                <a16:creationId xmlns:a16="http://schemas.microsoft.com/office/drawing/2014/main" id="{D63A97E8-0B21-C243-AE92-9B71151DA323}"/>
              </a:ext>
            </a:extLst>
          </p:cNvPr>
          <p:cNvSpPr txBox="1"/>
          <p:nvPr/>
        </p:nvSpPr>
        <p:spPr>
          <a:xfrm>
            <a:off x="607409" y="4244726"/>
            <a:ext cx="3306120" cy="1077218"/>
          </a:xfrm>
          <a:prstGeom prst="rect">
            <a:avLst/>
          </a:prstGeom>
          <a:noFill/>
        </p:spPr>
        <p:txBody>
          <a:bodyPr wrap="square" rtlCol="0">
            <a:spAutoFit/>
          </a:bodyPr>
          <a:lstStyle/>
          <a:p>
            <a:r>
              <a:rPr lang="en-US" sz="3200" dirty="0"/>
              <a:t>pip</a:t>
            </a:r>
          </a:p>
          <a:p>
            <a:endParaRPr lang="en-US" sz="3200" dirty="0"/>
          </a:p>
        </p:txBody>
      </p:sp>
    </p:spTree>
    <p:extLst>
      <p:ext uri="{BB962C8B-B14F-4D97-AF65-F5344CB8AC3E}">
        <p14:creationId xmlns:p14="http://schemas.microsoft.com/office/powerpoint/2010/main" val="556728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5204-1FE7-564F-83B0-4BE20EEE2519}"/>
              </a:ext>
            </a:extLst>
          </p:cNvPr>
          <p:cNvSpPr>
            <a:spLocks noGrp="1"/>
          </p:cNvSpPr>
          <p:nvPr>
            <p:ph type="title"/>
          </p:nvPr>
        </p:nvSpPr>
        <p:spPr/>
        <p:txBody>
          <a:bodyPr/>
          <a:lstStyle/>
          <a:p>
            <a:r>
              <a:rPr lang="en-US" dirty="0"/>
              <a:t>Python IDEs </a:t>
            </a:r>
          </a:p>
        </p:txBody>
      </p:sp>
      <p:sp>
        <p:nvSpPr>
          <p:cNvPr id="6" name="TextBox 5">
            <a:extLst>
              <a:ext uri="{FF2B5EF4-FFF2-40B4-BE49-F238E27FC236}">
                <a16:creationId xmlns:a16="http://schemas.microsoft.com/office/drawing/2014/main" id="{FE074C65-BAF9-2F47-BE59-50ED6CDFD108}"/>
              </a:ext>
            </a:extLst>
          </p:cNvPr>
          <p:cNvSpPr txBox="1"/>
          <p:nvPr/>
        </p:nvSpPr>
        <p:spPr>
          <a:xfrm>
            <a:off x="4321480" y="4759284"/>
            <a:ext cx="3306120" cy="1077218"/>
          </a:xfrm>
          <a:prstGeom prst="rect">
            <a:avLst/>
          </a:prstGeom>
          <a:noFill/>
        </p:spPr>
        <p:txBody>
          <a:bodyPr wrap="square" rtlCol="0">
            <a:spAutoFit/>
          </a:bodyPr>
          <a:lstStyle/>
          <a:p>
            <a:r>
              <a:rPr lang="en-US" sz="3200" dirty="0"/>
              <a:t>Jupyter Lab</a:t>
            </a:r>
          </a:p>
          <a:p>
            <a:endParaRPr lang="en-US" sz="3200" dirty="0"/>
          </a:p>
        </p:txBody>
      </p:sp>
      <p:sp>
        <p:nvSpPr>
          <p:cNvPr id="8" name="TextBox 7">
            <a:extLst>
              <a:ext uri="{FF2B5EF4-FFF2-40B4-BE49-F238E27FC236}">
                <a16:creationId xmlns:a16="http://schemas.microsoft.com/office/drawing/2014/main" id="{E890E083-DAAB-8244-8918-5698A66136E2}"/>
              </a:ext>
            </a:extLst>
          </p:cNvPr>
          <p:cNvSpPr txBox="1"/>
          <p:nvPr/>
        </p:nvSpPr>
        <p:spPr>
          <a:xfrm>
            <a:off x="7973193" y="4165301"/>
            <a:ext cx="3608663" cy="2062103"/>
          </a:xfrm>
          <a:prstGeom prst="rect">
            <a:avLst/>
          </a:prstGeom>
          <a:noFill/>
        </p:spPr>
        <p:txBody>
          <a:bodyPr wrap="square" rtlCol="0">
            <a:spAutoFit/>
          </a:bodyPr>
          <a:lstStyle/>
          <a:p>
            <a:r>
              <a:rPr lang="en-US" sz="3200" dirty="0"/>
              <a:t>Jupyter Notebook 	(GUI)</a:t>
            </a:r>
          </a:p>
          <a:p>
            <a:r>
              <a:rPr lang="en-US" sz="3200" dirty="0"/>
              <a:t>Google </a:t>
            </a:r>
            <a:r>
              <a:rPr lang="en-US" sz="3200" dirty="0" err="1"/>
              <a:t>Colab</a:t>
            </a:r>
            <a:endParaRPr lang="en-US" sz="3200" dirty="0"/>
          </a:p>
          <a:p>
            <a:r>
              <a:rPr lang="en-US" sz="3200" dirty="0"/>
              <a:t>A couple others</a:t>
            </a:r>
          </a:p>
        </p:txBody>
      </p:sp>
      <p:sp>
        <p:nvSpPr>
          <p:cNvPr id="9" name="TextBox 8">
            <a:extLst>
              <a:ext uri="{FF2B5EF4-FFF2-40B4-BE49-F238E27FC236}">
                <a16:creationId xmlns:a16="http://schemas.microsoft.com/office/drawing/2014/main" id="{809C429E-839D-0548-AA2D-BE8BB7848063}"/>
              </a:ext>
            </a:extLst>
          </p:cNvPr>
          <p:cNvSpPr txBox="1"/>
          <p:nvPr/>
        </p:nvSpPr>
        <p:spPr>
          <a:xfrm>
            <a:off x="610142" y="4116169"/>
            <a:ext cx="2546417" cy="1569660"/>
          </a:xfrm>
          <a:prstGeom prst="rect">
            <a:avLst/>
          </a:prstGeom>
          <a:noFill/>
        </p:spPr>
        <p:txBody>
          <a:bodyPr wrap="square" rtlCol="0">
            <a:spAutoFit/>
          </a:bodyPr>
          <a:lstStyle/>
          <a:p>
            <a:r>
              <a:rPr lang="en-US" sz="3200" dirty="0"/>
              <a:t>Spyder</a:t>
            </a:r>
          </a:p>
          <a:p>
            <a:r>
              <a:rPr lang="en-US" sz="3200" dirty="0"/>
              <a:t>PyCharm</a:t>
            </a:r>
          </a:p>
          <a:p>
            <a:r>
              <a:rPr lang="en-US" sz="3200" dirty="0"/>
              <a:t>Many others</a:t>
            </a:r>
          </a:p>
        </p:txBody>
      </p:sp>
      <p:sp>
        <p:nvSpPr>
          <p:cNvPr id="13" name="TextBox 12">
            <a:extLst>
              <a:ext uri="{FF2B5EF4-FFF2-40B4-BE49-F238E27FC236}">
                <a16:creationId xmlns:a16="http://schemas.microsoft.com/office/drawing/2014/main" id="{115642B0-0146-C445-9B6E-9E0C621292C7}"/>
              </a:ext>
            </a:extLst>
          </p:cNvPr>
          <p:cNvSpPr txBox="1"/>
          <p:nvPr/>
        </p:nvSpPr>
        <p:spPr>
          <a:xfrm>
            <a:off x="733152" y="2235889"/>
            <a:ext cx="3450542" cy="523220"/>
          </a:xfrm>
          <a:prstGeom prst="rect">
            <a:avLst/>
          </a:prstGeom>
          <a:solidFill>
            <a:schemeClr val="tx2">
              <a:lumMod val="10000"/>
              <a:lumOff val="90000"/>
            </a:schemeClr>
          </a:solidFill>
          <a:ln>
            <a:solidFill>
              <a:schemeClr val="accent3">
                <a:lumMod val="20000"/>
                <a:lumOff val="80000"/>
              </a:schemeClr>
            </a:solidFill>
          </a:ln>
        </p:spPr>
        <p:txBody>
          <a:bodyPr wrap="square" rtlCol="0">
            <a:spAutoFit/>
          </a:bodyPr>
          <a:lstStyle/>
          <a:p>
            <a:r>
              <a:rPr lang="en-US" sz="2800" b="1" dirty="0"/>
              <a:t>interactive coding</a:t>
            </a:r>
          </a:p>
        </p:txBody>
      </p:sp>
      <p:sp>
        <p:nvSpPr>
          <p:cNvPr id="14" name="TextBox 13">
            <a:extLst>
              <a:ext uri="{FF2B5EF4-FFF2-40B4-BE49-F238E27FC236}">
                <a16:creationId xmlns:a16="http://schemas.microsoft.com/office/drawing/2014/main" id="{E8D17945-FEA3-2A42-AF2E-F9990C5D9896}"/>
              </a:ext>
            </a:extLst>
          </p:cNvPr>
          <p:cNvSpPr txBox="1"/>
          <p:nvPr/>
        </p:nvSpPr>
        <p:spPr>
          <a:xfrm>
            <a:off x="733151" y="3031409"/>
            <a:ext cx="3973796" cy="523220"/>
          </a:xfrm>
          <a:prstGeom prst="rect">
            <a:avLst/>
          </a:prstGeom>
          <a:solidFill>
            <a:schemeClr val="accent6">
              <a:lumMod val="20000"/>
              <a:lumOff val="80000"/>
            </a:schemeClr>
          </a:solidFill>
        </p:spPr>
        <p:txBody>
          <a:bodyPr wrap="square" rtlCol="0">
            <a:spAutoFit/>
          </a:bodyPr>
          <a:lstStyle/>
          <a:p>
            <a:r>
              <a:rPr lang="en-US" sz="2800" b="1" dirty="0"/>
              <a:t>batch coding (scripts)</a:t>
            </a:r>
          </a:p>
        </p:txBody>
      </p:sp>
      <p:sp>
        <p:nvSpPr>
          <p:cNvPr id="15" name="TextBox 14">
            <a:extLst>
              <a:ext uri="{FF2B5EF4-FFF2-40B4-BE49-F238E27FC236}">
                <a16:creationId xmlns:a16="http://schemas.microsoft.com/office/drawing/2014/main" id="{DEACCB72-847E-344A-8B70-FA1E2E3A26C3}"/>
              </a:ext>
            </a:extLst>
          </p:cNvPr>
          <p:cNvSpPr txBox="1"/>
          <p:nvPr/>
        </p:nvSpPr>
        <p:spPr>
          <a:xfrm>
            <a:off x="7973194" y="2759109"/>
            <a:ext cx="3485651" cy="523220"/>
          </a:xfrm>
          <a:prstGeom prst="rect">
            <a:avLst/>
          </a:prstGeom>
          <a:solidFill>
            <a:schemeClr val="accent1">
              <a:lumMod val="20000"/>
              <a:lumOff val="80000"/>
            </a:schemeClr>
          </a:solidFill>
        </p:spPr>
        <p:txBody>
          <a:bodyPr wrap="square" rtlCol="0">
            <a:spAutoFit/>
          </a:bodyPr>
          <a:lstStyle/>
          <a:p>
            <a:r>
              <a:rPr lang="en-US" sz="2800" b="1" dirty="0"/>
              <a:t>Jupyter notebooks</a:t>
            </a:r>
          </a:p>
        </p:txBody>
      </p:sp>
      <p:cxnSp>
        <p:nvCxnSpPr>
          <p:cNvPr id="17" name="Straight Connector 16">
            <a:extLst>
              <a:ext uri="{FF2B5EF4-FFF2-40B4-BE49-F238E27FC236}">
                <a16:creationId xmlns:a16="http://schemas.microsoft.com/office/drawing/2014/main" id="{96C9BCAC-94FD-1749-B3AB-D7C2704A1F63}"/>
              </a:ext>
            </a:extLst>
          </p:cNvPr>
          <p:cNvCxnSpPr>
            <a:cxnSpLocks/>
          </p:cNvCxnSpPr>
          <p:nvPr/>
        </p:nvCxnSpPr>
        <p:spPr>
          <a:xfrm>
            <a:off x="1115568" y="3746403"/>
            <a:ext cx="0" cy="32455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F76E7DC0-824C-254B-8D48-DDF482799FA7}"/>
              </a:ext>
            </a:extLst>
          </p:cNvPr>
          <p:cNvCxnSpPr/>
          <p:nvPr/>
        </p:nvCxnSpPr>
        <p:spPr>
          <a:xfrm>
            <a:off x="8370225" y="3513550"/>
            <a:ext cx="0" cy="53861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3FC2D823-A308-8446-BFA2-91A85277D412}"/>
              </a:ext>
            </a:extLst>
          </p:cNvPr>
          <p:cNvCxnSpPr>
            <a:cxnSpLocks/>
          </p:cNvCxnSpPr>
          <p:nvPr/>
        </p:nvCxnSpPr>
        <p:spPr>
          <a:xfrm>
            <a:off x="4321480" y="3782860"/>
            <a:ext cx="1227550" cy="97642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1DDA62D4-ABE4-F34E-AA01-5ECA9A01A6C9}"/>
              </a:ext>
            </a:extLst>
          </p:cNvPr>
          <p:cNvCxnSpPr>
            <a:cxnSpLocks/>
          </p:cNvCxnSpPr>
          <p:nvPr/>
        </p:nvCxnSpPr>
        <p:spPr>
          <a:xfrm flipH="1">
            <a:off x="5755416" y="3513550"/>
            <a:ext cx="1872185" cy="124573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7AE244E-84E8-5E41-A52B-0E913A10AF59}"/>
              </a:ext>
            </a:extLst>
          </p:cNvPr>
          <p:cNvCxnSpPr>
            <a:cxnSpLocks/>
          </p:cNvCxnSpPr>
          <p:nvPr/>
        </p:nvCxnSpPr>
        <p:spPr>
          <a:xfrm flipH="1">
            <a:off x="2499400" y="3059199"/>
            <a:ext cx="5244654" cy="1700085"/>
          </a:xfrm>
          <a:prstGeom prst="line">
            <a:avLst/>
          </a:prstGeom>
          <a:ln w="38100">
            <a:solidFill>
              <a:schemeClr val="tx1">
                <a:lumMod val="50000"/>
                <a:lumOff val="50000"/>
              </a:schemeClr>
            </a:solidFill>
            <a:prstDash val="dash"/>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E7386016-8599-F245-B6B5-3BA5B91F7E07}"/>
              </a:ext>
            </a:extLst>
          </p:cNvPr>
          <p:cNvSpPr txBox="1"/>
          <p:nvPr/>
        </p:nvSpPr>
        <p:spPr>
          <a:xfrm>
            <a:off x="610142" y="6197473"/>
            <a:ext cx="3450542" cy="523220"/>
          </a:xfrm>
          <a:prstGeom prst="rect">
            <a:avLst/>
          </a:prstGeom>
          <a:solidFill>
            <a:schemeClr val="bg2">
              <a:lumMod val="90000"/>
            </a:schemeClr>
          </a:solidFill>
          <a:ln>
            <a:solidFill>
              <a:schemeClr val="accent3">
                <a:lumMod val="20000"/>
                <a:lumOff val="80000"/>
              </a:schemeClr>
            </a:solidFill>
          </a:ln>
        </p:spPr>
        <p:txBody>
          <a:bodyPr wrap="square" rtlCol="0">
            <a:spAutoFit/>
          </a:bodyPr>
          <a:lstStyle/>
          <a:p>
            <a:r>
              <a:rPr lang="en-US" sz="2800" b="1" dirty="0"/>
              <a:t>developer tools</a:t>
            </a:r>
          </a:p>
        </p:txBody>
      </p:sp>
      <p:cxnSp>
        <p:nvCxnSpPr>
          <p:cNvPr id="29" name="Straight Connector 28">
            <a:extLst>
              <a:ext uri="{FF2B5EF4-FFF2-40B4-BE49-F238E27FC236}">
                <a16:creationId xmlns:a16="http://schemas.microsoft.com/office/drawing/2014/main" id="{A5A52BB3-BA3A-9942-BBD2-23130CD9FD49}"/>
              </a:ext>
            </a:extLst>
          </p:cNvPr>
          <p:cNvCxnSpPr>
            <a:cxnSpLocks/>
          </p:cNvCxnSpPr>
          <p:nvPr/>
        </p:nvCxnSpPr>
        <p:spPr>
          <a:xfrm>
            <a:off x="1105881" y="5685829"/>
            <a:ext cx="0" cy="32455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31406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5204-1FE7-564F-83B0-4BE20EEE2519}"/>
              </a:ext>
            </a:extLst>
          </p:cNvPr>
          <p:cNvSpPr>
            <a:spLocks noGrp="1"/>
          </p:cNvSpPr>
          <p:nvPr>
            <p:ph type="title"/>
          </p:nvPr>
        </p:nvSpPr>
        <p:spPr/>
        <p:txBody>
          <a:bodyPr/>
          <a:lstStyle/>
          <a:p>
            <a:r>
              <a:rPr lang="en-US" dirty="0"/>
              <a:t>Advantages of Google </a:t>
            </a:r>
            <a:r>
              <a:rPr lang="en-US" dirty="0" err="1"/>
              <a:t>Colab</a:t>
            </a:r>
            <a:endParaRPr lang="en-US" dirty="0"/>
          </a:p>
        </p:txBody>
      </p:sp>
      <p:sp>
        <p:nvSpPr>
          <p:cNvPr id="3" name="TextBox 2">
            <a:extLst>
              <a:ext uri="{FF2B5EF4-FFF2-40B4-BE49-F238E27FC236}">
                <a16:creationId xmlns:a16="http://schemas.microsoft.com/office/drawing/2014/main" id="{658BDBF7-170E-214E-8003-67492CC06ED7}"/>
              </a:ext>
            </a:extLst>
          </p:cNvPr>
          <p:cNvSpPr txBox="1"/>
          <p:nvPr/>
        </p:nvSpPr>
        <p:spPr>
          <a:xfrm>
            <a:off x="1115568" y="2628899"/>
            <a:ext cx="10168128" cy="2554545"/>
          </a:xfrm>
          <a:prstGeom prst="rect">
            <a:avLst/>
          </a:prstGeom>
          <a:noFill/>
        </p:spPr>
        <p:txBody>
          <a:bodyPr wrap="square" rtlCol="0">
            <a:spAutoFit/>
          </a:bodyPr>
          <a:lstStyle/>
          <a:p>
            <a:r>
              <a:rPr lang="en-US" sz="3200" dirty="0"/>
              <a:t>More memory than your local machine</a:t>
            </a:r>
          </a:p>
          <a:p>
            <a:r>
              <a:rPr lang="en-US" sz="3200" dirty="0"/>
              <a:t>Access to GPUs for deep learning</a:t>
            </a:r>
          </a:p>
          <a:p>
            <a:r>
              <a:rPr lang="en-US" sz="3200" dirty="0"/>
              <a:t>Faster start to open a notebook</a:t>
            </a:r>
          </a:p>
          <a:p>
            <a:endParaRPr lang="en-US" sz="3200" dirty="0"/>
          </a:p>
          <a:p>
            <a:r>
              <a:rPr lang="en-US" sz="3200" i="1" dirty="0"/>
              <a:t>But will it always be free?</a:t>
            </a:r>
          </a:p>
        </p:txBody>
      </p:sp>
    </p:spTree>
    <p:extLst>
      <p:ext uri="{BB962C8B-B14F-4D97-AF65-F5344CB8AC3E}">
        <p14:creationId xmlns:p14="http://schemas.microsoft.com/office/powerpoint/2010/main" val="3335908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5204-1FE7-564F-83B0-4BE20EEE2519}"/>
              </a:ext>
            </a:extLst>
          </p:cNvPr>
          <p:cNvSpPr>
            <a:spLocks noGrp="1"/>
          </p:cNvSpPr>
          <p:nvPr>
            <p:ph type="title"/>
          </p:nvPr>
        </p:nvSpPr>
        <p:spPr/>
        <p:txBody>
          <a:bodyPr/>
          <a:lstStyle/>
          <a:p>
            <a:r>
              <a:rPr lang="en-US" dirty="0"/>
              <a:t>What is Anaconda?</a:t>
            </a:r>
          </a:p>
        </p:txBody>
      </p:sp>
      <p:sp>
        <p:nvSpPr>
          <p:cNvPr id="3" name="TextBox 2">
            <a:extLst>
              <a:ext uri="{FF2B5EF4-FFF2-40B4-BE49-F238E27FC236}">
                <a16:creationId xmlns:a16="http://schemas.microsoft.com/office/drawing/2014/main" id="{658BDBF7-170E-214E-8003-67492CC06ED7}"/>
              </a:ext>
            </a:extLst>
          </p:cNvPr>
          <p:cNvSpPr txBox="1"/>
          <p:nvPr/>
        </p:nvSpPr>
        <p:spPr>
          <a:xfrm>
            <a:off x="1115568" y="2628899"/>
            <a:ext cx="10168128" cy="1569660"/>
          </a:xfrm>
          <a:prstGeom prst="rect">
            <a:avLst/>
          </a:prstGeom>
          <a:noFill/>
        </p:spPr>
        <p:txBody>
          <a:bodyPr wrap="square" rtlCol="0">
            <a:spAutoFit/>
          </a:bodyPr>
          <a:lstStyle/>
          <a:p>
            <a:r>
              <a:rPr lang="en-US" sz="3200" dirty="0"/>
              <a:t>Anaconda is a company.</a:t>
            </a:r>
          </a:p>
          <a:p>
            <a:r>
              <a:rPr lang="en-US" sz="3200" dirty="0"/>
              <a:t>They provide many free, open-source tools as well as selling add-on and enterprise-level products.</a:t>
            </a:r>
          </a:p>
        </p:txBody>
      </p:sp>
    </p:spTree>
    <p:extLst>
      <p:ext uri="{BB962C8B-B14F-4D97-AF65-F5344CB8AC3E}">
        <p14:creationId xmlns:p14="http://schemas.microsoft.com/office/powerpoint/2010/main" val="581142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5204-1FE7-564F-83B0-4BE20EEE2519}"/>
              </a:ext>
            </a:extLst>
          </p:cNvPr>
          <p:cNvSpPr>
            <a:spLocks noGrp="1"/>
          </p:cNvSpPr>
          <p:nvPr>
            <p:ph type="title"/>
          </p:nvPr>
        </p:nvSpPr>
        <p:spPr/>
        <p:txBody>
          <a:bodyPr>
            <a:normAutofit fontScale="90000"/>
          </a:bodyPr>
          <a:lstStyle/>
          <a:p>
            <a:r>
              <a:rPr lang="en-US" dirty="0"/>
              <a:t>What is the Anaconda distribution of Python?</a:t>
            </a:r>
          </a:p>
        </p:txBody>
      </p:sp>
      <p:sp>
        <p:nvSpPr>
          <p:cNvPr id="5" name="TextBox 4">
            <a:extLst>
              <a:ext uri="{FF2B5EF4-FFF2-40B4-BE49-F238E27FC236}">
                <a16:creationId xmlns:a16="http://schemas.microsoft.com/office/drawing/2014/main" id="{1C5A163B-29E1-B94B-A5C8-B483FB8E9ACC}"/>
              </a:ext>
            </a:extLst>
          </p:cNvPr>
          <p:cNvSpPr txBox="1"/>
          <p:nvPr/>
        </p:nvSpPr>
        <p:spPr>
          <a:xfrm>
            <a:off x="876822" y="2558534"/>
            <a:ext cx="10283868" cy="2246769"/>
          </a:xfrm>
          <a:prstGeom prst="rect">
            <a:avLst/>
          </a:prstGeom>
          <a:noFill/>
        </p:spPr>
        <p:txBody>
          <a:bodyPr wrap="square" rtlCol="0">
            <a:spAutoFit/>
          </a:bodyPr>
          <a:lstStyle/>
          <a:p>
            <a:r>
              <a:rPr lang="en-US" sz="2800" dirty="0"/>
              <a:t>Python installation</a:t>
            </a:r>
          </a:p>
          <a:p>
            <a:r>
              <a:rPr lang="en-US" sz="2800" dirty="0"/>
              <a:t>Software bundle (Jupyter Lab, Notebook, Spyder, etc.)</a:t>
            </a:r>
          </a:p>
          <a:p>
            <a:r>
              <a:rPr lang="en-US" sz="2800" dirty="0"/>
              <a:t>Links Python to all the software behind the scenes</a:t>
            </a:r>
          </a:p>
          <a:p>
            <a:r>
              <a:rPr lang="en-US" sz="2800" dirty="0"/>
              <a:t>Python package manager "</a:t>
            </a:r>
            <a:r>
              <a:rPr lang="en-US" sz="2800" dirty="0" err="1"/>
              <a:t>conda</a:t>
            </a:r>
            <a:r>
              <a:rPr lang="en-US" sz="2800" dirty="0"/>
              <a:t>"</a:t>
            </a:r>
          </a:p>
          <a:p>
            <a:r>
              <a:rPr lang="en-US" sz="2800" dirty="0"/>
              <a:t>"</a:t>
            </a:r>
            <a:r>
              <a:rPr lang="en-US" sz="2800" dirty="0" err="1"/>
              <a:t>conda</a:t>
            </a:r>
            <a:r>
              <a:rPr lang="en-US" sz="2800" dirty="0"/>
              <a:t>" environment manager</a:t>
            </a:r>
          </a:p>
        </p:txBody>
      </p:sp>
    </p:spTree>
    <p:extLst>
      <p:ext uri="{BB962C8B-B14F-4D97-AF65-F5344CB8AC3E}">
        <p14:creationId xmlns:p14="http://schemas.microsoft.com/office/powerpoint/2010/main" val="1840421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5204-1FE7-564F-83B0-4BE20EEE2519}"/>
              </a:ext>
            </a:extLst>
          </p:cNvPr>
          <p:cNvSpPr>
            <a:spLocks noGrp="1"/>
          </p:cNvSpPr>
          <p:nvPr>
            <p:ph type="title"/>
          </p:nvPr>
        </p:nvSpPr>
        <p:spPr/>
        <p:txBody>
          <a:bodyPr>
            <a:normAutofit fontScale="90000"/>
          </a:bodyPr>
          <a:lstStyle/>
          <a:p>
            <a:r>
              <a:rPr lang="en-US" dirty="0"/>
              <a:t>What is the Anaconda distribution of Python?</a:t>
            </a:r>
          </a:p>
        </p:txBody>
      </p:sp>
      <p:sp>
        <p:nvSpPr>
          <p:cNvPr id="5" name="TextBox 4">
            <a:extLst>
              <a:ext uri="{FF2B5EF4-FFF2-40B4-BE49-F238E27FC236}">
                <a16:creationId xmlns:a16="http://schemas.microsoft.com/office/drawing/2014/main" id="{1C5A163B-29E1-B94B-A5C8-B483FB8E9ACC}"/>
              </a:ext>
            </a:extLst>
          </p:cNvPr>
          <p:cNvSpPr txBox="1"/>
          <p:nvPr/>
        </p:nvSpPr>
        <p:spPr>
          <a:xfrm>
            <a:off x="876822" y="2558534"/>
            <a:ext cx="10283868" cy="2246769"/>
          </a:xfrm>
          <a:prstGeom prst="rect">
            <a:avLst/>
          </a:prstGeom>
          <a:noFill/>
        </p:spPr>
        <p:txBody>
          <a:bodyPr wrap="square" rtlCol="0">
            <a:spAutoFit/>
          </a:bodyPr>
          <a:lstStyle/>
          <a:p>
            <a:r>
              <a:rPr lang="en-US" sz="2800" dirty="0"/>
              <a:t>Python installation</a:t>
            </a:r>
          </a:p>
          <a:p>
            <a:r>
              <a:rPr lang="en-US" sz="2800" dirty="0"/>
              <a:t>Software bundle (Jupyter Lab, Notebook, Spyder, etc.)</a:t>
            </a:r>
          </a:p>
          <a:p>
            <a:r>
              <a:rPr lang="en-US" sz="2800" b="1" dirty="0"/>
              <a:t>Links Python to all the software behind the scenes</a:t>
            </a:r>
          </a:p>
          <a:p>
            <a:r>
              <a:rPr lang="en-US" sz="2800" dirty="0"/>
              <a:t>Python package manager "</a:t>
            </a:r>
            <a:r>
              <a:rPr lang="en-US" sz="2800" dirty="0" err="1"/>
              <a:t>conda</a:t>
            </a:r>
            <a:r>
              <a:rPr lang="en-US" sz="2800" dirty="0"/>
              <a:t>"</a:t>
            </a:r>
          </a:p>
          <a:p>
            <a:r>
              <a:rPr lang="en-US" sz="2800" dirty="0"/>
              <a:t>"</a:t>
            </a:r>
            <a:r>
              <a:rPr lang="en-US" sz="2800" dirty="0" err="1"/>
              <a:t>conda</a:t>
            </a:r>
            <a:r>
              <a:rPr lang="en-US" sz="2800" dirty="0"/>
              <a:t>" environment manager</a:t>
            </a:r>
          </a:p>
        </p:txBody>
      </p:sp>
      <p:sp>
        <p:nvSpPr>
          <p:cNvPr id="3" name="TextBox 2">
            <a:extLst>
              <a:ext uri="{FF2B5EF4-FFF2-40B4-BE49-F238E27FC236}">
                <a16:creationId xmlns:a16="http://schemas.microsoft.com/office/drawing/2014/main" id="{64A48ECA-E4DC-3245-B5B3-23AEA336EEBE}"/>
              </a:ext>
            </a:extLst>
          </p:cNvPr>
          <p:cNvSpPr txBox="1"/>
          <p:nvPr/>
        </p:nvSpPr>
        <p:spPr>
          <a:xfrm>
            <a:off x="8867677" y="4669314"/>
            <a:ext cx="2906790" cy="1569660"/>
          </a:xfrm>
          <a:prstGeom prst="rect">
            <a:avLst/>
          </a:prstGeom>
          <a:noFill/>
        </p:spPr>
        <p:txBody>
          <a:bodyPr wrap="square" rtlCol="0">
            <a:spAutoFit/>
          </a:bodyPr>
          <a:lstStyle/>
          <a:p>
            <a:r>
              <a:rPr lang="en-US" sz="2400" dirty="0"/>
              <a:t>This has greatly improved your life, even though you don't realize it</a:t>
            </a:r>
          </a:p>
        </p:txBody>
      </p:sp>
      <p:cxnSp>
        <p:nvCxnSpPr>
          <p:cNvPr id="6" name="Straight Connector 5">
            <a:extLst>
              <a:ext uri="{FF2B5EF4-FFF2-40B4-BE49-F238E27FC236}">
                <a16:creationId xmlns:a16="http://schemas.microsoft.com/office/drawing/2014/main" id="{40440BE7-C9B2-684D-A7E0-44BDBA6DC71F}"/>
              </a:ext>
            </a:extLst>
          </p:cNvPr>
          <p:cNvCxnSpPr>
            <a:cxnSpLocks/>
          </p:cNvCxnSpPr>
          <p:nvPr/>
        </p:nvCxnSpPr>
        <p:spPr>
          <a:xfrm>
            <a:off x="9093896" y="3958225"/>
            <a:ext cx="638827" cy="66098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5422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5204-1FE7-564F-83B0-4BE20EEE2519}"/>
              </a:ext>
            </a:extLst>
          </p:cNvPr>
          <p:cNvSpPr>
            <a:spLocks noGrp="1"/>
          </p:cNvSpPr>
          <p:nvPr>
            <p:ph type="title"/>
          </p:nvPr>
        </p:nvSpPr>
        <p:spPr/>
        <p:txBody>
          <a:bodyPr>
            <a:normAutofit fontScale="90000"/>
          </a:bodyPr>
          <a:lstStyle/>
          <a:p>
            <a:r>
              <a:rPr lang="en-US" dirty="0"/>
              <a:t>What is the Anaconda distribution of Python?</a:t>
            </a:r>
          </a:p>
        </p:txBody>
      </p:sp>
      <p:sp>
        <p:nvSpPr>
          <p:cNvPr id="5" name="TextBox 4">
            <a:extLst>
              <a:ext uri="{FF2B5EF4-FFF2-40B4-BE49-F238E27FC236}">
                <a16:creationId xmlns:a16="http://schemas.microsoft.com/office/drawing/2014/main" id="{1C5A163B-29E1-B94B-A5C8-B483FB8E9ACC}"/>
              </a:ext>
            </a:extLst>
          </p:cNvPr>
          <p:cNvSpPr txBox="1"/>
          <p:nvPr/>
        </p:nvSpPr>
        <p:spPr>
          <a:xfrm>
            <a:off x="876822" y="2558534"/>
            <a:ext cx="10283868" cy="2246769"/>
          </a:xfrm>
          <a:prstGeom prst="rect">
            <a:avLst/>
          </a:prstGeom>
          <a:noFill/>
        </p:spPr>
        <p:txBody>
          <a:bodyPr wrap="square" rtlCol="0">
            <a:spAutoFit/>
          </a:bodyPr>
          <a:lstStyle/>
          <a:p>
            <a:r>
              <a:rPr lang="en-US" sz="2800" dirty="0"/>
              <a:t>Python installation</a:t>
            </a:r>
          </a:p>
          <a:p>
            <a:r>
              <a:rPr lang="en-US" sz="2800" dirty="0"/>
              <a:t>Software bundle (Jupyter Lab, Notebook, Spyder, etc.)</a:t>
            </a:r>
          </a:p>
          <a:p>
            <a:r>
              <a:rPr lang="en-US" sz="2800" dirty="0"/>
              <a:t>Links Python to all the software behind the scenes</a:t>
            </a:r>
          </a:p>
          <a:p>
            <a:r>
              <a:rPr lang="en-US" sz="2800" b="1" dirty="0"/>
              <a:t>Python package manager "</a:t>
            </a:r>
            <a:r>
              <a:rPr lang="en-US" sz="2800" b="1" dirty="0" err="1"/>
              <a:t>conda</a:t>
            </a:r>
            <a:r>
              <a:rPr lang="en-US" sz="2800" b="1" dirty="0"/>
              <a:t>"</a:t>
            </a:r>
          </a:p>
          <a:p>
            <a:r>
              <a:rPr lang="en-US" sz="2800" dirty="0"/>
              <a:t>"</a:t>
            </a:r>
            <a:r>
              <a:rPr lang="en-US" sz="2800" dirty="0" err="1"/>
              <a:t>conda</a:t>
            </a:r>
            <a:r>
              <a:rPr lang="en-US" sz="2800" dirty="0"/>
              <a:t>" environment manager</a:t>
            </a:r>
          </a:p>
        </p:txBody>
      </p:sp>
      <p:sp>
        <p:nvSpPr>
          <p:cNvPr id="3" name="TextBox 2">
            <a:extLst>
              <a:ext uri="{FF2B5EF4-FFF2-40B4-BE49-F238E27FC236}">
                <a16:creationId xmlns:a16="http://schemas.microsoft.com/office/drawing/2014/main" id="{64A48ECA-E4DC-3245-B5B3-23AEA336EEBE}"/>
              </a:ext>
            </a:extLst>
          </p:cNvPr>
          <p:cNvSpPr txBox="1"/>
          <p:nvPr/>
        </p:nvSpPr>
        <p:spPr>
          <a:xfrm>
            <a:off x="7409146" y="5035456"/>
            <a:ext cx="4039644" cy="1200329"/>
          </a:xfrm>
          <a:prstGeom prst="rect">
            <a:avLst/>
          </a:prstGeom>
          <a:noFill/>
        </p:spPr>
        <p:txBody>
          <a:bodyPr wrap="square" rtlCol="0">
            <a:spAutoFit/>
          </a:bodyPr>
          <a:lstStyle/>
          <a:p>
            <a:r>
              <a:rPr lang="en-US" sz="2400" dirty="0"/>
              <a:t>You will soon appreciate access to the </a:t>
            </a:r>
            <a:r>
              <a:rPr lang="en-US" sz="2400" dirty="0" err="1"/>
              <a:t>conda</a:t>
            </a:r>
            <a:r>
              <a:rPr lang="en-US" sz="2400" dirty="0"/>
              <a:t> package repository</a:t>
            </a:r>
          </a:p>
        </p:txBody>
      </p:sp>
      <p:cxnSp>
        <p:nvCxnSpPr>
          <p:cNvPr id="6" name="Straight Connector 5">
            <a:extLst>
              <a:ext uri="{FF2B5EF4-FFF2-40B4-BE49-F238E27FC236}">
                <a16:creationId xmlns:a16="http://schemas.microsoft.com/office/drawing/2014/main" id="{40440BE7-C9B2-684D-A7E0-44BDBA6DC71F}"/>
              </a:ext>
            </a:extLst>
          </p:cNvPr>
          <p:cNvCxnSpPr>
            <a:cxnSpLocks/>
          </p:cNvCxnSpPr>
          <p:nvPr/>
        </p:nvCxnSpPr>
        <p:spPr>
          <a:xfrm>
            <a:off x="7089732" y="4246324"/>
            <a:ext cx="638827" cy="66098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85313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5204-1FE7-564F-83B0-4BE20EEE2519}"/>
              </a:ext>
            </a:extLst>
          </p:cNvPr>
          <p:cNvSpPr>
            <a:spLocks noGrp="1"/>
          </p:cNvSpPr>
          <p:nvPr>
            <p:ph type="title"/>
          </p:nvPr>
        </p:nvSpPr>
        <p:spPr/>
        <p:txBody>
          <a:bodyPr>
            <a:normAutofit fontScale="90000"/>
          </a:bodyPr>
          <a:lstStyle/>
          <a:p>
            <a:r>
              <a:rPr lang="en-US" dirty="0"/>
              <a:t>What is the Anaconda distribution of Python?</a:t>
            </a:r>
          </a:p>
        </p:txBody>
      </p:sp>
      <p:sp>
        <p:nvSpPr>
          <p:cNvPr id="5" name="TextBox 4">
            <a:extLst>
              <a:ext uri="{FF2B5EF4-FFF2-40B4-BE49-F238E27FC236}">
                <a16:creationId xmlns:a16="http://schemas.microsoft.com/office/drawing/2014/main" id="{1C5A163B-29E1-B94B-A5C8-B483FB8E9ACC}"/>
              </a:ext>
            </a:extLst>
          </p:cNvPr>
          <p:cNvSpPr txBox="1"/>
          <p:nvPr/>
        </p:nvSpPr>
        <p:spPr>
          <a:xfrm>
            <a:off x="876822" y="2558534"/>
            <a:ext cx="10283868" cy="2246769"/>
          </a:xfrm>
          <a:prstGeom prst="rect">
            <a:avLst/>
          </a:prstGeom>
          <a:noFill/>
        </p:spPr>
        <p:txBody>
          <a:bodyPr wrap="square" rtlCol="0">
            <a:spAutoFit/>
          </a:bodyPr>
          <a:lstStyle/>
          <a:p>
            <a:r>
              <a:rPr lang="en-US" sz="2800" dirty="0"/>
              <a:t>Python installation</a:t>
            </a:r>
          </a:p>
          <a:p>
            <a:r>
              <a:rPr lang="en-US" sz="2800" dirty="0"/>
              <a:t>Software bundle (Jupyter Lab, Notebook, Spyder, etc.)</a:t>
            </a:r>
          </a:p>
          <a:p>
            <a:r>
              <a:rPr lang="en-US" sz="2800" dirty="0"/>
              <a:t>Links Python to all the software behind the scenes</a:t>
            </a:r>
          </a:p>
          <a:p>
            <a:r>
              <a:rPr lang="en-US" sz="2800" dirty="0"/>
              <a:t>Python package manager "</a:t>
            </a:r>
            <a:r>
              <a:rPr lang="en-US" sz="2800" dirty="0" err="1"/>
              <a:t>conda</a:t>
            </a:r>
            <a:r>
              <a:rPr lang="en-US" sz="2800" dirty="0"/>
              <a:t>"</a:t>
            </a:r>
          </a:p>
          <a:p>
            <a:r>
              <a:rPr lang="en-US" sz="2800" b="1" dirty="0"/>
              <a:t>"</a:t>
            </a:r>
            <a:r>
              <a:rPr lang="en-US" sz="2800" b="1" dirty="0" err="1"/>
              <a:t>conda</a:t>
            </a:r>
            <a:r>
              <a:rPr lang="en-US" sz="2800" b="1" dirty="0"/>
              <a:t>" environment manager</a:t>
            </a:r>
          </a:p>
        </p:txBody>
      </p:sp>
      <p:sp>
        <p:nvSpPr>
          <p:cNvPr id="3" name="TextBox 2">
            <a:extLst>
              <a:ext uri="{FF2B5EF4-FFF2-40B4-BE49-F238E27FC236}">
                <a16:creationId xmlns:a16="http://schemas.microsoft.com/office/drawing/2014/main" id="{64A48ECA-E4DC-3245-B5B3-23AEA336EEBE}"/>
              </a:ext>
            </a:extLst>
          </p:cNvPr>
          <p:cNvSpPr txBox="1"/>
          <p:nvPr/>
        </p:nvSpPr>
        <p:spPr>
          <a:xfrm>
            <a:off x="5843391" y="5478363"/>
            <a:ext cx="5041726" cy="830997"/>
          </a:xfrm>
          <a:prstGeom prst="rect">
            <a:avLst/>
          </a:prstGeom>
          <a:noFill/>
        </p:spPr>
        <p:txBody>
          <a:bodyPr wrap="square" rtlCol="0">
            <a:spAutoFit/>
          </a:bodyPr>
          <a:lstStyle/>
          <a:p>
            <a:r>
              <a:rPr lang="en-US" sz="2400" dirty="0"/>
              <a:t>You will eventually be really happy about these, too.</a:t>
            </a:r>
          </a:p>
        </p:txBody>
      </p:sp>
      <p:cxnSp>
        <p:nvCxnSpPr>
          <p:cNvPr id="6" name="Straight Connector 5">
            <a:extLst>
              <a:ext uri="{FF2B5EF4-FFF2-40B4-BE49-F238E27FC236}">
                <a16:creationId xmlns:a16="http://schemas.microsoft.com/office/drawing/2014/main" id="{40440BE7-C9B2-684D-A7E0-44BDBA6DC71F}"/>
              </a:ext>
            </a:extLst>
          </p:cNvPr>
          <p:cNvCxnSpPr>
            <a:cxnSpLocks/>
          </p:cNvCxnSpPr>
          <p:nvPr/>
        </p:nvCxnSpPr>
        <p:spPr>
          <a:xfrm>
            <a:off x="6450905" y="4704963"/>
            <a:ext cx="638827" cy="66098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6924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5204-1FE7-564F-83B0-4BE20EEE2519}"/>
              </a:ext>
            </a:extLst>
          </p:cNvPr>
          <p:cNvSpPr>
            <a:spLocks noGrp="1"/>
          </p:cNvSpPr>
          <p:nvPr>
            <p:ph type="title"/>
          </p:nvPr>
        </p:nvSpPr>
        <p:spPr/>
        <p:txBody>
          <a:bodyPr>
            <a:normAutofit/>
          </a:bodyPr>
          <a:lstStyle/>
          <a:p>
            <a:r>
              <a:rPr lang="en-US" dirty="0"/>
              <a:t>Python package repositories</a:t>
            </a:r>
          </a:p>
        </p:txBody>
      </p:sp>
      <p:sp>
        <p:nvSpPr>
          <p:cNvPr id="3" name="TextBox 2">
            <a:extLst>
              <a:ext uri="{FF2B5EF4-FFF2-40B4-BE49-F238E27FC236}">
                <a16:creationId xmlns:a16="http://schemas.microsoft.com/office/drawing/2014/main" id="{C87CBA11-9A6A-224F-9A2E-9B16D22B6D54}"/>
              </a:ext>
            </a:extLst>
          </p:cNvPr>
          <p:cNvSpPr txBox="1"/>
          <p:nvPr/>
        </p:nvSpPr>
        <p:spPr>
          <a:xfrm>
            <a:off x="1115567" y="2505205"/>
            <a:ext cx="9481451" cy="1815882"/>
          </a:xfrm>
          <a:prstGeom prst="rect">
            <a:avLst/>
          </a:prstGeom>
          <a:noFill/>
        </p:spPr>
        <p:txBody>
          <a:bodyPr wrap="square" rtlCol="0">
            <a:spAutoFit/>
          </a:bodyPr>
          <a:lstStyle/>
          <a:p>
            <a:r>
              <a:rPr lang="en-US" sz="2800" dirty="0"/>
              <a:t>Online collections of free Python modules that are written and vetted by Python users. Each repository is connected with a package manager that handles installations, updates, and dependencies on your local computer.</a:t>
            </a:r>
          </a:p>
        </p:txBody>
      </p:sp>
      <p:sp>
        <p:nvSpPr>
          <p:cNvPr id="4" name="TextBox 3">
            <a:extLst>
              <a:ext uri="{FF2B5EF4-FFF2-40B4-BE49-F238E27FC236}">
                <a16:creationId xmlns:a16="http://schemas.microsoft.com/office/drawing/2014/main" id="{35B7CC2E-2FC4-0440-A78A-53BCEA24C9C3}"/>
              </a:ext>
            </a:extLst>
          </p:cNvPr>
          <p:cNvSpPr txBox="1"/>
          <p:nvPr/>
        </p:nvSpPr>
        <p:spPr>
          <a:xfrm>
            <a:off x="1215025" y="4913410"/>
            <a:ext cx="10174324" cy="1384995"/>
          </a:xfrm>
          <a:prstGeom prst="rect">
            <a:avLst/>
          </a:prstGeom>
          <a:noFill/>
        </p:spPr>
        <p:txBody>
          <a:bodyPr wrap="none" rtlCol="0">
            <a:spAutoFit/>
          </a:bodyPr>
          <a:lstStyle/>
          <a:p>
            <a:r>
              <a:rPr lang="en-US" sz="2800" dirty="0" err="1"/>
              <a:t>PyPI</a:t>
            </a:r>
            <a:r>
              <a:rPr lang="en-US" sz="2800" dirty="0"/>
              <a:t>/pip (Pip Installs Packages - is associated with </a:t>
            </a:r>
            <a:r>
              <a:rPr lang="en-US" sz="2800" dirty="0" err="1"/>
              <a:t>Python.org</a:t>
            </a:r>
            <a:r>
              <a:rPr lang="en-US" sz="2800" dirty="0"/>
              <a:t>)</a:t>
            </a:r>
          </a:p>
          <a:p>
            <a:r>
              <a:rPr lang="en-US" sz="2800" dirty="0" err="1"/>
              <a:t>conda</a:t>
            </a:r>
            <a:r>
              <a:rPr lang="en-US" sz="2800" dirty="0"/>
              <a:t> (uses </a:t>
            </a:r>
            <a:r>
              <a:rPr lang="en-US" sz="2800" dirty="0" err="1"/>
              <a:t>conda</a:t>
            </a:r>
            <a:r>
              <a:rPr lang="en-US" sz="2800" dirty="0"/>
              <a:t>)</a:t>
            </a:r>
          </a:p>
          <a:p>
            <a:r>
              <a:rPr lang="en-US" sz="2800" dirty="0" err="1"/>
              <a:t>conda</a:t>
            </a:r>
            <a:r>
              <a:rPr lang="en-US" sz="2800" dirty="0"/>
              <a:t>-forge (uses </a:t>
            </a:r>
            <a:r>
              <a:rPr lang="en-US" sz="2800" dirty="0" err="1"/>
              <a:t>conda</a:t>
            </a:r>
            <a:r>
              <a:rPr lang="en-US" sz="2800" dirty="0"/>
              <a:t>)</a:t>
            </a:r>
          </a:p>
        </p:txBody>
      </p:sp>
    </p:spTree>
    <p:extLst>
      <p:ext uri="{BB962C8B-B14F-4D97-AF65-F5344CB8AC3E}">
        <p14:creationId xmlns:p14="http://schemas.microsoft.com/office/powerpoint/2010/main" val="2798792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5204-1FE7-564F-83B0-4BE20EEE2519}"/>
              </a:ext>
            </a:extLst>
          </p:cNvPr>
          <p:cNvSpPr>
            <a:spLocks noGrp="1"/>
          </p:cNvSpPr>
          <p:nvPr>
            <p:ph type="title"/>
          </p:nvPr>
        </p:nvSpPr>
        <p:spPr/>
        <p:txBody>
          <a:bodyPr>
            <a:normAutofit/>
          </a:bodyPr>
          <a:lstStyle/>
          <a:p>
            <a:r>
              <a:rPr lang="en-US" dirty="0"/>
              <a:t>Python package repositories</a:t>
            </a:r>
          </a:p>
        </p:txBody>
      </p:sp>
      <p:sp>
        <p:nvSpPr>
          <p:cNvPr id="3" name="TextBox 2">
            <a:extLst>
              <a:ext uri="{FF2B5EF4-FFF2-40B4-BE49-F238E27FC236}">
                <a16:creationId xmlns:a16="http://schemas.microsoft.com/office/drawing/2014/main" id="{C87CBA11-9A6A-224F-9A2E-9B16D22B6D54}"/>
              </a:ext>
            </a:extLst>
          </p:cNvPr>
          <p:cNvSpPr txBox="1"/>
          <p:nvPr/>
        </p:nvSpPr>
        <p:spPr>
          <a:xfrm>
            <a:off x="1115567" y="2505205"/>
            <a:ext cx="9481451" cy="1815882"/>
          </a:xfrm>
          <a:prstGeom prst="rect">
            <a:avLst/>
          </a:prstGeom>
          <a:noFill/>
        </p:spPr>
        <p:txBody>
          <a:bodyPr wrap="square" rtlCol="0">
            <a:spAutoFit/>
          </a:bodyPr>
          <a:lstStyle/>
          <a:p>
            <a:r>
              <a:rPr lang="en-US" sz="2800" dirty="0"/>
              <a:t>Online collections of free Python modules that are written and vetted by Python users. Each repository is connected with a package manager that handles installations, updates, and dependencies on your local computer.</a:t>
            </a:r>
          </a:p>
        </p:txBody>
      </p:sp>
      <p:sp>
        <p:nvSpPr>
          <p:cNvPr id="4" name="TextBox 3">
            <a:extLst>
              <a:ext uri="{FF2B5EF4-FFF2-40B4-BE49-F238E27FC236}">
                <a16:creationId xmlns:a16="http://schemas.microsoft.com/office/drawing/2014/main" id="{35B7CC2E-2FC4-0440-A78A-53BCEA24C9C3}"/>
              </a:ext>
            </a:extLst>
          </p:cNvPr>
          <p:cNvSpPr txBox="1"/>
          <p:nvPr/>
        </p:nvSpPr>
        <p:spPr>
          <a:xfrm>
            <a:off x="1215025" y="4913410"/>
            <a:ext cx="10174324" cy="1384995"/>
          </a:xfrm>
          <a:prstGeom prst="rect">
            <a:avLst/>
          </a:prstGeom>
          <a:noFill/>
        </p:spPr>
        <p:txBody>
          <a:bodyPr wrap="none" rtlCol="0">
            <a:spAutoFit/>
          </a:bodyPr>
          <a:lstStyle/>
          <a:p>
            <a:r>
              <a:rPr lang="en-US" sz="2800" dirty="0" err="1"/>
              <a:t>PyPI</a:t>
            </a:r>
            <a:r>
              <a:rPr lang="en-US" sz="2800" dirty="0"/>
              <a:t>/pip (Pip Installs Packages - is associated with </a:t>
            </a:r>
            <a:r>
              <a:rPr lang="en-US" sz="2800" dirty="0" err="1"/>
              <a:t>Python.org</a:t>
            </a:r>
            <a:r>
              <a:rPr lang="en-US" sz="2800" dirty="0"/>
              <a:t>)</a:t>
            </a:r>
          </a:p>
          <a:p>
            <a:r>
              <a:rPr lang="en-US" sz="2800" dirty="0" err="1"/>
              <a:t>conda</a:t>
            </a:r>
            <a:r>
              <a:rPr lang="en-US" sz="2800" dirty="0"/>
              <a:t> (uses </a:t>
            </a:r>
            <a:r>
              <a:rPr lang="en-US" sz="2800" dirty="0" err="1"/>
              <a:t>conda</a:t>
            </a:r>
            <a:r>
              <a:rPr lang="en-US" sz="2800" dirty="0"/>
              <a:t>)</a:t>
            </a:r>
          </a:p>
          <a:p>
            <a:r>
              <a:rPr lang="en-US" sz="2800" dirty="0" err="1"/>
              <a:t>conda</a:t>
            </a:r>
            <a:r>
              <a:rPr lang="en-US" sz="2800" dirty="0"/>
              <a:t>-forge (uses </a:t>
            </a:r>
            <a:r>
              <a:rPr lang="en-US" sz="2800" dirty="0" err="1"/>
              <a:t>conda</a:t>
            </a:r>
            <a:r>
              <a:rPr lang="en-US" sz="2800" dirty="0"/>
              <a:t>)</a:t>
            </a:r>
          </a:p>
        </p:txBody>
      </p:sp>
      <p:sp>
        <p:nvSpPr>
          <p:cNvPr id="5" name="TextBox 4">
            <a:extLst>
              <a:ext uri="{FF2B5EF4-FFF2-40B4-BE49-F238E27FC236}">
                <a16:creationId xmlns:a16="http://schemas.microsoft.com/office/drawing/2014/main" id="{C62812F3-BD33-B543-BC24-A3DEA97F84D8}"/>
              </a:ext>
            </a:extLst>
          </p:cNvPr>
          <p:cNvSpPr txBox="1"/>
          <p:nvPr/>
        </p:nvSpPr>
        <p:spPr>
          <a:xfrm>
            <a:off x="6366670" y="5605907"/>
            <a:ext cx="4917026" cy="954107"/>
          </a:xfrm>
          <a:prstGeom prst="rect">
            <a:avLst/>
          </a:prstGeom>
          <a:solidFill>
            <a:schemeClr val="bg2">
              <a:lumMod val="90000"/>
            </a:schemeClr>
          </a:solidFill>
          <a:ln>
            <a:solidFill>
              <a:schemeClr val="accent3">
                <a:lumMod val="20000"/>
                <a:lumOff val="80000"/>
              </a:schemeClr>
            </a:solidFill>
          </a:ln>
        </p:spPr>
        <p:txBody>
          <a:bodyPr wrap="square" rtlCol="0">
            <a:spAutoFit/>
          </a:bodyPr>
          <a:lstStyle/>
          <a:p>
            <a:r>
              <a:rPr lang="en-US" sz="2800" b="1" dirty="0"/>
              <a:t>If you installed Anaconda, you have pip and </a:t>
            </a:r>
            <a:r>
              <a:rPr lang="en-US" sz="2800" b="1" dirty="0" err="1"/>
              <a:t>conda</a:t>
            </a:r>
            <a:endParaRPr lang="en-US" sz="2800" b="1" dirty="0"/>
          </a:p>
        </p:txBody>
      </p:sp>
    </p:spTree>
    <p:extLst>
      <p:ext uri="{BB962C8B-B14F-4D97-AF65-F5344CB8AC3E}">
        <p14:creationId xmlns:p14="http://schemas.microsoft.com/office/powerpoint/2010/main" val="1759768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6F0C1-224F-0845-943D-32475EC6DE85}"/>
              </a:ext>
            </a:extLst>
          </p:cNvPr>
          <p:cNvSpPr>
            <a:spLocks noGrp="1"/>
          </p:cNvSpPr>
          <p:nvPr>
            <p:ph type="title"/>
          </p:nvPr>
        </p:nvSpPr>
        <p:spPr/>
        <p:txBody>
          <a:bodyPr/>
          <a:lstStyle/>
          <a:p>
            <a:r>
              <a:rPr lang="en-US" dirty="0"/>
              <a:t>About this bootcamp</a:t>
            </a:r>
          </a:p>
        </p:txBody>
      </p:sp>
      <p:sp>
        <p:nvSpPr>
          <p:cNvPr id="3" name="Content Placeholder 2">
            <a:extLst>
              <a:ext uri="{FF2B5EF4-FFF2-40B4-BE49-F238E27FC236}">
                <a16:creationId xmlns:a16="http://schemas.microsoft.com/office/drawing/2014/main" id="{5AA40085-ACE7-D249-BEB7-2DB6D76CDE01}"/>
              </a:ext>
            </a:extLst>
          </p:cNvPr>
          <p:cNvSpPr>
            <a:spLocks noGrp="1"/>
          </p:cNvSpPr>
          <p:nvPr>
            <p:ph idx="1"/>
          </p:nvPr>
        </p:nvSpPr>
        <p:spPr/>
        <p:txBody>
          <a:bodyPr>
            <a:normAutofit/>
          </a:bodyPr>
          <a:lstStyle/>
          <a:p>
            <a:pPr marL="0" indent="0">
              <a:buNone/>
            </a:pPr>
            <a:r>
              <a:rPr lang="en-US" dirty="0"/>
              <a:t>Cameras are </a:t>
            </a:r>
            <a:r>
              <a:rPr lang="en-US" b="1" dirty="0"/>
              <a:t>not </a:t>
            </a:r>
            <a:r>
              <a:rPr lang="en-US" dirty="0"/>
              <a:t>required during these lectures.</a:t>
            </a:r>
          </a:p>
          <a:p>
            <a:pPr marL="0" indent="0">
              <a:buNone/>
            </a:pPr>
            <a:endParaRPr lang="en-US" dirty="0"/>
          </a:p>
          <a:p>
            <a:pPr marL="0" indent="0">
              <a:buNone/>
            </a:pPr>
            <a:r>
              <a:rPr lang="en-US" dirty="0"/>
              <a:t>During lectures, ask questions in the Zoom chat and the TA (Rahul) or I will answer when we can. If you know the answers, feel free to answer questions in the chat, too.</a:t>
            </a:r>
          </a:p>
        </p:txBody>
      </p:sp>
    </p:spTree>
    <p:extLst>
      <p:ext uri="{BB962C8B-B14F-4D97-AF65-F5344CB8AC3E}">
        <p14:creationId xmlns:p14="http://schemas.microsoft.com/office/powerpoint/2010/main" val="2732754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F284-321C-1541-AE5D-8A64335DB8F3}"/>
              </a:ext>
            </a:extLst>
          </p:cNvPr>
          <p:cNvSpPr>
            <a:spLocks noGrp="1"/>
          </p:cNvSpPr>
          <p:nvPr>
            <p:ph type="title"/>
          </p:nvPr>
        </p:nvSpPr>
        <p:spPr/>
        <p:txBody>
          <a:bodyPr/>
          <a:lstStyle/>
          <a:p>
            <a:r>
              <a:rPr lang="en-US" dirty="0"/>
              <a:t>Next Steps in Python</a:t>
            </a:r>
          </a:p>
        </p:txBody>
      </p:sp>
      <p:sp>
        <p:nvSpPr>
          <p:cNvPr id="3" name="Content Placeholder 2">
            <a:extLst>
              <a:ext uri="{FF2B5EF4-FFF2-40B4-BE49-F238E27FC236}">
                <a16:creationId xmlns:a16="http://schemas.microsoft.com/office/drawing/2014/main" id="{38BF56A5-0102-AB42-8F7D-33CAF4F894B9}"/>
              </a:ext>
            </a:extLst>
          </p:cNvPr>
          <p:cNvSpPr>
            <a:spLocks noGrp="1"/>
          </p:cNvSpPr>
          <p:nvPr>
            <p:ph idx="1"/>
          </p:nvPr>
        </p:nvSpPr>
        <p:spPr/>
        <p:txBody>
          <a:bodyPr>
            <a:normAutofit lnSpcReduction="10000"/>
          </a:bodyPr>
          <a:lstStyle/>
          <a:p>
            <a:pPr marL="0" indent="0">
              <a:buNone/>
            </a:pPr>
            <a:r>
              <a:rPr lang="en-US" dirty="0"/>
              <a:t>Good notebooks you can work through on your own:</a:t>
            </a:r>
          </a:p>
          <a:p>
            <a:r>
              <a:rPr lang="en-US" dirty="0"/>
              <a:t>ranges, tuples, more conditionals</a:t>
            </a:r>
          </a:p>
          <a:p>
            <a:pPr lvl="1"/>
            <a:r>
              <a:rPr lang="en-US" dirty="0">
                <a:hlinkClick r:id="rId2"/>
              </a:rPr>
              <a:t>https://github.com/aGitHasNoName/pythonBootcampFriday</a:t>
            </a:r>
            <a:r>
              <a:rPr lang="en-US" dirty="0"/>
              <a:t> </a:t>
            </a:r>
          </a:p>
          <a:p>
            <a:r>
              <a:rPr lang="en-US" dirty="0"/>
              <a:t>fstrings</a:t>
            </a:r>
          </a:p>
          <a:p>
            <a:pPr lvl="1"/>
            <a:r>
              <a:rPr lang="en-US" dirty="0">
                <a:hlinkClick r:id="rId3"/>
              </a:rPr>
              <a:t>https://github.com/aGitHasNoName/NSIPfstrings</a:t>
            </a:r>
            <a:r>
              <a:rPr lang="en-US" dirty="0"/>
              <a:t> </a:t>
            </a:r>
          </a:p>
          <a:p>
            <a:r>
              <a:rPr lang="en-US" dirty="0"/>
              <a:t>list comprehensions and dictionary comprehensions</a:t>
            </a:r>
          </a:p>
          <a:p>
            <a:pPr lvl="1"/>
            <a:r>
              <a:rPr lang="en-US" dirty="0">
                <a:hlinkClick r:id="rId4"/>
              </a:rPr>
              <a:t>https://github.com/aGitHasNoName/list</a:t>
            </a:r>
            <a:endParaRPr lang="en-US" dirty="0"/>
          </a:p>
          <a:p>
            <a:endParaRPr lang="en-US" dirty="0"/>
          </a:p>
          <a:p>
            <a:endParaRPr lang="en-US" dirty="0"/>
          </a:p>
        </p:txBody>
      </p:sp>
    </p:spTree>
    <p:extLst>
      <p:ext uri="{BB962C8B-B14F-4D97-AF65-F5344CB8AC3E}">
        <p14:creationId xmlns:p14="http://schemas.microsoft.com/office/powerpoint/2010/main" val="187691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F284-321C-1541-AE5D-8A64335DB8F3}"/>
              </a:ext>
            </a:extLst>
          </p:cNvPr>
          <p:cNvSpPr>
            <a:spLocks noGrp="1"/>
          </p:cNvSpPr>
          <p:nvPr>
            <p:ph type="title"/>
          </p:nvPr>
        </p:nvSpPr>
        <p:spPr/>
        <p:txBody>
          <a:bodyPr/>
          <a:lstStyle/>
          <a:p>
            <a:r>
              <a:rPr lang="en-US" dirty="0"/>
              <a:t>Next Steps in Python</a:t>
            </a:r>
          </a:p>
        </p:txBody>
      </p:sp>
      <p:sp>
        <p:nvSpPr>
          <p:cNvPr id="3" name="Content Placeholder 2">
            <a:extLst>
              <a:ext uri="{FF2B5EF4-FFF2-40B4-BE49-F238E27FC236}">
                <a16:creationId xmlns:a16="http://schemas.microsoft.com/office/drawing/2014/main" id="{38BF56A5-0102-AB42-8F7D-33CAF4F894B9}"/>
              </a:ext>
            </a:extLst>
          </p:cNvPr>
          <p:cNvSpPr>
            <a:spLocks noGrp="1"/>
          </p:cNvSpPr>
          <p:nvPr>
            <p:ph idx="1"/>
          </p:nvPr>
        </p:nvSpPr>
        <p:spPr/>
        <p:txBody>
          <a:bodyPr>
            <a:normAutofit fontScale="32500" lnSpcReduction="20000"/>
          </a:bodyPr>
          <a:lstStyle/>
          <a:p>
            <a:r>
              <a:rPr lang="en-US" dirty="0"/>
              <a:t>Friday bootcamp notebook (from my 5-day version of the bootcamp)</a:t>
            </a:r>
          </a:p>
          <a:p>
            <a:r>
              <a:rPr lang="en-US" u="sng" dirty="0">
                <a:hlinkClick r:id="rId2"/>
              </a:rPr>
              <a:t>https://colab.research.google.com/github/aGitHasNoName/pythonBootcampFriday/blob/master/fridayLecture.ipynb</a:t>
            </a:r>
            <a:r>
              <a:rPr lang="en-US" dirty="0"/>
              <a:t> </a:t>
            </a:r>
          </a:p>
          <a:p>
            <a:r>
              <a:rPr lang="en-US" dirty="0"/>
              <a:t> </a:t>
            </a:r>
          </a:p>
          <a:p>
            <a:r>
              <a:rPr lang="en-US" dirty="0"/>
              <a:t>fstrings</a:t>
            </a:r>
          </a:p>
          <a:p>
            <a:r>
              <a:rPr lang="en-US" u="sng" dirty="0">
                <a:hlinkClick r:id="rId3"/>
              </a:rPr>
              <a:t>https://colab.research.google.com/github/aGitHasNoName/NSIPfstrings/blob/main/fstrings.ipynb</a:t>
            </a:r>
            <a:endParaRPr lang="en-US" dirty="0"/>
          </a:p>
          <a:p>
            <a:r>
              <a:rPr lang="en-US" dirty="0"/>
              <a:t> </a:t>
            </a:r>
          </a:p>
          <a:p>
            <a:r>
              <a:rPr lang="en-US" dirty="0"/>
              <a:t>saving and loading python objects</a:t>
            </a:r>
          </a:p>
          <a:p>
            <a:r>
              <a:rPr lang="en-US" u="sng" dirty="0">
                <a:hlinkClick r:id="rId4"/>
              </a:rPr>
              <a:t>https://colab.research.google.com/github/aGitHasNoName/saveObjects/blob/main/saveObjects.ipynb</a:t>
            </a:r>
            <a:r>
              <a:rPr lang="en-US" dirty="0"/>
              <a:t> </a:t>
            </a:r>
          </a:p>
          <a:p>
            <a:r>
              <a:rPr lang="en-US" dirty="0"/>
              <a:t> </a:t>
            </a:r>
          </a:p>
          <a:p>
            <a:r>
              <a:rPr lang="en-US" dirty="0"/>
              <a:t>list comprehensions and dictionary comprehensions</a:t>
            </a:r>
          </a:p>
          <a:p>
            <a:r>
              <a:rPr lang="en-US" u="sng" dirty="0">
                <a:hlinkClick r:id="rId5"/>
              </a:rPr>
              <a:t>https://colab.research.google.com/github/aGitHasNoName/listComprehension/blob/main/list.ipynb</a:t>
            </a:r>
            <a:r>
              <a:rPr lang="en-US" dirty="0"/>
              <a:t> </a:t>
            </a:r>
          </a:p>
          <a:p>
            <a:r>
              <a:rPr lang="en-US" dirty="0"/>
              <a:t> </a:t>
            </a:r>
          </a:p>
          <a:p>
            <a:r>
              <a:rPr lang="en-US" dirty="0"/>
              <a:t>*args and **kwargs (using functions that take an indeterminate number of arguments – someone asked about this)</a:t>
            </a:r>
          </a:p>
          <a:p>
            <a:r>
              <a:rPr lang="en-US" u="sng" dirty="0">
                <a:hlinkClick r:id="rId6"/>
              </a:rPr>
              <a:t>https://colab.research.google.com/github/aGitHasNoName/args_kwargs/blob/master/args_kwargs.ipynb</a:t>
            </a:r>
            <a:r>
              <a:rPr lang="en-US" dirty="0"/>
              <a:t> </a:t>
            </a:r>
          </a:p>
          <a:p>
            <a:endParaRPr lang="en-US" dirty="0"/>
          </a:p>
        </p:txBody>
      </p:sp>
    </p:spTree>
    <p:extLst>
      <p:ext uri="{BB962C8B-B14F-4D97-AF65-F5344CB8AC3E}">
        <p14:creationId xmlns:p14="http://schemas.microsoft.com/office/powerpoint/2010/main" val="186458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F284-321C-1541-AE5D-8A64335DB8F3}"/>
              </a:ext>
            </a:extLst>
          </p:cNvPr>
          <p:cNvSpPr>
            <a:spLocks noGrp="1"/>
          </p:cNvSpPr>
          <p:nvPr>
            <p:ph type="title"/>
          </p:nvPr>
        </p:nvSpPr>
        <p:spPr/>
        <p:txBody>
          <a:bodyPr/>
          <a:lstStyle/>
          <a:p>
            <a:r>
              <a:rPr lang="en-US" dirty="0"/>
              <a:t>Next Steps in Python</a:t>
            </a:r>
          </a:p>
        </p:txBody>
      </p:sp>
      <p:sp>
        <p:nvSpPr>
          <p:cNvPr id="3" name="Content Placeholder 2">
            <a:extLst>
              <a:ext uri="{FF2B5EF4-FFF2-40B4-BE49-F238E27FC236}">
                <a16:creationId xmlns:a16="http://schemas.microsoft.com/office/drawing/2014/main" id="{38BF56A5-0102-AB42-8F7D-33CAF4F894B9}"/>
              </a:ext>
            </a:extLst>
          </p:cNvPr>
          <p:cNvSpPr>
            <a:spLocks noGrp="1"/>
          </p:cNvSpPr>
          <p:nvPr>
            <p:ph idx="1"/>
          </p:nvPr>
        </p:nvSpPr>
        <p:spPr/>
        <p:txBody>
          <a:bodyPr/>
          <a:lstStyle/>
          <a:p>
            <a:pPr marL="0" indent="0">
              <a:buNone/>
            </a:pPr>
            <a:r>
              <a:rPr lang="en-US" dirty="0"/>
              <a:t>Workshops starting again in Winter Quarter</a:t>
            </a:r>
          </a:p>
          <a:p>
            <a:r>
              <a:rPr lang="en-US" dirty="0"/>
              <a:t>Writing and running scripts</a:t>
            </a:r>
          </a:p>
          <a:p>
            <a:r>
              <a:rPr lang="en-US" dirty="0"/>
              <a:t>Pandas (Python package for working with </a:t>
            </a:r>
            <a:r>
              <a:rPr lang="en-US" dirty="0" err="1"/>
              <a:t>dataframes</a:t>
            </a:r>
            <a:r>
              <a:rPr lang="en-US" dirty="0"/>
              <a:t> - like excel files)</a:t>
            </a:r>
          </a:p>
          <a:p>
            <a:endParaRPr lang="en-US" dirty="0"/>
          </a:p>
          <a:p>
            <a:endParaRPr lang="en-US" dirty="0"/>
          </a:p>
          <a:p>
            <a:endParaRPr lang="en-US" dirty="0"/>
          </a:p>
        </p:txBody>
      </p:sp>
    </p:spTree>
    <p:extLst>
      <p:ext uri="{BB962C8B-B14F-4D97-AF65-F5344CB8AC3E}">
        <p14:creationId xmlns:p14="http://schemas.microsoft.com/office/powerpoint/2010/main" val="2905988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D7BC-26AA-EB43-8242-2090EAEDC94B}"/>
              </a:ext>
            </a:extLst>
          </p:cNvPr>
          <p:cNvSpPr>
            <a:spLocks noGrp="1"/>
          </p:cNvSpPr>
          <p:nvPr>
            <p:ph type="title"/>
          </p:nvPr>
        </p:nvSpPr>
        <p:spPr/>
        <p:txBody>
          <a:bodyPr/>
          <a:lstStyle/>
          <a:p>
            <a:r>
              <a:rPr lang="en-US" dirty="0"/>
              <a:t>Demo for how to open notebooks straight from GitHub on Google </a:t>
            </a:r>
            <a:r>
              <a:rPr lang="en-US" dirty="0" err="1"/>
              <a:t>Colab</a:t>
            </a:r>
            <a:endParaRPr lang="en-US" dirty="0"/>
          </a:p>
        </p:txBody>
      </p:sp>
    </p:spTree>
    <p:extLst>
      <p:ext uri="{BB962C8B-B14F-4D97-AF65-F5344CB8AC3E}">
        <p14:creationId xmlns:p14="http://schemas.microsoft.com/office/powerpoint/2010/main" val="1210475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6FC6-7D35-6E4F-B701-0639F77046EC}"/>
              </a:ext>
            </a:extLst>
          </p:cNvPr>
          <p:cNvSpPr>
            <a:spLocks noGrp="1"/>
          </p:cNvSpPr>
          <p:nvPr>
            <p:ph type="title" idx="4294967295"/>
          </p:nvPr>
        </p:nvSpPr>
        <p:spPr>
          <a:xfrm>
            <a:off x="982134" y="2126229"/>
            <a:ext cx="9956800" cy="2990850"/>
          </a:xfrm>
        </p:spPr>
        <p:txBody>
          <a:bodyPr>
            <a:noAutofit/>
          </a:bodyPr>
          <a:lstStyle/>
          <a:p>
            <a:r>
              <a:rPr lang="en-US" sz="2000" b="1" dirty="0"/>
              <a:t>How to practice Python</a:t>
            </a:r>
            <a:br>
              <a:rPr lang="en-US" sz="2000" b="1" dirty="0"/>
            </a:br>
            <a:r>
              <a:rPr lang="en-US" sz="2000" dirty="0"/>
              <a:t>The best way to practice Python is to use it in your own research, or for your own job.</a:t>
            </a:r>
            <a:br>
              <a:rPr lang="en-US" sz="2000" dirty="0"/>
            </a:br>
            <a:br>
              <a:rPr lang="en-US" sz="2000" dirty="0"/>
            </a:br>
            <a:r>
              <a:rPr lang="en-US" sz="2000" dirty="0"/>
              <a:t>If you don't have a research project ready to work on, try to assign yourself a task, preferably with a deadline. If you do any grading with students, try to calculate summary statistics on the grades you assign. If you have a data cleaning task that you would normally do in Excel, try to do it in Python. If you work in a lab, ask the post doc or PI if they have a small coding task you could try in Python.</a:t>
            </a:r>
            <a:br>
              <a:rPr lang="en-US" sz="2000" dirty="0"/>
            </a:br>
            <a:br>
              <a:rPr lang="en-US" sz="2000" dirty="0"/>
            </a:br>
            <a:r>
              <a:rPr lang="en-US" sz="2000" dirty="0"/>
              <a:t>Teaching or helping others is also a great way to improve your skills - if you know someone who is just starting to learn Python, make yourself available to help answer questions, and really try to look up and find the answers.</a:t>
            </a:r>
            <a:br>
              <a:rPr lang="en-US" sz="2000" dirty="0"/>
            </a:br>
            <a:br>
              <a:rPr lang="en-US" sz="2000" b="1" dirty="0"/>
            </a:br>
            <a:br>
              <a:rPr lang="en-US" sz="2000" b="1" dirty="0"/>
            </a:br>
            <a:r>
              <a:rPr lang="en-US" sz="2000" b="1" dirty="0"/>
              <a:t>How to get help</a:t>
            </a:r>
            <a:br>
              <a:rPr lang="en-US" sz="2000" b="1" dirty="0"/>
            </a:br>
            <a:r>
              <a:rPr lang="en-US" sz="2000" dirty="0"/>
              <a:t>Research Computing Services at Northwestern provides free programming and data consultations, including help debugging code.</a:t>
            </a:r>
            <a:br>
              <a:rPr lang="en-US" sz="2000" dirty="0"/>
            </a:br>
            <a:r>
              <a:rPr lang="en-US" sz="2000" dirty="0">
                <a:hlinkClick r:id="rId2"/>
              </a:rPr>
              <a:t>Link to RCS consultation request form</a:t>
            </a:r>
            <a:br>
              <a:rPr lang="en-US" sz="2000" dirty="0"/>
            </a:br>
            <a:endParaRPr lang="en-US" sz="2000" dirty="0"/>
          </a:p>
        </p:txBody>
      </p:sp>
    </p:spTree>
    <p:extLst>
      <p:ext uri="{BB962C8B-B14F-4D97-AF65-F5344CB8AC3E}">
        <p14:creationId xmlns:p14="http://schemas.microsoft.com/office/powerpoint/2010/main" val="233991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6F0C1-224F-0845-943D-32475EC6DE85}"/>
              </a:ext>
            </a:extLst>
          </p:cNvPr>
          <p:cNvSpPr>
            <a:spLocks noGrp="1"/>
          </p:cNvSpPr>
          <p:nvPr>
            <p:ph type="title"/>
          </p:nvPr>
        </p:nvSpPr>
        <p:spPr/>
        <p:txBody>
          <a:bodyPr/>
          <a:lstStyle/>
          <a:p>
            <a:r>
              <a:rPr lang="en-US" dirty="0"/>
              <a:t>About this bootcamp</a:t>
            </a:r>
          </a:p>
        </p:txBody>
      </p:sp>
      <p:sp>
        <p:nvSpPr>
          <p:cNvPr id="3" name="Content Placeholder 2">
            <a:extLst>
              <a:ext uri="{FF2B5EF4-FFF2-40B4-BE49-F238E27FC236}">
                <a16:creationId xmlns:a16="http://schemas.microsoft.com/office/drawing/2014/main" id="{5AA40085-ACE7-D249-BEB7-2DB6D76CDE01}"/>
              </a:ext>
            </a:extLst>
          </p:cNvPr>
          <p:cNvSpPr>
            <a:spLocks noGrp="1"/>
          </p:cNvSpPr>
          <p:nvPr>
            <p:ph idx="1"/>
          </p:nvPr>
        </p:nvSpPr>
        <p:spPr/>
        <p:txBody>
          <a:bodyPr>
            <a:normAutofit/>
          </a:bodyPr>
          <a:lstStyle/>
          <a:p>
            <a:pPr marL="0" indent="0">
              <a:buNone/>
            </a:pPr>
            <a:r>
              <a:rPr lang="en-US" b="1" dirty="0"/>
              <a:t>This lecture is NOT being recorded.  </a:t>
            </a:r>
            <a:r>
              <a:rPr lang="en-US" dirty="0"/>
              <a:t>This workshop is designed for those of you who are dedicating three days to learning Python.</a:t>
            </a:r>
            <a:endParaRPr lang="en-US" b="1" dirty="0"/>
          </a:p>
          <a:p>
            <a:pPr marL="0" indent="0">
              <a:buNone/>
            </a:pPr>
            <a:endParaRPr lang="en-US" dirty="0"/>
          </a:p>
          <a:p>
            <a:pPr marL="0" indent="0">
              <a:buNone/>
            </a:pPr>
            <a:r>
              <a:rPr lang="en-US" dirty="0"/>
              <a:t>If my internet goes out during a lecture, that means everyone gets a 10-minute break! (It's good to have a plan.)</a:t>
            </a:r>
          </a:p>
          <a:p>
            <a:pPr marL="0" indent="0">
              <a:buNone/>
            </a:pPr>
            <a:endParaRPr lang="en-US" dirty="0"/>
          </a:p>
        </p:txBody>
      </p:sp>
    </p:spTree>
    <p:extLst>
      <p:ext uri="{BB962C8B-B14F-4D97-AF65-F5344CB8AC3E}">
        <p14:creationId xmlns:p14="http://schemas.microsoft.com/office/powerpoint/2010/main" val="2488311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6730-0B47-1144-B587-B9D0CA5CD796}"/>
              </a:ext>
            </a:extLst>
          </p:cNvPr>
          <p:cNvSpPr>
            <a:spLocks noGrp="1"/>
          </p:cNvSpPr>
          <p:nvPr>
            <p:ph type="title"/>
          </p:nvPr>
        </p:nvSpPr>
        <p:spPr>
          <a:xfrm>
            <a:off x="841248" y="426720"/>
            <a:ext cx="10506456" cy="1919141"/>
          </a:xfrm>
        </p:spPr>
        <p:txBody>
          <a:bodyPr anchor="b">
            <a:normAutofit/>
          </a:bodyPr>
          <a:lstStyle/>
          <a:p>
            <a:r>
              <a:rPr lang="en-US" sz="6000" dirty="0"/>
              <a:t>Open the </a:t>
            </a:r>
            <a:r>
              <a:rPr lang="en-US" sz="6000" dirty="0" err="1"/>
              <a:t>wednesdayLecture</a:t>
            </a:r>
            <a:r>
              <a:rPr lang="en-US" sz="6000" dirty="0"/>
              <a:t> notebook</a:t>
            </a:r>
          </a:p>
        </p:txBody>
      </p:sp>
      <p:sp>
        <p:nvSpPr>
          <p:cNvPr id="3" name="Content Placeholder 2">
            <a:extLst>
              <a:ext uri="{FF2B5EF4-FFF2-40B4-BE49-F238E27FC236}">
                <a16:creationId xmlns:a16="http://schemas.microsoft.com/office/drawing/2014/main" id="{908B47BA-0218-DC4A-AA22-FBCBE60D5B27}"/>
              </a:ext>
            </a:extLst>
          </p:cNvPr>
          <p:cNvSpPr>
            <a:spLocks noGrp="1"/>
          </p:cNvSpPr>
          <p:nvPr>
            <p:ph idx="1"/>
          </p:nvPr>
        </p:nvSpPr>
        <p:spPr>
          <a:xfrm>
            <a:off x="841247" y="2718148"/>
            <a:ext cx="10533889" cy="3524807"/>
          </a:xfrm>
        </p:spPr>
        <p:txBody>
          <a:bodyPr>
            <a:noAutofit/>
          </a:bodyPr>
          <a:lstStyle/>
          <a:p>
            <a:r>
              <a:rPr lang="en-US" sz="2400" b="1" dirty="0"/>
              <a:t>On your own computer: </a:t>
            </a:r>
            <a:r>
              <a:rPr lang="en-US" sz="2400" dirty="0"/>
              <a:t> </a:t>
            </a:r>
            <a:r>
              <a:rPr lang="en-US" sz="2400" dirty="0">
                <a:hlinkClick r:id="rId2"/>
              </a:rPr>
              <a:t>https://github.com/aGitHasNoName/pythonBootcamp_3Day</a:t>
            </a:r>
            <a:r>
              <a:rPr lang="en-US" sz="2400" dirty="0"/>
              <a:t> </a:t>
            </a:r>
          </a:p>
          <a:p>
            <a:pPr marL="457200" lvl="1" indent="0">
              <a:buNone/>
            </a:pPr>
            <a:r>
              <a:rPr lang="en-US" sz="2000" dirty="0"/>
              <a:t>Click on the green Code button. Choose Download ZIP. Unzip the folder. Open Anaconda Navigator, choose Jupyter Lab. Navigate to the folder you downloaded.</a:t>
            </a:r>
          </a:p>
          <a:p>
            <a:r>
              <a:rPr lang="en-US" sz="2400" b="1" dirty="0"/>
              <a:t>Online: </a:t>
            </a:r>
            <a:r>
              <a:rPr lang="en-US" sz="2400" u="sng" dirty="0">
                <a:hlinkClick r:id="rId3" tooltip="https://colab.research.google.com/github/aGitHasNoName/pythonBootcamp_3Day/blob/main/mondayLecture.ipynb"/>
              </a:rPr>
              <a:t>https://colab.research.google.com/github/aGitHasNoName/pythonBootcamp_3Day/blob/main/wednesdayLecture.ipynb</a:t>
            </a:r>
            <a:br>
              <a:rPr lang="en-US" sz="2400" dirty="0"/>
            </a:br>
            <a:endParaRPr lang="en-US" sz="2400" dirty="0"/>
          </a:p>
        </p:txBody>
      </p:sp>
      <p:sp>
        <p:nvSpPr>
          <p:cNvPr id="7" name="Content Placeholder 2">
            <a:extLst>
              <a:ext uri="{FF2B5EF4-FFF2-40B4-BE49-F238E27FC236}">
                <a16:creationId xmlns:a16="http://schemas.microsoft.com/office/drawing/2014/main" id="{D9512690-CAD8-6F49-9109-B81423DFA735}"/>
              </a:ext>
            </a:extLst>
          </p:cNvPr>
          <p:cNvSpPr txBox="1">
            <a:spLocks/>
          </p:cNvSpPr>
          <p:nvPr/>
        </p:nvSpPr>
        <p:spPr>
          <a:xfrm>
            <a:off x="6569612" y="3166112"/>
            <a:ext cx="4779616" cy="2905686"/>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i="1" dirty="0"/>
          </a:p>
        </p:txBody>
      </p:sp>
    </p:spTree>
    <p:extLst>
      <p:ext uri="{BB962C8B-B14F-4D97-AF65-F5344CB8AC3E}">
        <p14:creationId xmlns:p14="http://schemas.microsoft.com/office/powerpoint/2010/main" val="1087074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987A1B-1DC7-0048-95E4-749DAD394438}"/>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7200"/>
              <a:t>Let’s code!</a:t>
            </a:r>
          </a:p>
        </p:txBody>
      </p:sp>
      <p:sp>
        <p:nvSpPr>
          <p:cNvPr id="15" name="Rectangle: Rounded Corners 14">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4120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5204-1FE7-564F-83B0-4BE20EEE2519}"/>
              </a:ext>
            </a:extLst>
          </p:cNvPr>
          <p:cNvSpPr>
            <a:spLocks noGrp="1"/>
          </p:cNvSpPr>
          <p:nvPr>
            <p:ph type="title"/>
          </p:nvPr>
        </p:nvSpPr>
        <p:spPr/>
        <p:txBody>
          <a:bodyPr/>
          <a:lstStyle/>
          <a:p>
            <a:r>
              <a:rPr lang="en-US" dirty="0"/>
              <a:t>Traditional coding</a:t>
            </a:r>
          </a:p>
        </p:txBody>
      </p:sp>
      <p:sp>
        <p:nvSpPr>
          <p:cNvPr id="10" name="TextBox 9">
            <a:extLst>
              <a:ext uri="{FF2B5EF4-FFF2-40B4-BE49-F238E27FC236}">
                <a16:creationId xmlns:a16="http://schemas.microsoft.com/office/drawing/2014/main" id="{EE54B395-9697-E849-AE77-F15B5E218C8E}"/>
              </a:ext>
            </a:extLst>
          </p:cNvPr>
          <p:cNvSpPr txBox="1"/>
          <p:nvPr/>
        </p:nvSpPr>
        <p:spPr>
          <a:xfrm>
            <a:off x="858411" y="2904080"/>
            <a:ext cx="4515255" cy="2062103"/>
          </a:xfrm>
          <a:prstGeom prst="rect">
            <a:avLst/>
          </a:prstGeom>
          <a:solidFill>
            <a:schemeClr val="tx2">
              <a:lumMod val="10000"/>
              <a:lumOff val="90000"/>
            </a:schemeClr>
          </a:solidFill>
        </p:spPr>
        <p:txBody>
          <a:bodyPr wrap="square" rtlCol="0">
            <a:spAutoFit/>
          </a:bodyPr>
          <a:lstStyle/>
          <a:p>
            <a:r>
              <a:rPr lang="en-US" sz="3200" b="1" dirty="0"/>
              <a:t>interactive coding</a:t>
            </a:r>
          </a:p>
          <a:p>
            <a:r>
              <a:rPr lang="en-US" sz="3200" dirty="0"/>
              <a:t>line-by-line</a:t>
            </a:r>
          </a:p>
          <a:p>
            <a:r>
              <a:rPr lang="en-US" sz="3200" dirty="0"/>
              <a:t>console or through </a:t>
            </a:r>
          </a:p>
          <a:p>
            <a:r>
              <a:rPr lang="en-US" sz="3200" dirty="0"/>
              <a:t>	the command line</a:t>
            </a:r>
          </a:p>
        </p:txBody>
      </p:sp>
      <p:sp>
        <p:nvSpPr>
          <p:cNvPr id="13" name="TextBox 12">
            <a:extLst>
              <a:ext uri="{FF2B5EF4-FFF2-40B4-BE49-F238E27FC236}">
                <a16:creationId xmlns:a16="http://schemas.microsoft.com/office/drawing/2014/main" id="{DCF10586-6A1E-FA49-ADA2-990D43E9BC91}"/>
              </a:ext>
            </a:extLst>
          </p:cNvPr>
          <p:cNvSpPr txBox="1"/>
          <p:nvPr/>
        </p:nvSpPr>
        <p:spPr>
          <a:xfrm>
            <a:off x="6593077" y="2904080"/>
            <a:ext cx="4515255" cy="2062103"/>
          </a:xfrm>
          <a:prstGeom prst="rect">
            <a:avLst/>
          </a:prstGeom>
          <a:solidFill>
            <a:schemeClr val="accent6">
              <a:lumMod val="20000"/>
              <a:lumOff val="80000"/>
            </a:schemeClr>
          </a:solidFill>
        </p:spPr>
        <p:txBody>
          <a:bodyPr wrap="square" rtlCol="0">
            <a:spAutoFit/>
          </a:bodyPr>
          <a:lstStyle/>
          <a:p>
            <a:r>
              <a:rPr lang="en-US" sz="3200" b="1" dirty="0"/>
              <a:t>batch coding (scripts)</a:t>
            </a:r>
          </a:p>
          <a:p>
            <a:r>
              <a:rPr lang="en-US" sz="3200" dirty="0"/>
              <a:t>written in a text editor</a:t>
            </a:r>
          </a:p>
          <a:p>
            <a:r>
              <a:rPr lang="en-US" sz="3200" dirty="0"/>
              <a:t>run through the </a:t>
            </a:r>
          </a:p>
          <a:p>
            <a:r>
              <a:rPr lang="en-US" sz="3200" dirty="0"/>
              <a:t>	command line</a:t>
            </a:r>
          </a:p>
        </p:txBody>
      </p:sp>
    </p:spTree>
    <p:extLst>
      <p:ext uri="{BB962C8B-B14F-4D97-AF65-F5344CB8AC3E}">
        <p14:creationId xmlns:p14="http://schemas.microsoft.com/office/powerpoint/2010/main" val="2506419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5204-1FE7-564F-83B0-4BE20EEE2519}"/>
              </a:ext>
            </a:extLst>
          </p:cNvPr>
          <p:cNvSpPr>
            <a:spLocks noGrp="1"/>
          </p:cNvSpPr>
          <p:nvPr>
            <p:ph type="title"/>
          </p:nvPr>
        </p:nvSpPr>
        <p:spPr/>
        <p:txBody>
          <a:bodyPr/>
          <a:lstStyle/>
          <a:p>
            <a:r>
              <a:rPr lang="en-US" dirty="0"/>
              <a:t>Coding choices</a:t>
            </a:r>
          </a:p>
        </p:txBody>
      </p:sp>
      <p:sp>
        <p:nvSpPr>
          <p:cNvPr id="10" name="TextBox 9">
            <a:extLst>
              <a:ext uri="{FF2B5EF4-FFF2-40B4-BE49-F238E27FC236}">
                <a16:creationId xmlns:a16="http://schemas.microsoft.com/office/drawing/2014/main" id="{EE54B395-9697-E849-AE77-F15B5E218C8E}"/>
              </a:ext>
            </a:extLst>
          </p:cNvPr>
          <p:cNvSpPr txBox="1"/>
          <p:nvPr/>
        </p:nvSpPr>
        <p:spPr>
          <a:xfrm>
            <a:off x="733151" y="2235889"/>
            <a:ext cx="4590411" cy="2062103"/>
          </a:xfrm>
          <a:prstGeom prst="rect">
            <a:avLst/>
          </a:prstGeom>
          <a:solidFill>
            <a:schemeClr val="tx2">
              <a:lumMod val="10000"/>
              <a:lumOff val="90000"/>
            </a:schemeClr>
          </a:solidFill>
        </p:spPr>
        <p:txBody>
          <a:bodyPr wrap="square" rtlCol="0">
            <a:spAutoFit/>
          </a:bodyPr>
          <a:lstStyle/>
          <a:p>
            <a:r>
              <a:rPr lang="en-US" sz="3200" b="1" dirty="0"/>
              <a:t>interactive coding</a:t>
            </a:r>
          </a:p>
          <a:p>
            <a:r>
              <a:rPr lang="en-US" sz="3200" dirty="0"/>
              <a:t>line-by-line</a:t>
            </a:r>
          </a:p>
          <a:p>
            <a:r>
              <a:rPr lang="en-US" sz="3200" dirty="0"/>
              <a:t>console or through </a:t>
            </a:r>
          </a:p>
          <a:p>
            <a:r>
              <a:rPr lang="en-US" sz="3200" dirty="0"/>
              <a:t>	the command line</a:t>
            </a:r>
          </a:p>
        </p:txBody>
      </p:sp>
      <p:sp>
        <p:nvSpPr>
          <p:cNvPr id="13" name="TextBox 12">
            <a:extLst>
              <a:ext uri="{FF2B5EF4-FFF2-40B4-BE49-F238E27FC236}">
                <a16:creationId xmlns:a16="http://schemas.microsoft.com/office/drawing/2014/main" id="{DCF10586-6A1E-FA49-ADA2-990D43E9BC91}"/>
              </a:ext>
            </a:extLst>
          </p:cNvPr>
          <p:cNvSpPr txBox="1"/>
          <p:nvPr/>
        </p:nvSpPr>
        <p:spPr>
          <a:xfrm>
            <a:off x="6593077" y="2235889"/>
            <a:ext cx="4590411" cy="2062103"/>
          </a:xfrm>
          <a:prstGeom prst="rect">
            <a:avLst/>
          </a:prstGeom>
          <a:solidFill>
            <a:schemeClr val="accent6">
              <a:lumMod val="20000"/>
              <a:lumOff val="80000"/>
            </a:schemeClr>
          </a:solidFill>
        </p:spPr>
        <p:txBody>
          <a:bodyPr wrap="square" rtlCol="0">
            <a:spAutoFit/>
          </a:bodyPr>
          <a:lstStyle/>
          <a:p>
            <a:r>
              <a:rPr lang="en-US" sz="3200" b="1" dirty="0"/>
              <a:t>batch coding (scripts)</a:t>
            </a:r>
          </a:p>
          <a:p>
            <a:r>
              <a:rPr lang="en-US" sz="3200" dirty="0"/>
              <a:t>written in a text editor</a:t>
            </a:r>
          </a:p>
          <a:p>
            <a:r>
              <a:rPr lang="en-US" sz="3200" dirty="0"/>
              <a:t>run through the </a:t>
            </a:r>
          </a:p>
          <a:p>
            <a:r>
              <a:rPr lang="en-US" sz="3200" dirty="0"/>
              <a:t>	command line</a:t>
            </a:r>
          </a:p>
        </p:txBody>
      </p:sp>
      <p:sp>
        <p:nvSpPr>
          <p:cNvPr id="5" name="TextBox 4">
            <a:extLst>
              <a:ext uri="{FF2B5EF4-FFF2-40B4-BE49-F238E27FC236}">
                <a16:creationId xmlns:a16="http://schemas.microsoft.com/office/drawing/2014/main" id="{C19CC2DE-6406-8941-BD35-7BEADC641C5D}"/>
              </a:ext>
            </a:extLst>
          </p:cNvPr>
          <p:cNvSpPr txBox="1"/>
          <p:nvPr/>
        </p:nvSpPr>
        <p:spPr>
          <a:xfrm>
            <a:off x="733149" y="4592746"/>
            <a:ext cx="6469317" cy="1569660"/>
          </a:xfrm>
          <a:prstGeom prst="rect">
            <a:avLst/>
          </a:prstGeom>
          <a:solidFill>
            <a:schemeClr val="accent1">
              <a:lumMod val="20000"/>
              <a:lumOff val="80000"/>
            </a:schemeClr>
          </a:solidFill>
        </p:spPr>
        <p:txBody>
          <a:bodyPr wrap="square" rtlCol="0">
            <a:spAutoFit/>
          </a:bodyPr>
          <a:lstStyle/>
          <a:p>
            <a:r>
              <a:rPr lang="en-US" sz="3200" b="1" dirty="0"/>
              <a:t>notebooks </a:t>
            </a:r>
          </a:p>
          <a:p>
            <a:r>
              <a:rPr lang="en-US" sz="3200" dirty="0"/>
              <a:t>code and markdown through Jupyter, </a:t>
            </a:r>
            <a:r>
              <a:rPr lang="en-US" sz="3200" dirty="0" err="1"/>
              <a:t>Colab</a:t>
            </a:r>
            <a:r>
              <a:rPr lang="en-US" sz="3200" dirty="0"/>
              <a:t>, </a:t>
            </a:r>
            <a:r>
              <a:rPr lang="en-US" sz="3200" dirty="0" err="1"/>
              <a:t>Rstudio</a:t>
            </a:r>
            <a:r>
              <a:rPr lang="en-US" sz="3200" dirty="0"/>
              <a:t>, or others</a:t>
            </a:r>
          </a:p>
        </p:txBody>
      </p:sp>
    </p:spTree>
    <p:extLst>
      <p:ext uri="{BB962C8B-B14F-4D97-AF65-F5344CB8AC3E}">
        <p14:creationId xmlns:p14="http://schemas.microsoft.com/office/powerpoint/2010/main" val="3980589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5204-1FE7-564F-83B0-4BE20EEE2519}"/>
              </a:ext>
            </a:extLst>
          </p:cNvPr>
          <p:cNvSpPr>
            <a:spLocks noGrp="1"/>
          </p:cNvSpPr>
          <p:nvPr>
            <p:ph type="title"/>
          </p:nvPr>
        </p:nvSpPr>
        <p:spPr/>
        <p:txBody>
          <a:bodyPr/>
          <a:lstStyle/>
          <a:p>
            <a:r>
              <a:rPr lang="en-US" dirty="0"/>
              <a:t>Coding choices – what are they good for?</a:t>
            </a:r>
          </a:p>
        </p:txBody>
      </p:sp>
      <p:sp>
        <p:nvSpPr>
          <p:cNvPr id="10" name="TextBox 9">
            <a:extLst>
              <a:ext uri="{FF2B5EF4-FFF2-40B4-BE49-F238E27FC236}">
                <a16:creationId xmlns:a16="http://schemas.microsoft.com/office/drawing/2014/main" id="{EE54B395-9697-E849-AE77-F15B5E218C8E}"/>
              </a:ext>
            </a:extLst>
          </p:cNvPr>
          <p:cNvSpPr txBox="1"/>
          <p:nvPr/>
        </p:nvSpPr>
        <p:spPr>
          <a:xfrm>
            <a:off x="733151" y="2235889"/>
            <a:ext cx="5579967" cy="1569660"/>
          </a:xfrm>
          <a:prstGeom prst="rect">
            <a:avLst/>
          </a:prstGeom>
          <a:solidFill>
            <a:schemeClr val="tx2">
              <a:lumMod val="10000"/>
              <a:lumOff val="90000"/>
            </a:schemeClr>
          </a:solidFill>
          <a:ln>
            <a:solidFill>
              <a:schemeClr val="accent3">
                <a:lumMod val="20000"/>
                <a:lumOff val="80000"/>
              </a:schemeClr>
            </a:solidFill>
          </a:ln>
        </p:spPr>
        <p:txBody>
          <a:bodyPr wrap="square" rtlCol="0">
            <a:spAutoFit/>
          </a:bodyPr>
          <a:lstStyle/>
          <a:p>
            <a:r>
              <a:rPr lang="en-US" sz="2400" b="1" dirty="0"/>
              <a:t>interactive coding</a:t>
            </a:r>
          </a:p>
          <a:p>
            <a:r>
              <a:rPr lang="en-US" sz="2400" dirty="0"/>
              <a:t>debugging</a:t>
            </a:r>
          </a:p>
          <a:p>
            <a:r>
              <a:rPr lang="en-US" sz="2400" dirty="0"/>
              <a:t>short tasks that you won't repeat</a:t>
            </a:r>
          </a:p>
          <a:p>
            <a:r>
              <a:rPr lang="en-US" sz="2400" dirty="0"/>
              <a:t>boots up quickly</a:t>
            </a:r>
          </a:p>
        </p:txBody>
      </p:sp>
      <p:sp>
        <p:nvSpPr>
          <p:cNvPr id="13" name="TextBox 12">
            <a:extLst>
              <a:ext uri="{FF2B5EF4-FFF2-40B4-BE49-F238E27FC236}">
                <a16:creationId xmlns:a16="http://schemas.microsoft.com/office/drawing/2014/main" id="{DCF10586-6A1E-FA49-ADA2-990D43E9BC91}"/>
              </a:ext>
            </a:extLst>
          </p:cNvPr>
          <p:cNvSpPr txBox="1"/>
          <p:nvPr/>
        </p:nvSpPr>
        <p:spPr>
          <a:xfrm>
            <a:off x="7678455" y="2229619"/>
            <a:ext cx="4133589" cy="3416320"/>
          </a:xfrm>
          <a:prstGeom prst="rect">
            <a:avLst/>
          </a:prstGeom>
          <a:solidFill>
            <a:schemeClr val="accent6">
              <a:lumMod val="20000"/>
              <a:lumOff val="80000"/>
            </a:schemeClr>
          </a:solidFill>
        </p:spPr>
        <p:txBody>
          <a:bodyPr wrap="square" rtlCol="0">
            <a:spAutoFit/>
          </a:bodyPr>
          <a:lstStyle/>
          <a:p>
            <a:r>
              <a:rPr lang="en-US" sz="2400" b="1" dirty="0"/>
              <a:t>batch coding (scripts)</a:t>
            </a:r>
          </a:p>
          <a:p>
            <a:r>
              <a:rPr lang="en-US" sz="2400" dirty="0"/>
              <a:t>long tasks</a:t>
            </a:r>
          </a:p>
          <a:p>
            <a:r>
              <a:rPr lang="en-US" sz="2400" dirty="0"/>
              <a:t>memory intensive tasks</a:t>
            </a:r>
          </a:p>
          <a:p>
            <a:r>
              <a:rPr lang="en-US" sz="2400" dirty="0"/>
              <a:t>run in the background</a:t>
            </a:r>
          </a:p>
          <a:p>
            <a:r>
              <a:rPr lang="en-US" sz="2400" dirty="0"/>
              <a:t>parallel processing</a:t>
            </a:r>
          </a:p>
          <a:p>
            <a:r>
              <a:rPr lang="en-US" sz="2400" dirty="0"/>
              <a:t>running on external 	servers like Quest</a:t>
            </a:r>
          </a:p>
          <a:p>
            <a:r>
              <a:rPr lang="en-US" sz="2400" dirty="0"/>
              <a:t>computational pipelines</a:t>
            </a:r>
          </a:p>
          <a:p>
            <a:r>
              <a:rPr lang="en-US" sz="2400" dirty="0"/>
              <a:t>writing software</a:t>
            </a:r>
          </a:p>
        </p:txBody>
      </p:sp>
      <p:sp>
        <p:nvSpPr>
          <p:cNvPr id="6" name="TextBox 5">
            <a:extLst>
              <a:ext uri="{FF2B5EF4-FFF2-40B4-BE49-F238E27FC236}">
                <a16:creationId xmlns:a16="http://schemas.microsoft.com/office/drawing/2014/main" id="{92A2C721-BB40-3542-AD1D-6EC5C784E78A}"/>
              </a:ext>
            </a:extLst>
          </p:cNvPr>
          <p:cNvSpPr txBox="1"/>
          <p:nvPr/>
        </p:nvSpPr>
        <p:spPr>
          <a:xfrm>
            <a:off x="733151" y="4322052"/>
            <a:ext cx="6544471" cy="2308324"/>
          </a:xfrm>
          <a:prstGeom prst="rect">
            <a:avLst/>
          </a:prstGeom>
          <a:solidFill>
            <a:schemeClr val="accent1">
              <a:lumMod val="20000"/>
              <a:lumOff val="80000"/>
            </a:schemeClr>
          </a:solidFill>
        </p:spPr>
        <p:txBody>
          <a:bodyPr wrap="square" rtlCol="0">
            <a:spAutoFit/>
          </a:bodyPr>
          <a:lstStyle/>
          <a:p>
            <a:r>
              <a:rPr lang="en-US" sz="2400" b="1" dirty="0"/>
              <a:t>notebooks</a:t>
            </a:r>
          </a:p>
          <a:p>
            <a:r>
              <a:rPr lang="en-US" sz="2400" dirty="0"/>
              <a:t>exploring data		sharing code</a:t>
            </a:r>
          </a:p>
          <a:p>
            <a:r>
              <a:rPr lang="en-US" sz="2400" dirty="0"/>
              <a:t>data visualization		teaching code</a:t>
            </a:r>
          </a:p>
          <a:p>
            <a:r>
              <a:rPr lang="en-US" sz="2400" dirty="0"/>
              <a:t>working out code		data science</a:t>
            </a:r>
          </a:p>
          <a:p>
            <a:r>
              <a:rPr lang="en-US" sz="2400" dirty="0"/>
              <a:t>code that requires human feedback </a:t>
            </a:r>
          </a:p>
          <a:p>
            <a:r>
              <a:rPr lang="en-US" sz="2400" dirty="0"/>
              <a:t>can also run on Quest for shorter jobs</a:t>
            </a:r>
          </a:p>
        </p:txBody>
      </p:sp>
    </p:spTree>
    <p:extLst>
      <p:ext uri="{BB962C8B-B14F-4D97-AF65-F5344CB8AC3E}">
        <p14:creationId xmlns:p14="http://schemas.microsoft.com/office/powerpoint/2010/main" val="2954045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5204-1FE7-564F-83B0-4BE20EEE2519}"/>
              </a:ext>
            </a:extLst>
          </p:cNvPr>
          <p:cNvSpPr>
            <a:spLocks noGrp="1"/>
          </p:cNvSpPr>
          <p:nvPr>
            <p:ph type="title"/>
          </p:nvPr>
        </p:nvSpPr>
        <p:spPr/>
        <p:txBody>
          <a:bodyPr/>
          <a:lstStyle/>
          <a:p>
            <a:r>
              <a:rPr lang="en-US" dirty="0"/>
              <a:t>Coding choices – what are they bad at?</a:t>
            </a:r>
          </a:p>
        </p:txBody>
      </p:sp>
      <p:sp>
        <p:nvSpPr>
          <p:cNvPr id="10" name="TextBox 9">
            <a:extLst>
              <a:ext uri="{FF2B5EF4-FFF2-40B4-BE49-F238E27FC236}">
                <a16:creationId xmlns:a16="http://schemas.microsoft.com/office/drawing/2014/main" id="{EE54B395-9697-E849-AE77-F15B5E218C8E}"/>
              </a:ext>
            </a:extLst>
          </p:cNvPr>
          <p:cNvSpPr txBox="1"/>
          <p:nvPr/>
        </p:nvSpPr>
        <p:spPr>
          <a:xfrm>
            <a:off x="733151" y="2235889"/>
            <a:ext cx="5579967" cy="1384995"/>
          </a:xfrm>
          <a:prstGeom prst="rect">
            <a:avLst/>
          </a:prstGeom>
          <a:solidFill>
            <a:schemeClr val="tx2">
              <a:lumMod val="10000"/>
              <a:lumOff val="90000"/>
            </a:schemeClr>
          </a:solidFill>
          <a:ln>
            <a:solidFill>
              <a:schemeClr val="accent3">
                <a:lumMod val="20000"/>
                <a:lumOff val="80000"/>
              </a:schemeClr>
            </a:solidFill>
          </a:ln>
        </p:spPr>
        <p:txBody>
          <a:bodyPr wrap="square" rtlCol="0">
            <a:spAutoFit/>
          </a:bodyPr>
          <a:lstStyle/>
          <a:p>
            <a:r>
              <a:rPr lang="en-US" sz="2800" b="1" dirty="0"/>
              <a:t>interactive coding</a:t>
            </a:r>
          </a:p>
          <a:p>
            <a:r>
              <a:rPr lang="en-US" sz="2800" dirty="0"/>
              <a:t>hard to see past code</a:t>
            </a:r>
          </a:p>
          <a:p>
            <a:r>
              <a:rPr lang="en-US" sz="2800" dirty="0"/>
              <a:t>nothing saved</a:t>
            </a:r>
          </a:p>
        </p:txBody>
      </p:sp>
      <p:sp>
        <p:nvSpPr>
          <p:cNvPr id="13" name="TextBox 12">
            <a:extLst>
              <a:ext uri="{FF2B5EF4-FFF2-40B4-BE49-F238E27FC236}">
                <a16:creationId xmlns:a16="http://schemas.microsoft.com/office/drawing/2014/main" id="{DCF10586-6A1E-FA49-ADA2-990D43E9BC91}"/>
              </a:ext>
            </a:extLst>
          </p:cNvPr>
          <p:cNvSpPr txBox="1"/>
          <p:nvPr/>
        </p:nvSpPr>
        <p:spPr>
          <a:xfrm>
            <a:off x="7501381" y="2229619"/>
            <a:ext cx="4310663" cy="2246769"/>
          </a:xfrm>
          <a:prstGeom prst="rect">
            <a:avLst/>
          </a:prstGeom>
          <a:solidFill>
            <a:schemeClr val="accent6">
              <a:lumMod val="20000"/>
              <a:lumOff val="80000"/>
            </a:schemeClr>
          </a:solidFill>
        </p:spPr>
        <p:txBody>
          <a:bodyPr wrap="square" rtlCol="0">
            <a:spAutoFit/>
          </a:bodyPr>
          <a:lstStyle/>
          <a:p>
            <a:r>
              <a:rPr lang="en-US" sz="2800" b="1" dirty="0"/>
              <a:t>batch coding (scripts)</a:t>
            </a:r>
          </a:p>
          <a:p>
            <a:r>
              <a:rPr lang="en-US" sz="2800" dirty="0"/>
              <a:t>viewing visualizations</a:t>
            </a:r>
          </a:p>
          <a:p>
            <a:r>
              <a:rPr lang="en-US" sz="2800" dirty="0"/>
              <a:t>output isn't immediate</a:t>
            </a:r>
          </a:p>
          <a:p>
            <a:r>
              <a:rPr lang="en-US" sz="2800" dirty="0"/>
              <a:t>comments aren't pretty</a:t>
            </a:r>
          </a:p>
          <a:p>
            <a:r>
              <a:rPr lang="en-US" sz="2800" dirty="0"/>
              <a:t>harder to debug</a:t>
            </a:r>
          </a:p>
        </p:txBody>
      </p:sp>
      <p:sp>
        <p:nvSpPr>
          <p:cNvPr id="6" name="TextBox 5">
            <a:extLst>
              <a:ext uri="{FF2B5EF4-FFF2-40B4-BE49-F238E27FC236}">
                <a16:creationId xmlns:a16="http://schemas.microsoft.com/office/drawing/2014/main" id="{92A2C721-BB40-3542-AD1D-6EC5C784E78A}"/>
              </a:ext>
            </a:extLst>
          </p:cNvPr>
          <p:cNvSpPr txBox="1"/>
          <p:nvPr/>
        </p:nvSpPr>
        <p:spPr>
          <a:xfrm>
            <a:off x="733151" y="4128557"/>
            <a:ext cx="6143638" cy="2246769"/>
          </a:xfrm>
          <a:prstGeom prst="rect">
            <a:avLst/>
          </a:prstGeom>
          <a:solidFill>
            <a:schemeClr val="accent1">
              <a:lumMod val="20000"/>
              <a:lumOff val="80000"/>
            </a:schemeClr>
          </a:solidFill>
        </p:spPr>
        <p:txBody>
          <a:bodyPr wrap="square" rtlCol="0">
            <a:spAutoFit/>
          </a:bodyPr>
          <a:lstStyle/>
          <a:p>
            <a:r>
              <a:rPr lang="en-US" sz="2800" b="1" dirty="0"/>
              <a:t>notebooks</a:t>
            </a:r>
          </a:p>
          <a:p>
            <a:r>
              <a:rPr lang="en-US" sz="2800" dirty="0"/>
              <a:t>can be memory intensive/slow</a:t>
            </a:r>
          </a:p>
          <a:p>
            <a:r>
              <a:rPr lang="en-US" sz="2800" dirty="0"/>
              <a:t>can get messy</a:t>
            </a:r>
          </a:p>
          <a:p>
            <a:r>
              <a:rPr lang="en-US" sz="2800" dirty="0"/>
              <a:t>can't be combined in pipelines</a:t>
            </a:r>
          </a:p>
          <a:p>
            <a:r>
              <a:rPr lang="en-US" sz="2800" dirty="0"/>
              <a:t>don't run in the background</a:t>
            </a:r>
          </a:p>
        </p:txBody>
      </p:sp>
    </p:spTree>
    <p:extLst>
      <p:ext uri="{BB962C8B-B14F-4D97-AF65-F5344CB8AC3E}">
        <p14:creationId xmlns:p14="http://schemas.microsoft.com/office/powerpoint/2010/main" val="442077102"/>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243241"/>
      </a:dk2>
      <a:lt2>
        <a:srgbClr val="E8E2E6"/>
      </a:lt2>
      <a:accent1>
        <a:srgbClr val="82AB8D"/>
      </a:accent1>
      <a:accent2>
        <a:srgbClr val="74AA99"/>
      </a:accent2>
      <a:accent3>
        <a:srgbClr val="81A8AD"/>
      </a:accent3>
      <a:accent4>
        <a:srgbClr val="7F9BBA"/>
      </a:accent4>
      <a:accent5>
        <a:srgbClr val="9699C6"/>
      </a:accent5>
      <a:accent6>
        <a:srgbClr val="937FBA"/>
      </a:accent6>
      <a:hlink>
        <a:srgbClr val="AE699C"/>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7825</TotalTime>
  <Words>1327</Words>
  <Application>Microsoft Macintosh PowerPoint</Application>
  <PresentationFormat>Widescreen</PresentationFormat>
  <Paragraphs>170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Avenir Next LT Pro</vt:lpstr>
      <vt:lpstr>Calibri</vt:lpstr>
      <vt:lpstr>AccentBoxVTI</vt:lpstr>
      <vt:lpstr>Python Fundamentals  Wednesday: Dictionaries, Files, and Writing Functions</vt:lpstr>
      <vt:lpstr>About this bootcamp</vt:lpstr>
      <vt:lpstr>About this bootcamp</vt:lpstr>
      <vt:lpstr>Open the wednesdayLecture notebook</vt:lpstr>
      <vt:lpstr>Let’s code!</vt:lpstr>
      <vt:lpstr>Traditional coding</vt:lpstr>
      <vt:lpstr>Coding choices</vt:lpstr>
      <vt:lpstr>Coding choices – what are they good for?</vt:lpstr>
      <vt:lpstr>Coding choices – what are they bad at?</vt:lpstr>
      <vt:lpstr>Tools mentioned this week</vt:lpstr>
      <vt:lpstr>Python IDEs </vt:lpstr>
      <vt:lpstr>Advantages of Google Colab</vt:lpstr>
      <vt:lpstr>What is Anaconda?</vt:lpstr>
      <vt:lpstr>What is the Anaconda distribution of Python?</vt:lpstr>
      <vt:lpstr>What is the Anaconda distribution of Python?</vt:lpstr>
      <vt:lpstr>What is the Anaconda distribution of Python?</vt:lpstr>
      <vt:lpstr>What is the Anaconda distribution of Python?</vt:lpstr>
      <vt:lpstr>Python package repositories</vt:lpstr>
      <vt:lpstr>Python package repositories</vt:lpstr>
      <vt:lpstr>Next Steps in Python</vt:lpstr>
      <vt:lpstr>Next Steps in Python</vt:lpstr>
      <vt:lpstr>Next Steps in Python</vt:lpstr>
      <vt:lpstr>Demo for how to open notebooks straight from GitHub on Google Colab</vt:lpstr>
      <vt:lpstr>How to practice Python The best way to practice Python is to use it in your own research, or for your own job.  If you don't have a research project ready to work on, try to assign yourself a task, preferably with a deadline. If you do any grading with students, try to calculate summary statistics on the grades you assign. If you have a data cleaning task that you would normally do in Excel, try to do it in Python. If you work in a lab, ask the post doc or PI if they have a small coding task you could try in Python.  Teaching or helping others is also a great way to improve your skills - if you know someone who is just starting to learn Python, make yourself available to help answer questions, and really try to look up and find the answers.   How to get help Research Computing Services at Northwestern provides free programming and data consultations, including help debugging code. Link to RCS consultation request form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Fundamentals  Wednesday: Dictionaries, Files, and Writing Functions</dc:title>
  <dc:creator>Colby E Witherup</dc:creator>
  <cp:lastModifiedBy>Colby E Witherup</cp:lastModifiedBy>
  <cp:revision>38</cp:revision>
  <dcterms:created xsi:type="dcterms:W3CDTF">2020-06-26T23:01:56Z</dcterms:created>
  <dcterms:modified xsi:type="dcterms:W3CDTF">2021-12-15T20:59:28Z</dcterms:modified>
</cp:coreProperties>
</file>