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63" r:id="rId6"/>
    <p:sldId id="265" r:id="rId7"/>
    <p:sldId id="269" r:id="rId8"/>
    <p:sldId id="267" r:id="rId9"/>
    <p:sldId id="264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CD617-90CB-41E1-B37A-1C4C12BF5557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A15D9-E251-41C7-9BAC-5AF94B22A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07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https://math.libretexts.org/Bookshelves/Applied_Mathematics/Mathematics_for_Game_Developers_(Burzynski)/04%3A_Matrices/4.04%3A_Rotation_Matrices_in_2-Dimensions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A15D9-E251-41C7-9BAC-5AF94B22AE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https://math.libretexts.org/Bookshelves/Applied_Mathematics/Mathematics_for_Game_Developers_(Burzynski)/04%3A_Matrices/4.04%3A_Rotation_Matrices_in_2-Dimensions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A15D9-E251-41C7-9BAC-5AF94B22AE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37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</a:t>
            </a:r>
            <a:r>
              <a:rPr lang="en-US" b="0" i="0" dirty="0">
                <a:solidFill>
                  <a:srgbClr val="CCCCCC"/>
                </a:solidFill>
                <a:effectLst/>
                <a:latin typeface="-apple-system"/>
              </a:rPr>
              <a:t> https://cnmat.org/~norbert/cordic/node6.html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A15D9-E251-41C7-9BAC-5AF94B22AE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34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2F4A-4A15-4031-867D-C559CCBF23CC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ED82-D318-4888-AA11-36FBD13E2C1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41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2F4A-4A15-4031-867D-C559CCBF23CC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ED82-D318-4888-AA11-36FBD13E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2F4A-4A15-4031-867D-C559CCBF23CC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ED82-D318-4888-AA11-36FBD13E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4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2F4A-4A15-4031-867D-C559CCBF23CC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ED82-D318-4888-AA11-36FBD13E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4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2F4A-4A15-4031-867D-C559CCBF23CC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ED82-D318-4888-AA11-36FBD13E2C1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76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2F4A-4A15-4031-867D-C559CCBF23CC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ED82-D318-4888-AA11-36FBD13E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4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2F4A-4A15-4031-867D-C559CCBF23CC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ED82-D318-4888-AA11-36FBD13E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8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2F4A-4A15-4031-867D-C559CCBF23CC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ED82-D318-4888-AA11-36FBD13E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7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2F4A-4A15-4031-867D-C559CCBF23CC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ED82-D318-4888-AA11-36FBD13E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20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1B2F4A-4A15-4031-867D-C559CCBF23CC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FAED82-D318-4888-AA11-36FBD13E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4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2F4A-4A15-4031-867D-C559CCBF23CC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ED82-D318-4888-AA11-36FBD13E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4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1B2F4A-4A15-4031-867D-C559CCBF23CC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CFAED82-D318-4888-AA11-36FBD13E2C1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49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FC7B2-3594-FBBA-C0AF-D8D4BB602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VLSI Final Project: CORDIC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A38BF-0B48-4F65-6A62-E6704EEA3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Allison Harry</a:t>
            </a:r>
          </a:p>
        </p:txBody>
      </p:sp>
    </p:spTree>
    <p:extLst>
      <p:ext uri="{BB962C8B-B14F-4D97-AF65-F5344CB8AC3E}">
        <p14:creationId xmlns:p14="http://schemas.microsoft.com/office/powerpoint/2010/main" val="146796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404D-D886-9E09-A984-FFEE1517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4E27B-25AC-6EE2-A177-BD3352239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004963" cy="458588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Iterative implementation device utilization doesn’t increase much with 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Will require N clock cycles to compute though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Good for high accuracy, low speed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Pipelined device utilization increases with 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Need to add hardware for each new pipeline stage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Good for high speed, high accuracy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F2D50B-E4F0-CFB4-F97D-0445A3351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243" y="1981819"/>
            <a:ext cx="6423466" cy="375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87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404D-D886-9E09-A984-FFEE1517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4E27B-25AC-6EE2-A177-BD3352239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981398" cy="45858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Iterative implementation – low throughput, low area, constant with 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Pipelined implementation – high throughput, high area, more costly with 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Bit serial implementation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Faster critical path doesn’t compensate for using more clock cycles to compute the additions one bit at a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Requires additional control logic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Widely used, so could probably be optimized to be competitive with the other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165649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C917-F266-5E95-6694-E1A7F46F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61E54-AF8A-33B3-9013-BF1ABD300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CORDIC algorithm computes trigonometric functions using only add &amp; </a:t>
            </a:r>
            <a:r>
              <a:rPr lang="en-US" sz="2400" dirty="0" err="1"/>
              <a:t>bitshift</a:t>
            </a:r>
            <a:r>
              <a:rPr lang="en-US" sz="2400" dirty="0"/>
              <a:t> operations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Can also compute square root, exponentials, logarithms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Doesn’t require multiplications or a large lookup table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Hardware efficient when compared with other methods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Polynomial expansions (Taylor series, </a:t>
            </a:r>
            <a:r>
              <a:rPr lang="en-US" sz="2200" dirty="0" err="1"/>
              <a:t>etc</a:t>
            </a:r>
            <a:r>
              <a:rPr lang="en-US" sz="2200" dirty="0"/>
              <a:t>) require a hardware multiplier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Lookup tables can get very large, especially for higher accuracy</a:t>
            </a:r>
          </a:p>
        </p:txBody>
      </p:sp>
    </p:spTree>
    <p:extLst>
      <p:ext uri="{BB962C8B-B14F-4D97-AF65-F5344CB8AC3E}">
        <p14:creationId xmlns:p14="http://schemas.microsoft.com/office/powerpoint/2010/main" val="78614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C917-F266-5E95-6694-E1A7F46F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CORDIC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F61E54-AF8A-33B3-9013-BF1ABD3004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 To compute sin(</a:t>
                </a:r>
                <a:r>
                  <a:rPr lang="el-GR" sz="2400" b="0" i="0" dirty="0">
                    <a:solidFill>
                      <a:srgbClr val="1F1F1F"/>
                    </a:solidFill>
                    <a:effectLst/>
                    <a:highlight>
                      <a:srgbClr val="FFFFFF"/>
                    </a:highlight>
                  </a:rPr>
                  <a:t>θ</a:t>
                </a:r>
                <a:r>
                  <a:rPr lang="en-US" sz="2400" dirty="0"/>
                  <a:t>) and cos(</a:t>
                </a:r>
                <a:r>
                  <a:rPr lang="el-GR" sz="2400" b="0" i="0" dirty="0">
                    <a:solidFill>
                      <a:srgbClr val="1F1F1F"/>
                    </a:solidFill>
                    <a:effectLst/>
                    <a:highlight>
                      <a:srgbClr val="FFFFFF"/>
                    </a:highlight>
                  </a:rPr>
                  <a:t>θ</a:t>
                </a:r>
                <a:r>
                  <a:rPr lang="en-US" sz="2400" dirty="0"/>
                  <a:t>), successively rotate a unit vector starting at 0 degrees until it points in the direction of angle </a:t>
                </a:r>
                <a:r>
                  <a:rPr lang="el-GR" sz="2400" b="0" i="0" dirty="0">
                    <a:solidFill>
                      <a:srgbClr val="1F1F1F"/>
                    </a:solidFill>
                    <a:effectLst/>
                    <a:highlight>
                      <a:srgbClr val="FFFFFF"/>
                    </a:highlight>
                  </a:rPr>
                  <a:t>θ</a:t>
                </a:r>
                <a:r>
                  <a:rPr lang="en-US" sz="2400" dirty="0"/>
                  <a:t>, then y=sin(</a:t>
                </a:r>
                <a:r>
                  <a:rPr lang="el-GR" sz="2400" b="0" i="0" dirty="0">
                    <a:solidFill>
                      <a:srgbClr val="1F1F1F"/>
                    </a:solidFill>
                    <a:effectLst/>
                    <a:highlight>
                      <a:srgbClr val="FFFFFF"/>
                    </a:highlight>
                  </a:rPr>
                  <a:t>θ</a:t>
                </a:r>
                <a:r>
                  <a:rPr lang="en-US" sz="2400" dirty="0"/>
                  <a:t>) and x=cos(</a:t>
                </a:r>
                <a:r>
                  <a:rPr lang="el-GR" sz="2400" b="0" i="0" dirty="0">
                    <a:solidFill>
                      <a:srgbClr val="1F1F1F"/>
                    </a:solidFill>
                    <a:effectLst/>
                    <a:highlight>
                      <a:srgbClr val="FFFFFF"/>
                    </a:highlight>
                  </a:rPr>
                  <a:t>θ</a:t>
                </a:r>
                <a:r>
                  <a:rPr lang="en-US" sz="2400" dirty="0"/>
                  <a:t>)</a:t>
                </a:r>
              </a:p>
              <a:p>
                <a:pPr>
                  <a:spcBef>
                    <a:spcPts val="200"/>
                  </a:spcBef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 After rotation (counter-clockwise),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m:rPr>
                          <m:nor/>
                        </m:rPr>
                        <a:rPr lang="el-GR" sz="2400" dirty="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2400" b="0" i="1" dirty="0" smtClean="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ytan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l-GR" sz="2400" dirty="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m:rPr>
                          <m:nor/>
                        </m:rPr>
                        <a:rPr lang="el-GR" sz="2400" dirty="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)[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 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xtan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l-GR" sz="2400" dirty="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 Choose </a:t>
                </a:r>
                <a:r>
                  <a:rPr lang="el-GR" sz="2400" b="0" i="0" dirty="0">
                    <a:solidFill>
                      <a:srgbClr val="1F1F1F"/>
                    </a:solidFill>
                    <a:effectLst/>
                    <a:highlight>
                      <a:srgbClr val="FFFFFF"/>
                    </a:highlight>
                  </a:rPr>
                  <a:t>θ</a:t>
                </a:r>
                <a:r>
                  <a:rPr lang="en-US" sz="2400" b="0" i="0" dirty="0">
                    <a:solidFill>
                      <a:srgbClr val="1F1F1F"/>
                    </a:solidFill>
                    <a:effectLst/>
                    <a:highlight>
                      <a:srgbClr val="FFFFFF"/>
                    </a:highlight>
                  </a:rPr>
                  <a:t> to make multiplication more efficient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1F1F1F"/>
                    </a:solidFill>
                    <a:highlight>
                      <a:srgbClr val="FFFFFF"/>
                    </a:highlight>
                  </a:rPr>
                  <a:t>If tan(</a:t>
                </a:r>
                <a:r>
                  <a:rPr lang="el-GR" sz="2200" b="0" i="0" dirty="0">
                    <a:solidFill>
                      <a:srgbClr val="1F1F1F"/>
                    </a:solidFill>
                    <a:effectLst/>
                    <a:highlight>
                      <a:srgbClr val="FFFFFF"/>
                    </a:highlight>
                  </a:rPr>
                  <a:t>θ</a:t>
                </a:r>
                <a:r>
                  <a:rPr lang="en-US" sz="2200" dirty="0">
                    <a:solidFill>
                      <a:srgbClr val="1F1F1F"/>
                    </a:solidFill>
                    <a:highlight>
                      <a:srgbClr val="FFFFFF"/>
                    </a:highlight>
                  </a:rPr>
                  <a:t>) is a power of 2, then the multiplication becomes a shift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1F1F1F"/>
                    </a:solidFill>
                    <a:highlight>
                      <a:srgbClr val="FFFFFF"/>
                    </a:highlight>
                  </a:rPr>
                  <a:t>Choose decreasing </a:t>
                </a:r>
                <a:r>
                  <a:rPr lang="el-GR" sz="2200" b="0" i="0" dirty="0">
                    <a:solidFill>
                      <a:srgbClr val="1F1F1F"/>
                    </a:solidFill>
                    <a:effectLst/>
                    <a:highlight>
                      <a:srgbClr val="FFFFFF"/>
                    </a:highlight>
                  </a:rPr>
                  <a:t>θ</a:t>
                </a:r>
                <a:r>
                  <a:rPr lang="en-US" sz="2200" b="0" i="0" dirty="0">
                    <a:solidFill>
                      <a:srgbClr val="1F1F1F"/>
                    </a:solidFill>
                    <a:effectLst/>
                    <a:highlight>
                      <a:srgbClr val="FFFFFF"/>
                    </a:highlight>
                  </a:rPr>
                  <a:t> such that tan(</a:t>
                </a:r>
                <a:r>
                  <a:rPr lang="el-GR" sz="2200" b="0" i="0" dirty="0">
                    <a:solidFill>
                      <a:srgbClr val="1F1F1F"/>
                    </a:solidFill>
                    <a:effectLst/>
                    <a:highlight>
                      <a:srgbClr val="FFFFFF"/>
                    </a:highlight>
                  </a:rPr>
                  <a:t>θ</a:t>
                </a:r>
                <a:r>
                  <a:rPr lang="en-US" sz="2200" b="0" i="0" dirty="0">
                    <a:solidFill>
                      <a:srgbClr val="1F1F1F"/>
                    </a:solidFill>
                    <a:effectLst/>
                    <a:highlight>
                      <a:srgbClr val="FFFFFF"/>
                    </a:highlight>
                  </a:rPr>
                  <a:t>) is a multiple of 2</a:t>
                </a:r>
                <a:endParaRPr lang="en-US" sz="2200" dirty="0">
                  <a:solidFill>
                    <a:srgbClr val="1F1F1F"/>
                  </a:solidFill>
                  <a:highlight>
                    <a:srgbClr val="FFFFFF"/>
                  </a:highlight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sz="2000" dirty="0">
                  <a:solidFill>
                    <a:srgbClr val="1F1F1F"/>
                  </a:solidFill>
                  <a:highlight>
                    <a:srgbClr val="FFFFFF"/>
                  </a:highlight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sz="2000" dirty="0">
                  <a:solidFill>
                    <a:srgbClr val="1F1F1F"/>
                  </a:solidFill>
                  <a:highlight>
                    <a:srgbClr val="FFFFFF"/>
                  </a:highlight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F61E54-AF8A-33B3-9013-BF1ABD300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97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Diagram of vector v and its rotational  vector v'. Vector v is rotated counterclockwise through an angle. The matrix values of vector v and vector v' have not been changed. ">
            <a:extLst>
              <a:ext uri="{FF2B5EF4-FFF2-40B4-BE49-F238E27FC236}">
                <a16:creationId xmlns:a16="http://schemas.microsoft.com/office/drawing/2014/main" id="{00361404-CD5B-0226-71E5-7D518E8E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825" y="2524207"/>
            <a:ext cx="3199175" cy="345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BA82D9-E089-97A7-7556-F2C457985E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6957" y="4883628"/>
            <a:ext cx="3660670" cy="181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1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C917-F266-5E95-6694-E1A7F46F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CORDIC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F61E54-AF8A-33B3-9013-BF1ABD3004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 x’ and y’ are scaled by a factor S=cos(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 smtClean="0">
                        <a:solidFill>
                          <a:srgbClr val="1F1F1F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400" baseline="-25000" dirty="0"/>
                  <a:t>1</a:t>
                </a:r>
                <a:r>
                  <a:rPr lang="en-US" sz="2400" dirty="0"/>
                  <a:t>)*cos(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>
                        <a:solidFill>
                          <a:srgbClr val="1F1F1F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400" baseline="-25000" dirty="0"/>
                  <a:t>2</a:t>
                </a:r>
                <a:r>
                  <a:rPr lang="en-US" sz="2400" dirty="0"/>
                  <a:t>)*…*cos(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>
                        <a:solidFill>
                          <a:srgbClr val="1F1F1F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400" baseline="-25000" dirty="0"/>
                  <a:t>N</a:t>
                </a:r>
                <a:r>
                  <a:rPr lang="en-US" sz="2400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 How to correct the scale factor?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Correct result with a multiplication – inefficient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Start with a pre-scaled vector v = (S,0) instead of (1,0) – no additional processing in hardware, just need to precompute S when designing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highlight>
                      <a:srgbClr val="FFFFFF"/>
                    </a:highlight>
                  </a:rPr>
                  <a:t> </a:t>
                </a:r>
                <a:r>
                  <a:rPr lang="en-US" sz="2400" dirty="0">
                    <a:highlight>
                      <a:srgbClr val="FFFFFF"/>
                    </a:highlight>
                  </a:rPr>
                  <a:t>After N iterations, sin(</a:t>
                </a:r>
                <a:r>
                  <a:rPr lang="el-GR" sz="2400" b="0" i="0" dirty="0">
                    <a:effectLst/>
                    <a:highlight>
                      <a:srgbClr val="FFFFFF"/>
                    </a:highlight>
                  </a:rPr>
                  <a:t>θ</a:t>
                </a:r>
                <a:r>
                  <a:rPr lang="en-US" sz="2400" b="0" i="0" dirty="0">
                    <a:effectLst/>
                    <a:highlight>
                      <a:srgbClr val="FFFFFF"/>
                    </a:highlight>
                  </a:rPr>
                  <a:t>) = y’ and cos(</a:t>
                </a:r>
                <a:r>
                  <a:rPr lang="el-GR" sz="2400" b="0" i="0" dirty="0">
                    <a:effectLst/>
                    <a:highlight>
                      <a:srgbClr val="FFFFFF"/>
                    </a:highlight>
                  </a:rPr>
                  <a:t>θ</a:t>
                </a:r>
                <a:r>
                  <a:rPr lang="en-US" sz="2400" b="0" i="0" dirty="0">
                    <a:effectLst/>
                    <a:highlight>
                      <a:srgbClr val="FFFFFF"/>
                    </a:highlight>
                  </a:rPr>
                  <a:t>) = x’ </a:t>
                </a:r>
                <a:endParaRPr lang="en-US" sz="2400" dirty="0">
                  <a:highlight>
                    <a:srgbClr val="FFFFFF"/>
                  </a:highlight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F61E54-AF8A-33B3-9013-BF1ABD300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97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106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404D-D886-9E09-A984-FFEE1517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4E27B-25AC-6EE2-A177-BD3352239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Iterative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Computes 1 iteration of the algorithm each clock cycle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Can only compute one every N cycles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Low hardware requirement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Some overhead to keep track of which iteration it’s on</a:t>
            </a:r>
          </a:p>
        </p:txBody>
      </p:sp>
      <p:pic>
        <p:nvPicPr>
          <p:cNvPr id="5" name="Picture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06D59454-241E-9692-2743-D44477EB9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68" y="3857414"/>
            <a:ext cx="6619806" cy="28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91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404D-D886-9E09-A984-FFEE1517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4E27B-25AC-6EE2-A177-BD3352239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563889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Loop Unrolled / Pipelined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 Duplicate the iterative hardware N times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 Requires much more area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 Faster, can output 1 result every clock cycle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Compute more than 1 iteration per pipeline stage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 Computation depends on the previous iteration, so computing more than 1 iteration in a clock cycle will increase the critical path</a:t>
            </a:r>
          </a:p>
        </p:txBody>
      </p:sp>
    </p:spTree>
    <p:extLst>
      <p:ext uri="{BB962C8B-B14F-4D97-AF65-F5344CB8AC3E}">
        <p14:creationId xmlns:p14="http://schemas.microsoft.com/office/powerpoint/2010/main" val="2734370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404D-D886-9E09-A984-FFEE1517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4E27B-25AC-6EE2-A177-BD3352239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5804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Bit serial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 Execute the additions/subtractions with a bit-serial adder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 Decreases critical path because additions are done 1 bit at a time</a:t>
            </a:r>
          </a:p>
        </p:txBody>
      </p:sp>
      <p:pic>
        <p:nvPicPr>
          <p:cNvPr id="5" name="Picture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0D6890CE-E6C2-5932-93FA-88B804C46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062" y="1845734"/>
            <a:ext cx="5378726" cy="420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30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404D-D886-9E09-A984-FFEE1517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4E27B-25AC-6EE2-A177-BD3352239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33753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Simulated in </a:t>
            </a:r>
            <a:r>
              <a:rPr lang="en-US" sz="2400" dirty="0" err="1"/>
              <a:t>Modelsim</a:t>
            </a:r>
            <a:r>
              <a:rPr lang="en-US" sz="2400" dirty="0"/>
              <a:t> to ensure designs would output correct results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Synthesis/implementation in Xilinx </a:t>
            </a:r>
            <a:r>
              <a:rPr lang="en-US" sz="2400" dirty="0" err="1"/>
              <a:t>Vivado</a:t>
            </a:r>
            <a:r>
              <a:rPr lang="en-US" sz="2400" dirty="0"/>
              <a:t> for FPGA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EC42A93-73AC-B08F-6A9C-90C8C214E92F}"/>
              </a:ext>
            </a:extLst>
          </p:cNvPr>
          <p:cNvGrpSpPr/>
          <p:nvPr/>
        </p:nvGrpSpPr>
        <p:grpSpPr>
          <a:xfrm>
            <a:off x="2188143" y="3050688"/>
            <a:ext cx="7966510" cy="2926780"/>
            <a:chOff x="1075055" y="3222516"/>
            <a:chExt cx="8246869" cy="28448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02D19B7-AEAF-F698-4607-32F36C6EC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5055" y="3238392"/>
              <a:ext cx="5953125" cy="28289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C129B63-03A5-F569-77E5-DEE7D86C0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93049" y="3222516"/>
              <a:ext cx="2428875" cy="2828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773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404D-D886-9E09-A984-FFEE1517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4E27B-25AC-6EE2-A177-BD3352239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Error decreases with more iterations 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Area can be saved by decreasing N but it will also decrease the accuracy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A graph with a line and numbers&#10;&#10;Description automatically generated">
            <a:extLst>
              <a:ext uri="{FF2B5EF4-FFF2-40B4-BE49-F238E27FC236}">
                <a16:creationId xmlns:a16="http://schemas.microsoft.com/office/drawing/2014/main" id="{9AA23F91-95E7-5E13-59C9-6D0485DC0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810" y="3101895"/>
            <a:ext cx="5775516" cy="346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744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158</TotalTime>
  <Words>665</Words>
  <Application>Microsoft Office PowerPoint</Application>
  <PresentationFormat>Widescreen</PresentationFormat>
  <Paragraphs>67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-apple-system</vt:lpstr>
      <vt:lpstr>Aptos</vt:lpstr>
      <vt:lpstr>Calibri</vt:lpstr>
      <vt:lpstr>Calibri Light</vt:lpstr>
      <vt:lpstr>Cambria Math</vt:lpstr>
      <vt:lpstr>Courier New</vt:lpstr>
      <vt:lpstr>Wingdings</vt:lpstr>
      <vt:lpstr>Retrospect</vt:lpstr>
      <vt:lpstr>VLSI Final Project: CORDIC Algorithm</vt:lpstr>
      <vt:lpstr>Introduction</vt:lpstr>
      <vt:lpstr>CORDIC Algorithm</vt:lpstr>
      <vt:lpstr>CORDIC Algorithm</vt:lpstr>
      <vt:lpstr>Implementations</vt:lpstr>
      <vt:lpstr>Implementations</vt:lpstr>
      <vt:lpstr>Implementations</vt:lpstr>
      <vt:lpstr>Results</vt:lpstr>
      <vt:lpstr>Results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CORDIC Implementation</dc:title>
  <dc:creator>Harry, Allison</dc:creator>
  <cp:lastModifiedBy>Harry, Allison</cp:lastModifiedBy>
  <cp:revision>118</cp:revision>
  <dcterms:created xsi:type="dcterms:W3CDTF">2024-04-18T15:44:58Z</dcterms:created>
  <dcterms:modified xsi:type="dcterms:W3CDTF">2024-04-21T19:05:10Z</dcterms:modified>
</cp:coreProperties>
</file>